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90100" r:id="rId1"/>
    <p:sldMasterId id="2147490081" r:id="rId2"/>
    <p:sldMasterId id="2147490118" r:id="rId3"/>
  </p:sldMasterIdLst>
  <p:notesMasterIdLst>
    <p:notesMasterId r:id="rId20"/>
  </p:notesMasterIdLst>
  <p:handoutMasterIdLst>
    <p:handoutMasterId r:id="rId21"/>
  </p:handoutMasterIdLst>
  <p:sldIdLst>
    <p:sldId id="290" r:id="rId4"/>
    <p:sldId id="293" r:id="rId5"/>
    <p:sldId id="295" r:id="rId6"/>
    <p:sldId id="296" r:id="rId7"/>
    <p:sldId id="297" r:id="rId8"/>
    <p:sldId id="298" r:id="rId9"/>
    <p:sldId id="299" r:id="rId10"/>
    <p:sldId id="300" r:id="rId11"/>
    <p:sldId id="301" r:id="rId12"/>
    <p:sldId id="302" r:id="rId13"/>
    <p:sldId id="303" r:id="rId14"/>
    <p:sldId id="304" r:id="rId15"/>
    <p:sldId id="305" r:id="rId16"/>
    <p:sldId id="306" r:id="rId17"/>
    <p:sldId id="291" r:id="rId18"/>
    <p:sldId id="294" r:id="rId19"/>
  </p:sldIdLst>
  <p:sldSz cx="9144000" cy="6858000" type="screen4x3"/>
  <p:notesSz cx="6735763" cy="9866313"/>
  <p:custDataLst>
    <p:tags r:id="rId22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kern="1200">
        <a:solidFill>
          <a:srgbClr val="00CC00"/>
        </a:solidFill>
        <a:latin typeface="Arial" charset="0"/>
        <a:ea typeface="MS PGothic" pitchFamily="34" charset="-128"/>
        <a:cs typeface="Arial" charset="0"/>
      </a:defRPr>
    </a:lvl1pPr>
    <a:lvl2pPr marL="450850" indent="3175" algn="l" rtl="0" fontAlgn="base">
      <a:spcBef>
        <a:spcPct val="0"/>
      </a:spcBef>
      <a:spcAft>
        <a:spcPct val="0"/>
      </a:spcAft>
      <a:defRPr sz="2800" kern="1200">
        <a:solidFill>
          <a:srgbClr val="00CC00"/>
        </a:solidFill>
        <a:latin typeface="Arial" charset="0"/>
        <a:ea typeface="MS PGothic" pitchFamily="34" charset="-128"/>
        <a:cs typeface="Arial" charset="0"/>
      </a:defRPr>
    </a:lvl2pPr>
    <a:lvl3pPr marL="904875" indent="3175" algn="l" rtl="0" fontAlgn="base">
      <a:spcBef>
        <a:spcPct val="0"/>
      </a:spcBef>
      <a:spcAft>
        <a:spcPct val="0"/>
      </a:spcAft>
      <a:defRPr sz="2800" kern="1200">
        <a:solidFill>
          <a:srgbClr val="00CC00"/>
        </a:solidFill>
        <a:latin typeface="Arial" charset="0"/>
        <a:ea typeface="MS PGothic" pitchFamily="34" charset="-128"/>
        <a:cs typeface="Arial" charset="0"/>
      </a:defRPr>
    </a:lvl3pPr>
    <a:lvl4pPr marL="1357313" indent="6350" algn="l" rtl="0" fontAlgn="base">
      <a:spcBef>
        <a:spcPct val="0"/>
      </a:spcBef>
      <a:spcAft>
        <a:spcPct val="0"/>
      </a:spcAft>
      <a:defRPr sz="2800" kern="1200">
        <a:solidFill>
          <a:srgbClr val="00CC00"/>
        </a:solidFill>
        <a:latin typeface="Arial" charset="0"/>
        <a:ea typeface="MS PGothic" pitchFamily="34" charset="-128"/>
        <a:cs typeface="Arial" charset="0"/>
      </a:defRPr>
    </a:lvl4pPr>
    <a:lvl5pPr marL="1811338" indent="7938" algn="l" rtl="0" fontAlgn="base">
      <a:spcBef>
        <a:spcPct val="0"/>
      </a:spcBef>
      <a:spcAft>
        <a:spcPct val="0"/>
      </a:spcAft>
      <a:defRPr sz="2800" kern="1200">
        <a:solidFill>
          <a:srgbClr val="00CC00"/>
        </a:solidFill>
        <a:latin typeface="Arial" charset="0"/>
        <a:ea typeface="MS PGothic" pitchFamily="34" charset="-128"/>
        <a:cs typeface="Arial" charset="0"/>
      </a:defRPr>
    </a:lvl5pPr>
    <a:lvl6pPr marL="2286000" algn="l" defTabSz="914400" rtl="0" eaLnBrk="1" latinLnBrk="0" hangingPunct="1">
      <a:defRPr sz="2800" kern="1200">
        <a:solidFill>
          <a:srgbClr val="00CC00"/>
        </a:solidFill>
        <a:latin typeface="Arial" charset="0"/>
        <a:ea typeface="MS PGothic" pitchFamily="34" charset="-128"/>
        <a:cs typeface="Arial" charset="0"/>
      </a:defRPr>
    </a:lvl6pPr>
    <a:lvl7pPr marL="2743200" algn="l" defTabSz="914400" rtl="0" eaLnBrk="1" latinLnBrk="0" hangingPunct="1">
      <a:defRPr sz="2800" kern="1200">
        <a:solidFill>
          <a:srgbClr val="00CC00"/>
        </a:solidFill>
        <a:latin typeface="Arial" charset="0"/>
        <a:ea typeface="MS PGothic" pitchFamily="34" charset="-128"/>
        <a:cs typeface="Arial" charset="0"/>
      </a:defRPr>
    </a:lvl7pPr>
    <a:lvl8pPr marL="3200400" algn="l" defTabSz="914400" rtl="0" eaLnBrk="1" latinLnBrk="0" hangingPunct="1">
      <a:defRPr sz="2800" kern="1200">
        <a:solidFill>
          <a:srgbClr val="00CC00"/>
        </a:solidFill>
        <a:latin typeface="Arial" charset="0"/>
        <a:ea typeface="MS PGothic" pitchFamily="34" charset="-128"/>
        <a:cs typeface="Arial" charset="0"/>
      </a:defRPr>
    </a:lvl8pPr>
    <a:lvl9pPr marL="3657600" algn="l" defTabSz="914400" rtl="0" eaLnBrk="1" latinLnBrk="0" hangingPunct="1">
      <a:defRPr sz="2800" kern="1200">
        <a:solidFill>
          <a:srgbClr val="00CC00"/>
        </a:solidFill>
        <a:latin typeface="Arial" charset="0"/>
        <a:ea typeface="MS PGothic" pitchFamily="34" charset="-128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oberta SottoCornola" initials="RSC" lastIdx="8" clrIdx="0"/>
  <p:cmAuthor id="1" name="Fedele, Mark" initials="Mf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8F00"/>
    <a:srgbClr val="F47920"/>
    <a:srgbClr val="FFCC00"/>
    <a:srgbClr val="0071BC"/>
    <a:srgbClr val="640456"/>
    <a:srgbClr val="9A0785"/>
    <a:srgbClr val="00795E"/>
    <a:srgbClr val="F0DA4D"/>
    <a:srgbClr val="F04E23"/>
    <a:srgbClr val="27C2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57" autoAdjust="0"/>
    <p:restoredTop sz="91087" autoAdjust="0"/>
  </p:normalViewPr>
  <p:slideViewPr>
    <p:cSldViewPr showGuides="1">
      <p:cViewPr>
        <p:scale>
          <a:sx n="100" d="100"/>
          <a:sy n="100" d="100"/>
        </p:scale>
        <p:origin x="-1500" y="-150"/>
      </p:cViewPr>
      <p:guideLst>
        <p:guide orient="horz" pos="846"/>
        <p:guide orient="horz" pos="4180"/>
        <p:guide orient="horz" pos="3884"/>
        <p:guide orient="horz" pos="73"/>
        <p:guide orient="horz" pos="3743"/>
        <p:guide orient="horz" pos="640"/>
        <p:guide pos="214"/>
        <p:guide pos="5556"/>
        <p:guide pos="2880"/>
      </p:guideLst>
    </p:cSldViewPr>
  </p:slideViewPr>
  <p:outlineViewPr>
    <p:cViewPr>
      <p:scale>
        <a:sx n="33" d="100"/>
        <a:sy n="33" d="100"/>
      </p:scale>
      <p:origin x="48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1152"/>
    </p:cViewPr>
  </p:sorterViewPr>
  <p:notesViewPr>
    <p:cSldViewPr showGuides="1">
      <p:cViewPr>
        <p:scale>
          <a:sx n="100" d="100"/>
          <a:sy n="100" d="100"/>
        </p:scale>
        <p:origin x="-2550" y="936"/>
      </p:cViewPr>
      <p:guideLst>
        <p:guide orient="horz" pos="3108"/>
        <p:guide pos="2122"/>
      </p:guideLst>
    </p:cSldViewPr>
  </p:notes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commentAuthors" Target="commentAuthor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gs" Target="tags/tag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pea:Desktop:Exacebation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4014023794470901"/>
          <c:y val="0.162833060220194"/>
          <c:w val="0.83613713431806402"/>
          <c:h val="0.70975297877067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</c:strCache>
            </c:strRef>
          </c:tx>
          <c:spPr>
            <a:solidFill>
              <a:srgbClr val="F7931E"/>
            </a:solidFill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6"/>
              </a:solidFill>
              <a:effectLst/>
            </c:spPr>
          </c:dPt>
          <c:dPt>
            <c:idx val="1"/>
            <c:invertIfNegative val="0"/>
            <c:bubble3D val="0"/>
            <c:spPr>
              <a:solidFill>
                <a:srgbClr val="FF9900"/>
              </a:solidFill>
              <a:effectLst/>
            </c:spPr>
          </c:dPt>
          <c:dPt>
            <c:idx val="2"/>
            <c:invertIfNegative val="0"/>
            <c:bubble3D val="0"/>
            <c:spPr>
              <a:solidFill>
                <a:srgbClr val="0071BC"/>
              </a:solidFill>
              <a:effectLst/>
            </c:spPr>
          </c:dPt>
          <c:cat>
            <c:strRef>
              <c:f>Sheet1!$B$1:$D$1</c:f>
              <c:strCache>
                <c:ptCount val="3"/>
                <c:pt idx="0">
                  <c:v>Glycopyrronium 50 μg q.d._x000d_</c:v>
                </c:pt>
                <c:pt idx="1">
                  <c:v>Tiotropium 18 μg q.d.</c:v>
                </c:pt>
                <c:pt idx="2">
                  <c:v>QVA149 150/50 μg q.d.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0.95000000000000018</c:v>
                </c:pt>
                <c:pt idx="1">
                  <c:v>0.93</c:v>
                </c:pt>
                <c:pt idx="2">
                  <c:v>0.84000000000000019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6203776"/>
        <c:axId val="146205312"/>
      </c:barChart>
      <c:catAx>
        <c:axId val="146203776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 w="28575" cap="sq">
            <a:solidFill>
              <a:schemeClr val="tx1"/>
            </a:solidFill>
            <a:bevel/>
          </a:ln>
        </c:spPr>
        <c:txPr>
          <a:bodyPr/>
          <a:lstStyle/>
          <a:p>
            <a:pPr>
              <a:defRPr sz="1200">
                <a:latin typeface="Arial"/>
                <a:cs typeface="Arial"/>
              </a:defRPr>
            </a:pPr>
            <a:endParaRPr lang="en-US"/>
          </a:p>
        </c:txPr>
        <c:crossAx val="146205312"/>
        <c:crosses val="autoZero"/>
        <c:auto val="1"/>
        <c:lblAlgn val="ctr"/>
        <c:lblOffset val="100"/>
        <c:noMultiLvlLbl val="0"/>
      </c:catAx>
      <c:valAx>
        <c:axId val="146205312"/>
        <c:scaling>
          <c:orientation val="minMax"/>
          <c:max val="1"/>
          <c:min val="0.8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400" b="0"/>
                </a:pPr>
                <a:r>
                  <a:rPr lang="en-US" sz="1400" b="0" dirty="0" err="1" smtClean="0">
                    <a:latin typeface="Arial"/>
                    <a:cs typeface="Arial"/>
                  </a:rPr>
                  <a:t>Jährliche</a:t>
                </a:r>
                <a:r>
                  <a:rPr lang="en-US" sz="1400" b="0" dirty="0" smtClean="0">
                    <a:latin typeface="Arial"/>
                    <a:cs typeface="Arial"/>
                  </a:rPr>
                  <a:t> Rate an </a:t>
                </a:r>
                <a:r>
                  <a:rPr lang="en-US" sz="1400" b="0" dirty="0" err="1" smtClean="0">
                    <a:latin typeface="Arial"/>
                    <a:cs typeface="Arial"/>
                  </a:rPr>
                  <a:t>moderaten</a:t>
                </a:r>
                <a:r>
                  <a:rPr lang="en-US" sz="1400" b="0" dirty="0" smtClean="0">
                    <a:latin typeface="Arial"/>
                    <a:cs typeface="Arial"/>
                  </a:rPr>
                  <a:t> und </a:t>
                </a:r>
                <a:r>
                  <a:rPr lang="en-US" sz="1400" b="0" dirty="0" err="1" smtClean="0">
                    <a:latin typeface="Arial"/>
                    <a:cs typeface="Arial"/>
                  </a:rPr>
                  <a:t>schweren</a:t>
                </a:r>
                <a:r>
                  <a:rPr lang="en-US" sz="1400" b="0" dirty="0" smtClean="0">
                    <a:latin typeface="Arial"/>
                    <a:cs typeface="Arial"/>
                  </a:rPr>
                  <a:t> </a:t>
                </a:r>
              </a:p>
              <a:p>
                <a:pPr>
                  <a:defRPr sz="1400" b="0"/>
                </a:pPr>
                <a:r>
                  <a:rPr lang="en-US" sz="1400" b="0" dirty="0" smtClean="0">
                    <a:latin typeface="Arial"/>
                    <a:cs typeface="Arial"/>
                  </a:rPr>
                  <a:t>COPD </a:t>
                </a:r>
                <a:r>
                  <a:rPr lang="en-US" sz="1400" b="0" dirty="0" err="1" smtClean="0">
                    <a:latin typeface="Arial"/>
                    <a:cs typeface="Arial"/>
                  </a:rPr>
                  <a:t>Exazerbationen</a:t>
                </a:r>
                <a:endParaRPr lang="en-US" sz="1400" b="0" dirty="0">
                  <a:latin typeface="Arial"/>
                  <a:cs typeface="Arial"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 w="28575" cap="sq">
            <a:solidFill>
              <a:schemeClr val="tx1"/>
            </a:solidFill>
            <a:bevel/>
          </a:ln>
        </c:spPr>
        <c:txPr>
          <a:bodyPr/>
          <a:lstStyle/>
          <a:p>
            <a:pPr>
              <a:defRPr sz="1200">
                <a:latin typeface="Arial"/>
                <a:cs typeface="Arial"/>
              </a:defRPr>
            </a:pPr>
            <a:endParaRPr lang="en-US"/>
          </a:p>
        </c:txPr>
        <c:crossAx val="146203776"/>
        <c:crosses val="autoZero"/>
        <c:crossBetween val="between"/>
        <c:majorUnit val="0.05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9970388193707387E-2"/>
          <c:y val="7.522257217847772E-2"/>
          <c:w val="0.89282885153127423"/>
          <c:h val="0.88144409448819039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rgbClr val="F28F00"/>
              </a:solidFill>
            </c:spPr>
          </c:dPt>
          <c:dPt>
            <c:idx val="1"/>
            <c:invertIfNegative val="0"/>
            <c:bubble3D val="0"/>
            <c:spPr>
              <a:solidFill>
                <a:schemeClr val="accent6"/>
              </a:solidFill>
            </c:spPr>
          </c:dPt>
          <c:dPt>
            <c:idx val="2"/>
            <c:invertIfNegative val="0"/>
            <c:bubble3D val="0"/>
            <c:spPr>
              <a:solidFill>
                <a:srgbClr val="0070C0"/>
              </a:solidFill>
            </c:spPr>
          </c:dPt>
          <c:dLbls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b="1">
                        <a:solidFill>
                          <a:schemeClr val="bg1"/>
                        </a:solidFill>
                      </a:rPr>
                      <a:t>-</a:t>
                    </a:r>
                    <a:r>
                      <a:rPr lang="en-US" b="1" smtClean="0">
                        <a:solidFill>
                          <a:schemeClr val="bg1"/>
                        </a:solidFill>
                      </a:rPr>
                      <a:t>2,3</a:t>
                    </a:r>
                    <a:endParaRPr lang="en-US"/>
                  </a:p>
                </c:rich>
              </c:tx>
              <c:dLblPos val="inBase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errBars>
            <c:errBarType val="both"/>
            <c:errValType val="cust"/>
            <c:noEndCap val="0"/>
            <c:plus>
              <c:numRef>
                <c:f>Sheet1!$F$7:$H$7</c:f>
                <c:numCache>
                  <c:formatCode>General</c:formatCode>
                  <c:ptCount val="3"/>
                  <c:pt idx="0">
                    <c:v>0.2</c:v>
                  </c:pt>
                  <c:pt idx="1">
                    <c:v>0.2</c:v>
                  </c:pt>
                  <c:pt idx="2">
                    <c:v>0.2</c:v>
                  </c:pt>
                </c:numCache>
              </c:numRef>
            </c:plus>
            <c:minus>
              <c:numRef>
                <c:f>Sheet1!$F$7:$H$7</c:f>
                <c:numCache>
                  <c:formatCode>General</c:formatCode>
                  <c:ptCount val="3"/>
                  <c:pt idx="0">
                    <c:v>0.2</c:v>
                  </c:pt>
                  <c:pt idx="1">
                    <c:v>0.2</c:v>
                  </c:pt>
                  <c:pt idx="2">
                    <c:v>0.2</c:v>
                  </c:pt>
                </c:numCache>
              </c:numRef>
            </c:minus>
            <c:spPr>
              <a:ln w="19050"/>
            </c:spPr>
          </c:errBars>
          <c:cat>
            <c:strRef>
              <c:f>Sheet1!$F$5:$H$5</c:f>
              <c:strCache>
                <c:ptCount val="3"/>
                <c:pt idx="0">
                  <c:v>Tiotropium</c:v>
                </c:pt>
                <c:pt idx="1">
                  <c:v>NVA237</c:v>
                </c:pt>
                <c:pt idx="2">
                  <c:v>QVA149</c:v>
                </c:pt>
              </c:strCache>
            </c:strRef>
          </c:cat>
          <c:val>
            <c:numRef>
              <c:f>Sheet1!$F$6:$H$6</c:f>
              <c:numCache>
                <c:formatCode>General</c:formatCode>
                <c:ptCount val="3"/>
                <c:pt idx="0">
                  <c:v>-1.5</c:v>
                </c:pt>
                <c:pt idx="1">
                  <c:v>-1.45</c:v>
                </c:pt>
                <c:pt idx="2">
                  <c:v>-2.2600000000000002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7570816"/>
        <c:axId val="240335104"/>
      </c:barChart>
      <c:catAx>
        <c:axId val="97570816"/>
        <c:scaling>
          <c:orientation val="minMax"/>
        </c:scaling>
        <c:delete val="0"/>
        <c:axPos val="b"/>
        <c:numFmt formatCode="General" sourceLinked="1"/>
        <c:majorTickMark val="in"/>
        <c:minorTickMark val="none"/>
        <c:tickLblPos val="none"/>
        <c:spPr>
          <a:ln w="28575" cap="sq">
            <a:solidFill>
              <a:schemeClr val="tx1"/>
            </a:solidFill>
            <a:bevel/>
          </a:ln>
        </c:spPr>
        <c:crossAx val="240335104"/>
        <c:crosses val="autoZero"/>
        <c:auto val="1"/>
        <c:lblAlgn val="ctr"/>
        <c:lblOffset val="100"/>
        <c:noMultiLvlLbl val="0"/>
      </c:catAx>
      <c:valAx>
        <c:axId val="240335104"/>
        <c:scaling>
          <c:orientation val="minMax"/>
          <c:max val="0"/>
          <c:min val="-2.5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28575" cap="sq">
            <a:solidFill>
              <a:schemeClr val="tx1"/>
            </a:solidFill>
            <a:bevel/>
          </a:ln>
        </c:spPr>
        <c:txPr>
          <a:bodyPr/>
          <a:lstStyle/>
          <a:p>
            <a:pPr>
              <a:defRPr sz="1400"/>
            </a:pPr>
            <a:endParaRPr lang="en-US"/>
          </a:p>
        </c:txPr>
        <c:crossAx val="97570816"/>
        <c:crosses val="autoZero"/>
        <c:crossBetween val="between"/>
        <c:majorUnit val="0.5"/>
        <c:minorUnit val="0.5"/>
      </c:valAx>
      <c:spPr>
        <a:noFill/>
        <a:ln w="25389">
          <a:noFill/>
        </a:ln>
      </c:spPr>
    </c:plotArea>
    <c:plotVisOnly val="1"/>
    <c:dispBlanksAs val="gap"/>
    <c:showDLblsOverMax val="0"/>
  </c:chart>
  <c:txPr>
    <a:bodyPr/>
    <a:lstStyle/>
    <a:p>
      <a:pPr>
        <a:defRPr sz="1195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59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10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011" tIns="44504" rIns="89011" bIns="44504" numCol="1" anchor="t" anchorCtr="0" compatLnSpc="1">
            <a:prstTxWarp prst="textNoShape">
              <a:avLst/>
            </a:prstTxWarp>
          </a:bodyPr>
          <a:lstStyle>
            <a:lvl1pPr defTabSz="889942">
              <a:defRPr sz="11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ja-JP" altLang="ja-JP"/>
          </a:p>
        </p:txBody>
      </p:sp>
      <p:sp>
        <p:nvSpPr>
          <p:cNvPr id="7659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3175" y="0"/>
            <a:ext cx="29210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011" tIns="44504" rIns="89011" bIns="44504" numCol="1" anchor="t" anchorCtr="0" compatLnSpc="1">
            <a:prstTxWarp prst="textNoShape">
              <a:avLst/>
            </a:prstTxWarp>
          </a:bodyPr>
          <a:lstStyle>
            <a:lvl1pPr algn="r" defTabSz="889942">
              <a:defRPr sz="11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ja-JP" altLang="ja-JP"/>
          </a:p>
        </p:txBody>
      </p:sp>
      <p:sp>
        <p:nvSpPr>
          <p:cNvPr id="7659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2600"/>
            <a:ext cx="29210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011" tIns="44504" rIns="89011" bIns="44504" numCol="1" anchor="b" anchorCtr="0" compatLnSpc="1">
            <a:prstTxWarp prst="textNoShape">
              <a:avLst/>
            </a:prstTxWarp>
          </a:bodyPr>
          <a:lstStyle>
            <a:lvl1pPr defTabSz="889942">
              <a:defRPr sz="11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ja-JP" altLang="ja-JP"/>
          </a:p>
        </p:txBody>
      </p:sp>
      <p:sp>
        <p:nvSpPr>
          <p:cNvPr id="7659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3175" y="9372600"/>
            <a:ext cx="29210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011" tIns="44504" rIns="89011" bIns="44504" numCol="1" anchor="b" anchorCtr="0" compatLnSpc="1">
            <a:prstTxWarp prst="textNoShape">
              <a:avLst/>
            </a:prstTxWarp>
          </a:bodyPr>
          <a:lstStyle>
            <a:lvl1pPr algn="r" defTabSz="889942">
              <a:defRPr sz="1100">
                <a:solidFill>
                  <a:schemeClr val="tx1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90AE7C10-9414-4965-B927-1036088DEBD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428813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gray">
          <a:xfrm>
            <a:off x="0" y="0"/>
            <a:ext cx="29210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02" tIns="45350" rIns="90702" bIns="45350" numCol="1" anchor="t" anchorCtr="0" compatLnSpc="1">
            <a:prstTxWarp prst="textNoShape">
              <a:avLst/>
            </a:prstTxWarp>
          </a:bodyPr>
          <a:lstStyle>
            <a:lvl1pPr defTabSz="905693">
              <a:defRPr sz="11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ja-JP" altLang="ja-JP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idx="1"/>
          </p:nvPr>
        </p:nvSpPr>
        <p:spPr bwMode="gray">
          <a:xfrm>
            <a:off x="3813175" y="0"/>
            <a:ext cx="29210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02" tIns="45350" rIns="90702" bIns="45350" numCol="1" anchor="t" anchorCtr="0" compatLnSpc="1">
            <a:prstTxWarp prst="textNoShape">
              <a:avLst/>
            </a:prstTxWarp>
          </a:bodyPr>
          <a:lstStyle>
            <a:lvl1pPr algn="r" defTabSz="905693">
              <a:defRPr sz="11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ja-JP" altLang="ja-JP"/>
          </a:p>
        </p:txBody>
      </p:sp>
      <p:sp>
        <p:nvSpPr>
          <p:cNvPr id="1617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gray">
          <a:xfrm>
            <a:off x="906463" y="741363"/>
            <a:ext cx="4935537" cy="37004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81" name="Rectangle 5"/>
          <p:cNvSpPr>
            <a:spLocks noGrp="1" noChangeArrowheads="1"/>
          </p:cNvSpPr>
          <p:nvPr>
            <p:ph type="body" sz="quarter" idx="3"/>
          </p:nvPr>
        </p:nvSpPr>
        <p:spPr bwMode="gray">
          <a:xfrm>
            <a:off x="673100" y="4691063"/>
            <a:ext cx="5389563" cy="443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02" tIns="45350" rIns="90702" bIns="453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ftr" sz="quarter" idx="4"/>
          </p:nvPr>
        </p:nvSpPr>
        <p:spPr bwMode="gray">
          <a:xfrm>
            <a:off x="0" y="9372600"/>
            <a:ext cx="29210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02" tIns="45350" rIns="90702" bIns="45350" numCol="1" anchor="b" anchorCtr="0" compatLnSpc="1">
            <a:prstTxWarp prst="textNoShape">
              <a:avLst/>
            </a:prstTxWarp>
          </a:bodyPr>
          <a:lstStyle>
            <a:lvl1pPr defTabSz="905693">
              <a:defRPr sz="11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ja-JP" altLang="ja-JP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sldNum" sz="quarter" idx="5"/>
          </p:nvPr>
        </p:nvSpPr>
        <p:spPr bwMode="gray">
          <a:xfrm>
            <a:off x="3813175" y="9372600"/>
            <a:ext cx="29210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02" tIns="45350" rIns="90702" bIns="45350" numCol="1" anchor="b" anchorCtr="0" compatLnSpc="1">
            <a:prstTxWarp prst="textNoShape">
              <a:avLst/>
            </a:prstTxWarp>
          </a:bodyPr>
          <a:lstStyle>
            <a:lvl1pPr algn="r" defTabSz="905693">
              <a:defRPr sz="1100">
                <a:solidFill>
                  <a:schemeClr val="tx1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FFEC0A41-BD0C-42AD-9347-9CABBF476B17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7555882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lnSpc>
        <a:spcPct val="95000"/>
      </a:lnSpc>
      <a:spcBef>
        <a:spcPct val="6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Arial" charset="0"/>
      </a:defRPr>
    </a:lvl1pPr>
    <a:lvl2pPr marL="111125" indent="-109538" algn="l" rtl="0" eaLnBrk="0" fontAlgn="base" hangingPunct="0">
      <a:lnSpc>
        <a:spcPct val="95000"/>
      </a:lnSpc>
      <a:spcBef>
        <a:spcPct val="40000"/>
      </a:spcBef>
      <a:spcAft>
        <a:spcPct val="0"/>
      </a:spcAft>
      <a:buChar char="•"/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342900" indent="-115888" algn="l" rtl="0" eaLnBrk="0" fontAlgn="base" hangingPunct="0">
      <a:lnSpc>
        <a:spcPct val="95000"/>
      </a:lnSpc>
      <a:spcBef>
        <a:spcPct val="20000"/>
      </a:spcBef>
      <a:spcAft>
        <a:spcPct val="0"/>
      </a:spcAft>
      <a:buChar char="•"/>
      <a:defRPr sz="1000"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560388" indent="-101600" algn="l" rtl="0" eaLnBrk="0" fontAlgn="base" hangingPunct="0">
      <a:lnSpc>
        <a:spcPct val="95000"/>
      </a:lnSpc>
      <a:spcBef>
        <a:spcPct val="20000"/>
      </a:spcBef>
      <a:spcAft>
        <a:spcPct val="0"/>
      </a:spcAft>
      <a:buChar char="•"/>
      <a:defRPr sz="900"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790575" indent="-114300" algn="l" rtl="0" eaLnBrk="0" fontAlgn="base" hangingPunct="0">
      <a:lnSpc>
        <a:spcPct val="95000"/>
      </a:lnSpc>
      <a:spcBef>
        <a:spcPct val="20000"/>
      </a:spcBef>
      <a:spcAft>
        <a:spcPct val="0"/>
      </a:spcAft>
      <a:buChar char="•"/>
      <a:defRPr sz="900"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66317" algn="l" defTabSz="45326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19580" algn="l" defTabSz="45326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72850" algn="l" defTabSz="45326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26109" algn="l" defTabSz="45326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95000"/>
              </a:lnSpc>
              <a:spcBef>
                <a:spcPct val="6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EC0A41-BD0C-42AD-9347-9CABBF476B17}" type="slidenum">
              <a:rPr lang="en-US" altLang="ja-JP" smtClean="0"/>
              <a:pPr>
                <a:defRPr/>
              </a:pPr>
              <a:t>1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4892566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3299" name="Rectangle 3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428625" y="3167067"/>
            <a:ext cx="7410450" cy="1429829"/>
          </a:xfrm>
        </p:spPr>
        <p:txBody>
          <a:bodyPr>
            <a:noAutofit/>
          </a:bodyPr>
          <a:lstStyle>
            <a:lvl1pPr marL="0" indent="0" eaLnBrk="0" hangingPunct="0">
              <a:lnSpc>
                <a:spcPct val="90000"/>
              </a:lnSpc>
              <a:spcBef>
                <a:spcPct val="40000"/>
              </a:spcBef>
              <a:buFont typeface="Wingdings" pitchFamily="2" charset="2"/>
              <a:buNone/>
              <a:defRPr sz="2000">
                <a:solidFill>
                  <a:schemeClr val="accent5"/>
                </a:solidFill>
              </a:defRPr>
            </a:lvl1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23300" name="Rectangle 4"/>
          <p:cNvSpPr>
            <a:spLocks noGrp="1" noChangeArrowheads="1"/>
          </p:cNvSpPr>
          <p:nvPr>
            <p:ph type="ctrTitle" sz="quarter"/>
          </p:nvPr>
        </p:nvSpPr>
        <p:spPr bwMode="auto">
          <a:xfrm>
            <a:off x="417600" y="2487600"/>
            <a:ext cx="7413625" cy="535531"/>
          </a:xfrm>
        </p:spPr>
        <p:txBody>
          <a:bodyPr wrap="none" anchor="t">
            <a:noAutofit/>
          </a:bodyPr>
          <a:lstStyle>
            <a:lvl1pPr>
              <a:lnSpc>
                <a:spcPct val="90000"/>
              </a:lnSpc>
              <a:spcBef>
                <a:spcPct val="40000"/>
              </a:spcBef>
              <a:defRPr sz="4000" b="1">
                <a:solidFill>
                  <a:schemeClr val="accent4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4" name="Ultibro_Flamme_grau.png"/>
          <p:cNvPicPr/>
          <p:nvPr userDrawn="1"/>
        </p:nvPicPr>
        <p:blipFill>
          <a:blip r:embed="rId2">
            <a:alphaModFix amt="15000"/>
            <a:extLst/>
          </a:blip>
          <a:srcRect b="54946"/>
          <a:stretch>
            <a:fillRect/>
          </a:stretch>
        </p:blipFill>
        <p:spPr>
          <a:xfrm>
            <a:off x="5269375" y="1971679"/>
            <a:ext cx="3950826" cy="4831669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3002507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106" indent="0">
              <a:buNone/>
              <a:defRPr sz="2800"/>
            </a:lvl2pPr>
            <a:lvl3pPr marL="914212" indent="0">
              <a:buNone/>
              <a:defRPr sz="2400"/>
            </a:lvl3pPr>
            <a:lvl4pPr marL="1371320" indent="0">
              <a:buNone/>
              <a:defRPr sz="2000"/>
            </a:lvl4pPr>
            <a:lvl5pPr marL="1828426" indent="0">
              <a:buNone/>
              <a:defRPr sz="2000"/>
            </a:lvl5pPr>
            <a:lvl6pPr marL="2285532" indent="0">
              <a:buNone/>
              <a:defRPr sz="2000"/>
            </a:lvl6pPr>
            <a:lvl7pPr marL="2742640" indent="0">
              <a:buNone/>
              <a:defRPr sz="2000"/>
            </a:lvl7pPr>
            <a:lvl8pPr marL="3199744" indent="0">
              <a:buNone/>
              <a:defRPr sz="2000"/>
            </a:lvl8pPr>
            <a:lvl9pPr marL="3656852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06" indent="0">
              <a:buNone/>
              <a:defRPr sz="1200"/>
            </a:lvl2pPr>
            <a:lvl3pPr marL="914212" indent="0">
              <a:buNone/>
              <a:defRPr sz="1000"/>
            </a:lvl3pPr>
            <a:lvl4pPr marL="1371320" indent="0">
              <a:buNone/>
              <a:defRPr sz="900"/>
            </a:lvl4pPr>
            <a:lvl5pPr marL="1828426" indent="0">
              <a:buNone/>
              <a:defRPr sz="900"/>
            </a:lvl5pPr>
            <a:lvl6pPr marL="2285532" indent="0">
              <a:buNone/>
              <a:defRPr sz="900"/>
            </a:lvl6pPr>
            <a:lvl7pPr marL="2742640" indent="0">
              <a:buNone/>
              <a:defRPr sz="900"/>
            </a:lvl7pPr>
            <a:lvl8pPr marL="3199744" indent="0">
              <a:buNone/>
              <a:defRPr sz="900"/>
            </a:lvl8pPr>
            <a:lvl9pPr marL="3656852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7" name="Ultibro_Flamme_grau.png"/>
          <p:cNvPicPr/>
          <p:nvPr userDrawn="1"/>
        </p:nvPicPr>
        <p:blipFill>
          <a:blip r:embed="rId2">
            <a:alphaModFix amt="15000"/>
            <a:extLst/>
          </a:blip>
          <a:srcRect b="54946"/>
          <a:stretch>
            <a:fillRect/>
          </a:stretch>
        </p:blipFill>
        <p:spPr>
          <a:xfrm>
            <a:off x="5269375" y="1971679"/>
            <a:ext cx="3950826" cy="4831669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3326998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1" y="6481767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sz="1800">
              <a:solidFill>
                <a:prstClr val="black">
                  <a:tint val="75000"/>
                </a:prstClr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6" name="Ultibro_Flamme_grau.png"/>
          <p:cNvPicPr/>
          <p:nvPr userDrawn="1"/>
        </p:nvPicPr>
        <p:blipFill>
          <a:blip r:embed="rId2">
            <a:alphaModFix amt="15000"/>
            <a:extLst/>
          </a:blip>
          <a:srcRect b="54946"/>
          <a:stretch>
            <a:fillRect/>
          </a:stretch>
        </p:blipFill>
        <p:spPr>
          <a:xfrm>
            <a:off x="5269375" y="1971679"/>
            <a:ext cx="3950826" cy="4831669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69900" y="592263"/>
            <a:ext cx="8229600" cy="850900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89753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25450" y="1868488"/>
            <a:ext cx="8474075" cy="2316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1" y="6481767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sz="1800" dirty="0">
              <a:solidFill>
                <a:prstClr val="black">
                  <a:tint val="75000"/>
                </a:prstClr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4" name="Ultibro_Flamme_grau.png"/>
          <p:cNvPicPr/>
          <p:nvPr userDrawn="1"/>
        </p:nvPicPr>
        <p:blipFill>
          <a:blip r:embed="rId2">
            <a:alphaModFix amt="15000"/>
            <a:extLst/>
          </a:blip>
          <a:srcRect b="54946"/>
          <a:stretch>
            <a:fillRect/>
          </a:stretch>
        </p:blipFill>
        <p:spPr>
          <a:xfrm>
            <a:off x="5269375" y="1971679"/>
            <a:ext cx="3950826" cy="4831669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tle 1"/>
          <p:cNvSpPr>
            <a:spLocks noGrp="1"/>
          </p:cNvSpPr>
          <p:nvPr>
            <p:ph type="title" idx="11"/>
          </p:nvPr>
        </p:nvSpPr>
        <p:spPr>
          <a:xfrm>
            <a:off x="469900" y="592263"/>
            <a:ext cx="8229600" cy="850900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81661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588964"/>
            <a:ext cx="8229600" cy="850900"/>
          </a:xfrm>
        </p:spPr>
        <p:txBody>
          <a:bodyPr/>
          <a:lstStyle>
            <a:lvl1pPr>
              <a:defRPr b="1">
                <a:solidFill>
                  <a:srgbClr val="145477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4607257" y="6437085"/>
            <a:ext cx="4202112" cy="224518"/>
          </a:xfrm>
        </p:spPr>
        <p:txBody>
          <a:bodyPr anchor="b"/>
          <a:lstStyle>
            <a:lvl1pPr marL="0" indent="0" algn="r">
              <a:buNone/>
              <a:defRPr sz="12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84585399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85800" y="431800"/>
            <a:ext cx="7772400" cy="1143000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981201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1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7" name="Ultibro_Flamme_grau.png"/>
          <p:cNvPicPr/>
          <p:nvPr userDrawn="1"/>
        </p:nvPicPr>
        <p:blipFill>
          <a:blip r:embed="rId2">
            <a:alphaModFix amt="15000"/>
            <a:extLst/>
          </a:blip>
          <a:srcRect b="54946"/>
          <a:stretch>
            <a:fillRect/>
          </a:stretch>
        </p:blipFill>
        <p:spPr>
          <a:xfrm>
            <a:off x="5269375" y="1971679"/>
            <a:ext cx="3950826" cy="4831669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3255505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Ultibro_Flamme_grau.png"/>
          <p:cNvPicPr/>
          <p:nvPr userDrawn="1"/>
        </p:nvPicPr>
        <p:blipFill>
          <a:blip r:embed="rId2">
            <a:alphaModFix amt="15000"/>
            <a:extLst/>
          </a:blip>
          <a:srcRect b="54946"/>
          <a:stretch>
            <a:fillRect/>
          </a:stretch>
        </p:blipFill>
        <p:spPr>
          <a:xfrm>
            <a:off x="5269375" y="1971679"/>
            <a:ext cx="3950826" cy="4831669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8676122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Ultibro_Flamme_grau.png"/>
          <p:cNvPicPr/>
          <p:nvPr userDrawn="1"/>
        </p:nvPicPr>
        <p:blipFill>
          <a:blip r:embed="rId2">
            <a:alphaModFix amt="15000"/>
            <a:extLst/>
          </a:blip>
          <a:srcRect b="54946"/>
          <a:stretch>
            <a:fillRect/>
          </a:stretch>
        </p:blipFill>
        <p:spPr>
          <a:xfrm>
            <a:off x="5269375" y="1971679"/>
            <a:ext cx="3950826" cy="4831669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6120524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9075" y="523911"/>
            <a:ext cx="8229600" cy="850106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2474" y="1723246"/>
            <a:ext cx="8224329" cy="435542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49528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&amp;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>
            <a:spLocks noGrp="1"/>
          </p:cNvSpPr>
          <p:nvPr>
            <p:ph type="title"/>
          </p:nvPr>
        </p:nvSpPr>
        <p:spPr>
          <a:xfrm>
            <a:off x="250032" y="1437680"/>
            <a:ext cx="8643938" cy="2277070"/>
          </a:xfrm>
          <a:prstGeom prst="rect">
            <a:avLst/>
          </a:prstGeom>
        </p:spPr>
        <p:txBody>
          <a:bodyPr lIns="0" tIns="0" rIns="0" bIns="0" anchor="b"/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>
                <a:solidFill>
                  <a:srgbClr val="535353"/>
                </a:solidFill>
              </a:rPr>
              <a:t>Titeltext</a:t>
            </a:r>
          </a:p>
        </p:txBody>
      </p:sp>
      <p:sp>
        <p:nvSpPr>
          <p:cNvPr id="6" name="Shape 6"/>
          <p:cNvSpPr>
            <a:spLocks noGrp="1"/>
          </p:cNvSpPr>
          <p:nvPr>
            <p:ph type="body" idx="1"/>
          </p:nvPr>
        </p:nvSpPr>
        <p:spPr>
          <a:xfrm>
            <a:off x="250032" y="3705820"/>
            <a:ext cx="8643938" cy="910828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1pPr>
            <a:lvl2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2pPr>
            <a:lvl3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3pPr>
            <a:lvl4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4pPr>
            <a:lvl5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5</a:t>
            </a:r>
          </a:p>
        </p:txBody>
      </p:sp>
    </p:spTree>
    <p:extLst>
      <p:ext uri="{BB962C8B-B14F-4D97-AF65-F5344CB8AC3E}">
        <p14:creationId xmlns:p14="http://schemas.microsoft.com/office/powerpoint/2010/main" val="3021919077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&amp; Untertitel -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>
            <a:spLocks noGrp="1"/>
          </p:cNvSpPr>
          <p:nvPr>
            <p:ph type="title"/>
          </p:nvPr>
        </p:nvSpPr>
        <p:spPr>
          <a:xfrm>
            <a:off x="250032" y="4804173"/>
            <a:ext cx="8643938" cy="884039"/>
          </a:xfrm>
          <a:prstGeom prst="rect">
            <a:avLst/>
          </a:prstGeom>
        </p:spPr>
        <p:txBody>
          <a:bodyPr lIns="0" tIns="0" rIns="0" bIns="0" anchor="b"/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>
                <a:solidFill>
                  <a:srgbClr val="535353"/>
                </a:solidFill>
              </a:rPr>
              <a:t>Titeltext</a:t>
            </a:r>
          </a:p>
        </p:txBody>
      </p:sp>
      <p:sp>
        <p:nvSpPr>
          <p:cNvPr id="9" name="Shape 9"/>
          <p:cNvSpPr>
            <a:spLocks noGrp="1"/>
          </p:cNvSpPr>
          <p:nvPr>
            <p:ph type="body" idx="1"/>
          </p:nvPr>
        </p:nvSpPr>
        <p:spPr>
          <a:xfrm>
            <a:off x="250032" y="5679281"/>
            <a:ext cx="8643938" cy="848320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1pPr>
            <a:lvl2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2pPr>
            <a:lvl3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3pPr>
            <a:lvl4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4pPr>
            <a:lvl5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5</a:t>
            </a:r>
          </a:p>
        </p:txBody>
      </p:sp>
    </p:spTree>
    <p:extLst>
      <p:ext uri="{BB962C8B-B14F-4D97-AF65-F5344CB8AC3E}">
        <p14:creationId xmlns:p14="http://schemas.microsoft.com/office/powerpoint/2010/main" val="264677606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>
            <a:lvl1pPr>
              <a:defRPr sz="32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70956" y="3886200"/>
            <a:ext cx="6400800" cy="1752600"/>
          </a:xfrm>
        </p:spPr>
        <p:txBody>
          <a:bodyPr/>
          <a:lstStyle>
            <a:lvl1pPr marL="0" indent="0" algn="l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1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8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66617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&amp; Untertitel - Foto - Dunkel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250032" y="4804173"/>
            <a:ext cx="8643938" cy="884039"/>
          </a:xfrm>
          <a:prstGeom prst="rect">
            <a:avLst/>
          </a:prstGeom>
        </p:spPr>
        <p:txBody>
          <a:bodyPr lIns="0" tIns="0" rIns="0" bIns="0" anchor="b"/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>
                <a:solidFill>
                  <a:srgbClr val="535353"/>
                </a:solidFill>
              </a:rPr>
              <a:t>Titeltext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idx="1"/>
          </p:nvPr>
        </p:nvSpPr>
        <p:spPr>
          <a:xfrm>
            <a:off x="250032" y="5679281"/>
            <a:ext cx="8643938" cy="848320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1pPr>
            <a:lvl2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2pPr>
            <a:lvl3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3pPr>
            <a:lvl4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4pPr>
            <a:lvl5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5</a:t>
            </a:r>
          </a:p>
        </p:txBody>
      </p:sp>
    </p:spTree>
    <p:extLst>
      <p:ext uri="{BB962C8B-B14F-4D97-AF65-F5344CB8AC3E}">
        <p14:creationId xmlns:p14="http://schemas.microsoft.com/office/powerpoint/2010/main" val="17740236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&amp;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>
                <a:solidFill>
                  <a:srgbClr val="535353"/>
                </a:solidFill>
              </a:rPr>
              <a:t>Titeltext</a:t>
            </a:r>
          </a:p>
        </p:txBody>
      </p:sp>
      <p:sp>
        <p:nvSpPr>
          <p:cNvPr id="15" name="Shape 15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5</a:t>
            </a:r>
          </a:p>
        </p:txBody>
      </p:sp>
    </p:spTree>
    <p:extLst>
      <p:ext uri="{BB962C8B-B14F-4D97-AF65-F5344CB8AC3E}">
        <p14:creationId xmlns:p14="http://schemas.microsoft.com/office/powerpoint/2010/main" val="3839583525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&amp; Aufzählung - 2 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>
                <a:solidFill>
                  <a:srgbClr val="535353"/>
                </a:solidFill>
              </a:rPr>
              <a:t>Titeltext</a:t>
            </a:r>
          </a:p>
        </p:txBody>
      </p:sp>
      <p:sp>
        <p:nvSpPr>
          <p:cNvPr id="18" name="Shape 18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0" tIns="0" rIns="0" bIns="0" numCol="2" spcCol="432160" anchor="t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5</a:t>
            </a:r>
          </a:p>
        </p:txBody>
      </p:sp>
    </p:spTree>
    <p:extLst>
      <p:ext uri="{BB962C8B-B14F-4D97-AF65-F5344CB8AC3E}">
        <p14:creationId xmlns:p14="http://schemas.microsoft.com/office/powerpoint/2010/main" val="367593399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body" idx="1"/>
          </p:nvPr>
        </p:nvSpPr>
        <p:spPr>
          <a:xfrm>
            <a:off x="250032" y="178594"/>
            <a:ext cx="8643938" cy="6491883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defRPr sz="3200">
                <a:solidFill>
                  <a:srgbClr val="525252"/>
                </a:solidFill>
              </a:defRPr>
            </a:lvl1pPr>
            <a:lvl2pPr>
              <a:lnSpc>
                <a:spcPct val="120000"/>
              </a:lnSpc>
              <a:defRPr sz="3200">
                <a:solidFill>
                  <a:srgbClr val="525252"/>
                </a:solidFill>
              </a:defRPr>
            </a:lvl2pPr>
            <a:lvl3pPr>
              <a:lnSpc>
                <a:spcPct val="120000"/>
              </a:lnSpc>
              <a:defRPr sz="3200">
                <a:solidFill>
                  <a:srgbClr val="525252"/>
                </a:solidFill>
              </a:defRPr>
            </a:lvl3pPr>
            <a:lvl4pPr>
              <a:lnSpc>
                <a:spcPct val="120000"/>
              </a:lnSpc>
              <a:defRPr sz="3200">
                <a:solidFill>
                  <a:srgbClr val="525252"/>
                </a:solidFill>
              </a:defRPr>
            </a:lvl4pPr>
            <a:lvl5pPr>
              <a:lnSpc>
                <a:spcPct val="120000"/>
              </a:lnSpc>
              <a:defRPr sz="3200">
                <a:solidFill>
                  <a:srgbClr val="525252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525252"/>
                </a:solidFill>
              </a:rPr>
              <a:t>Textebene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525252"/>
                </a:solidFill>
              </a:rPr>
              <a:t>Textebene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525252"/>
                </a:solidFill>
              </a:rPr>
              <a:t>Textebene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525252"/>
                </a:solidFill>
              </a:rPr>
              <a:t>Textebene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525252"/>
                </a:solidFill>
              </a:rPr>
              <a:t>Textebene 5</a:t>
            </a:r>
          </a:p>
        </p:txBody>
      </p:sp>
    </p:spTree>
    <p:extLst>
      <p:ext uri="{BB962C8B-B14F-4D97-AF65-F5344CB8AC3E}">
        <p14:creationId xmlns:p14="http://schemas.microsoft.com/office/powerpoint/2010/main" val="931590420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2354380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Leer - Dunkel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6456714"/>
      </p:ext>
    </p:extLst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- Ob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>
                <a:solidFill>
                  <a:srgbClr val="535353"/>
                </a:solidFill>
              </a:rPr>
              <a:t>Titeltext</a:t>
            </a:r>
          </a:p>
        </p:txBody>
      </p:sp>
    </p:spTree>
    <p:extLst>
      <p:ext uri="{BB962C8B-B14F-4D97-AF65-F5344CB8AC3E}">
        <p14:creationId xmlns:p14="http://schemas.microsoft.com/office/powerpoint/2010/main" val="3450402849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- Oben - Dunkel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>
                <a:solidFill>
                  <a:srgbClr val="535353"/>
                </a:solidFill>
              </a:rPr>
              <a:t>Titeltext</a:t>
            </a:r>
          </a:p>
        </p:txBody>
      </p:sp>
    </p:spTree>
    <p:extLst>
      <p:ext uri="{BB962C8B-B14F-4D97-AF65-F5344CB8AC3E}">
        <p14:creationId xmlns:p14="http://schemas.microsoft.com/office/powerpoint/2010/main" val="3014768295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- Mit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>
            <a:spLocks noGrp="1"/>
          </p:cNvSpPr>
          <p:nvPr>
            <p:ph type="title"/>
          </p:nvPr>
        </p:nvSpPr>
        <p:spPr>
          <a:xfrm>
            <a:off x="250032" y="2268141"/>
            <a:ext cx="8643938" cy="2321719"/>
          </a:xfrm>
          <a:prstGeom prst="rect">
            <a:avLst/>
          </a:prstGeom>
        </p:spPr>
        <p:txBody>
          <a:bodyPr/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>
                <a:solidFill>
                  <a:srgbClr val="535353"/>
                </a:solidFill>
              </a:rPr>
              <a:t>Titeltext</a:t>
            </a:r>
          </a:p>
        </p:txBody>
      </p:sp>
    </p:spTree>
    <p:extLst>
      <p:ext uri="{BB962C8B-B14F-4D97-AF65-F5344CB8AC3E}">
        <p14:creationId xmlns:p14="http://schemas.microsoft.com/office/powerpoint/2010/main" val="1843186906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>
            <a:spLocks noGrp="1"/>
          </p:cNvSpPr>
          <p:nvPr>
            <p:ph type="title"/>
          </p:nvPr>
        </p:nvSpPr>
        <p:spPr>
          <a:xfrm>
            <a:off x="250032" y="5214938"/>
            <a:ext cx="8643938" cy="901898"/>
          </a:xfrm>
          <a:prstGeom prst="rect">
            <a:avLst/>
          </a:prstGeom>
        </p:spPr>
        <p:txBody>
          <a:bodyPr/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>
                <a:solidFill>
                  <a:srgbClr val="535353"/>
                </a:solidFill>
              </a:rPr>
              <a:t>Titeltext</a:t>
            </a:r>
          </a:p>
        </p:txBody>
      </p:sp>
    </p:spTree>
    <p:extLst>
      <p:ext uri="{BB962C8B-B14F-4D97-AF65-F5344CB8AC3E}">
        <p14:creationId xmlns:p14="http://schemas.microsoft.com/office/powerpoint/2010/main" val="2817807879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599" y="1677228"/>
            <a:ext cx="8224329" cy="435542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6" name="Ultibro_Flamme_grau.png"/>
          <p:cNvPicPr/>
          <p:nvPr userDrawn="1"/>
        </p:nvPicPr>
        <p:blipFill>
          <a:blip r:embed="rId2">
            <a:alphaModFix amt="15000"/>
            <a:extLst/>
          </a:blip>
          <a:srcRect b="54946"/>
          <a:stretch>
            <a:fillRect/>
          </a:stretch>
        </p:blipFill>
        <p:spPr>
          <a:xfrm>
            <a:off x="5269375" y="1971679"/>
            <a:ext cx="3950826" cy="4831669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69900" y="592263"/>
            <a:ext cx="8229600" cy="850900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6618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Horizontal - Dunkel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/>
          </p:cNvSpPr>
          <p:nvPr>
            <p:ph type="title"/>
          </p:nvPr>
        </p:nvSpPr>
        <p:spPr>
          <a:xfrm>
            <a:off x="250032" y="5214938"/>
            <a:ext cx="8643938" cy="901898"/>
          </a:xfrm>
          <a:prstGeom prst="rect">
            <a:avLst/>
          </a:prstGeom>
        </p:spPr>
        <p:txBody>
          <a:bodyPr/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>
                <a:solidFill>
                  <a:srgbClr val="535353"/>
                </a:solidFill>
              </a:rPr>
              <a:t>Titeltext</a:t>
            </a:r>
          </a:p>
        </p:txBody>
      </p:sp>
    </p:spTree>
    <p:extLst>
      <p:ext uri="{BB962C8B-B14F-4D97-AF65-F5344CB8AC3E}">
        <p14:creationId xmlns:p14="http://schemas.microsoft.com/office/powerpoint/2010/main" val="644294274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Vertik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>
            <a:spLocks noGrp="1"/>
          </p:cNvSpPr>
          <p:nvPr>
            <p:ph type="title"/>
          </p:nvPr>
        </p:nvSpPr>
        <p:spPr>
          <a:xfrm>
            <a:off x="250031" y="973336"/>
            <a:ext cx="4143375" cy="2464594"/>
          </a:xfrm>
          <a:prstGeom prst="rect">
            <a:avLst/>
          </a:prstGeom>
        </p:spPr>
        <p:txBody>
          <a:bodyPr lIns="0" tIns="0" rIns="0" bIns="0" anchor="b"/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>
                <a:solidFill>
                  <a:srgbClr val="535353"/>
                </a:solidFill>
              </a:rPr>
              <a:t>Titeltext</a:t>
            </a:r>
          </a:p>
        </p:txBody>
      </p:sp>
      <p:sp>
        <p:nvSpPr>
          <p:cNvPr id="35" name="Shape 35"/>
          <p:cNvSpPr>
            <a:spLocks noGrp="1"/>
          </p:cNvSpPr>
          <p:nvPr>
            <p:ph type="body" idx="1"/>
          </p:nvPr>
        </p:nvSpPr>
        <p:spPr>
          <a:xfrm>
            <a:off x="250031" y="3429000"/>
            <a:ext cx="4143375" cy="910828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1pPr>
            <a:lvl2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2pPr>
            <a:lvl3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3pPr>
            <a:lvl4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4pPr>
            <a:lvl5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5</a:t>
            </a:r>
          </a:p>
        </p:txBody>
      </p:sp>
    </p:spTree>
    <p:extLst>
      <p:ext uri="{BB962C8B-B14F-4D97-AF65-F5344CB8AC3E}">
        <p14:creationId xmlns:p14="http://schemas.microsoft.com/office/powerpoint/2010/main" val="2444480883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Vertikal - Dunkel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>
            <a:spLocks noGrp="1"/>
          </p:cNvSpPr>
          <p:nvPr>
            <p:ph type="title"/>
          </p:nvPr>
        </p:nvSpPr>
        <p:spPr>
          <a:xfrm>
            <a:off x="250031" y="973336"/>
            <a:ext cx="4143375" cy="2464594"/>
          </a:xfrm>
          <a:prstGeom prst="rect">
            <a:avLst/>
          </a:prstGeom>
        </p:spPr>
        <p:txBody>
          <a:bodyPr lIns="0" tIns="0" rIns="0" bIns="0" anchor="b"/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>
                <a:solidFill>
                  <a:srgbClr val="535353"/>
                </a:solidFill>
              </a:rPr>
              <a:t>Titeltext</a:t>
            </a:r>
          </a:p>
        </p:txBody>
      </p:sp>
      <p:sp>
        <p:nvSpPr>
          <p:cNvPr id="38" name="Shape 38"/>
          <p:cNvSpPr>
            <a:spLocks noGrp="1"/>
          </p:cNvSpPr>
          <p:nvPr>
            <p:ph type="body" idx="1"/>
          </p:nvPr>
        </p:nvSpPr>
        <p:spPr>
          <a:xfrm>
            <a:off x="250031" y="3429000"/>
            <a:ext cx="4143375" cy="910828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1pPr>
            <a:lvl2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2pPr>
            <a:lvl3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3pPr>
            <a:lvl4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4pPr>
            <a:lvl5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5</a:t>
            </a:r>
          </a:p>
        </p:txBody>
      </p:sp>
    </p:spTree>
    <p:extLst>
      <p:ext uri="{BB962C8B-B14F-4D97-AF65-F5344CB8AC3E}">
        <p14:creationId xmlns:p14="http://schemas.microsoft.com/office/powerpoint/2010/main" val="757550563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, Aufzählung &amp; Foto">
    <p:bg>
      <p:bgPr>
        <a:solidFill>
          <a:srgbClr val="9CCE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>
                <a:solidFill>
                  <a:srgbClr val="535353"/>
                </a:solidFill>
              </a:rPr>
              <a:t>Titeltext</a:t>
            </a:r>
          </a:p>
        </p:txBody>
      </p:sp>
      <p:sp>
        <p:nvSpPr>
          <p:cNvPr id="41" name="Shape 41"/>
          <p:cNvSpPr>
            <a:spLocks noGrp="1"/>
          </p:cNvSpPr>
          <p:nvPr>
            <p:ph type="body" idx="1"/>
          </p:nvPr>
        </p:nvSpPr>
        <p:spPr>
          <a:xfrm>
            <a:off x="250031" y="2241352"/>
            <a:ext cx="4143375" cy="4107656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5</a:t>
            </a:r>
          </a:p>
        </p:txBody>
      </p:sp>
    </p:spTree>
    <p:extLst>
      <p:ext uri="{BB962C8B-B14F-4D97-AF65-F5344CB8AC3E}">
        <p14:creationId xmlns:p14="http://schemas.microsoft.com/office/powerpoint/2010/main" val="15669099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&amp; Aufzählung -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>
                <a:solidFill>
                  <a:srgbClr val="535353"/>
                </a:solidFill>
              </a:rPr>
              <a:t>Titeltext</a:t>
            </a:r>
          </a:p>
        </p:txBody>
      </p:sp>
      <p:sp>
        <p:nvSpPr>
          <p:cNvPr id="44" name="Shape 44"/>
          <p:cNvSpPr>
            <a:spLocks noGrp="1"/>
          </p:cNvSpPr>
          <p:nvPr>
            <p:ph type="body" idx="1"/>
          </p:nvPr>
        </p:nvSpPr>
        <p:spPr>
          <a:xfrm>
            <a:off x="250031" y="2241352"/>
            <a:ext cx="4143375" cy="4107656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5</a:t>
            </a:r>
          </a:p>
        </p:txBody>
      </p:sp>
    </p:spTree>
    <p:extLst>
      <p:ext uri="{BB962C8B-B14F-4D97-AF65-F5344CB8AC3E}">
        <p14:creationId xmlns:p14="http://schemas.microsoft.com/office/powerpoint/2010/main" val="3250468644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&amp; Aufzählung -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>
                <a:solidFill>
                  <a:srgbClr val="535353"/>
                </a:solidFill>
              </a:rPr>
              <a:t>Titeltext</a:t>
            </a:r>
          </a:p>
        </p:txBody>
      </p:sp>
      <p:sp>
        <p:nvSpPr>
          <p:cNvPr id="47" name="Shape 47"/>
          <p:cNvSpPr>
            <a:spLocks noGrp="1"/>
          </p:cNvSpPr>
          <p:nvPr>
            <p:ph type="body" idx="1"/>
          </p:nvPr>
        </p:nvSpPr>
        <p:spPr>
          <a:xfrm>
            <a:off x="4750594" y="2241352"/>
            <a:ext cx="4143375" cy="4107656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5</a:t>
            </a:r>
          </a:p>
        </p:txBody>
      </p:sp>
    </p:spTree>
    <p:extLst>
      <p:ext uri="{BB962C8B-B14F-4D97-AF65-F5344CB8AC3E}">
        <p14:creationId xmlns:p14="http://schemas.microsoft.com/office/powerpoint/2010/main" val="1631325282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&amp;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>
            <a:spLocks noGrp="1"/>
          </p:cNvSpPr>
          <p:nvPr>
            <p:ph type="title"/>
          </p:nvPr>
        </p:nvSpPr>
        <p:spPr>
          <a:xfrm>
            <a:off x="250031" y="1437680"/>
            <a:ext cx="8643938" cy="2277070"/>
          </a:xfrm>
          <a:prstGeom prst="rect">
            <a:avLst/>
          </a:prstGeom>
        </p:spPr>
        <p:txBody>
          <a:bodyPr lIns="0" tIns="0" rIns="0" bIns="0" anchor="b"/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>
                <a:solidFill>
                  <a:srgbClr val="535353"/>
                </a:solidFill>
              </a:rPr>
              <a:t>Titeltext</a:t>
            </a:r>
          </a:p>
        </p:txBody>
      </p:sp>
      <p:sp>
        <p:nvSpPr>
          <p:cNvPr id="6" name="Shape 6"/>
          <p:cNvSpPr>
            <a:spLocks noGrp="1"/>
          </p:cNvSpPr>
          <p:nvPr>
            <p:ph type="body" idx="1"/>
          </p:nvPr>
        </p:nvSpPr>
        <p:spPr>
          <a:xfrm>
            <a:off x="250031" y="3705820"/>
            <a:ext cx="8643938" cy="910828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1pPr>
            <a:lvl2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2pPr>
            <a:lvl3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3pPr>
            <a:lvl4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4pPr>
            <a:lvl5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5</a:t>
            </a:r>
          </a:p>
        </p:txBody>
      </p:sp>
    </p:spTree>
    <p:extLst>
      <p:ext uri="{BB962C8B-B14F-4D97-AF65-F5344CB8AC3E}">
        <p14:creationId xmlns:p14="http://schemas.microsoft.com/office/powerpoint/2010/main" val="2529685324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&amp; Untertitel -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>
            <a:spLocks noGrp="1"/>
          </p:cNvSpPr>
          <p:nvPr>
            <p:ph type="title"/>
          </p:nvPr>
        </p:nvSpPr>
        <p:spPr>
          <a:xfrm>
            <a:off x="250031" y="4804172"/>
            <a:ext cx="8643938" cy="884039"/>
          </a:xfrm>
          <a:prstGeom prst="rect">
            <a:avLst/>
          </a:prstGeom>
        </p:spPr>
        <p:txBody>
          <a:bodyPr lIns="0" tIns="0" rIns="0" bIns="0" anchor="b"/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>
                <a:solidFill>
                  <a:srgbClr val="535353"/>
                </a:solidFill>
              </a:rPr>
              <a:t>Titeltext</a:t>
            </a:r>
          </a:p>
        </p:txBody>
      </p:sp>
      <p:sp>
        <p:nvSpPr>
          <p:cNvPr id="9" name="Shape 9"/>
          <p:cNvSpPr>
            <a:spLocks noGrp="1"/>
          </p:cNvSpPr>
          <p:nvPr>
            <p:ph type="body" idx="1"/>
          </p:nvPr>
        </p:nvSpPr>
        <p:spPr>
          <a:xfrm>
            <a:off x="250031" y="5679281"/>
            <a:ext cx="8643938" cy="848320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1pPr>
            <a:lvl2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2pPr>
            <a:lvl3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3pPr>
            <a:lvl4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4pPr>
            <a:lvl5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5</a:t>
            </a:r>
          </a:p>
        </p:txBody>
      </p:sp>
    </p:spTree>
    <p:extLst>
      <p:ext uri="{BB962C8B-B14F-4D97-AF65-F5344CB8AC3E}">
        <p14:creationId xmlns:p14="http://schemas.microsoft.com/office/powerpoint/2010/main" val="405844864"/>
      </p:ext>
    </p:extLst>
  </p:cSld>
  <p:clrMapOvr>
    <a:masterClrMapping/>
  </p:clrMapOvr>
  <p:transition spd="med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&amp; Untertitel - Foto - Dunkel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250031" y="4804172"/>
            <a:ext cx="8643938" cy="884039"/>
          </a:xfrm>
          <a:prstGeom prst="rect">
            <a:avLst/>
          </a:prstGeom>
        </p:spPr>
        <p:txBody>
          <a:bodyPr lIns="0" tIns="0" rIns="0" bIns="0" anchor="b"/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>
                <a:solidFill>
                  <a:srgbClr val="535353"/>
                </a:solidFill>
              </a:rPr>
              <a:t>Titeltext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idx="1"/>
          </p:nvPr>
        </p:nvSpPr>
        <p:spPr>
          <a:xfrm>
            <a:off x="250031" y="5679281"/>
            <a:ext cx="8643938" cy="848320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1pPr>
            <a:lvl2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2pPr>
            <a:lvl3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3pPr>
            <a:lvl4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4pPr>
            <a:lvl5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5</a:t>
            </a:r>
          </a:p>
        </p:txBody>
      </p:sp>
    </p:spTree>
    <p:extLst>
      <p:ext uri="{BB962C8B-B14F-4D97-AF65-F5344CB8AC3E}">
        <p14:creationId xmlns:p14="http://schemas.microsoft.com/office/powerpoint/2010/main" val="2414843811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&amp;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>
                <a:solidFill>
                  <a:srgbClr val="535353"/>
                </a:solidFill>
              </a:rPr>
              <a:t>Titeltext</a:t>
            </a:r>
          </a:p>
        </p:txBody>
      </p:sp>
      <p:sp>
        <p:nvSpPr>
          <p:cNvPr id="15" name="Shape 15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5</a:t>
            </a:r>
          </a:p>
        </p:txBody>
      </p:sp>
    </p:spTree>
    <p:extLst>
      <p:ext uri="{BB962C8B-B14F-4D97-AF65-F5344CB8AC3E}">
        <p14:creationId xmlns:p14="http://schemas.microsoft.com/office/powerpoint/2010/main" val="1926710373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599" y="1712854"/>
            <a:ext cx="8224329" cy="435542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69900" y="592263"/>
            <a:ext cx="8229600" cy="850900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250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&amp; Aufzählung - 2 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>
                <a:solidFill>
                  <a:srgbClr val="535353"/>
                </a:solidFill>
              </a:rPr>
              <a:t>Titeltext</a:t>
            </a:r>
          </a:p>
        </p:txBody>
      </p:sp>
      <p:sp>
        <p:nvSpPr>
          <p:cNvPr id="18" name="Shape 18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0" tIns="0" rIns="0" bIns="0" numCol="2" spcCol="432182" anchor="t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5</a:t>
            </a:r>
          </a:p>
        </p:txBody>
      </p:sp>
    </p:spTree>
    <p:extLst>
      <p:ext uri="{BB962C8B-B14F-4D97-AF65-F5344CB8AC3E}">
        <p14:creationId xmlns:p14="http://schemas.microsoft.com/office/powerpoint/2010/main" val="399118269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body" idx="1"/>
          </p:nvPr>
        </p:nvSpPr>
        <p:spPr>
          <a:xfrm>
            <a:off x="250031" y="178594"/>
            <a:ext cx="8643938" cy="6491883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defRPr sz="3200">
                <a:solidFill>
                  <a:srgbClr val="525252"/>
                </a:solidFill>
              </a:defRPr>
            </a:lvl1pPr>
            <a:lvl2pPr>
              <a:lnSpc>
                <a:spcPct val="120000"/>
              </a:lnSpc>
              <a:defRPr sz="3200">
                <a:solidFill>
                  <a:srgbClr val="525252"/>
                </a:solidFill>
              </a:defRPr>
            </a:lvl2pPr>
            <a:lvl3pPr>
              <a:lnSpc>
                <a:spcPct val="120000"/>
              </a:lnSpc>
              <a:defRPr sz="3200">
                <a:solidFill>
                  <a:srgbClr val="525252"/>
                </a:solidFill>
              </a:defRPr>
            </a:lvl3pPr>
            <a:lvl4pPr>
              <a:lnSpc>
                <a:spcPct val="120000"/>
              </a:lnSpc>
              <a:defRPr sz="3200">
                <a:solidFill>
                  <a:srgbClr val="525252"/>
                </a:solidFill>
              </a:defRPr>
            </a:lvl4pPr>
            <a:lvl5pPr>
              <a:lnSpc>
                <a:spcPct val="120000"/>
              </a:lnSpc>
              <a:defRPr sz="3200">
                <a:solidFill>
                  <a:srgbClr val="525252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525252"/>
                </a:solidFill>
              </a:rPr>
              <a:t>Textebene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525252"/>
                </a:solidFill>
              </a:rPr>
              <a:t>Textebene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525252"/>
                </a:solidFill>
              </a:rPr>
              <a:t>Textebene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525252"/>
                </a:solidFill>
              </a:rPr>
              <a:t>Textebene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525252"/>
                </a:solidFill>
              </a:rPr>
              <a:t>Textebene 5</a:t>
            </a:r>
          </a:p>
        </p:txBody>
      </p:sp>
    </p:spTree>
    <p:extLst>
      <p:ext uri="{BB962C8B-B14F-4D97-AF65-F5344CB8AC3E}">
        <p14:creationId xmlns:p14="http://schemas.microsoft.com/office/powerpoint/2010/main" val="3893349777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9546037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Leer - Dunkel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0368867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- Ob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>
                <a:solidFill>
                  <a:srgbClr val="535353"/>
                </a:solidFill>
              </a:rPr>
              <a:t>Titeltext</a:t>
            </a:r>
          </a:p>
        </p:txBody>
      </p:sp>
    </p:spTree>
    <p:extLst>
      <p:ext uri="{BB962C8B-B14F-4D97-AF65-F5344CB8AC3E}">
        <p14:creationId xmlns:p14="http://schemas.microsoft.com/office/powerpoint/2010/main" val="3880600326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- Oben - Dunkel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>
                <a:solidFill>
                  <a:srgbClr val="535353"/>
                </a:solidFill>
              </a:rPr>
              <a:t>Titeltext</a:t>
            </a:r>
          </a:p>
        </p:txBody>
      </p:sp>
    </p:spTree>
    <p:extLst>
      <p:ext uri="{BB962C8B-B14F-4D97-AF65-F5344CB8AC3E}">
        <p14:creationId xmlns:p14="http://schemas.microsoft.com/office/powerpoint/2010/main" val="2870626928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- Mit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>
            <a:spLocks noGrp="1"/>
          </p:cNvSpPr>
          <p:nvPr>
            <p:ph type="title"/>
          </p:nvPr>
        </p:nvSpPr>
        <p:spPr>
          <a:xfrm>
            <a:off x="250031" y="2268141"/>
            <a:ext cx="8643938" cy="2321719"/>
          </a:xfrm>
          <a:prstGeom prst="rect">
            <a:avLst/>
          </a:prstGeom>
        </p:spPr>
        <p:txBody>
          <a:bodyPr/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>
                <a:solidFill>
                  <a:srgbClr val="535353"/>
                </a:solidFill>
              </a:rPr>
              <a:t>Titeltext</a:t>
            </a:r>
          </a:p>
        </p:txBody>
      </p:sp>
    </p:spTree>
    <p:extLst>
      <p:ext uri="{BB962C8B-B14F-4D97-AF65-F5344CB8AC3E}">
        <p14:creationId xmlns:p14="http://schemas.microsoft.com/office/powerpoint/2010/main" val="2244568173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>
            <a:spLocks noGrp="1"/>
          </p:cNvSpPr>
          <p:nvPr>
            <p:ph type="title"/>
          </p:nvPr>
        </p:nvSpPr>
        <p:spPr>
          <a:xfrm>
            <a:off x="250031" y="5214938"/>
            <a:ext cx="8643938" cy="901898"/>
          </a:xfrm>
          <a:prstGeom prst="rect">
            <a:avLst/>
          </a:prstGeom>
        </p:spPr>
        <p:txBody>
          <a:bodyPr/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>
                <a:solidFill>
                  <a:srgbClr val="535353"/>
                </a:solidFill>
              </a:rPr>
              <a:t>Titeltext</a:t>
            </a:r>
          </a:p>
        </p:txBody>
      </p:sp>
    </p:spTree>
    <p:extLst>
      <p:ext uri="{BB962C8B-B14F-4D97-AF65-F5344CB8AC3E}">
        <p14:creationId xmlns:p14="http://schemas.microsoft.com/office/powerpoint/2010/main" val="1664768055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Horizontal - Dunkel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/>
          </p:cNvSpPr>
          <p:nvPr>
            <p:ph type="title"/>
          </p:nvPr>
        </p:nvSpPr>
        <p:spPr>
          <a:xfrm>
            <a:off x="250031" y="5214938"/>
            <a:ext cx="8643938" cy="901898"/>
          </a:xfrm>
          <a:prstGeom prst="rect">
            <a:avLst/>
          </a:prstGeom>
        </p:spPr>
        <p:txBody>
          <a:bodyPr/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>
                <a:solidFill>
                  <a:srgbClr val="535353"/>
                </a:solidFill>
              </a:rPr>
              <a:t>Titeltext</a:t>
            </a:r>
          </a:p>
        </p:txBody>
      </p:sp>
    </p:spTree>
    <p:extLst>
      <p:ext uri="{BB962C8B-B14F-4D97-AF65-F5344CB8AC3E}">
        <p14:creationId xmlns:p14="http://schemas.microsoft.com/office/powerpoint/2010/main" val="1987716011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Vertik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>
            <a:spLocks noGrp="1"/>
          </p:cNvSpPr>
          <p:nvPr>
            <p:ph type="title"/>
          </p:nvPr>
        </p:nvSpPr>
        <p:spPr>
          <a:xfrm>
            <a:off x="250031" y="973336"/>
            <a:ext cx="4143375" cy="2464594"/>
          </a:xfrm>
          <a:prstGeom prst="rect">
            <a:avLst/>
          </a:prstGeom>
        </p:spPr>
        <p:txBody>
          <a:bodyPr lIns="0" tIns="0" rIns="0" bIns="0" anchor="b"/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>
                <a:solidFill>
                  <a:srgbClr val="535353"/>
                </a:solidFill>
              </a:rPr>
              <a:t>Titeltext</a:t>
            </a:r>
          </a:p>
        </p:txBody>
      </p:sp>
      <p:sp>
        <p:nvSpPr>
          <p:cNvPr id="35" name="Shape 35"/>
          <p:cNvSpPr>
            <a:spLocks noGrp="1"/>
          </p:cNvSpPr>
          <p:nvPr>
            <p:ph type="body" idx="1"/>
          </p:nvPr>
        </p:nvSpPr>
        <p:spPr>
          <a:xfrm>
            <a:off x="250031" y="3429000"/>
            <a:ext cx="4143375" cy="910828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1pPr>
            <a:lvl2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2pPr>
            <a:lvl3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3pPr>
            <a:lvl4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4pPr>
            <a:lvl5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5</a:t>
            </a:r>
          </a:p>
        </p:txBody>
      </p:sp>
    </p:spTree>
    <p:extLst>
      <p:ext uri="{BB962C8B-B14F-4D97-AF65-F5344CB8AC3E}">
        <p14:creationId xmlns:p14="http://schemas.microsoft.com/office/powerpoint/2010/main" val="3776127715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7600" y="2487600"/>
            <a:ext cx="7772400" cy="1362075"/>
          </a:xfrm>
        </p:spPr>
        <p:txBody>
          <a:bodyPr anchor="t"/>
          <a:lstStyle>
            <a:lvl1pPr algn="l">
              <a:defRPr sz="4000" b="1" cap="none" baseline="0"/>
            </a:lvl1pPr>
          </a:lstStyle>
          <a:p>
            <a:r>
              <a:rPr lang="de-AT" dirty="0" smtClean="0"/>
              <a:t>Click </a:t>
            </a:r>
            <a:r>
              <a:rPr lang="de-AT" dirty="0" err="1" smtClean="0"/>
              <a:t>to</a:t>
            </a:r>
            <a:r>
              <a:rPr lang="de-AT" dirty="0" smtClean="0"/>
              <a:t> </a:t>
            </a:r>
            <a:r>
              <a:rPr lang="de-AT" dirty="0" err="1" smtClean="0"/>
              <a:t>edit</a:t>
            </a:r>
            <a:r>
              <a:rPr lang="de-AT" dirty="0" smtClean="0"/>
              <a:t> </a:t>
            </a:r>
            <a:r>
              <a:rPr lang="de-AT" dirty="0" err="1" smtClean="0"/>
              <a:t>text</a:t>
            </a:r>
            <a:endParaRPr lang="en-US" dirty="0"/>
          </a:p>
        </p:txBody>
      </p:sp>
      <p:pic>
        <p:nvPicPr>
          <p:cNvPr id="6" name="Ultibro_Flamme_grau.png"/>
          <p:cNvPicPr/>
          <p:nvPr userDrawn="1"/>
        </p:nvPicPr>
        <p:blipFill>
          <a:blip r:embed="rId2">
            <a:alphaModFix amt="15000"/>
            <a:extLst/>
          </a:blip>
          <a:srcRect b="54946"/>
          <a:stretch>
            <a:fillRect/>
          </a:stretch>
        </p:blipFill>
        <p:spPr>
          <a:xfrm>
            <a:off x="5269375" y="1971679"/>
            <a:ext cx="3950826" cy="4831669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88790404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Vertikal - Dunkel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>
            <a:spLocks noGrp="1"/>
          </p:cNvSpPr>
          <p:nvPr>
            <p:ph type="title"/>
          </p:nvPr>
        </p:nvSpPr>
        <p:spPr>
          <a:xfrm>
            <a:off x="250031" y="973336"/>
            <a:ext cx="4143375" cy="2464594"/>
          </a:xfrm>
          <a:prstGeom prst="rect">
            <a:avLst/>
          </a:prstGeom>
        </p:spPr>
        <p:txBody>
          <a:bodyPr lIns="0" tIns="0" rIns="0" bIns="0" anchor="b"/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>
                <a:solidFill>
                  <a:srgbClr val="535353"/>
                </a:solidFill>
              </a:rPr>
              <a:t>Titeltext</a:t>
            </a:r>
          </a:p>
        </p:txBody>
      </p:sp>
      <p:sp>
        <p:nvSpPr>
          <p:cNvPr id="38" name="Shape 38"/>
          <p:cNvSpPr>
            <a:spLocks noGrp="1"/>
          </p:cNvSpPr>
          <p:nvPr>
            <p:ph type="body" idx="1"/>
          </p:nvPr>
        </p:nvSpPr>
        <p:spPr>
          <a:xfrm>
            <a:off x="250031" y="3429000"/>
            <a:ext cx="4143375" cy="910828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1pPr>
            <a:lvl2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2pPr>
            <a:lvl3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3pPr>
            <a:lvl4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4pPr>
            <a:lvl5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5</a:t>
            </a:r>
          </a:p>
        </p:txBody>
      </p:sp>
    </p:spTree>
    <p:extLst>
      <p:ext uri="{BB962C8B-B14F-4D97-AF65-F5344CB8AC3E}">
        <p14:creationId xmlns:p14="http://schemas.microsoft.com/office/powerpoint/2010/main" val="2695178015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, Aufzählung &amp; Foto">
    <p:bg>
      <p:bgPr>
        <a:solidFill>
          <a:srgbClr val="9CCE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>
                <a:solidFill>
                  <a:srgbClr val="535353"/>
                </a:solidFill>
              </a:rPr>
              <a:t>Titeltext</a:t>
            </a:r>
          </a:p>
        </p:txBody>
      </p:sp>
      <p:sp>
        <p:nvSpPr>
          <p:cNvPr id="41" name="Shape 41"/>
          <p:cNvSpPr>
            <a:spLocks noGrp="1"/>
          </p:cNvSpPr>
          <p:nvPr>
            <p:ph type="body" idx="1"/>
          </p:nvPr>
        </p:nvSpPr>
        <p:spPr>
          <a:xfrm>
            <a:off x="250031" y="2241352"/>
            <a:ext cx="4143375" cy="4107656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5</a:t>
            </a:r>
          </a:p>
        </p:txBody>
      </p:sp>
    </p:spTree>
    <p:extLst>
      <p:ext uri="{BB962C8B-B14F-4D97-AF65-F5344CB8AC3E}">
        <p14:creationId xmlns:p14="http://schemas.microsoft.com/office/powerpoint/2010/main" val="1568210248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&amp; Aufzählung -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>
                <a:solidFill>
                  <a:srgbClr val="535353"/>
                </a:solidFill>
              </a:rPr>
              <a:t>Titeltext</a:t>
            </a:r>
          </a:p>
        </p:txBody>
      </p:sp>
      <p:sp>
        <p:nvSpPr>
          <p:cNvPr id="44" name="Shape 44"/>
          <p:cNvSpPr>
            <a:spLocks noGrp="1"/>
          </p:cNvSpPr>
          <p:nvPr>
            <p:ph type="body" idx="1"/>
          </p:nvPr>
        </p:nvSpPr>
        <p:spPr>
          <a:xfrm>
            <a:off x="250031" y="2241352"/>
            <a:ext cx="4143375" cy="4107656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5</a:t>
            </a:r>
          </a:p>
        </p:txBody>
      </p:sp>
    </p:spTree>
    <p:extLst>
      <p:ext uri="{BB962C8B-B14F-4D97-AF65-F5344CB8AC3E}">
        <p14:creationId xmlns:p14="http://schemas.microsoft.com/office/powerpoint/2010/main" val="181110820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&amp; Aufzählung -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>
                <a:solidFill>
                  <a:srgbClr val="535353"/>
                </a:solidFill>
              </a:rPr>
              <a:t>Titeltext</a:t>
            </a:r>
          </a:p>
        </p:txBody>
      </p:sp>
      <p:sp>
        <p:nvSpPr>
          <p:cNvPr id="47" name="Shape 47"/>
          <p:cNvSpPr>
            <a:spLocks noGrp="1"/>
          </p:cNvSpPr>
          <p:nvPr>
            <p:ph type="body" idx="1"/>
          </p:nvPr>
        </p:nvSpPr>
        <p:spPr>
          <a:xfrm>
            <a:off x="4750594" y="2241352"/>
            <a:ext cx="4143375" cy="4107656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5</a:t>
            </a:r>
          </a:p>
        </p:txBody>
      </p:sp>
    </p:spTree>
    <p:extLst>
      <p:ext uri="{BB962C8B-B14F-4D97-AF65-F5344CB8AC3E}">
        <p14:creationId xmlns:p14="http://schemas.microsoft.com/office/powerpoint/2010/main" val="3103089983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7125"/>
            <a:ext cx="4000500" cy="4322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607125"/>
            <a:ext cx="4000500" cy="4322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7" name="Ultibro_Flamme_grau.png"/>
          <p:cNvPicPr/>
          <p:nvPr userDrawn="1"/>
        </p:nvPicPr>
        <p:blipFill>
          <a:blip r:embed="rId2">
            <a:alphaModFix amt="15000"/>
            <a:extLst/>
          </a:blip>
          <a:srcRect b="54946"/>
          <a:stretch>
            <a:fillRect/>
          </a:stretch>
        </p:blipFill>
        <p:spPr>
          <a:xfrm>
            <a:off x="5269375" y="1971679"/>
            <a:ext cx="3950826" cy="4831669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69900" y="592263"/>
            <a:ext cx="8229600" cy="850900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07185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9900" y="592263"/>
            <a:ext cx="8229600" cy="850900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99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06" indent="0">
              <a:buNone/>
              <a:defRPr sz="2000" b="1"/>
            </a:lvl2pPr>
            <a:lvl3pPr marL="914212" indent="0">
              <a:buNone/>
              <a:defRPr sz="1800" b="1"/>
            </a:lvl3pPr>
            <a:lvl4pPr marL="1371320" indent="0">
              <a:buNone/>
              <a:defRPr sz="1600" b="1"/>
            </a:lvl4pPr>
            <a:lvl5pPr marL="1828426" indent="0">
              <a:buNone/>
              <a:defRPr sz="1600" b="1"/>
            </a:lvl5pPr>
            <a:lvl6pPr marL="2285532" indent="0">
              <a:buNone/>
              <a:defRPr sz="1600" b="1"/>
            </a:lvl6pPr>
            <a:lvl7pPr marL="2742640" indent="0">
              <a:buNone/>
              <a:defRPr sz="1600" b="1"/>
            </a:lvl7pPr>
            <a:lvl8pPr marL="3199744" indent="0">
              <a:buNone/>
              <a:defRPr sz="1600" b="1"/>
            </a:lvl8pPr>
            <a:lvl9pPr marL="3656852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4500" y="2222499"/>
            <a:ext cx="4052888" cy="36623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86300" y="1549403"/>
            <a:ext cx="4013200" cy="6381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06" indent="0">
              <a:buNone/>
              <a:defRPr sz="2000" b="1"/>
            </a:lvl2pPr>
            <a:lvl3pPr marL="914212" indent="0">
              <a:buNone/>
              <a:defRPr sz="1800" b="1"/>
            </a:lvl3pPr>
            <a:lvl4pPr marL="1371320" indent="0">
              <a:buNone/>
              <a:defRPr sz="1600" b="1"/>
            </a:lvl4pPr>
            <a:lvl5pPr marL="1828426" indent="0">
              <a:buNone/>
              <a:defRPr sz="1600" b="1"/>
            </a:lvl5pPr>
            <a:lvl6pPr marL="2285532" indent="0">
              <a:buNone/>
              <a:defRPr sz="1600" b="1"/>
            </a:lvl6pPr>
            <a:lvl7pPr marL="2742640" indent="0">
              <a:buNone/>
              <a:defRPr sz="1600" b="1"/>
            </a:lvl7pPr>
            <a:lvl8pPr marL="3199744" indent="0">
              <a:buNone/>
              <a:defRPr sz="1600" b="1"/>
            </a:lvl8pPr>
            <a:lvl9pPr marL="3656852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0900" y="2235201"/>
            <a:ext cx="4025900" cy="36496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32987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0" y="601664"/>
            <a:ext cx="8229600" cy="850900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5" name="Ultibro_Flamme_grau.png"/>
          <p:cNvPicPr/>
          <p:nvPr userDrawn="1"/>
        </p:nvPicPr>
        <p:blipFill>
          <a:blip r:embed="rId2">
            <a:alphaModFix amt="15000"/>
            <a:extLst/>
          </a:blip>
          <a:srcRect b="54946"/>
          <a:stretch>
            <a:fillRect/>
          </a:stretch>
        </p:blipFill>
        <p:spPr>
          <a:xfrm>
            <a:off x="5269375" y="1971679"/>
            <a:ext cx="3950826" cy="4831669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7536861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Ultibro_Flamme_grau.png"/>
          <p:cNvPicPr/>
          <p:nvPr userDrawn="1"/>
        </p:nvPicPr>
        <p:blipFill>
          <a:blip r:embed="rId2">
            <a:alphaModFix amt="15000"/>
            <a:extLst/>
          </a:blip>
          <a:srcRect b="54946"/>
          <a:stretch>
            <a:fillRect/>
          </a:stretch>
        </p:blipFill>
        <p:spPr>
          <a:xfrm>
            <a:off x="5269375" y="1971679"/>
            <a:ext cx="3950826" cy="4831669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69900" y="592263"/>
            <a:ext cx="8229600" cy="850900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15261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20" Type="http://schemas.openxmlformats.org/officeDocument/2006/relationships/image" Target="../media/image4.jpeg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slideLayout" Target="../slideLayouts/slideLayout48.xml"/><Relationship Id="rId1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17" Type="http://schemas.openxmlformats.org/officeDocument/2006/relationships/slideLayout" Target="../slideLayouts/slideLayout52.xml"/><Relationship Id="rId2" Type="http://schemas.openxmlformats.org/officeDocument/2006/relationships/slideLayout" Target="../slideLayouts/slideLayout37.xml"/><Relationship Id="rId16" Type="http://schemas.openxmlformats.org/officeDocument/2006/relationships/slideLayout" Target="../slideLayouts/slideLayout51.xml"/><Relationship Id="rId20" Type="http://schemas.openxmlformats.org/officeDocument/2006/relationships/image" Target="../media/image4.jpeg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45.xml"/><Relationship Id="rId19" Type="http://schemas.openxmlformats.org/officeDocument/2006/relationships/theme" Target="../theme/theme3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slideLayout" Target="../slideLayouts/slideLayout4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131763"/>
            <a:ext cx="82296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62474" y="1770746"/>
            <a:ext cx="8224329" cy="43554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  <a:p>
            <a:pPr lvl="3"/>
            <a:r>
              <a:rPr lang="en-US" altLang="en-US" dirty="0" smtClean="0"/>
              <a:t>Fourth level</a:t>
            </a:r>
          </a:p>
          <a:p>
            <a:pPr lvl="4"/>
            <a:r>
              <a:rPr lang="en-US" altLang="en-US" dirty="0" smtClean="0"/>
              <a:t>Fifth level</a:t>
            </a:r>
          </a:p>
        </p:txBody>
      </p:sp>
      <p:sp>
        <p:nvSpPr>
          <p:cNvPr id="1031" name="Rectangle 2"/>
          <p:cNvSpPr>
            <a:spLocks noChangeArrowheads="1"/>
          </p:cNvSpPr>
          <p:nvPr userDrawn="1"/>
        </p:nvSpPr>
        <p:spPr bwMode="gray">
          <a:xfrm>
            <a:off x="1" y="1125538"/>
            <a:ext cx="9140825" cy="42862"/>
          </a:xfrm>
          <a:prstGeom prst="rect">
            <a:avLst/>
          </a:prstGeom>
          <a:solidFill>
            <a:srgbClr val="325A9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1" tIns="45711" rIns="91421" bIns="45711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endParaRPr lang="de-CH" altLang="en-US" sz="1800" smtClean="0">
              <a:solidFill>
                <a:prstClr val="black"/>
              </a:solidFill>
              <a:latin typeface="Calibri" pitchFamily="34" charset="0"/>
              <a:ea typeface="+mn-ea"/>
            </a:endParaRPr>
          </a:p>
        </p:txBody>
      </p:sp>
      <p:sp>
        <p:nvSpPr>
          <p:cNvPr id="8" name="Shape 56"/>
          <p:cNvSpPr/>
          <p:nvPr userDrawn="1"/>
        </p:nvSpPr>
        <p:spPr>
          <a:xfrm>
            <a:off x="1" y="-12699"/>
            <a:ext cx="9140825" cy="469899"/>
          </a:xfrm>
          <a:prstGeom prst="rect">
            <a:avLst/>
          </a:prstGeom>
          <a:solidFill>
            <a:srgbClr val="00558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600">
                <a:solidFill>
                  <a:srgbClr val="FFFFFF"/>
                </a:solidFill>
              </a:defRPr>
            </a:pPr>
            <a:endParaRPr sz="360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" name="Shape 57"/>
          <p:cNvSpPr txBox="1">
            <a:spLocks/>
          </p:cNvSpPr>
          <p:nvPr userDrawn="1"/>
        </p:nvSpPr>
        <p:spPr>
          <a:xfrm>
            <a:off x="1" y="457201"/>
            <a:ext cx="9140825" cy="1021442"/>
          </a:xfrm>
          <a:prstGeom prst="rect">
            <a:avLst/>
          </a:prstGeom>
          <a:solidFill>
            <a:srgbClr val="FFF200"/>
          </a:solidFill>
        </p:spPr>
        <p:txBody>
          <a:bodyPr lIns="0" tIns="0" rIns="0" bIns="0" anchor="ctr" anchorCtr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lvl="5" defTabSz="914212">
              <a:lnSpc>
                <a:spcPct val="80000"/>
              </a:lnSpc>
              <a:defRPr sz="1800" cap="none">
                <a:solidFill>
                  <a:srgbClr val="000000"/>
                </a:solidFill>
              </a:defRPr>
            </a:pPr>
            <a:endParaRPr lang="en-US" sz="4400" kern="0" dirty="0">
              <a:solidFill>
                <a:srgbClr val="005581"/>
              </a:solidFill>
              <a:latin typeface="DIN Alternate"/>
              <a:ea typeface="DIN Alternate"/>
              <a:cs typeface="DIN Alternate"/>
              <a:sym typeface="DIN Alternate"/>
            </a:endParaRPr>
          </a:p>
        </p:txBody>
      </p:sp>
      <p:sp>
        <p:nvSpPr>
          <p:cNvPr id="19" name="Slide Number Placeholder 5"/>
          <p:cNvSpPr txBox="1">
            <a:spLocks/>
          </p:cNvSpPr>
          <p:nvPr userDrawn="1"/>
        </p:nvSpPr>
        <p:spPr>
          <a:xfrm>
            <a:off x="6095977" y="643390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r">
              <a:defRPr/>
            </a:pPr>
            <a:fld id="{0C6625B9-0FDB-4038-AA11-9046D1BAE482}" type="slidenum">
              <a:rPr lang="en-US" sz="1400" smtClean="0">
                <a:solidFill>
                  <a:srgbClr val="F2F2F2">
                    <a:lumMod val="50000"/>
                  </a:srgbClr>
                </a:solidFill>
              </a:rPr>
              <a:pPr algn="r">
                <a:defRPr/>
              </a:pPr>
              <a:t>‹#›</a:t>
            </a:fld>
            <a:endParaRPr lang="en-US" sz="1800" dirty="0">
              <a:solidFill>
                <a:srgbClr val="F2F2F2">
                  <a:lumMod val="50000"/>
                </a:srgbClr>
              </a:solidFill>
            </a:endParaRPr>
          </a:p>
        </p:txBody>
      </p:sp>
      <p:pic>
        <p:nvPicPr>
          <p:cNvPr id="20" name="nvs_pharma_cmyk-uc.pdf"/>
          <p:cNvPicPr/>
          <p:nvPr userDrawn="1"/>
        </p:nvPicPr>
        <p:blipFill>
          <a:blip r:embed="rId19">
            <a:extLst/>
          </a:blip>
          <a:stretch>
            <a:fillRect/>
          </a:stretch>
        </p:blipFill>
        <p:spPr>
          <a:xfrm>
            <a:off x="157743" y="6462072"/>
            <a:ext cx="876000" cy="237639"/>
          </a:xfrm>
          <a:prstGeom prst="rect">
            <a:avLst/>
          </a:prstGeom>
          <a:ln w="12700">
            <a:miter lim="400000"/>
          </a:ln>
        </p:spPr>
      </p:pic>
      <p:pic>
        <p:nvPicPr>
          <p:cNvPr id="21" name="end_respiratory slide service logo.pdf"/>
          <p:cNvPicPr/>
          <p:nvPr userDrawn="1"/>
        </p:nvPicPr>
        <p:blipFill>
          <a:blip r:embed="rId20">
            <a:extLst/>
          </a:blip>
          <a:srcRect l="27922" t="27511" r="25861" b="52184"/>
          <a:stretch>
            <a:fillRect/>
          </a:stretch>
        </p:blipFill>
        <p:spPr>
          <a:xfrm>
            <a:off x="8098952" y="6263327"/>
            <a:ext cx="1022013" cy="635022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471304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0101" r:id="rId1"/>
    <p:sldLayoutId id="2147490102" r:id="rId2"/>
    <p:sldLayoutId id="2147490103" r:id="rId3"/>
    <p:sldLayoutId id="2147490104" r:id="rId4"/>
    <p:sldLayoutId id="2147490105" r:id="rId5"/>
    <p:sldLayoutId id="2147490106" r:id="rId6"/>
    <p:sldLayoutId id="2147490107" r:id="rId7"/>
    <p:sldLayoutId id="2147490108" r:id="rId8"/>
    <p:sldLayoutId id="2147490109" r:id="rId9"/>
    <p:sldLayoutId id="2147490110" r:id="rId10"/>
    <p:sldLayoutId id="2147490111" r:id="rId11"/>
    <p:sldLayoutId id="2147490112" r:id="rId12"/>
    <p:sldLayoutId id="2147490113" r:id="rId13"/>
    <p:sldLayoutId id="2147490114" r:id="rId14"/>
    <p:sldLayoutId id="2147490115" r:id="rId15"/>
    <p:sldLayoutId id="2147490116" r:id="rId16"/>
    <p:sldLayoutId id="2147490117" r:id="rId17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kern="1200">
          <a:solidFill>
            <a:schemeClr val="tx2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cs typeface="Arial" charset="0"/>
        </a:defRPr>
      </a:lvl5pPr>
      <a:lvl6pPr marL="457106"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cs typeface="Arial" charset="0"/>
        </a:defRPr>
      </a:lvl6pPr>
      <a:lvl7pPr marL="914212"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cs typeface="Arial" charset="0"/>
        </a:defRPr>
      </a:lvl7pPr>
      <a:lvl8pPr marL="1371320"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cs typeface="Arial" charset="0"/>
        </a:defRPr>
      </a:lvl8pPr>
      <a:lvl9pPr marL="1828426"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830" indent="-342830" algn="l" rtl="0" eaLnBrk="0" fontAlgn="base" hangingPunct="0">
        <a:spcBef>
          <a:spcPct val="20000"/>
        </a:spcBef>
        <a:spcAft>
          <a:spcPct val="0"/>
        </a:spcAft>
        <a:buClr>
          <a:srgbClr val="7F7F7F"/>
        </a:buClr>
        <a:buFont typeface="Wingdings" pitchFamily="2" charset="2"/>
        <a:buChar char="§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798" indent="-285692" algn="l" rtl="0" eaLnBrk="0" fontAlgn="base" hangingPunct="0">
        <a:spcBef>
          <a:spcPct val="20000"/>
        </a:spcBef>
        <a:spcAft>
          <a:spcPct val="0"/>
        </a:spcAft>
        <a:buClr>
          <a:srgbClr val="1F497D"/>
        </a:buClr>
        <a:buFont typeface="Wingdings" pitchFamily="2" charset="2"/>
        <a:buChar char="§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2765" indent="-228552" algn="l" rtl="0" eaLnBrk="0" fontAlgn="base" hangingPunct="0">
        <a:spcBef>
          <a:spcPct val="20000"/>
        </a:spcBef>
        <a:spcAft>
          <a:spcPct val="0"/>
        </a:spcAft>
        <a:buClr>
          <a:srgbClr val="FFC000"/>
        </a:buClr>
        <a:buFont typeface="Wingdings" pitchFamily="2" charset="2"/>
        <a:buChar char="§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599872" indent="-228552" algn="l" rtl="0" eaLnBrk="0" fontAlgn="base" hangingPunct="0">
        <a:spcBef>
          <a:spcPct val="20000"/>
        </a:spcBef>
        <a:spcAft>
          <a:spcPct val="0"/>
        </a:spcAft>
        <a:buClr>
          <a:srgbClr val="C00000"/>
        </a:buClr>
        <a:buFont typeface="Wingdings" pitchFamily="2" charset="2"/>
        <a:buChar char="§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6980" indent="-228552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087" indent="-228552" algn="l" defTabSz="91421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192" indent="-228552" algn="l" defTabSz="91421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299" indent="-228552" algn="l" defTabSz="91421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04" indent="-228552" algn="l" defTabSz="91421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2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6" algn="l" defTabSz="9142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2" algn="l" defTabSz="9142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0" algn="l" defTabSz="9142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26" algn="l" defTabSz="9142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2" algn="l" defTabSz="9142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0" algn="l" defTabSz="9142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44" algn="l" defTabSz="9142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52" algn="l" defTabSz="9142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250032" y="178594"/>
            <a:ext cx="8643938" cy="1714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5715" tIns="35715" rIns="35715" bIns="35715" anchor="ctr"/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>
                <a:solidFill>
                  <a:srgbClr val="535353"/>
                </a:solidFill>
              </a:rPr>
              <a:t>Titeltext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250032" y="2241352"/>
            <a:ext cx="8643938" cy="41076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5715" tIns="35715" rIns="35715" bIns="35715" anchor="ctr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5</a:t>
            </a:r>
          </a:p>
        </p:txBody>
      </p:sp>
    </p:spTree>
    <p:extLst>
      <p:ext uri="{BB962C8B-B14F-4D97-AF65-F5344CB8AC3E}">
        <p14:creationId xmlns:p14="http://schemas.microsoft.com/office/powerpoint/2010/main" val="927507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0082" r:id="rId1"/>
    <p:sldLayoutId id="2147490083" r:id="rId2"/>
    <p:sldLayoutId id="2147490084" r:id="rId3"/>
    <p:sldLayoutId id="2147490085" r:id="rId4"/>
    <p:sldLayoutId id="2147490086" r:id="rId5"/>
    <p:sldLayoutId id="2147490087" r:id="rId6"/>
    <p:sldLayoutId id="2147490088" r:id="rId7"/>
    <p:sldLayoutId id="2147490089" r:id="rId8"/>
    <p:sldLayoutId id="2147490090" r:id="rId9"/>
    <p:sldLayoutId id="2147490091" r:id="rId10"/>
    <p:sldLayoutId id="2147490092" r:id="rId11"/>
    <p:sldLayoutId id="2147490093" r:id="rId12"/>
    <p:sldLayoutId id="2147490094" r:id="rId13"/>
    <p:sldLayoutId id="2147490095" r:id="rId14"/>
    <p:sldLayoutId id="2147490096" r:id="rId15"/>
    <p:sldLayoutId id="2147490097" r:id="rId16"/>
    <p:sldLayoutId id="2147490098" r:id="rId17"/>
    <p:sldLayoutId id="2147490099" r:id="rId18"/>
  </p:sldLayoutIdLst>
  <p:transition spd="med"/>
  <p:txStyles>
    <p:titleStyle>
      <a:lvl1pPr algn="ctr" defTabSz="410730">
        <a:defRPr sz="5100" cap="all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1pPr>
      <a:lvl2pPr indent="160721" algn="ctr" defTabSz="410730">
        <a:defRPr sz="5100" cap="all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2pPr>
      <a:lvl3pPr indent="321440" algn="ctr" defTabSz="410730">
        <a:defRPr sz="5100" cap="all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3pPr>
      <a:lvl4pPr indent="482161" algn="ctr" defTabSz="410730">
        <a:defRPr sz="5100" cap="all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4pPr>
      <a:lvl5pPr indent="642882" algn="ctr" defTabSz="410730">
        <a:defRPr sz="5100" cap="all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5pPr>
      <a:lvl6pPr indent="803602" algn="ctr" defTabSz="410730">
        <a:defRPr sz="5100" cap="all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6pPr>
      <a:lvl7pPr indent="964323" algn="ctr" defTabSz="410730">
        <a:defRPr sz="5100" cap="all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7pPr>
      <a:lvl8pPr indent="1125044" algn="ctr" defTabSz="410730">
        <a:defRPr sz="5100" cap="all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8pPr>
      <a:lvl9pPr indent="1285763" algn="ctr" defTabSz="410730">
        <a:defRPr sz="5100" cap="all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9pPr>
    </p:titleStyle>
    <p:bodyStyle>
      <a:lvl1pPr marL="214294" indent="-214294" defTabSz="410730">
        <a:spcBef>
          <a:spcPts val="2672"/>
        </a:spcBef>
        <a:buClr>
          <a:srgbClr val="535353"/>
        </a:buClr>
        <a:buSzPct val="82000"/>
        <a:buChar char="•"/>
        <a:defRPr sz="2700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1pPr>
      <a:lvl2pPr marL="482161" indent="-214294" defTabSz="410730">
        <a:spcBef>
          <a:spcPts val="2672"/>
        </a:spcBef>
        <a:buClr>
          <a:srgbClr val="535353"/>
        </a:buClr>
        <a:buSzPct val="82000"/>
        <a:buChar char="•"/>
        <a:defRPr sz="2700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2pPr>
      <a:lvl3pPr marL="750028" indent="-214294" defTabSz="410730">
        <a:spcBef>
          <a:spcPts val="2672"/>
        </a:spcBef>
        <a:buClr>
          <a:srgbClr val="535353"/>
        </a:buClr>
        <a:buSzPct val="82000"/>
        <a:buChar char="•"/>
        <a:defRPr sz="2700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3pPr>
      <a:lvl4pPr marL="1017896" indent="-214294" defTabSz="410730">
        <a:spcBef>
          <a:spcPts val="2672"/>
        </a:spcBef>
        <a:buClr>
          <a:srgbClr val="535353"/>
        </a:buClr>
        <a:buSzPct val="82000"/>
        <a:buChar char="•"/>
        <a:defRPr sz="2700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4pPr>
      <a:lvl5pPr marL="1285763" indent="-214294" defTabSz="410730">
        <a:spcBef>
          <a:spcPts val="2672"/>
        </a:spcBef>
        <a:buClr>
          <a:srgbClr val="535353"/>
        </a:buClr>
        <a:buSzPct val="82000"/>
        <a:buChar char="•"/>
        <a:defRPr sz="2700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5pPr>
      <a:lvl6pPr marL="1553630" indent="-214294" defTabSz="410730">
        <a:spcBef>
          <a:spcPts val="2672"/>
        </a:spcBef>
        <a:buClr>
          <a:srgbClr val="535353"/>
        </a:buClr>
        <a:buSzPct val="82000"/>
        <a:buChar char="•"/>
        <a:defRPr sz="2700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6pPr>
      <a:lvl7pPr marL="1821498" indent="-214294" defTabSz="410730">
        <a:spcBef>
          <a:spcPts val="2672"/>
        </a:spcBef>
        <a:buClr>
          <a:srgbClr val="535353"/>
        </a:buClr>
        <a:buSzPct val="82000"/>
        <a:buChar char="•"/>
        <a:defRPr sz="2700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7pPr>
      <a:lvl8pPr marL="2089366" indent="-214294" defTabSz="410730">
        <a:spcBef>
          <a:spcPts val="2672"/>
        </a:spcBef>
        <a:buClr>
          <a:srgbClr val="535353"/>
        </a:buClr>
        <a:buSzPct val="82000"/>
        <a:buChar char="•"/>
        <a:defRPr sz="2700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8pPr>
      <a:lvl9pPr marL="2357233" indent="-214294" defTabSz="410730">
        <a:spcBef>
          <a:spcPts val="2672"/>
        </a:spcBef>
        <a:buClr>
          <a:srgbClr val="535353"/>
        </a:buClr>
        <a:buSzPct val="82000"/>
        <a:buChar char="•"/>
        <a:defRPr sz="2700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9pPr>
    </p:bodyStyle>
    <p:otherStyle>
      <a:lvl1pPr algn="ctr" defTabSz="410730">
        <a:defRPr>
          <a:solidFill>
            <a:schemeClr val="tx1"/>
          </a:solidFill>
          <a:latin typeface="+mn-lt"/>
          <a:ea typeface="+mn-ea"/>
          <a:cs typeface="+mn-cs"/>
          <a:sym typeface="Gill Sans Light"/>
        </a:defRPr>
      </a:lvl1pPr>
      <a:lvl2pPr indent="160721" algn="ctr" defTabSz="410730">
        <a:defRPr>
          <a:solidFill>
            <a:schemeClr val="tx1"/>
          </a:solidFill>
          <a:latin typeface="+mn-lt"/>
          <a:ea typeface="+mn-ea"/>
          <a:cs typeface="+mn-cs"/>
          <a:sym typeface="Gill Sans Light"/>
        </a:defRPr>
      </a:lvl2pPr>
      <a:lvl3pPr indent="321440" algn="ctr" defTabSz="410730">
        <a:defRPr>
          <a:solidFill>
            <a:schemeClr val="tx1"/>
          </a:solidFill>
          <a:latin typeface="+mn-lt"/>
          <a:ea typeface="+mn-ea"/>
          <a:cs typeface="+mn-cs"/>
          <a:sym typeface="Gill Sans Light"/>
        </a:defRPr>
      </a:lvl3pPr>
      <a:lvl4pPr indent="482161" algn="ctr" defTabSz="410730">
        <a:defRPr>
          <a:solidFill>
            <a:schemeClr val="tx1"/>
          </a:solidFill>
          <a:latin typeface="+mn-lt"/>
          <a:ea typeface="+mn-ea"/>
          <a:cs typeface="+mn-cs"/>
          <a:sym typeface="Gill Sans Light"/>
        </a:defRPr>
      </a:lvl4pPr>
      <a:lvl5pPr indent="642882" algn="ctr" defTabSz="410730">
        <a:defRPr>
          <a:solidFill>
            <a:schemeClr val="tx1"/>
          </a:solidFill>
          <a:latin typeface="+mn-lt"/>
          <a:ea typeface="+mn-ea"/>
          <a:cs typeface="+mn-cs"/>
          <a:sym typeface="Gill Sans Light"/>
        </a:defRPr>
      </a:lvl5pPr>
      <a:lvl6pPr indent="803602" algn="ctr" defTabSz="410730">
        <a:defRPr>
          <a:solidFill>
            <a:schemeClr val="tx1"/>
          </a:solidFill>
          <a:latin typeface="+mn-lt"/>
          <a:ea typeface="+mn-ea"/>
          <a:cs typeface="+mn-cs"/>
          <a:sym typeface="Gill Sans Light"/>
        </a:defRPr>
      </a:lvl6pPr>
      <a:lvl7pPr indent="964323" algn="ctr" defTabSz="410730">
        <a:defRPr>
          <a:solidFill>
            <a:schemeClr val="tx1"/>
          </a:solidFill>
          <a:latin typeface="+mn-lt"/>
          <a:ea typeface="+mn-ea"/>
          <a:cs typeface="+mn-cs"/>
          <a:sym typeface="Gill Sans Light"/>
        </a:defRPr>
      </a:lvl7pPr>
      <a:lvl8pPr indent="1125044" algn="ctr" defTabSz="410730">
        <a:defRPr>
          <a:solidFill>
            <a:schemeClr val="tx1"/>
          </a:solidFill>
          <a:latin typeface="+mn-lt"/>
          <a:ea typeface="+mn-ea"/>
          <a:cs typeface="+mn-cs"/>
          <a:sym typeface="Gill Sans Light"/>
        </a:defRPr>
      </a:lvl8pPr>
      <a:lvl9pPr indent="1285763" algn="ctr" defTabSz="410730">
        <a:defRPr>
          <a:solidFill>
            <a:schemeClr val="tx1"/>
          </a:solidFill>
          <a:latin typeface="+mn-lt"/>
          <a:ea typeface="+mn-ea"/>
          <a:cs typeface="+mn-cs"/>
          <a:sym typeface="Gill Sans Light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250031" y="178594"/>
            <a:ext cx="8643938" cy="1714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5717" tIns="35717" rIns="35717" bIns="35717" anchor="ctr"/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>
                <a:solidFill>
                  <a:srgbClr val="535353"/>
                </a:solidFill>
              </a:rPr>
              <a:t>Titeltext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250031" y="2241352"/>
            <a:ext cx="8643938" cy="41076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5717" tIns="35717" rIns="35717" bIns="35717" anchor="ctr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5</a:t>
            </a:r>
          </a:p>
        </p:txBody>
      </p:sp>
    </p:spTree>
    <p:extLst>
      <p:ext uri="{BB962C8B-B14F-4D97-AF65-F5344CB8AC3E}">
        <p14:creationId xmlns:p14="http://schemas.microsoft.com/office/powerpoint/2010/main" val="2261486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0119" r:id="rId1"/>
    <p:sldLayoutId id="2147490120" r:id="rId2"/>
    <p:sldLayoutId id="2147490121" r:id="rId3"/>
    <p:sldLayoutId id="2147490122" r:id="rId4"/>
    <p:sldLayoutId id="2147490123" r:id="rId5"/>
    <p:sldLayoutId id="2147490124" r:id="rId6"/>
    <p:sldLayoutId id="2147490125" r:id="rId7"/>
    <p:sldLayoutId id="2147490126" r:id="rId8"/>
    <p:sldLayoutId id="2147490127" r:id="rId9"/>
    <p:sldLayoutId id="2147490128" r:id="rId10"/>
    <p:sldLayoutId id="2147490129" r:id="rId11"/>
    <p:sldLayoutId id="2147490130" r:id="rId12"/>
    <p:sldLayoutId id="2147490131" r:id="rId13"/>
    <p:sldLayoutId id="2147490132" r:id="rId14"/>
    <p:sldLayoutId id="2147490133" r:id="rId15"/>
    <p:sldLayoutId id="2147490134" r:id="rId16"/>
    <p:sldLayoutId id="2147490135" r:id="rId17"/>
    <p:sldLayoutId id="2147490136" r:id="rId18"/>
  </p:sldLayoutIdLst>
  <p:transition spd="med"/>
  <p:txStyles>
    <p:titleStyle>
      <a:lvl1pPr algn="ctr" defTabSz="410751">
        <a:defRPr sz="5100" cap="all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1pPr>
      <a:lvl2pPr indent="160729" algn="ctr" defTabSz="410751">
        <a:defRPr sz="5100" cap="all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2pPr>
      <a:lvl3pPr indent="321457" algn="ctr" defTabSz="410751">
        <a:defRPr sz="5100" cap="all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3pPr>
      <a:lvl4pPr indent="482186" algn="ctr" defTabSz="410751">
        <a:defRPr sz="5100" cap="all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4pPr>
      <a:lvl5pPr indent="642915" algn="ctr" defTabSz="410751">
        <a:defRPr sz="5100" cap="all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5pPr>
      <a:lvl6pPr indent="803643" algn="ctr" defTabSz="410751">
        <a:defRPr sz="5100" cap="all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6pPr>
      <a:lvl7pPr indent="964372" algn="ctr" defTabSz="410751">
        <a:defRPr sz="5100" cap="all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7pPr>
      <a:lvl8pPr indent="1125101" algn="ctr" defTabSz="410751">
        <a:defRPr sz="5100" cap="all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8pPr>
      <a:lvl9pPr indent="1285829" algn="ctr" defTabSz="410751">
        <a:defRPr sz="5100" cap="all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9pPr>
    </p:titleStyle>
    <p:bodyStyle>
      <a:lvl1pPr marL="214305" indent="-214305" defTabSz="410751">
        <a:spcBef>
          <a:spcPts val="2672"/>
        </a:spcBef>
        <a:buClr>
          <a:srgbClr val="535353"/>
        </a:buClr>
        <a:buSzPct val="82000"/>
        <a:buChar char="•"/>
        <a:defRPr sz="2700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1pPr>
      <a:lvl2pPr marL="482186" indent="-214305" defTabSz="410751">
        <a:spcBef>
          <a:spcPts val="2672"/>
        </a:spcBef>
        <a:buClr>
          <a:srgbClr val="535353"/>
        </a:buClr>
        <a:buSzPct val="82000"/>
        <a:buChar char="•"/>
        <a:defRPr sz="2700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2pPr>
      <a:lvl3pPr marL="750067" indent="-214305" defTabSz="410751">
        <a:spcBef>
          <a:spcPts val="2672"/>
        </a:spcBef>
        <a:buClr>
          <a:srgbClr val="535353"/>
        </a:buClr>
        <a:buSzPct val="82000"/>
        <a:buChar char="•"/>
        <a:defRPr sz="2700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3pPr>
      <a:lvl4pPr marL="1017948" indent="-214305" defTabSz="410751">
        <a:spcBef>
          <a:spcPts val="2672"/>
        </a:spcBef>
        <a:buClr>
          <a:srgbClr val="535353"/>
        </a:buClr>
        <a:buSzPct val="82000"/>
        <a:buChar char="•"/>
        <a:defRPr sz="2700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4pPr>
      <a:lvl5pPr marL="1285829" indent="-214305" defTabSz="410751">
        <a:spcBef>
          <a:spcPts val="2672"/>
        </a:spcBef>
        <a:buClr>
          <a:srgbClr val="535353"/>
        </a:buClr>
        <a:buSzPct val="82000"/>
        <a:buChar char="•"/>
        <a:defRPr sz="2700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5pPr>
      <a:lvl6pPr marL="1553710" indent="-214305" defTabSz="410751">
        <a:spcBef>
          <a:spcPts val="2672"/>
        </a:spcBef>
        <a:buClr>
          <a:srgbClr val="535353"/>
        </a:buClr>
        <a:buSzPct val="82000"/>
        <a:buChar char="•"/>
        <a:defRPr sz="2700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6pPr>
      <a:lvl7pPr marL="1821591" indent="-214305" defTabSz="410751">
        <a:spcBef>
          <a:spcPts val="2672"/>
        </a:spcBef>
        <a:buClr>
          <a:srgbClr val="535353"/>
        </a:buClr>
        <a:buSzPct val="82000"/>
        <a:buChar char="•"/>
        <a:defRPr sz="2700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7pPr>
      <a:lvl8pPr marL="2089473" indent="-214305" defTabSz="410751">
        <a:spcBef>
          <a:spcPts val="2672"/>
        </a:spcBef>
        <a:buClr>
          <a:srgbClr val="535353"/>
        </a:buClr>
        <a:buSzPct val="82000"/>
        <a:buChar char="•"/>
        <a:defRPr sz="2700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8pPr>
      <a:lvl9pPr marL="2357354" indent="-214305" defTabSz="410751">
        <a:spcBef>
          <a:spcPts val="2672"/>
        </a:spcBef>
        <a:buClr>
          <a:srgbClr val="535353"/>
        </a:buClr>
        <a:buSzPct val="82000"/>
        <a:buChar char="•"/>
        <a:defRPr sz="2700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9pPr>
    </p:bodyStyle>
    <p:otherStyle>
      <a:lvl1pPr algn="ctr" defTabSz="410751">
        <a:defRPr>
          <a:solidFill>
            <a:schemeClr val="tx1"/>
          </a:solidFill>
          <a:latin typeface="+mn-lt"/>
          <a:ea typeface="+mn-ea"/>
          <a:cs typeface="+mn-cs"/>
          <a:sym typeface="Gill Sans Light"/>
        </a:defRPr>
      </a:lvl1pPr>
      <a:lvl2pPr indent="160729" algn="ctr" defTabSz="410751">
        <a:defRPr>
          <a:solidFill>
            <a:schemeClr val="tx1"/>
          </a:solidFill>
          <a:latin typeface="+mn-lt"/>
          <a:ea typeface="+mn-ea"/>
          <a:cs typeface="+mn-cs"/>
          <a:sym typeface="Gill Sans Light"/>
        </a:defRPr>
      </a:lvl2pPr>
      <a:lvl3pPr indent="321457" algn="ctr" defTabSz="410751">
        <a:defRPr>
          <a:solidFill>
            <a:schemeClr val="tx1"/>
          </a:solidFill>
          <a:latin typeface="+mn-lt"/>
          <a:ea typeface="+mn-ea"/>
          <a:cs typeface="+mn-cs"/>
          <a:sym typeface="Gill Sans Light"/>
        </a:defRPr>
      </a:lvl3pPr>
      <a:lvl4pPr indent="482186" algn="ctr" defTabSz="410751">
        <a:defRPr>
          <a:solidFill>
            <a:schemeClr val="tx1"/>
          </a:solidFill>
          <a:latin typeface="+mn-lt"/>
          <a:ea typeface="+mn-ea"/>
          <a:cs typeface="+mn-cs"/>
          <a:sym typeface="Gill Sans Light"/>
        </a:defRPr>
      </a:lvl4pPr>
      <a:lvl5pPr indent="642915" algn="ctr" defTabSz="410751">
        <a:defRPr>
          <a:solidFill>
            <a:schemeClr val="tx1"/>
          </a:solidFill>
          <a:latin typeface="+mn-lt"/>
          <a:ea typeface="+mn-ea"/>
          <a:cs typeface="+mn-cs"/>
          <a:sym typeface="Gill Sans Light"/>
        </a:defRPr>
      </a:lvl5pPr>
      <a:lvl6pPr indent="803643" algn="ctr" defTabSz="410751">
        <a:defRPr>
          <a:solidFill>
            <a:schemeClr val="tx1"/>
          </a:solidFill>
          <a:latin typeface="+mn-lt"/>
          <a:ea typeface="+mn-ea"/>
          <a:cs typeface="+mn-cs"/>
          <a:sym typeface="Gill Sans Light"/>
        </a:defRPr>
      </a:lvl6pPr>
      <a:lvl7pPr indent="964372" algn="ctr" defTabSz="410751">
        <a:defRPr>
          <a:solidFill>
            <a:schemeClr val="tx1"/>
          </a:solidFill>
          <a:latin typeface="+mn-lt"/>
          <a:ea typeface="+mn-ea"/>
          <a:cs typeface="+mn-cs"/>
          <a:sym typeface="Gill Sans Light"/>
        </a:defRPr>
      </a:lvl7pPr>
      <a:lvl8pPr indent="1125101" algn="ctr" defTabSz="410751">
        <a:defRPr>
          <a:solidFill>
            <a:schemeClr val="tx1"/>
          </a:solidFill>
          <a:latin typeface="+mn-lt"/>
          <a:ea typeface="+mn-ea"/>
          <a:cs typeface="+mn-cs"/>
          <a:sym typeface="Gill Sans Light"/>
        </a:defRPr>
      </a:lvl8pPr>
      <a:lvl9pPr indent="1285829" algn="ctr" defTabSz="410751">
        <a:defRPr>
          <a:solidFill>
            <a:schemeClr val="tx1"/>
          </a:solidFill>
          <a:latin typeface="+mn-lt"/>
          <a:ea typeface="+mn-ea"/>
          <a:cs typeface="+mn-cs"/>
          <a:sym typeface="Gill Sans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3.xml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1.xml"/><Relationship Id="rId6" Type="http://schemas.openxmlformats.org/officeDocument/2006/relationships/hyperlink" Target="mailto:marcel.dautzenberg@novartis.com" TargetMode="External"/><Relationship Id="rId5" Type="http://schemas.openxmlformats.org/officeDocument/2006/relationships/hyperlink" Target="mailto:ewald.gingl@novartis.com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creen Shot 2012-09-08 at 19.21.53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90" y="1556740"/>
            <a:ext cx="3024419" cy="101025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03560" y="6356097"/>
            <a:ext cx="49150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chemeClr val="tx1"/>
                </a:solidFill>
              </a:rPr>
              <a:t>Wedzicha</a:t>
            </a:r>
            <a:r>
              <a:rPr lang="en-US" sz="1400" dirty="0" smtClean="0">
                <a:solidFill>
                  <a:schemeClr val="tx1"/>
                </a:solidFill>
              </a:rPr>
              <a:t> et al. Lancet </a:t>
            </a:r>
            <a:r>
              <a:rPr lang="en-US" sz="1400" dirty="0" err="1">
                <a:solidFill>
                  <a:schemeClr val="tx1"/>
                </a:solidFill>
              </a:rPr>
              <a:t>Respir</a:t>
            </a:r>
            <a:r>
              <a:rPr lang="en-US" sz="1400" dirty="0">
                <a:solidFill>
                  <a:schemeClr val="tx1"/>
                </a:solidFill>
              </a:rPr>
              <a:t> Med. 2013 May;1(3):199-209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96067" y="2613707"/>
            <a:ext cx="8641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tx1"/>
                </a:solidFill>
              </a:rPr>
              <a:t>Analysis of chronic obstructive pulmonary disease exacerbations with the dual bronchodilator QVA149 compared with </a:t>
            </a:r>
            <a:r>
              <a:rPr lang="en-US" sz="2400" b="1" dirty="0" err="1">
                <a:solidFill>
                  <a:schemeClr val="tx1"/>
                </a:solidFill>
              </a:rPr>
              <a:t>glycopyrronium</a:t>
            </a:r>
            <a:r>
              <a:rPr lang="en-US" sz="2400" b="1" dirty="0">
                <a:solidFill>
                  <a:schemeClr val="tx1"/>
                </a:solidFill>
              </a:rPr>
              <a:t> and tiotropium (SPARK</a:t>
            </a:r>
            <a:r>
              <a:rPr lang="en-US" sz="2400" b="1" dirty="0" smtClean="0">
                <a:solidFill>
                  <a:schemeClr val="tx1"/>
                </a:solidFill>
              </a:rPr>
              <a:t>):</a:t>
            </a:r>
          </a:p>
          <a:p>
            <a:r>
              <a:rPr lang="en-US" sz="2400" b="1" dirty="0" smtClean="0">
                <a:solidFill>
                  <a:schemeClr val="tx1"/>
                </a:solidFill>
              </a:rPr>
              <a:t>a </a:t>
            </a:r>
            <a:r>
              <a:rPr lang="en-US" sz="2400" b="1" dirty="0" err="1">
                <a:solidFill>
                  <a:schemeClr val="tx1"/>
                </a:solidFill>
              </a:rPr>
              <a:t>randomised</a:t>
            </a:r>
            <a:r>
              <a:rPr lang="en-US" sz="2400" b="1" dirty="0">
                <a:solidFill>
                  <a:schemeClr val="tx1"/>
                </a:solidFill>
              </a:rPr>
              <a:t>, double-blind, parallel-group study.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96067" y="4509150"/>
            <a:ext cx="82091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>
                <a:solidFill>
                  <a:schemeClr val="tx1"/>
                </a:solidFill>
              </a:rPr>
              <a:t>Wedzicha</a:t>
            </a:r>
            <a:r>
              <a:rPr lang="en-US" sz="1600" dirty="0">
                <a:solidFill>
                  <a:schemeClr val="tx1"/>
                </a:solidFill>
              </a:rPr>
              <a:t> JA</a:t>
            </a:r>
            <a:r>
              <a:rPr lang="en-US" sz="1600" baseline="30000" dirty="0">
                <a:solidFill>
                  <a:schemeClr val="tx1"/>
                </a:solidFill>
              </a:rPr>
              <a:t>1</a:t>
            </a:r>
            <a:r>
              <a:rPr lang="en-US" sz="1600" dirty="0">
                <a:solidFill>
                  <a:schemeClr val="tx1"/>
                </a:solidFill>
              </a:rPr>
              <a:t>, </a:t>
            </a:r>
            <a:r>
              <a:rPr lang="en-US" sz="1600" dirty="0" err="1">
                <a:solidFill>
                  <a:schemeClr val="tx1"/>
                </a:solidFill>
              </a:rPr>
              <a:t>Decramer</a:t>
            </a:r>
            <a:r>
              <a:rPr lang="en-US" sz="1600" dirty="0">
                <a:solidFill>
                  <a:schemeClr val="tx1"/>
                </a:solidFill>
              </a:rPr>
              <a:t> M</a:t>
            </a:r>
            <a:r>
              <a:rPr lang="en-US" sz="1600" baseline="30000" dirty="0">
                <a:solidFill>
                  <a:schemeClr val="tx1"/>
                </a:solidFill>
              </a:rPr>
              <a:t>2</a:t>
            </a:r>
            <a:r>
              <a:rPr lang="en-US" sz="1600" dirty="0">
                <a:solidFill>
                  <a:schemeClr val="tx1"/>
                </a:solidFill>
              </a:rPr>
              <a:t>, </a:t>
            </a:r>
            <a:r>
              <a:rPr lang="en-US" sz="1600" dirty="0" err="1">
                <a:solidFill>
                  <a:schemeClr val="tx1"/>
                </a:solidFill>
              </a:rPr>
              <a:t>Ficker</a:t>
            </a:r>
            <a:r>
              <a:rPr lang="en-US" sz="1600" dirty="0">
                <a:solidFill>
                  <a:schemeClr val="tx1"/>
                </a:solidFill>
              </a:rPr>
              <a:t> JH</a:t>
            </a:r>
            <a:r>
              <a:rPr lang="en-US" sz="1600" baseline="30000" dirty="0">
                <a:solidFill>
                  <a:schemeClr val="tx1"/>
                </a:solidFill>
              </a:rPr>
              <a:t>3</a:t>
            </a:r>
            <a:r>
              <a:rPr lang="en-US" sz="1600" dirty="0">
                <a:solidFill>
                  <a:schemeClr val="tx1"/>
                </a:solidFill>
              </a:rPr>
              <a:t>, </a:t>
            </a:r>
            <a:r>
              <a:rPr lang="en-US" sz="1600" dirty="0" err="1">
                <a:solidFill>
                  <a:schemeClr val="tx1"/>
                </a:solidFill>
              </a:rPr>
              <a:t>Niewoehner</a:t>
            </a:r>
            <a:r>
              <a:rPr lang="en-US" sz="1600" dirty="0">
                <a:solidFill>
                  <a:schemeClr val="tx1"/>
                </a:solidFill>
              </a:rPr>
              <a:t> DE</a:t>
            </a:r>
            <a:r>
              <a:rPr lang="en-US" sz="1600" baseline="30000" dirty="0">
                <a:solidFill>
                  <a:schemeClr val="tx1"/>
                </a:solidFill>
              </a:rPr>
              <a:t>4</a:t>
            </a:r>
            <a:r>
              <a:rPr lang="en-US" sz="1600" dirty="0">
                <a:solidFill>
                  <a:schemeClr val="tx1"/>
                </a:solidFill>
              </a:rPr>
              <a:t>, </a:t>
            </a:r>
            <a:r>
              <a:rPr lang="en-US" sz="1600" dirty="0" err="1">
                <a:solidFill>
                  <a:schemeClr val="tx1"/>
                </a:solidFill>
              </a:rPr>
              <a:t>Sandström</a:t>
            </a:r>
            <a:r>
              <a:rPr lang="en-US" sz="1600" dirty="0">
                <a:solidFill>
                  <a:schemeClr val="tx1"/>
                </a:solidFill>
              </a:rPr>
              <a:t> T</a:t>
            </a:r>
            <a:r>
              <a:rPr lang="en-US" sz="1600" baseline="30000" dirty="0">
                <a:solidFill>
                  <a:schemeClr val="tx1"/>
                </a:solidFill>
              </a:rPr>
              <a:t>5</a:t>
            </a:r>
            <a:r>
              <a:rPr lang="en-US" sz="1600" dirty="0">
                <a:solidFill>
                  <a:schemeClr val="tx1"/>
                </a:solidFill>
              </a:rPr>
              <a:t>, Taylor AF</a:t>
            </a:r>
            <a:r>
              <a:rPr lang="en-US" sz="1600" baseline="30000" dirty="0">
                <a:solidFill>
                  <a:schemeClr val="tx1"/>
                </a:solidFill>
              </a:rPr>
              <a:t>6</a:t>
            </a:r>
            <a:r>
              <a:rPr lang="en-US" sz="1600" dirty="0">
                <a:solidFill>
                  <a:schemeClr val="tx1"/>
                </a:solidFill>
              </a:rPr>
              <a:t>, </a:t>
            </a:r>
            <a:r>
              <a:rPr lang="en-US" sz="1600" dirty="0" err="1">
                <a:solidFill>
                  <a:schemeClr val="tx1"/>
                </a:solidFill>
              </a:rPr>
              <a:t>D'Andrea</a:t>
            </a:r>
            <a:r>
              <a:rPr lang="en-US" sz="1600" dirty="0">
                <a:solidFill>
                  <a:schemeClr val="tx1"/>
                </a:solidFill>
              </a:rPr>
              <a:t> P</a:t>
            </a:r>
            <a:r>
              <a:rPr lang="en-US" sz="1600" baseline="30000" dirty="0">
                <a:solidFill>
                  <a:schemeClr val="tx1"/>
                </a:solidFill>
              </a:rPr>
              <a:t>6</a:t>
            </a:r>
            <a:r>
              <a:rPr lang="en-US" sz="1600" dirty="0">
                <a:solidFill>
                  <a:schemeClr val="tx1"/>
                </a:solidFill>
              </a:rPr>
              <a:t>, </a:t>
            </a:r>
            <a:r>
              <a:rPr lang="en-US" sz="1600" dirty="0" err="1">
                <a:solidFill>
                  <a:schemeClr val="tx1"/>
                </a:solidFill>
              </a:rPr>
              <a:t>Arrasate</a:t>
            </a:r>
            <a:r>
              <a:rPr lang="en-US" sz="1600" dirty="0">
                <a:solidFill>
                  <a:schemeClr val="tx1"/>
                </a:solidFill>
              </a:rPr>
              <a:t> C</a:t>
            </a:r>
            <a:r>
              <a:rPr lang="en-US" sz="1600" baseline="30000" dirty="0">
                <a:solidFill>
                  <a:schemeClr val="tx1"/>
                </a:solidFill>
              </a:rPr>
              <a:t>6</a:t>
            </a:r>
            <a:r>
              <a:rPr lang="en-US" sz="1600" dirty="0">
                <a:solidFill>
                  <a:schemeClr val="tx1"/>
                </a:solidFill>
              </a:rPr>
              <a:t>, Chen H</a:t>
            </a:r>
            <a:r>
              <a:rPr lang="en-US" sz="1600" baseline="30000" dirty="0">
                <a:solidFill>
                  <a:schemeClr val="tx1"/>
                </a:solidFill>
              </a:rPr>
              <a:t>6</a:t>
            </a:r>
            <a:r>
              <a:rPr lang="en-US" sz="1600" dirty="0">
                <a:solidFill>
                  <a:schemeClr val="tx1"/>
                </a:solidFill>
              </a:rPr>
              <a:t>, Banerji D</a:t>
            </a:r>
            <a:r>
              <a:rPr lang="en-US" sz="1600" baseline="30000" dirty="0">
                <a:solidFill>
                  <a:schemeClr val="tx1"/>
                </a:solidFill>
              </a:rPr>
              <a:t>6</a:t>
            </a:r>
            <a:r>
              <a:rPr lang="en-US" sz="160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87592" y="5445280"/>
            <a:ext cx="50765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400" dirty="0" smtClean="0">
                <a:solidFill>
                  <a:schemeClr val="tx1"/>
                </a:solidFill>
              </a:rPr>
              <a:t>QVA149: Fixkombination aus </a:t>
            </a:r>
            <a:r>
              <a:rPr lang="de-AT" sz="1400" dirty="0" err="1" smtClean="0">
                <a:solidFill>
                  <a:schemeClr val="tx1"/>
                </a:solidFill>
              </a:rPr>
              <a:t>Indacaterol</a:t>
            </a:r>
            <a:r>
              <a:rPr lang="de-AT" sz="1400" dirty="0" smtClean="0">
                <a:solidFill>
                  <a:schemeClr val="tx1"/>
                </a:solidFill>
              </a:rPr>
              <a:t> und </a:t>
            </a:r>
            <a:r>
              <a:rPr lang="de-AT" sz="1400" dirty="0" err="1" smtClean="0">
                <a:solidFill>
                  <a:schemeClr val="tx1"/>
                </a:solidFill>
              </a:rPr>
              <a:t>Glycopyrronium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0778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38"/>
          <p:cNvSpPr txBox="1"/>
          <p:nvPr/>
        </p:nvSpPr>
        <p:spPr>
          <a:xfrm>
            <a:off x="2483710" y="6453420"/>
            <a:ext cx="49150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chemeClr val="tx1"/>
                </a:solidFill>
              </a:rPr>
              <a:t>Wedzicha</a:t>
            </a:r>
            <a:r>
              <a:rPr lang="en-US" sz="1400" dirty="0" smtClean="0">
                <a:solidFill>
                  <a:schemeClr val="tx1"/>
                </a:solidFill>
              </a:rPr>
              <a:t> et al. Lancet </a:t>
            </a:r>
            <a:r>
              <a:rPr lang="en-US" sz="1400" dirty="0" err="1">
                <a:solidFill>
                  <a:schemeClr val="tx1"/>
                </a:solidFill>
              </a:rPr>
              <a:t>Respir</a:t>
            </a:r>
            <a:r>
              <a:rPr lang="en-US" sz="1400" dirty="0">
                <a:solidFill>
                  <a:schemeClr val="tx1"/>
                </a:solidFill>
              </a:rPr>
              <a:t> Med. 2013 May;1(3):199-209</a:t>
            </a:r>
          </a:p>
        </p:txBody>
      </p:sp>
      <p:sp>
        <p:nvSpPr>
          <p:cNvPr id="40" name="Title 1"/>
          <p:cNvSpPr txBox="1">
            <a:spLocks/>
          </p:cNvSpPr>
          <p:nvPr/>
        </p:nvSpPr>
        <p:spPr bwMode="auto">
          <a:xfrm>
            <a:off x="411899" y="532528"/>
            <a:ext cx="8229600" cy="850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106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212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32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426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de-AT" dirty="0" smtClean="0">
                <a:latin typeface="DIN Alternate"/>
              </a:rPr>
              <a:t>Ergebnisse</a:t>
            </a:r>
          </a:p>
          <a:p>
            <a:r>
              <a:rPr lang="de-AT" sz="2000" dirty="0" smtClean="0">
                <a:latin typeface="DIN Alternate"/>
              </a:rPr>
              <a:t>Verbesserung der Lebensqualität (SGRQ)</a:t>
            </a:r>
            <a:endParaRPr lang="en-US" sz="2000" dirty="0">
              <a:latin typeface="DIN Alternate"/>
            </a:endParaRPr>
          </a:p>
        </p:txBody>
      </p:sp>
      <p:pic>
        <p:nvPicPr>
          <p:cNvPr id="14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450" y="1484730"/>
            <a:ext cx="7583647" cy="4795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628346" y="5287570"/>
            <a:ext cx="5036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400" dirty="0" smtClean="0">
                <a:solidFill>
                  <a:schemeClr val="tx1"/>
                </a:solidFill>
              </a:rPr>
              <a:t>QVA149: Fixkombination aus </a:t>
            </a:r>
            <a:r>
              <a:rPr lang="de-AT" sz="1400" dirty="0" err="1" smtClean="0">
                <a:solidFill>
                  <a:schemeClr val="tx1"/>
                </a:solidFill>
              </a:rPr>
              <a:t>Glycopyrronium</a:t>
            </a:r>
            <a:r>
              <a:rPr lang="de-AT" sz="1400" dirty="0" smtClean="0">
                <a:solidFill>
                  <a:schemeClr val="tx1"/>
                </a:solidFill>
              </a:rPr>
              <a:t> und </a:t>
            </a:r>
            <a:r>
              <a:rPr lang="de-AT" sz="1400" dirty="0" err="1" smtClean="0">
                <a:solidFill>
                  <a:schemeClr val="tx1"/>
                </a:solidFill>
              </a:rPr>
              <a:t>Indacaterol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92455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38"/>
          <p:cNvSpPr txBox="1"/>
          <p:nvPr/>
        </p:nvSpPr>
        <p:spPr>
          <a:xfrm>
            <a:off x="1430374" y="6512928"/>
            <a:ext cx="49150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chemeClr val="tx1"/>
                </a:solidFill>
              </a:rPr>
              <a:t>Wedzicha</a:t>
            </a:r>
            <a:r>
              <a:rPr lang="en-US" sz="1400" dirty="0" smtClean="0">
                <a:solidFill>
                  <a:schemeClr val="tx1"/>
                </a:solidFill>
              </a:rPr>
              <a:t> et al. Lancet </a:t>
            </a:r>
            <a:r>
              <a:rPr lang="en-US" sz="1400" dirty="0" err="1">
                <a:solidFill>
                  <a:schemeClr val="tx1"/>
                </a:solidFill>
              </a:rPr>
              <a:t>Respir</a:t>
            </a:r>
            <a:r>
              <a:rPr lang="en-US" sz="1400" dirty="0">
                <a:solidFill>
                  <a:schemeClr val="tx1"/>
                </a:solidFill>
              </a:rPr>
              <a:t> Med. 2013 May;1(3):199-209</a:t>
            </a:r>
          </a:p>
        </p:txBody>
      </p:sp>
      <p:sp>
        <p:nvSpPr>
          <p:cNvPr id="40" name="Title 1"/>
          <p:cNvSpPr txBox="1">
            <a:spLocks/>
          </p:cNvSpPr>
          <p:nvPr/>
        </p:nvSpPr>
        <p:spPr bwMode="auto">
          <a:xfrm>
            <a:off x="411899" y="532528"/>
            <a:ext cx="8229600" cy="850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106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212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32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426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de-AT" dirty="0" smtClean="0">
                <a:latin typeface="DIN Alternate"/>
              </a:rPr>
              <a:t>Ergebnisse</a:t>
            </a:r>
          </a:p>
          <a:p>
            <a:r>
              <a:rPr lang="de-AT" sz="2000" dirty="0" smtClean="0">
                <a:latin typeface="DIN Alternate"/>
              </a:rPr>
              <a:t>Reduktion der Bedarfsmedikation</a:t>
            </a:r>
            <a:endParaRPr lang="en-US" sz="2000" dirty="0">
              <a:latin typeface="DIN Alternate"/>
            </a:endParaRPr>
          </a:p>
        </p:txBody>
      </p:sp>
      <p:graphicFrame>
        <p:nvGraphicFramePr>
          <p:cNvPr id="5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62427285"/>
              </p:ext>
            </p:extLst>
          </p:nvPr>
        </p:nvGraphicFramePr>
        <p:xfrm>
          <a:off x="2211998" y="1815992"/>
          <a:ext cx="6536582" cy="381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6" name="Group 5"/>
          <p:cNvGrpSpPr/>
          <p:nvPr/>
        </p:nvGrpSpPr>
        <p:grpSpPr>
          <a:xfrm>
            <a:off x="3645290" y="5546756"/>
            <a:ext cx="3942556" cy="701675"/>
            <a:chOff x="2971800" y="5400675"/>
            <a:chExt cx="4114800" cy="701675"/>
          </a:xfrm>
        </p:grpSpPr>
        <p:grpSp>
          <p:nvGrpSpPr>
            <p:cNvPr id="7" name="Group 15"/>
            <p:cNvGrpSpPr>
              <a:grpSpLocks/>
            </p:cNvGrpSpPr>
            <p:nvPr/>
          </p:nvGrpSpPr>
          <p:grpSpPr bwMode="auto">
            <a:xfrm flipH="1" flipV="1">
              <a:off x="2971800" y="5400675"/>
              <a:ext cx="4114800" cy="301625"/>
              <a:chOff x="3708400" y="962677"/>
              <a:chExt cx="2969126" cy="144376"/>
            </a:xfrm>
          </p:grpSpPr>
          <p:cxnSp>
            <p:nvCxnSpPr>
              <p:cNvPr id="12" name="Straight Connector 11"/>
              <p:cNvCxnSpPr/>
              <p:nvPr/>
            </p:nvCxnSpPr>
            <p:spPr>
              <a:xfrm flipH="1">
                <a:off x="3708400" y="962677"/>
                <a:ext cx="2969126" cy="0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3708400" y="962677"/>
                <a:ext cx="0" cy="144376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" name="Group 15"/>
            <p:cNvGrpSpPr>
              <a:grpSpLocks/>
            </p:cNvGrpSpPr>
            <p:nvPr/>
          </p:nvGrpSpPr>
          <p:grpSpPr bwMode="auto">
            <a:xfrm flipH="1" flipV="1">
              <a:off x="4800600" y="5800725"/>
              <a:ext cx="2286000" cy="301625"/>
              <a:chOff x="3708400" y="962677"/>
              <a:chExt cx="2969126" cy="144376"/>
            </a:xfrm>
          </p:grpSpPr>
          <p:cxnSp>
            <p:nvCxnSpPr>
              <p:cNvPr id="10" name="Straight Connector 9"/>
              <p:cNvCxnSpPr/>
              <p:nvPr/>
            </p:nvCxnSpPr>
            <p:spPr>
              <a:xfrm flipH="1">
                <a:off x="3708400" y="962677"/>
                <a:ext cx="2969126" cy="0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3708400" y="962677"/>
                <a:ext cx="0" cy="144376"/>
              </a:xfrm>
              <a:prstGeom prst="line">
                <a:avLst/>
              </a:prstGeom>
              <a:ln w="19050" cap="sq">
                <a:solidFill>
                  <a:schemeClr val="tx1"/>
                </a:solidFill>
                <a:beve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xtBox 47"/>
            <p:cNvSpPr txBox="1">
              <a:spLocks noChangeArrowheads="1"/>
            </p:cNvSpPr>
            <p:nvPr/>
          </p:nvSpPr>
          <p:spPr bwMode="auto">
            <a:xfrm>
              <a:off x="4718597" y="5803269"/>
              <a:ext cx="1422416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sz="1200" b="1" dirty="0">
                  <a:ea typeface="ヒラギノ角ゴ Pro W3"/>
                </a:rPr>
                <a:t>∆=-0.81, </a:t>
              </a:r>
              <a:r>
                <a:rPr lang="en-US" sz="1200" b="1" dirty="0" smtClean="0">
                  <a:ea typeface="ヒラギノ角ゴ Pro W3"/>
                </a:rPr>
                <a:t>p&lt;0.001</a:t>
              </a:r>
              <a:endParaRPr lang="en-US" sz="1200" b="1" dirty="0">
                <a:ea typeface="ヒラギノ角ゴ Pro W3"/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2724540" y="1556740"/>
            <a:ext cx="19448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Open-label tiotropium </a:t>
            </a:r>
            <a:br>
              <a:rPr lang="en-US" sz="1400" dirty="0" smtClean="0">
                <a:solidFill>
                  <a:schemeClr val="tx1"/>
                </a:solidFill>
              </a:rPr>
            </a:br>
            <a:r>
              <a:rPr lang="en-US" sz="1400" dirty="0" smtClean="0">
                <a:solidFill>
                  <a:schemeClr val="tx1"/>
                </a:solidFill>
              </a:rPr>
              <a:t>18 μg </a:t>
            </a:r>
            <a:r>
              <a:rPr lang="en-US" sz="1400" dirty="0" err="1" smtClean="0">
                <a:solidFill>
                  <a:schemeClr val="tx1"/>
                </a:solidFill>
              </a:rPr>
              <a:t>q.d</a:t>
            </a:r>
            <a:r>
              <a:rPr lang="en-US" sz="1400" dirty="0" smtClean="0">
                <a:solidFill>
                  <a:schemeClr val="tx1"/>
                </a:solidFill>
              </a:rPr>
              <a:t>.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617090" y="1556740"/>
            <a:ext cx="19415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IND/GLY</a:t>
            </a:r>
            <a:r>
              <a:rPr lang="en-US" sz="1400" dirty="0">
                <a:solidFill>
                  <a:schemeClr val="tx1"/>
                </a:solidFill>
              </a:rPr>
              <a:t/>
            </a:r>
            <a:br>
              <a:rPr lang="en-US" sz="1400" dirty="0">
                <a:solidFill>
                  <a:schemeClr val="tx1"/>
                </a:solidFill>
              </a:rPr>
            </a:br>
            <a:r>
              <a:rPr lang="en-US" sz="1400" dirty="0" smtClean="0">
                <a:solidFill>
                  <a:schemeClr val="tx1"/>
                </a:solidFill>
              </a:rPr>
              <a:t>110/50 μg </a:t>
            </a:r>
            <a:r>
              <a:rPr lang="en-US" sz="1400" dirty="0" err="1" smtClean="0">
                <a:solidFill>
                  <a:schemeClr val="tx1"/>
                </a:solidFill>
              </a:rPr>
              <a:t>q.d</a:t>
            </a:r>
            <a:r>
              <a:rPr lang="en-US" sz="1400" dirty="0" smtClean="0">
                <a:solidFill>
                  <a:schemeClr val="tx1"/>
                </a:solidFill>
              </a:rPr>
              <a:t>.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669410" y="1556740"/>
            <a:ext cx="1947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Glycopyrronium </a:t>
            </a:r>
            <a:br>
              <a:rPr lang="en-US" sz="1400" dirty="0" smtClean="0">
                <a:solidFill>
                  <a:schemeClr val="tx1"/>
                </a:solidFill>
              </a:rPr>
            </a:br>
            <a:r>
              <a:rPr lang="en-US" sz="1400" dirty="0" smtClean="0">
                <a:solidFill>
                  <a:schemeClr val="tx1"/>
                </a:solidFill>
              </a:rPr>
              <a:t>50 μg </a:t>
            </a:r>
            <a:r>
              <a:rPr lang="en-US" sz="1400" dirty="0" err="1" smtClean="0">
                <a:solidFill>
                  <a:schemeClr val="tx1"/>
                </a:solidFill>
              </a:rPr>
              <a:t>q.d</a:t>
            </a:r>
            <a:r>
              <a:rPr lang="en-US" sz="1400" dirty="0" smtClean="0">
                <a:solidFill>
                  <a:schemeClr val="tx1"/>
                </a:solidFill>
              </a:rPr>
              <a:t>.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7" name="TextBox 4"/>
          <p:cNvSpPr txBox="1">
            <a:spLocks noChangeArrowheads="1"/>
          </p:cNvSpPr>
          <p:nvPr/>
        </p:nvSpPr>
        <p:spPr bwMode="auto">
          <a:xfrm rot="-5400000">
            <a:off x="214183" y="3516606"/>
            <a:ext cx="345434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sz="1400" dirty="0" err="1" smtClean="0">
                <a:ea typeface="ヒラギノ角ゴ Pro W3"/>
                <a:cs typeface="ヒラギノ角ゴ Pro W3"/>
              </a:rPr>
              <a:t>Reduktion</a:t>
            </a:r>
            <a:r>
              <a:rPr lang="en-US" sz="1400" dirty="0" smtClean="0">
                <a:ea typeface="ヒラギノ角ゴ Pro W3"/>
                <a:cs typeface="ヒラギノ角ゴ Pro W3"/>
              </a:rPr>
              <a:t> der </a:t>
            </a:r>
            <a:r>
              <a:rPr lang="en-US" sz="1400" dirty="0" err="1" smtClean="0">
                <a:ea typeface="ヒラギノ角ゴ Pro W3"/>
                <a:cs typeface="ヒラギノ角ゴ Pro W3"/>
              </a:rPr>
              <a:t>Bedarfsmedikation</a:t>
            </a:r>
            <a:r>
              <a:rPr lang="en-US" sz="1400" dirty="0" smtClean="0">
                <a:ea typeface="ヒラギノ角ゴ Pro W3"/>
                <a:cs typeface="ヒラギノ角ゴ Pro W3"/>
              </a:rPr>
              <a:t> vs. Baseline</a:t>
            </a:r>
            <a:r>
              <a:rPr lang="en-US" sz="1400" dirty="0">
                <a:ea typeface="ヒラギノ角ゴ Pro W3"/>
                <a:cs typeface="ヒラギノ角ゴ Pro W3"/>
              </a:rPr>
              <a:t> </a:t>
            </a:r>
            <a:r>
              <a:rPr lang="en-US" sz="1400" dirty="0" smtClean="0">
                <a:ea typeface="ヒラギノ角ゴ Pro W3"/>
                <a:cs typeface="ヒラギノ角ゴ Pro W3"/>
              </a:rPr>
              <a:t>(</a:t>
            </a:r>
            <a:r>
              <a:rPr lang="en-US" sz="1400" dirty="0" err="1" smtClean="0">
                <a:ea typeface="ヒラギノ角ゴ Pro W3"/>
                <a:cs typeface="ヒラギノ角ゴ Pro W3"/>
              </a:rPr>
              <a:t>Hübe</a:t>
            </a:r>
            <a:r>
              <a:rPr lang="en-US" sz="1400" dirty="0" smtClean="0">
                <a:ea typeface="ヒラギノ角ゴ Pro W3"/>
                <a:cs typeface="ヒラギノ角ゴ Pro W3"/>
              </a:rPr>
              <a:t> pro Tag)</a:t>
            </a:r>
            <a:endParaRPr lang="en-US" sz="1400" dirty="0">
              <a:ea typeface="ヒラギノ角ゴ Pro W3"/>
              <a:cs typeface="ヒラギノ角ゴ Pro W3"/>
            </a:endParaRPr>
          </a:p>
        </p:txBody>
      </p:sp>
      <p:sp>
        <p:nvSpPr>
          <p:cNvPr id="18" name="TextBox 47"/>
          <p:cNvSpPr txBox="1">
            <a:spLocks noChangeArrowheads="1"/>
          </p:cNvSpPr>
          <p:nvPr/>
        </p:nvSpPr>
        <p:spPr bwMode="auto">
          <a:xfrm>
            <a:off x="3546220" y="5517290"/>
            <a:ext cx="136287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200" b="1" dirty="0">
                <a:solidFill>
                  <a:schemeClr val="tx1"/>
                </a:solidFill>
                <a:latin typeface="Arial" pitchFamily="34" charset="0"/>
                <a:ea typeface="ヒラギノ角ゴ Pro W3"/>
                <a:cs typeface="Arial" pitchFamily="34" charset="0"/>
              </a:rPr>
              <a:t>∆=-</a:t>
            </a:r>
            <a:r>
              <a:rPr lang="en-US" sz="1200" b="1" dirty="0" smtClean="0">
                <a:solidFill>
                  <a:schemeClr val="tx1"/>
                </a:solidFill>
                <a:latin typeface="Arial" pitchFamily="34" charset="0"/>
                <a:ea typeface="ヒラギノ角ゴ Pro W3"/>
                <a:cs typeface="Arial" pitchFamily="34" charset="0"/>
              </a:rPr>
              <a:t>0.76</a:t>
            </a:r>
            <a:r>
              <a:rPr lang="en-US" sz="1200" b="1" dirty="0">
                <a:solidFill>
                  <a:schemeClr val="tx1"/>
                </a:solidFill>
                <a:latin typeface="Arial" pitchFamily="34" charset="0"/>
                <a:ea typeface="ヒラギノ角ゴ Pro W3"/>
                <a:cs typeface="Arial" pitchFamily="34" charset="0"/>
              </a:rPr>
              <a:t>, p&lt;0.001</a:t>
            </a:r>
          </a:p>
        </p:txBody>
      </p:sp>
      <p:sp>
        <p:nvSpPr>
          <p:cNvPr id="19" name="TextBox 4"/>
          <p:cNvSpPr txBox="1">
            <a:spLocks noChangeArrowheads="1"/>
          </p:cNvSpPr>
          <p:nvPr/>
        </p:nvSpPr>
        <p:spPr bwMode="auto">
          <a:xfrm>
            <a:off x="2797151" y="5157240"/>
            <a:ext cx="352849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>
            <a:lvl1pPr eaLnBrk="0" hangingPunct="0">
              <a:defRPr sz="2000" b="1">
                <a:solidFill>
                  <a:srgbClr val="66CCFF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000" b="1">
                <a:solidFill>
                  <a:srgbClr val="66CCFF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000" b="1">
                <a:solidFill>
                  <a:srgbClr val="66CC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000" b="1">
                <a:solidFill>
                  <a:srgbClr val="66CCFF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000" b="1">
                <a:solidFill>
                  <a:srgbClr val="66CCFF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CCFF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CCFF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CCFF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CCFF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200" b="0" dirty="0">
                <a:solidFill>
                  <a:schemeClr val="tx1"/>
                </a:solidFill>
                <a:ea typeface="ヒラギノ角ゴ Pro W3"/>
                <a:cs typeface="ヒラギノ角ゴ Pro W3"/>
              </a:rPr>
              <a:t>Values are least-squares mean </a:t>
            </a:r>
            <a:r>
              <a:rPr lang="en-US" sz="1200" b="0" dirty="0" smtClean="0">
                <a:solidFill>
                  <a:schemeClr val="tx1"/>
                </a:solidFill>
                <a:ea typeface="ヒラギノ角ゴ Pro W3"/>
                <a:cs typeface="ヒラギノ角ゴ Pro W3"/>
              </a:rPr>
              <a:t>± standard error</a:t>
            </a:r>
            <a:endParaRPr lang="en-US" sz="1200" b="0" dirty="0">
              <a:solidFill>
                <a:schemeClr val="tx1"/>
              </a:solidFill>
              <a:ea typeface="ヒラギノ角ゴ Pro W3"/>
              <a:cs typeface="ヒラギノ角ゴ Pro W3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19370" y="5877340"/>
            <a:ext cx="43123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400" dirty="0" smtClean="0">
                <a:solidFill>
                  <a:schemeClr val="tx1"/>
                </a:solidFill>
              </a:rPr>
              <a:t>IND/GLY:</a:t>
            </a:r>
            <a:br>
              <a:rPr lang="de-AT" sz="1400" dirty="0" smtClean="0">
                <a:solidFill>
                  <a:schemeClr val="tx1"/>
                </a:solidFill>
              </a:rPr>
            </a:br>
            <a:r>
              <a:rPr lang="de-AT" sz="1400" dirty="0" smtClean="0">
                <a:solidFill>
                  <a:schemeClr val="tx1"/>
                </a:solidFill>
              </a:rPr>
              <a:t>Fixkombination aus </a:t>
            </a:r>
            <a:r>
              <a:rPr lang="de-AT" sz="1400" dirty="0" err="1" smtClean="0">
                <a:solidFill>
                  <a:schemeClr val="tx1"/>
                </a:solidFill>
              </a:rPr>
              <a:t>Indacaterol</a:t>
            </a:r>
            <a:r>
              <a:rPr lang="de-AT" sz="1400" dirty="0" smtClean="0">
                <a:solidFill>
                  <a:schemeClr val="tx1"/>
                </a:solidFill>
              </a:rPr>
              <a:t> und </a:t>
            </a:r>
            <a:r>
              <a:rPr lang="de-AT" sz="1400" dirty="0" err="1" smtClean="0">
                <a:solidFill>
                  <a:schemeClr val="tx1"/>
                </a:solidFill>
              </a:rPr>
              <a:t>Glycopyrronium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32424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38"/>
          <p:cNvSpPr txBox="1"/>
          <p:nvPr/>
        </p:nvSpPr>
        <p:spPr>
          <a:xfrm>
            <a:off x="1430374" y="6512928"/>
            <a:ext cx="49150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chemeClr val="tx1"/>
                </a:solidFill>
              </a:rPr>
              <a:t>Wedzicha</a:t>
            </a:r>
            <a:r>
              <a:rPr lang="en-US" sz="1400" dirty="0" smtClean="0">
                <a:solidFill>
                  <a:schemeClr val="tx1"/>
                </a:solidFill>
              </a:rPr>
              <a:t> et al. Lancet </a:t>
            </a:r>
            <a:r>
              <a:rPr lang="en-US" sz="1400" dirty="0" err="1">
                <a:solidFill>
                  <a:schemeClr val="tx1"/>
                </a:solidFill>
              </a:rPr>
              <a:t>Respir</a:t>
            </a:r>
            <a:r>
              <a:rPr lang="en-US" sz="1400" dirty="0">
                <a:solidFill>
                  <a:schemeClr val="tx1"/>
                </a:solidFill>
              </a:rPr>
              <a:t> Med. 2013 May;1(3):199-209</a:t>
            </a:r>
          </a:p>
        </p:txBody>
      </p:sp>
      <p:sp>
        <p:nvSpPr>
          <p:cNvPr id="40" name="Title 1"/>
          <p:cNvSpPr txBox="1">
            <a:spLocks/>
          </p:cNvSpPr>
          <p:nvPr/>
        </p:nvSpPr>
        <p:spPr bwMode="auto">
          <a:xfrm>
            <a:off x="411899" y="532528"/>
            <a:ext cx="8229600" cy="850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106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212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32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426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de-AT" dirty="0" smtClean="0">
                <a:latin typeface="DIN Alternate"/>
              </a:rPr>
              <a:t>Sicherheit</a:t>
            </a:r>
          </a:p>
          <a:p>
            <a:r>
              <a:rPr lang="de-AT" sz="2000" dirty="0" smtClean="0">
                <a:latin typeface="DIN Alternate"/>
              </a:rPr>
              <a:t>Unerwünschte Ereignisse</a:t>
            </a:r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630" y="1521061"/>
            <a:ext cx="5544770" cy="49323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72735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38"/>
          <p:cNvSpPr txBox="1"/>
          <p:nvPr/>
        </p:nvSpPr>
        <p:spPr>
          <a:xfrm>
            <a:off x="1430374" y="6512928"/>
            <a:ext cx="49150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chemeClr val="tx1"/>
                </a:solidFill>
              </a:rPr>
              <a:t>Wedzicha</a:t>
            </a:r>
            <a:r>
              <a:rPr lang="en-US" sz="1400" dirty="0" smtClean="0">
                <a:solidFill>
                  <a:schemeClr val="tx1"/>
                </a:solidFill>
              </a:rPr>
              <a:t> et al. Lancet </a:t>
            </a:r>
            <a:r>
              <a:rPr lang="en-US" sz="1400" dirty="0" err="1">
                <a:solidFill>
                  <a:schemeClr val="tx1"/>
                </a:solidFill>
              </a:rPr>
              <a:t>Respir</a:t>
            </a:r>
            <a:r>
              <a:rPr lang="en-US" sz="1400" dirty="0">
                <a:solidFill>
                  <a:schemeClr val="tx1"/>
                </a:solidFill>
              </a:rPr>
              <a:t> Med. 2013 May;1(3):199-209</a:t>
            </a:r>
          </a:p>
        </p:txBody>
      </p:sp>
      <p:sp>
        <p:nvSpPr>
          <p:cNvPr id="40" name="Title 1"/>
          <p:cNvSpPr txBox="1">
            <a:spLocks/>
          </p:cNvSpPr>
          <p:nvPr/>
        </p:nvSpPr>
        <p:spPr bwMode="auto">
          <a:xfrm>
            <a:off x="411899" y="532528"/>
            <a:ext cx="8229600" cy="850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106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212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32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426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de-AT" dirty="0" smtClean="0">
                <a:latin typeface="DIN Alternate"/>
              </a:rPr>
              <a:t>Sicherheit</a:t>
            </a:r>
          </a:p>
          <a:p>
            <a:r>
              <a:rPr lang="de-AT" sz="2000" dirty="0" smtClean="0">
                <a:latin typeface="DIN Alternate"/>
              </a:rPr>
              <a:t>Schwere Unerwünschte Ereignisse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646" y="1556740"/>
            <a:ext cx="4331033" cy="34231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10" y="2780909"/>
            <a:ext cx="4338475" cy="3147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597802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38"/>
          <p:cNvSpPr txBox="1"/>
          <p:nvPr/>
        </p:nvSpPr>
        <p:spPr>
          <a:xfrm>
            <a:off x="1430374" y="6512928"/>
            <a:ext cx="49150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chemeClr val="tx1"/>
                </a:solidFill>
              </a:rPr>
              <a:t>Wedzicha</a:t>
            </a:r>
            <a:r>
              <a:rPr lang="en-US" sz="1400" dirty="0" smtClean="0">
                <a:solidFill>
                  <a:schemeClr val="tx1"/>
                </a:solidFill>
              </a:rPr>
              <a:t> et al. Lancet </a:t>
            </a:r>
            <a:r>
              <a:rPr lang="en-US" sz="1400" dirty="0" err="1">
                <a:solidFill>
                  <a:schemeClr val="tx1"/>
                </a:solidFill>
              </a:rPr>
              <a:t>Respir</a:t>
            </a:r>
            <a:r>
              <a:rPr lang="en-US" sz="1400" dirty="0">
                <a:solidFill>
                  <a:schemeClr val="tx1"/>
                </a:solidFill>
              </a:rPr>
              <a:t> Med. 2013 May;1(3):199-209</a:t>
            </a:r>
          </a:p>
        </p:txBody>
      </p:sp>
      <p:sp>
        <p:nvSpPr>
          <p:cNvPr id="40" name="Title 1"/>
          <p:cNvSpPr txBox="1">
            <a:spLocks/>
          </p:cNvSpPr>
          <p:nvPr/>
        </p:nvSpPr>
        <p:spPr bwMode="auto">
          <a:xfrm>
            <a:off x="411899" y="532528"/>
            <a:ext cx="8229600" cy="850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106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212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32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426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de-AT" dirty="0" smtClean="0">
                <a:latin typeface="DIN Alternate"/>
              </a:rPr>
              <a:t>Zusammenfassung</a:t>
            </a:r>
            <a:endParaRPr lang="de-AT" sz="2000" dirty="0" smtClean="0">
              <a:latin typeface="DIN Alternate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99175" y="1582341"/>
            <a:ext cx="8618402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de-DE" sz="1400" dirty="0">
                <a:solidFill>
                  <a:schemeClr val="tx1"/>
                </a:solidFill>
              </a:rPr>
              <a:t>1x täglich inhaliertes </a:t>
            </a:r>
            <a:r>
              <a:rPr lang="de-DE" sz="1400" dirty="0" smtClean="0">
                <a:solidFill>
                  <a:schemeClr val="tx1"/>
                </a:solidFill>
              </a:rPr>
              <a:t>IND/GLY</a:t>
            </a:r>
            <a:endParaRPr lang="de-DE" sz="1400" baseline="30000" dirty="0" smtClean="0">
              <a:solidFill>
                <a:schemeClr val="tx1"/>
              </a:solidFill>
            </a:endParaRPr>
          </a:p>
          <a:p>
            <a:pPr marL="269875" lvl="0" indent="-269875">
              <a:spcAft>
                <a:spcPts val="600"/>
              </a:spcAft>
              <a:buClr>
                <a:srgbClr val="FF0000"/>
              </a:buClr>
              <a:buFont typeface="Wingdings" pitchFamily="2" charset="2"/>
              <a:buChar char="Ø"/>
            </a:pPr>
            <a:r>
              <a:rPr lang="de-DE" sz="1400" dirty="0" smtClean="0">
                <a:solidFill>
                  <a:schemeClr val="tx1"/>
                </a:solidFill>
              </a:rPr>
              <a:t>Bewirkte </a:t>
            </a:r>
            <a:r>
              <a:rPr lang="de-DE" sz="1400" dirty="0">
                <a:solidFill>
                  <a:schemeClr val="tx1"/>
                </a:solidFill>
              </a:rPr>
              <a:t>eine </a:t>
            </a:r>
            <a:r>
              <a:rPr lang="de-DE" sz="1400" dirty="0" smtClean="0">
                <a:solidFill>
                  <a:schemeClr val="tx1"/>
                </a:solidFill>
              </a:rPr>
              <a:t>zusätzliche Reduktion der moderaten und schweren Exazerbationen</a:t>
            </a:r>
          </a:p>
          <a:p>
            <a:pPr marL="627063" lvl="0" indent="-357188">
              <a:spcAft>
                <a:spcPts val="600"/>
              </a:spcAft>
              <a:buClr>
                <a:srgbClr val="0033CC"/>
              </a:buClr>
              <a:buFont typeface="Wingdings" pitchFamily="2" charset="2"/>
              <a:buChar char="F"/>
            </a:pPr>
            <a:r>
              <a:rPr lang="de-DE" sz="1400" dirty="0" smtClean="0">
                <a:solidFill>
                  <a:schemeClr val="tx1"/>
                </a:solidFill>
              </a:rPr>
              <a:t>statistisch signifikant im </a:t>
            </a:r>
            <a:r>
              <a:rPr lang="de-DE" sz="1400" dirty="0">
                <a:solidFill>
                  <a:schemeClr val="tx1"/>
                </a:solidFill>
              </a:rPr>
              <a:t>Vergleich zu </a:t>
            </a:r>
            <a:r>
              <a:rPr lang="de-DE" sz="1400" dirty="0" smtClean="0">
                <a:solidFill>
                  <a:schemeClr val="tx1"/>
                </a:solidFill>
              </a:rPr>
              <a:t>Glycopyrronium (-12%)</a:t>
            </a:r>
          </a:p>
          <a:p>
            <a:pPr marL="627063" lvl="0" indent="-357188">
              <a:spcAft>
                <a:spcPts val="1800"/>
              </a:spcAft>
              <a:buClr>
                <a:srgbClr val="0033CC"/>
              </a:buClr>
              <a:buFont typeface="Wingdings" pitchFamily="2" charset="2"/>
              <a:buChar char="F"/>
            </a:pPr>
            <a:r>
              <a:rPr lang="de-DE" sz="1400" dirty="0" smtClean="0">
                <a:solidFill>
                  <a:schemeClr val="tx1"/>
                </a:solidFill>
              </a:rPr>
              <a:t>Numerisch im Vergleich zu OL-Tiotropium (-10%)</a:t>
            </a:r>
          </a:p>
          <a:p>
            <a:pPr marL="269875" lvl="0" indent="-269875">
              <a:spcAft>
                <a:spcPts val="600"/>
              </a:spcAft>
              <a:buClr>
                <a:srgbClr val="FF0000"/>
              </a:buClr>
              <a:buFont typeface="Wingdings" pitchFamily="2" charset="2"/>
              <a:buChar char="Ø"/>
            </a:pPr>
            <a:r>
              <a:rPr lang="de-DE" sz="1400" dirty="0" smtClean="0">
                <a:solidFill>
                  <a:schemeClr val="tx1"/>
                </a:solidFill>
              </a:rPr>
              <a:t>Bewirkte eine statistisch signifikante, zusätzliche Reduktion der milden, moderaten und schweren Exazerbationen</a:t>
            </a:r>
          </a:p>
          <a:p>
            <a:pPr marL="627063" lvl="0" indent="-357188">
              <a:spcAft>
                <a:spcPts val="600"/>
              </a:spcAft>
              <a:buClr>
                <a:srgbClr val="0033CC"/>
              </a:buClr>
              <a:buFont typeface="Wingdings" pitchFamily="2" charset="2"/>
              <a:buChar char="F"/>
            </a:pPr>
            <a:r>
              <a:rPr lang="de-DE" sz="1400" dirty="0" smtClean="0">
                <a:solidFill>
                  <a:schemeClr val="tx1"/>
                </a:solidFill>
              </a:rPr>
              <a:t>zu </a:t>
            </a:r>
            <a:r>
              <a:rPr lang="de-DE" sz="1400" dirty="0">
                <a:solidFill>
                  <a:schemeClr val="tx1"/>
                </a:solidFill>
              </a:rPr>
              <a:t>Glycopyrronium (-</a:t>
            </a:r>
            <a:r>
              <a:rPr lang="de-DE" sz="1400" dirty="0" smtClean="0">
                <a:solidFill>
                  <a:schemeClr val="tx1"/>
                </a:solidFill>
              </a:rPr>
              <a:t>15%) &amp; OL-Tiotropium </a:t>
            </a:r>
            <a:r>
              <a:rPr lang="de-DE" sz="1400" dirty="0">
                <a:solidFill>
                  <a:schemeClr val="tx1"/>
                </a:solidFill>
              </a:rPr>
              <a:t>(-</a:t>
            </a:r>
            <a:r>
              <a:rPr lang="de-DE" sz="1400" dirty="0" smtClean="0">
                <a:solidFill>
                  <a:schemeClr val="tx1"/>
                </a:solidFill>
              </a:rPr>
              <a:t>14%)</a:t>
            </a:r>
          </a:p>
          <a:p>
            <a:pPr marL="269875" indent="-269875">
              <a:spcAft>
                <a:spcPts val="600"/>
              </a:spcAft>
              <a:buClr>
                <a:srgbClr val="FF0000"/>
              </a:buClr>
              <a:buFont typeface="Wingdings" pitchFamily="2" charset="2"/>
              <a:buChar char="Ø"/>
            </a:pPr>
            <a:r>
              <a:rPr lang="de-DE" sz="1400" dirty="0">
                <a:solidFill>
                  <a:schemeClr val="tx1"/>
                </a:solidFill>
              </a:rPr>
              <a:t>Bewirkte eine signifikante Verbesserung </a:t>
            </a:r>
            <a:r>
              <a:rPr lang="de-DE" sz="1400" dirty="0" smtClean="0">
                <a:solidFill>
                  <a:schemeClr val="tx1"/>
                </a:solidFill>
              </a:rPr>
              <a:t>der Lungenfunktion (Trough-FEV</a:t>
            </a:r>
            <a:r>
              <a:rPr lang="de-DE" sz="1400" baseline="-25000" dirty="0" smtClean="0">
                <a:solidFill>
                  <a:schemeClr val="tx1"/>
                </a:solidFill>
              </a:rPr>
              <a:t>1</a:t>
            </a:r>
            <a:r>
              <a:rPr lang="de-DE" sz="1400" dirty="0" smtClean="0">
                <a:solidFill>
                  <a:schemeClr val="tx1"/>
                </a:solidFill>
              </a:rPr>
              <a:t>) </a:t>
            </a:r>
            <a:r>
              <a:rPr lang="de-DE" sz="1400" dirty="0">
                <a:solidFill>
                  <a:schemeClr val="tx1"/>
                </a:solidFill>
              </a:rPr>
              <a:t>über 64 Wochen</a:t>
            </a:r>
          </a:p>
          <a:p>
            <a:pPr marL="627063" indent="-357188">
              <a:spcAft>
                <a:spcPts val="600"/>
              </a:spcAft>
              <a:buClr>
                <a:srgbClr val="0000FF"/>
              </a:buClr>
              <a:buFont typeface="Wingdings" pitchFamily="2" charset="2"/>
              <a:buChar char="F"/>
            </a:pPr>
            <a:r>
              <a:rPr lang="de-DE" sz="1400" dirty="0">
                <a:solidFill>
                  <a:schemeClr val="tx1"/>
                </a:solidFill>
              </a:rPr>
              <a:t>im Vergleich zu </a:t>
            </a:r>
            <a:r>
              <a:rPr lang="de-DE" sz="1400" dirty="0" err="1">
                <a:solidFill>
                  <a:schemeClr val="tx1"/>
                </a:solidFill>
              </a:rPr>
              <a:t>Glyocpyrronium</a:t>
            </a:r>
            <a:r>
              <a:rPr lang="de-DE" sz="1400" dirty="0">
                <a:solidFill>
                  <a:schemeClr val="tx1"/>
                </a:solidFill>
              </a:rPr>
              <a:t> &amp; Tiotropium</a:t>
            </a:r>
          </a:p>
          <a:p>
            <a:pPr marL="269875" indent="-269875">
              <a:spcAft>
                <a:spcPts val="600"/>
              </a:spcAft>
              <a:buClr>
                <a:srgbClr val="FF0000"/>
              </a:buClr>
              <a:buFont typeface="Wingdings" pitchFamily="2" charset="2"/>
              <a:buChar char="Ø"/>
            </a:pPr>
            <a:r>
              <a:rPr lang="de-DE" sz="1400" dirty="0" smtClean="0">
                <a:solidFill>
                  <a:schemeClr val="tx1"/>
                </a:solidFill>
              </a:rPr>
              <a:t>Bewirkte </a:t>
            </a:r>
            <a:r>
              <a:rPr lang="de-DE" sz="1400" dirty="0">
                <a:solidFill>
                  <a:schemeClr val="tx1"/>
                </a:solidFill>
              </a:rPr>
              <a:t>eine signifikante Verbesserung hinsichtlich Lebensqualität über 64 Wochen</a:t>
            </a:r>
          </a:p>
          <a:p>
            <a:pPr marL="627063" indent="-357188">
              <a:spcAft>
                <a:spcPts val="600"/>
              </a:spcAft>
              <a:buClr>
                <a:srgbClr val="0000FF"/>
              </a:buClr>
              <a:buFont typeface="Wingdings" pitchFamily="2" charset="2"/>
              <a:buChar char="F"/>
            </a:pPr>
            <a:r>
              <a:rPr lang="de-DE" sz="1400" dirty="0">
                <a:solidFill>
                  <a:schemeClr val="tx1"/>
                </a:solidFill>
              </a:rPr>
              <a:t>im Vergleich zu </a:t>
            </a:r>
            <a:r>
              <a:rPr lang="de-DE" sz="1400" dirty="0" err="1">
                <a:solidFill>
                  <a:schemeClr val="tx1"/>
                </a:solidFill>
              </a:rPr>
              <a:t>Glyocpyrronium</a:t>
            </a:r>
            <a:r>
              <a:rPr lang="de-DE" sz="1400" dirty="0">
                <a:solidFill>
                  <a:schemeClr val="tx1"/>
                </a:solidFill>
              </a:rPr>
              <a:t> &amp; Tiotropium</a:t>
            </a:r>
          </a:p>
          <a:p>
            <a:pPr marL="269875" indent="-269875">
              <a:spcAft>
                <a:spcPts val="600"/>
              </a:spcAft>
              <a:buClr>
                <a:srgbClr val="FF0000"/>
              </a:buClr>
              <a:buFont typeface="Wingdings" pitchFamily="2" charset="2"/>
              <a:buChar char="Ø"/>
            </a:pPr>
            <a:r>
              <a:rPr lang="de-DE" sz="1400" dirty="0" smtClean="0">
                <a:solidFill>
                  <a:schemeClr val="tx1"/>
                </a:solidFill>
              </a:rPr>
              <a:t>Bewirkte </a:t>
            </a:r>
            <a:r>
              <a:rPr lang="de-DE" sz="1400" dirty="0">
                <a:solidFill>
                  <a:schemeClr val="tx1"/>
                </a:solidFill>
              </a:rPr>
              <a:t>eine signifikante Verbesserung </a:t>
            </a:r>
            <a:r>
              <a:rPr lang="de-DE" sz="1400" dirty="0" smtClean="0">
                <a:solidFill>
                  <a:schemeClr val="tx1"/>
                </a:solidFill>
              </a:rPr>
              <a:t>hinsichtlich Bedarfsmedikation</a:t>
            </a:r>
          </a:p>
          <a:p>
            <a:pPr marL="627063" indent="-357188">
              <a:spcAft>
                <a:spcPts val="600"/>
              </a:spcAft>
              <a:buClr>
                <a:srgbClr val="0000FF"/>
              </a:buClr>
              <a:buFont typeface="Wingdings" pitchFamily="2" charset="2"/>
              <a:buChar char="F"/>
            </a:pPr>
            <a:r>
              <a:rPr lang="de-DE" sz="1400" dirty="0" smtClean="0">
                <a:solidFill>
                  <a:schemeClr val="tx1"/>
                </a:solidFill>
              </a:rPr>
              <a:t>im </a:t>
            </a:r>
            <a:r>
              <a:rPr lang="de-DE" sz="1400" dirty="0">
                <a:solidFill>
                  <a:schemeClr val="tx1"/>
                </a:solidFill>
              </a:rPr>
              <a:t>Vergleich </a:t>
            </a:r>
            <a:r>
              <a:rPr lang="de-DE" sz="1400" dirty="0" smtClean="0">
                <a:solidFill>
                  <a:schemeClr val="tx1"/>
                </a:solidFill>
              </a:rPr>
              <a:t>zu </a:t>
            </a:r>
            <a:r>
              <a:rPr lang="de-DE" sz="1400" dirty="0">
                <a:solidFill>
                  <a:schemeClr val="tx1"/>
                </a:solidFill>
              </a:rPr>
              <a:t>Glycopyrronium </a:t>
            </a:r>
            <a:r>
              <a:rPr lang="de-DE" sz="1400" dirty="0" smtClean="0">
                <a:solidFill>
                  <a:schemeClr val="tx1"/>
                </a:solidFill>
              </a:rPr>
              <a:t>&amp; Tiotropium</a:t>
            </a:r>
            <a:endParaRPr lang="de-DE" sz="1400" dirty="0">
              <a:solidFill>
                <a:schemeClr val="tx1"/>
              </a:solidFill>
            </a:endParaRPr>
          </a:p>
          <a:p>
            <a:pPr marL="269875" indent="-269875">
              <a:spcAft>
                <a:spcPts val="600"/>
              </a:spcAft>
              <a:buClr>
                <a:srgbClr val="FF0000"/>
              </a:buClr>
              <a:buFont typeface="Wingdings" pitchFamily="2" charset="2"/>
              <a:buChar char="Ø"/>
            </a:pPr>
            <a:r>
              <a:rPr lang="de-DE" sz="1400" dirty="0" smtClean="0">
                <a:solidFill>
                  <a:schemeClr val="tx1"/>
                </a:solidFill>
              </a:rPr>
              <a:t>Vergleichbare Inzidenz an Nebenwirkungen in allen Behandlungsarmen</a:t>
            </a:r>
            <a:endParaRPr lang="de-DE" sz="1400" dirty="0">
              <a:solidFill>
                <a:schemeClr val="tx1"/>
              </a:solidFill>
            </a:endParaRPr>
          </a:p>
          <a:p>
            <a:pPr marL="627063" indent="-357188">
              <a:spcAft>
                <a:spcPts val="600"/>
              </a:spcAft>
              <a:buClr>
                <a:srgbClr val="0000FF"/>
              </a:buClr>
              <a:buFont typeface="Wingdings" pitchFamily="2" charset="2"/>
              <a:buChar char="F"/>
            </a:pPr>
            <a:endParaRPr lang="de-DE" sz="1400" dirty="0" smtClean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03560" y="6137434"/>
            <a:ext cx="51067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400" dirty="0" smtClean="0">
                <a:solidFill>
                  <a:schemeClr val="tx1"/>
                </a:solidFill>
              </a:rPr>
              <a:t>IND/GLY: Fixkombination aus </a:t>
            </a:r>
            <a:r>
              <a:rPr lang="de-AT" sz="1400" dirty="0" err="1" smtClean="0">
                <a:solidFill>
                  <a:schemeClr val="tx1"/>
                </a:solidFill>
              </a:rPr>
              <a:t>Indacaterol</a:t>
            </a:r>
            <a:r>
              <a:rPr lang="de-AT" sz="1400" dirty="0" smtClean="0">
                <a:solidFill>
                  <a:schemeClr val="tx1"/>
                </a:solidFill>
              </a:rPr>
              <a:t> und </a:t>
            </a:r>
            <a:r>
              <a:rPr lang="de-AT" sz="1400" dirty="0" err="1" smtClean="0">
                <a:solidFill>
                  <a:schemeClr val="tx1"/>
                </a:solidFill>
              </a:rPr>
              <a:t>Glycopyrronium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35345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" name="Ultibro_Flamme_grau.png"/>
          <p:cNvPicPr/>
          <p:nvPr/>
        </p:nvPicPr>
        <p:blipFill>
          <a:blip r:embed="rId2">
            <a:alphaModFix amt="30000"/>
            <a:extLst/>
          </a:blip>
          <a:srcRect b="54946"/>
          <a:stretch>
            <a:fillRect/>
          </a:stretch>
        </p:blipFill>
        <p:spPr>
          <a:xfrm>
            <a:off x="3813544" y="308795"/>
            <a:ext cx="5179582" cy="6566807"/>
          </a:xfrm>
          <a:prstGeom prst="rect">
            <a:avLst/>
          </a:prstGeom>
          <a:ln w="12700">
            <a:miter lim="400000"/>
          </a:ln>
        </p:spPr>
      </p:pic>
      <p:sp>
        <p:nvSpPr>
          <p:cNvPr id="139" name="Shape 139"/>
          <p:cNvSpPr>
            <a:spLocks noGrp="1"/>
          </p:cNvSpPr>
          <p:nvPr>
            <p:ph type="title"/>
          </p:nvPr>
        </p:nvSpPr>
        <p:spPr>
          <a:xfrm>
            <a:off x="803674" y="1883455"/>
            <a:ext cx="7590235" cy="2044899"/>
          </a:xfrm>
          <a:prstGeom prst="rect">
            <a:avLst/>
          </a:prstGeom>
        </p:spPr>
        <p:txBody>
          <a:bodyPr lIns="0" tIns="0" rIns="0" bIns="0" anchor="b"/>
          <a:lstStyle/>
          <a:p>
            <a:pPr lvl="0">
              <a:lnSpc>
                <a:spcPct val="80000"/>
              </a:lnSpc>
              <a:defRPr sz="1800" cap="none">
                <a:solidFill>
                  <a:srgbClr val="000000"/>
                </a:solidFill>
              </a:defRPr>
            </a:pPr>
            <a:r>
              <a:rPr sz="7500" b="1">
                <a:solidFill>
                  <a:srgbClr val="005581"/>
                </a:solidFill>
                <a:latin typeface="News Gothic MT"/>
                <a:ea typeface="News Gothic MT"/>
                <a:cs typeface="News Gothic MT"/>
                <a:sym typeface="News Gothic MT"/>
              </a:rPr>
              <a:t>DANKE</a:t>
            </a:r>
            <a:r>
              <a:rPr sz="4500" b="1">
                <a:solidFill>
                  <a:srgbClr val="5A5F5E"/>
                </a:solidFill>
                <a:latin typeface="News Gothic MT"/>
                <a:ea typeface="News Gothic MT"/>
                <a:cs typeface="News Gothic MT"/>
                <a:sym typeface="News Gothic MT"/>
              </a:rPr>
              <a:t> </a:t>
            </a:r>
          </a:p>
        </p:txBody>
      </p:sp>
      <p:pic>
        <p:nvPicPr>
          <p:cNvPr id="140" name="nvs_pharma_cmyk-uc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57743" y="6462073"/>
            <a:ext cx="876000" cy="237639"/>
          </a:xfrm>
          <a:prstGeom prst="rect">
            <a:avLst/>
          </a:prstGeom>
          <a:ln w="12700">
            <a:miter lim="400000"/>
          </a:ln>
        </p:spPr>
      </p:pic>
      <p:pic>
        <p:nvPicPr>
          <p:cNvPr id="141" name="end_respiratory slide service logo.pdf"/>
          <p:cNvPicPr/>
          <p:nvPr/>
        </p:nvPicPr>
        <p:blipFill>
          <a:blip r:embed="rId4">
            <a:extLst/>
          </a:blip>
          <a:srcRect l="27922" t="27511" r="25861" b="52184"/>
          <a:stretch>
            <a:fillRect/>
          </a:stretch>
        </p:blipFill>
        <p:spPr>
          <a:xfrm>
            <a:off x="8098952" y="6263327"/>
            <a:ext cx="1022013" cy="635022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927341657"/>
      </p:ext>
    </p:extLst>
  </p:cSld>
  <p:clrMapOvr>
    <a:masterClrMapping/>
  </p:clrMapOvr>
  <p:transition spd="med">
    <p:push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Ultibro_Flamme_grau.png"/>
          <p:cNvPicPr/>
          <p:nvPr/>
        </p:nvPicPr>
        <p:blipFill>
          <a:blip r:embed="rId2">
            <a:alphaModFix amt="30000"/>
            <a:extLst/>
          </a:blip>
          <a:srcRect b="54946"/>
          <a:stretch>
            <a:fillRect/>
          </a:stretch>
        </p:blipFill>
        <p:spPr>
          <a:xfrm>
            <a:off x="3813544" y="308794"/>
            <a:ext cx="5179582" cy="6566807"/>
          </a:xfrm>
          <a:prstGeom prst="rect">
            <a:avLst/>
          </a:prstGeom>
          <a:ln w="12700">
            <a:miter lim="400000"/>
          </a:ln>
        </p:spPr>
      </p:pic>
      <p:sp>
        <p:nvSpPr>
          <p:cNvPr id="144" name="Shape 144"/>
          <p:cNvSpPr>
            <a:spLocks noGrp="1"/>
          </p:cNvSpPr>
          <p:nvPr>
            <p:ph type="body" idx="1"/>
          </p:nvPr>
        </p:nvSpPr>
        <p:spPr>
          <a:xfrm>
            <a:off x="891184" y="3102373"/>
            <a:ext cx="7590235" cy="690935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 defTabSz="457200">
              <a:spcBef>
                <a:spcPts val="0"/>
              </a:spcBef>
              <a:buClrTx/>
              <a:buSzTx/>
              <a:buNone/>
              <a:defRPr sz="3600">
                <a:solidFill>
                  <a:srgbClr val="A7A9AC"/>
                </a:solidFill>
                <a:latin typeface="News Gothic MT"/>
                <a:ea typeface="News Gothic MT"/>
                <a:cs typeface="News Gothic MT"/>
                <a:sym typeface="News Gothic M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dirty="0" err="1"/>
              <a:t>Ein</a:t>
            </a:r>
            <a:r>
              <a:rPr dirty="0"/>
              <a:t> Service von Novartis Respiratory</a:t>
            </a:r>
          </a:p>
        </p:txBody>
      </p:sp>
      <p:pic>
        <p:nvPicPr>
          <p:cNvPr id="145" name="nvs_pharma_cmyk-uc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57743" y="6462072"/>
            <a:ext cx="876000" cy="237639"/>
          </a:xfrm>
          <a:prstGeom prst="rect">
            <a:avLst/>
          </a:prstGeom>
          <a:ln w="12700">
            <a:miter lim="400000"/>
          </a:ln>
        </p:spPr>
      </p:pic>
      <p:pic>
        <p:nvPicPr>
          <p:cNvPr id="146" name="end_respiratory slide service logo.pdf"/>
          <p:cNvPicPr/>
          <p:nvPr/>
        </p:nvPicPr>
        <p:blipFill>
          <a:blip r:embed="rId4">
            <a:extLst/>
          </a:blip>
          <a:srcRect l="27922" t="27511" r="25861" b="52184"/>
          <a:stretch>
            <a:fillRect/>
          </a:stretch>
        </p:blipFill>
        <p:spPr>
          <a:xfrm>
            <a:off x="2629219" y="841168"/>
            <a:ext cx="3935540" cy="2442707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TextBox 5"/>
          <p:cNvSpPr txBox="1"/>
          <p:nvPr/>
        </p:nvSpPr>
        <p:spPr>
          <a:xfrm>
            <a:off x="1615371" y="3592696"/>
            <a:ext cx="5963235" cy="231858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algn="ctr" defTabSz="584200" fontAlgn="auto" latinLnBrk="1" hangingPunct="0">
              <a:spcBef>
                <a:spcPts val="0"/>
              </a:spcBef>
              <a:spcAft>
                <a:spcPts val="0"/>
              </a:spcAft>
            </a:pPr>
            <a:r>
              <a:rPr lang="de-AT" sz="1800" dirty="0" smtClean="0">
                <a:solidFill>
                  <a:srgbClr val="535353">
                    <a:lumMod val="50000"/>
                  </a:srgbClr>
                </a:solidFill>
                <a:latin typeface="News Gothic MT" panose="020B0503020103020203" pitchFamily="34" charset="0"/>
                <a:cs typeface="+mn-cs"/>
                <a:sym typeface="Gill Sans Light"/>
              </a:rPr>
              <a:t>Kontakt: </a:t>
            </a:r>
          </a:p>
          <a:p>
            <a:pPr algn="ctr" defTabSz="584200" fontAlgn="auto" latinLnBrk="1" hangingPunct="0">
              <a:spcBef>
                <a:spcPts val="0"/>
              </a:spcBef>
              <a:spcAft>
                <a:spcPts val="0"/>
              </a:spcAft>
            </a:pPr>
            <a:r>
              <a:rPr lang="de-AT" sz="1800" dirty="0" smtClean="0">
                <a:solidFill>
                  <a:srgbClr val="535353">
                    <a:lumMod val="50000"/>
                  </a:srgbClr>
                </a:solidFill>
                <a:latin typeface="News Gothic MT" panose="020B0503020103020203" pitchFamily="34" charset="0"/>
                <a:cs typeface="+mn-cs"/>
                <a:sym typeface="Gill Sans Light"/>
              </a:rPr>
              <a:t>Dr. Ewald Gingl, Medical </a:t>
            </a:r>
            <a:r>
              <a:rPr lang="de-AT" sz="1800" dirty="0" err="1" smtClean="0">
                <a:solidFill>
                  <a:srgbClr val="535353">
                    <a:lumMod val="50000"/>
                  </a:srgbClr>
                </a:solidFill>
                <a:latin typeface="News Gothic MT" panose="020B0503020103020203" pitchFamily="34" charset="0"/>
                <a:cs typeface="+mn-cs"/>
                <a:sym typeface="Gill Sans Light"/>
              </a:rPr>
              <a:t>Advisor</a:t>
            </a:r>
            <a:r>
              <a:rPr lang="de-AT" sz="1800" dirty="0" smtClean="0">
                <a:solidFill>
                  <a:srgbClr val="535353">
                    <a:lumMod val="50000"/>
                  </a:srgbClr>
                </a:solidFill>
                <a:latin typeface="News Gothic MT" panose="020B0503020103020203" pitchFamily="34" charset="0"/>
                <a:cs typeface="+mn-cs"/>
                <a:sym typeface="Gill Sans Light"/>
              </a:rPr>
              <a:t>,</a:t>
            </a:r>
          </a:p>
          <a:p>
            <a:pPr algn="ctr" defTabSz="584200" fontAlgn="auto" latinLnBrk="1" hangingPunct="0">
              <a:spcBef>
                <a:spcPts val="0"/>
              </a:spcBef>
              <a:spcAft>
                <a:spcPts val="0"/>
              </a:spcAft>
            </a:pPr>
            <a:r>
              <a:rPr lang="de-AT" sz="1800" dirty="0" smtClean="0">
                <a:solidFill>
                  <a:srgbClr val="535353">
                    <a:lumMod val="50000"/>
                  </a:srgbClr>
                </a:solidFill>
                <a:latin typeface="News Gothic MT" panose="020B0503020103020203" pitchFamily="34" charset="0"/>
                <a:cs typeface="+mn-cs"/>
                <a:sym typeface="Gill Sans Light"/>
              </a:rPr>
              <a:t> </a:t>
            </a:r>
            <a:r>
              <a:rPr lang="de-AT" sz="1800" dirty="0" smtClean="0">
                <a:solidFill>
                  <a:srgbClr val="535353">
                    <a:lumMod val="50000"/>
                  </a:srgbClr>
                </a:solidFill>
                <a:latin typeface="News Gothic MT" panose="020B0503020103020203" pitchFamily="34" charset="0"/>
                <a:cs typeface="+mn-cs"/>
                <a:sym typeface="Gill Sans Light"/>
                <a:hlinkClick r:id="rId5"/>
              </a:rPr>
              <a:t>ewald.gingl@novartis.com</a:t>
            </a:r>
            <a:endParaRPr lang="de-AT" sz="1800" dirty="0" smtClean="0">
              <a:solidFill>
                <a:srgbClr val="535353">
                  <a:lumMod val="50000"/>
                </a:srgbClr>
              </a:solidFill>
              <a:latin typeface="News Gothic MT" panose="020B0503020103020203" pitchFamily="34" charset="0"/>
              <a:cs typeface="+mn-cs"/>
              <a:sym typeface="Gill Sans Light"/>
            </a:endParaRPr>
          </a:p>
          <a:p>
            <a:pPr algn="ctr" defTabSz="584200" fontAlgn="auto" latinLnBrk="1" hangingPunct="0">
              <a:spcBef>
                <a:spcPts val="0"/>
              </a:spcBef>
              <a:spcAft>
                <a:spcPts val="0"/>
              </a:spcAft>
            </a:pPr>
            <a:endParaRPr lang="de-AT" sz="1800" dirty="0" smtClean="0">
              <a:solidFill>
                <a:srgbClr val="535353">
                  <a:lumMod val="50000"/>
                </a:srgbClr>
              </a:solidFill>
              <a:latin typeface="News Gothic MT" panose="020B0503020103020203" pitchFamily="34" charset="0"/>
              <a:cs typeface="+mn-cs"/>
              <a:sym typeface="Gill Sans Light"/>
            </a:endParaRPr>
          </a:p>
          <a:p>
            <a:pPr algn="ctr" defTabSz="584200" fontAlgn="auto" latinLnBrk="1" hangingPunct="0">
              <a:spcBef>
                <a:spcPts val="0"/>
              </a:spcBef>
              <a:spcAft>
                <a:spcPts val="0"/>
              </a:spcAft>
            </a:pPr>
            <a:r>
              <a:rPr lang="de-AT" sz="1800" dirty="0" smtClean="0">
                <a:solidFill>
                  <a:srgbClr val="535353">
                    <a:lumMod val="50000"/>
                  </a:srgbClr>
                </a:solidFill>
                <a:latin typeface="News Gothic MT" panose="020B0503020103020203" pitchFamily="34" charset="0"/>
                <a:cs typeface="+mn-cs"/>
                <a:sym typeface="Gill Sans Light"/>
              </a:rPr>
              <a:t>Dr. Marcel Dautzenberg, Medical Scientific Liaison, </a:t>
            </a:r>
          </a:p>
          <a:p>
            <a:pPr algn="ctr" defTabSz="584200" fontAlgn="auto" latinLnBrk="1" hangingPunct="0">
              <a:spcBef>
                <a:spcPts val="0"/>
              </a:spcBef>
              <a:spcAft>
                <a:spcPts val="0"/>
              </a:spcAft>
            </a:pPr>
            <a:r>
              <a:rPr lang="de-AT" sz="1800" dirty="0" smtClean="0">
                <a:solidFill>
                  <a:srgbClr val="535353">
                    <a:lumMod val="50000"/>
                  </a:srgbClr>
                </a:solidFill>
                <a:latin typeface="News Gothic MT" panose="020B0503020103020203" pitchFamily="34" charset="0"/>
                <a:cs typeface="+mn-cs"/>
                <a:sym typeface="Gill Sans Light"/>
                <a:hlinkClick r:id="rId6"/>
              </a:rPr>
              <a:t>marcel.dautzenberg@novartis.com</a:t>
            </a:r>
            <a:endParaRPr lang="de-AT" sz="1800" dirty="0" smtClean="0">
              <a:solidFill>
                <a:srgbClr val="535353">
                  <a:lumMod val="50000"/>
                </a:srgbClr>
              </a:solidFill>
              <a:latin typeface="News Gothic MT" panose="020B0503020103020203" pitchFamily="34" charset="0"/>
              <a:cs typeface="+mn-cs"/>
              <a:sym typeface="Gill Sans Light"/>
            </a:endParaRPr>
          </a:p>
          <a:p>
            <a:pPr algn="ctr" defTabSz="584200" fontAlgn="auto" latinLnBrk="1" hangingPunct="0">
              <a:spcBef>
                <a:spcPts val="0"/>
              </a:spcBef>
              <a:spcAft>
                <a:spcPts val="0"/>
              </a:spcAft>
            </a:pPr>
            <a:endParaRPr lang="de-AT" sz="1800" dirty="0">
              <a:solidFill>
                <a:srgbClr val="535353">
                  <a:lumMod val="50000"/>
                </a:srgbClr>
              </a:solidFill>
              <a:latin typeface="News Gothic MT" panose="020B0503020103020203" pitchFamily="34" charset="0"/>
              <a:cs typeface="+mn-cs"/>
              <a:sym typeface="Gill Sans Light"/>
            </a:endParaRPr>
          </a:p>
          <a:p>
            <a:pPr algn="ctr" defTabSz="584200" fontAlgn="auto" latinLnBrk="1" hangingPunct="0">
              <a:spcBef>
                <a:spcPts val="0"/>
              </a:spcBef>
              <a:spcAft>
                <a:spcPts val="0"/>
              </a:spcAft>
            </a:pPr>
            <a:r>
              <a:rPr lang="de-AT" sz="1800" dirty="0" smtClean="0">
                <a:solidFill>
                  <a:srgbClr val="535353">
                    <a:lumMod val="50000"/>
                  </a:srgbClr>
                </a:solidFill>
                <a:latin typeface="News Gothic MT" panose="020B0503020103020203" pitchFamily="34" charset="0"/>
                <a:cs typeface="+mn-cs"/>
                <a:sym typeface="Gill Sans Light"/>
              </a:rPr>
              <a:t>Stand der Information: Oktober 2015, </a:t>
            </a:r>
            <a:r>
              <a:rPr lang="en-US" sz="1800" smtClean="0">
                <a:solidFill>
                  <a:srgbClr val="535353">
                    <a:lumMod val="50000"/>
                  </a:srgbClr>
                </a:solidFill>
                <a:latin typeface="News Gothic MT" panose="020B0503020103020203" pitchFamily="34" charset="0"/>
              </a:rPr>
              <a:t>AT1511403179</a:t>
            </a:r>
            <a:endParaRPr lang="en-US" sz="1800">
              <a:solidFill>
                <a:srgbClr val="535353">
                  <a:lumMod val="50000"/>
                </a:srgbClr>
              </a:solidFill>
              <a:latin typeface="News Gothic MT" panose="020B0503020103020203" pitchFamily="34" charset="0"/>
              <a:sym typeface="Gill Sans Light"/>
            </a:endParaRPr>
          </a:p>
        </p:txBody>
      </p:sp>
    </p:spTree>
    <p:extLst>
      <p:ext uri="{BB962C8B-B14F-4D97-AF65-F5344CB8AC3E}">
        <p14:creationId xmlns:p14="http://schemas.microsoft.com/office/powerpoint/2010/main" val="1959244630"/>
      </p:ext>
    </p:extLst>
  </p:cSld>
  <p:clrMapOvr>
    <a:masterClrMapping/>
  </p:clrMapOvr>
  <p:transition spd="med">
    <p:push/>
  </p:transition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" grpId="0" animBg="1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auto">
          <a:xfrm>
            <a:off x="411899" y="532528"/>
            <a:ext cx="8229600" cy="850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106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212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32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426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de-AT" dirty="0" smtClean="0">
                <a:latin typeface="DIN Alternate"/>
              </a:rPr>
              <a:t>Disclaimer</a:t>
            </a:r>
            <a:endParaRPr lang="en-US" dirty="0">
              <a:latin typeface="DIN Alternate"/>
            </a:endParaRPr>
          </a:p>
        </p:txBody>
      </p:sp>
      <p:sp>
        <p:nvSpPr>
          <p:cNvPr id="5" name="Subtitle 2"/>
          <p:cNvSpPr>
            <a:spLocks noGrp="1"/>
          </p:cNvSpPr>
          <p:nvPr/>
        </p:nvSpPr>
        <p:spPr bwMode="auto">
          <a:xfrm>
            <a:off x="411899" y="1701800"/>
            <a:ext cx="8229600" cy="402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106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Wingdings" pitchFamily="2" charset="2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212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000"/>
              </a:buClr>
              <a:buFont typeface="Wingdings" pitchFamily="2" charset="2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32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426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5532" indent="0" algn="ctr" defTabSz="914212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2640" indent="0" algn="ctr" defTabSz="914212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199744" indent="0" algn="ctr" defTabSz="914212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6852" indent="0" algn="ctr" defTabSz="914212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de-AT" sz="1600" i="1" dirty="0" smtClean="0"/>
              <a:t>Dieser Foliensatz basiert ausschließlich auf öffentlich zugängliche Informationen.</a:t>
            </a:r>
            <a:br>
              <a:rPr lang="de-AT" sz="1600" i="1" dirty="0" smtClean="0"/>
            </a:br>
            <a:endParaRPr lang="de-AT" sz="1600" i="1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AT" sz="1600" i="1" dirty="0" smtClean="0"/>
              <a:t>Dieser Foliensatz ist ausschließlich für den persönlichen Gebrauch zu Schulungszwecken gedacht</a:t>
            </a:r>
            <a:r>
              <a:rPr lang="de-AT" sz="1600" i="1" dirty="0"/>
              <a:t> </a:t>
            </a:r>
            <a:r>
              <a:rPr lang="de-AT" sz="1600" i="1" dirty="0" smtClean="0"/>
              <a:t>und ist </a:t>
            </a:r>
            <a:r>
              <a:rPr lang="de-DE" sz="1600" i="1" dirty="0" smtClean="0"/>
              <a:t>nicht </a:t>
            </a:r>
            <a:r>
              <a:rPr lang="de-DE" sz="1600" i="1" dirty="0"/>
              <a:t>für die allgemeine Verbreitung bestimmt</a:t>
            </a:r>
            <a:r>
              <a:rPr lang="de-DE" sz="1600" i="1" dirty="0" smtClean="0"/>
              <a:t>.</a:t>
            </a:r>
            <a:r>
              <a:rPr lang="de-AT" sz="1600" i="1" dirty="0" smtClean="0"/>
              <a:t/>
            </a:r>
            <a:br>
              <a:rPr lang="de-AT" sz="1600" i="1" dirty="0" smtClean="0"/>
            </a:br>
            <a:endParaRPr lang="de-AT" sz="1600" i="1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AT" sz="1600" i="1" dirty="0" smtClean="0"/>
              <a:t>Die Informationen wurden nach bestem Wissen vollständig und aktuell zusammengestellt.</a:t>
            </a:r>
            <a:br>
              <a:rPr lang="de-AT" sz="1600" i="1" dirty="0" smtClean="0"/>
            </a:br>
            <a:endParaRPr lang="de-AT" sz="1600" i="1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AT" sz="1600" i="1" dirty="0"/>
              <a:t>Novartis Pharma GmbH übernimmt keinerlei Gewähr für die Vollständigkeit oder Aktualität der in diesem Dokument bereitgestellten Information.</a:t>
            </a:r>
            <a:r>
              <a:rPr lang="de-AT" sz="1600" i="1" dirty="0" smtClean="0"/>
              <a:t/>
            </a:r>
            <a:br>
              <a:rPr lang="de-AT" sz="1600" i="1" dirty="0" smtClean="0"/>
            </a:br>
            <a:endParaRPr lang="de-AT" sz="1600" i="1" dirty="0" smtClean="0"/>
          </a:p>
          <a:p>
            <a:pPr marL="285750" lvl="0" indent="-285750">
              <a:buFont typeface="Wingdings" pitchFamily="2" charset="2"/>
              <a:buChar char="§"/>
            </a:pPr>
            <a:r>
              <a:rPr lang="de-AT" sz="1600" i="1" dirty="0"/>
              <a:t>Novartis Pharma GmbH</a:t>
            </a:r>
            <a:r>
              <a:rPr lang="de-AT" sz="1600" i="1" dirty="0" smtClean="0"/>
              <a:t> </a:t>
            </a:r>
            <a:r>
              <a:rPr lang="de-AT" sz="1600" i="1" dirty="0"/>
              <a:t>ist nicht für die spätere Verwendung über den vorgesehenen Zweck hinaus bzw. für Änderungen des Vortrages durch Sie oder Dritte </a:t>
            </a:r>
            <a:r>
              <a:rPr lang="de-AT" sz="1600" i="1" dirty="0" smtClean="0"/>
              <a:t>verantwortlich.</a:t>
            </a:r>
            <a:br>
              <a:rPr lang="de-AT" sz="1600" i="1" dirty="0" smtClean="0"/>
            </a:br>
            <a:endParaRPr lang="de-AT" sz="1600" i="1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AT" sz="1600" i="1" dirty="0" smtClean="0"/>
              <a:t>Stand der Information: Oktober 2015</a:t>
            </a:r>
            <a:endParaRPr lang="en-US" sz="1600" dirty="0"/>
          </a:p>
          <a:p>
            <a:endParaRPr lang="en-US" sz="1600" dirty="0"/>
          </a:p>
          <a:p>
            <a:pPr lvl="0"/>
            <a:endParaRPr lang="en-US" sz="1600" dirty="0"/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8727978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4"/>
          <p:cNvSpPr>
            <a:spLocks noChangeArrowheads="1"/>
          </p:cNvSpPr>
          <p:nvPr/>
        </p:nvSpPr>
        <p:spPr bwMode="blackWhite">
          <a:xfrm>
            <a:off x="958502" y="1844780"/>
            <a:ext cx="7118731" cy="589496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sz="1600" kern="0" dirty="0">
                <a:solidFill>
                  <a:schemeClr val="tx1"/>
                </a:solidFill>
              </a:rPr>
              <a:t> </a:t>
            </a:r>
            <a:r>
              <a:rPr lang="en-US" sz="1600" kern="0" dirty="0" smtClean="0">
                <a:solidFill>
                  <a:schemeClr val="tx1"/>
                </a:solidFill>
              </a:rPr>
              <a:t>64-week</a:t>
            </a:r>
            <a:r>
              <a:rPr lang="en-US" sz="1600" kern="0" dirty="0">
                <a:solidFill>
                  <a:schemeClr val="tx1"/>
                </a:solidFill>
              </a:rPr>
              <a:t>, multicenter, randomized, double-blind, parallel-group and </a:t>
            </a:r>
            <a:r>
              <a:rPr lang="en-US" sz="1600" kern="0" dirty="0" smtClean="0">
                <a:solidFill>
                  <a:schemeClr val="tx1"/>
                </a:solidFill>
              </a:rPr>
              <a:t/>
            </a:r>
            <a:br>
              <a:rPr lang="en-US" sz="1600" kern="0" dirty="0" smtClean="0">
                <a:solidFill>
                  <a:schemeClr val="tx1"/>
                </a:solidFill>
              </a:rPr>
            </a:br>
            <a:r>
              <a:rPr lang="en-US" sz="1600" kern="0" dirty="0" smtClean="0">
                <a:solidFill>
                  <a:schemeClr val="tx1"/>
                </a:solidFill>
              </a:rPr>
              <a:t>active-controlled </a:t>
            </a:r>
            <a:r>
              <a:rPr lang="en-US" sz="1600" kern="0" dirty="0">
                <a:solidFill>
                  <a:schemeClr val="tx1"/>
                </a:solidFill>
              </a:rPr>
              <a:t>study</a:t>
            </a:r>
          </a:p>
        </p:txBody>
      </p:sp>
      <p:sp>
        <p:nvSpPr>
          <p:cNvPr id="5" name="Line 57"/>
          <p:cNvSpPr>
            <a:spLocks noChangeShapeType="1"/>
          </p:cNvSpPr>
          <p:nvPr/>
        </p:nvSpPr>
        <p:spPr bwMode="auto">
          <a:xfrm>
            <a:off x="1050917" y="4629117"/>
            <a:ext cx="1010868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solid"/>
            <a:round/>
            <a:headEnd/>
            <a:tailEnd type="triangle" w="lg" len="lg"/>
          </a:ln>
          <a:extLst/>
        </p:spPr>
        <p:txBody>
          <a:bodyPr/>
          <a:lstStyle/>
          <a:p>
            <a:pPr>
              <a:defRPr/>
            </a:pPr>
            <a:endParaRPr lang="en-US" sz="2800" kern="0">
              <a:solidFill>
                <a:sysClr val="windowText" lastClr="000000"/>
              </a:solidFill>
              <a:ea typeface="MS PGothic" pitchFamily="34" charset="-128"/>
              <a:cs typeface="Arial" charset="0"/>
            </a:endParaRPr>
          </a:p>
        </p:txBody>
      </p:sp>
      <p:sp>
        <p:nvSpPr>
          <p:cNvPr id="6" name="Rectangle 14"/>
          <p:cNvSpPr>
            <a:spLocks noChangeArrowheads="1"/>
          </p:cNvSpPr>
          <p:nvPr/>
        </p:nvSpPr>
        <p:spPr bwMode="blackWhite">
          <a:xfrm>
            <a:off x="1151861" y="4810079"/>
            <a:ext cx="801870" cy="361923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0" hangingPunct="0">
              <a:defRPr/>
            </a:pPr>
            <a:r>
              <a:rPr lang="en-US" sz="1200" kern="0" dirty="0">
                <a:solidFill>
                  <a:schemeClr val="tx1"/>
                </a:solidFill>
                <a:ea typeface="MS PGothic" pitchFamily="34" charset="-128"/>
              </a:rPr>
              <a:t>Day </a:t>
            </a:r>
            <a:r>
              <a:rPr lang="en-US" sz="1200" kern="0" dirty="0" smtClean="0">
                <a:solidFill>
                  <a:schemeClr val="tx1"/>
                </a:solidFill>
                <a:ea typeface="MS PGothic" pitchFamily="34" charset="-128"/>
              </a:rPr>
              <a:t/>
            </a:r>
            <a:br>
              <a:rPr lang="en-US" sz="1200" kern="0" dirty="0" smtClean="0">
                <a:solidFill>
                  <a:schemeClr val="tx1"/>
                </a:solidFill>
                <a:ea typeface="MS PGothic" pitchFamily="34" charset="-128"/>
              </a:rPr>
            </a:br>
            <a:r>
              <a:rPr lang="en-US" sz="1200" kern="0" dirty="0" smtClean="0">
                <a:solidFill>
                  <a:schemeClr val="tx1"/>
                </a:solidFill>
                <a:ea typeface="MS PGothic" pitchFamily="34" charset="-128"/>
              </a:rPr>
              <a:t>-</a:t>
            </a:r>
            <a:r>
              <a:rPr lang="en-US" sz="1200" kern="0" dirty="0">
                <a:solidFill>
                  <a:schemeClr val="tx1"/>
                </a:solidFill>
                <a:ea typeface="MS PGothic" pitchFamily="34" charset="-128"/>
              </a:rPr>
              <a:t>21 to </a:t>
            </a:r>
            <a:r>
              <a:rPr lang="en-US" sz="1200" kern="0" dirty="0" smtClean="0">
                <a:solidFill>
                  <a:schemeClr val="tx1"/>
                </a:solidFill>
                <a:ea typeface="MS PGothic" pitchFamily="34" charset="-128"/>
              </a:rPr>
              <a:t>-</a:t>
            </a:r>
            <a:r>
              <a:rPr lang="en-US" sz="1200" kern="0" dirty="0">
                <a:solidFill>
                  <a:schemeClr val="tx1"/>
                </a:solidFill>
                <a:ea typeface="MS PGothic" pitchFamily="34" charset="-128"/>
              </a:rPr>
              <a:t>15</a:t>
            </a:r>
            <a:endParaRPr lang="en-GB" sz="1200" kern="0" dirty="0">
              <a:solidFill>
                <a:schemeClr val="tx1"/>
              </a:solidFill>
              <a:ea typeface="MS PGothic" pitchFamily="34" charset="-128"/>
            </a:endParaRPr>
          </a:p>
        </p:txBody>
      </p:sp>
      <p:sp>
        <p:nvSpPr>
          <p:cNvPr id="7" name="Rectangle 14"/>
          <p:cNvSpPr>
            <a:spLocks noChangeArrowheads="1"/>
          </p:cNvSpPr>
          <p:nvPr/>
        </p:nvSpPr>
        <p:spPr bwMode="blackWhite">
          <a:xfrm>
            <a:off x="3223359" y="4810079"/>
            <a:ext cx="2380019" cy="361923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0" hangingPunct="0">
              <a:defRPr/>
            </a:pPr>
            <a:r>
              <a:rPr lang="en-US" sz="1200" kern="0" dirty="0">
                <a:solidFill>
                  <a:schemeClr val="tx1"/>
                </a:solidFill>
                <a:ea typeface="MS PGothic" pitchFamily="34" charset="-128"/>
              </a:rPr>
              <a:t>Day 1 to </a:t>
            </a:r>
            <a:r>
              <a:rPr lang="en-US" sz="1200" kern="0" dirty="0" smtClean="0">
                <a:solidFill>
                  <a:schemeClr val="tx1"/>
                </a:solidFill>
                <a:ea typeface="MS PGothic" pitchFamily="34" charset="-128"/>
              </a:rPr>
              <a:t>448</a:t>
            </a:r>
            <a:endParaRPr lang="en-GB" sz="1200" kern="0" dirty="0">
              <a:solidFill>
                <a:schemeClr val="tx1"/>
              </a:solidFill>
              <a:ea typeface="MS PGothic" pitchFamily="34" charset="-128"/>
            </a:endParaRPr>
          </a:p>
        </p:txBody>
      </p:sp>
      <p:sp>
        <p:nvSpPr>
          <p:cNvPr id="8" name="Rectangle 14"/>
          <p:cNvSpPr>
            <a:spLocks noChangeArrowheads="1"/>
          </p:cNvSpPr>
          <p:nvPr/>
        </p:nvSpPr>
        <p:spPr bwMode="blackWhite">
          <a:xfrm>
            <a:off x="5855028" y="4810079"/>
            <a:ext cx="2074342" cy="361923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0" hangingPunct="0">
              <a:defRPr/>
            </a:pPr>
            <a:r>
              <a:rPr lang="en-US" sz="1200" kern="0" dirty="0">
                <a:solidFill>
                  <a:schemeClr val="tx1"/>
                </a:solidFill>
                <a:ea typeface="MS PGothic" pitchFamily="34" charset="-128"/>
              </a:rPr>
              <a:t>Day 448 to </a:t>
            </a:r>
            <a:r>
              <a:rPr lang="en-US" sz="1200" kern="0" dirty="0" smtClean="0">
                <a:solidFill>
                  <a:schemeClr val="tx1"/>
                </a:solidFill>
                <a:ea typeface="MS PGothic" pitchFamily="34" charset="-128"/>
              </a:rPr>
              <a:t>532</a:t>
            </a:r>
            <a:endParaRPr lang="en-GB" sz="1200" kern="0" dirty="0">
              <a:solidFill>
                <a:schemeClr val="tx1"/>
              </a:solidFill>
              <a:ea typeface="MS PGothic" pitchFamily="34" charset="-128"/>
            </a:endParaRPr>
          </a:p>
        </p:txBody>
      </p:sp>
      <p:sp>
        <p:nvSpPr>
          <p:cNvPr id="9" name="Down Arrow 8"/>
          <p:cNvSpPr/>
          <p:nvPr/>
        </p:nvSpPr>
        <p:spPr bwMode="auto">
          <a:xfrm rot="10800000">
            <a:off x="3078659" y="5468445"/>
            <a:ext cx="167132" cy="143701"/>
          </a:xfrm>
          <a:prstGeom prst="downArrow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 sz="2800" kern="0">
              <a:solidFill>
                <a:schemeClr val="tx1"/>
              </a:solidFill>
              <a:cs typeface="Arial"/>
            </a:endParaRPr>
          </a:p>
        </p:txBody>
      </p:sp>
      <p:sp>
        <p:nvSpPr>
          <p:cNvPr id="10" name="Rounded Rectangle 9"/>
          <p:cNvSpPr/>
          <p:nvPr/>
        </p:nvSpPr>
        <p:spPr bwMode="auto">
          <a:xfrm>
            <a:off x="1127691" y="2504192"/>
            <a:ext cx="1984771" cy="504000"/>
          </a:xfrm>
          <a:prstGeom prst="roundRect">
            <a:avLst/>
          </a:prstGeom>
          <a:solidFill>
            <a:schemeClr val="tx2"/>
          </a:solidFill>
          <a:ln w="25400" cap="flat" cmpd="sng" algn="ctr">
            <a:solidFill>
              <a:schemeClr val="tx2">
                <a:lumMod val="75000"/>
              </a:schemeClr>
            </a:soli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1400" kern="0" dirty="0">
                <a:solidFill>
                  <a:srgbClr val="FFFFFF"/>
                </a:solidFill>
                <a:ea typeface="MS PGothic" pitchFamily="34" charset="-128"/>
                <a:cs typeface="Arial"/>
              </a:rPr>
              <a:t>Pre</a:t>
            </a:r>
            <a:r>
              <a:rPr lang="en-US" sz="1400" kern="0" dirty="0" smtClean="0">
                <a:solidFill>
                  <a:srgbClr val="FFFFFF"/>
                </a:solidFill>
                <a:ea typeface="MS PGothic" pitchFamily="34" charset="-128"/>
                <a:cs typeface="Arial"/>
              </a:rPr>
              <a:t>-randomization period</a:t>
            </a:r>
            <a:endParaRPr lang="en-US" sz="1400" kern="0" dirty="0">
              <a:solidFill>
                <a:srgbClr val="FFFFFF"/>
              </a:solidFill>
              <a:ea typeface="MS PGothic" pitchFamily="34" charset="-128"/>
              <a:cs typeface="Arial"/>
            </a:endParaRPr>
          </a:p>
        </p:txBody>
      </p:sp>
      <p:sp>
        <p:nvSpPr>
          <p:cNvPr id="11" name="Rounded Rectangle 10"/>
          <p:cNvSpPr/>
          <p:nvPr/>
        </p:nvSpPr>
        <p:spPr bwMode="auto">
          <a:xfrm>
            <a:off x="3239378" y="2515160"/>
            <a:ext cx="2408454" cy="504000"/>
          </a:xfrm>
          <a:prstGeom prst="roundRect">
            <a:avLst/>
          </a:prstGeom>
          <a:solidFill>
            <a:schemeClr val="tx2"/>
          </a:solidFill>
          <a:ln w="25400" cap="flat" cmpd="sng" algn="ctr">
            <a:solidFill>
              <a:schemeClr val="tx2">
                <a:lumMod val="75000"/>
              </a:schemeClr>
            </a:soli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1400" kern="0" dirty="0">
                <a:solidFill>
                  <a:srgbClr val="FFFFFF"/>
                </a:solidFill>
                <a:ea typeface="MS PGothic" pitchFamily="34" charset="-128"/>
                <a:cs typeface="Arial"/>
              </a:rPr>
              <a:t>Double-blind </a:t>
            </a:r>
            <a:r>
              <a:rPr lang="en-US" sz="1400" kern="0" dirty="0" smtClean="0">
                <a:solidFill>
                  <a:srgbClr val="FFFFFF"/>
                </a:solidFill>
                <a:ea typeface="MS PGothic" pitchFamily="34" charset="-128"/>
                <a:cs typeface="Arial"/>
              </a:rPr>
              <a:t>treatment period</a:t>
            </a:r>
            <a:r>
              <a:rPr lang="en-US" sz="1400" kern="0" dirty="0">
                <a:solidFill>
                  <a:srgbClr val="FFFFFF"/>
                </a:solidFill>
                <a:ea typeface="MS PGothic" pitchFamily="34" charset="-128"/>
                <a:cs typeface="Arial"/>
              </a:rPr>
              <a:t>*</a:t>
            </a:r>
          </a:p>
        </p:txBody>
      </p:sp>
      <p:sp>
        <p:nvSpPr>
          <p:cNvPr id="12" name="Rounded Rectangle 11"/>
          <p:cNvSpPr/>
          <p:nvPr/>
        </p:nvSpPr>
        <p:spPr bwMode="auto">
          <a:xfrm>
            <a:off x="5855028" y="2515160"/>
            <a:ext cx="2074342" cy="504000"/>
          </a:xfrm>
          <a:prstGeom prst="roundRect">
            <a:avLst/>
          </a:prstGeom>
          <a:solidFill>
            <a:schemeClr val="tx2"/>
          </a:solidFill>
          <a:ln w="25400" cap="flat" cmpd="sng" algn="ctr">
            <a:solidFill>
              <a:schemeClr val="tx2">
                <a:lumMod val="75000"/>
              </a:schemeClr>
            </a:soli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1400" kern="0" dirty="0" smtClean="0">
                <a:solidFill>
                  <a:srgbClr val="FFFFFF"/>
                </a:solidFill>
                <a:ea typeface="MS PGothic" pitchFamily="34" charset="-128"/>
                <a:cs typeface="Arial"/>
              </a:rPr>
              <a:t>Variable double</a:t>
            </a:r>
            <a:r>
              <a:rPr lang="en-US" sz="1400" kern="0" dirty="0">
                <a:solidFill>
                  <a:srgbClr val="FFFFFF"/>
                </a:solidFill>
                <a:ea typeface="MS PGothic" pitchFamily="34" charset="-128"/>
                <a:cs typeface="Arial"/>
              </a:rPr>
              <a:t>-blind </a:t>
            </a:r>
            <a:r>
              <a:rPr lang="en-US" sz="1400" kern="0" dirty="0" smtClean="0">
                <a:solidFill>
                  <a:srgbClr val="FFFFFF"/>
                </a:solidFill>
                <a:ea typeface="MS PGothic" pitchFamily="34" charset="-128"/>
                <a:cs typeface="Arial"/>
              </a:rPr>
              <a:t>treatment period</a:t>
            </a:r>
            <a:r>
              <a:rPr lang="en-US" sz="1400" kern="0" dirty="0">
                <a:solidFill>
                  <a:srgbClr val="FFFFFF"/>
                </a:solidFill>
                <a:ea typeface="MS PGothic" pitchFamily="34" charset="-128"/>
                <a:cs typeface="Arial"/>
              </a:rPr>
              <a:t>*</a:t>
            </a:r>
          </a:p>
        </p:txBody>
      </p:sp>
      <p:cxnSp>
        <p:nvCxnSpPr>
          <p:cNvPr id="13" name="Straight Connector 50"/>
          <p:cNvCxnSpPr>
            <a:cxnSpLocks noChangeShapeType="1"/>
          </p:cNvCxnSpPr>
          <p:nvPr/>
        </p:nvCxnSpPr>
        <p:spPr bwMode="auto">
          <a:xfrm>
            <a:off x="1017081" y="2429665"/>
            <a:ext cx="0" cy="2952000"/>
          </a:xfrm>
          <a:prstGeom prst="line">
            <a:avLst/>
          </a:prstGeom>
          <a:noFill/>
          <a:ln w="25400" algn="ctr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" name="Straight Connector 51"/>
          <p:cNvCxnSpPr>
            <a:cxnSpLocks noChangeShapeType="1"/>
          </p:cNvCxnSpPr>
          <p:nvPr/>
        </p:nvCxnSpPr>
        <p:spPr bwMode="auto">
          <a:xfrm flipH="1">
            <a:off x="2091643" y="3008192"/>
            <a:ext cx="0" cy="2343437"/>
          </a:xfrm>
          <a:prstGeom prst="line">
            <a:avLst/>
          </a:prstGeom>
          <a:noFill/>
          <a:ln w="25400" algn="ctr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" name="Line 57"/>
          <p:cNvSpPr>
            <a:spLocks noChangeShapeType="1"/>
          </p:cNvSpPr>
          <p:nvPr/>
        </p:nvSpPr>
        <p:spPr bwMode="auto">
          <a:xfrm>
            <a:off x="2122916" y="4629117"/>
            <a:ext cx="996950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solid"/>
            <a:round/>
            <a:headEnd/>
            <a:tailEnd type="triangle" w="lg" len="lg"/>
          </a:ln>
          <a:extLst/>
        </p:spPr>
        <p:txBody>
          <a:bodyPr/>
          <a:lstStyle/>
          <a:p>
            <a:pPr>
              <a:defRPr/>
            </a:pPr>
            <a:endParaRPr lang="en-US" sz="2800" kern="0">
              <a:solidFill>
                <a:sysClr val="windowText" lastClr="000000"/>
              </a:solidFill>
              <a:ea typeface="MS PGothic" pitchFamily="34" charset="-128"/>
              <a:cs typeface="Arial" charset="0"/>
            </a:endParaRPr>
          </a:p>
        </p:txBody>
      </p:sp>
      <p:sp>
        <p:nvSpPr>
          <p:cNvPr id="16" name="AutoShape 67"/>
          <p:cNvSpPr>
            <a:spLocks noChangeArrowheads="1"/>
          </p:cNvSpPr>
          <p:nvPr/>
        </p:nvSpPr>
        <p:spPr bwMode="auto">
          <a:xfrm>
            <a:off x="3219094" y="3090455"/>
            <a:ext cx="4710277" cy="360000"/>
          </a:xfrm>
          <a:prstGeom prst="homePlate">
            <a:avLst>
              <a:gd name="adj" fmla="val 37439"/>
            </a:avLst>
          </a:prstGeom>
          <a:solidFill>
            <a:srgbClr val="1F497D"/>
          </a:solidFill>
          <a:ln>
            <a:solidFill>
              <a:schemeClr val="bg1">
                <a:lumMod val="65000"/>
              </a:schemeClr>
            </a:solidFill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lIns="72000" tIns="0" rIns="72000" bIns="0" anchor="ctr"/>
          <a:lstStyle/>
          <a:p>
            <a:pPr>
              <a:defRPr/>
            </a:pPr>
            <a:r>
              <a:rPr lang="en-GB" sz="1400" kern="0" dirty="0" err="1" smtClean="0">
                <a:solidFill>
                  <a:srgbClr val="FFFFFF"/>
                </a:solidFill>
              </a:rPr>
              <a:t>Indacaterol</a:t>
            </a:r>
            <a:r>
              <a:rPr lang="en-GB" sz="1400" kern="0" dirty="0" smtClean="0">
                <a:solidFill>
                  <a:srgbClr val="FFFFFF"/>
                </a:solidFill>
              </a:rPr>
              <a:t>/</a:t>
            </a:r>
            <a:r>
              <a:rPr lang="en-GB" sz="1400" kern="0" dirty="0" err="1" smtClean="0">
                <a:solidFill>
                  <a:srgbClr val="FFFFFF"/>
                </a:solidFill>
              </a:rPr>
              <a:t>Glycopyrronium</a:t>
            </a:r>
            <a:r>
              <a:rPr lang="en-GB" sz="1400" kern="0" dirty="0" smtClean="0">
                <a:solidFill>
                  <a:srgbClr val="FFFFFF"/>
                </a:solidFill>
              </a:rPr>
              <a:t> 110/50 </a:t>
            </a:r>
            <a:r>
              <a:rPr lang="el-GR" sz="1400" kern="0" dirty="0" smtClean="0">
                <a:solidFill>
                  <a:srgbClr val="FFFFFF"/>
                </a:solidFill>
              </a:rPr>
              <a:t>μ</a:t>
            </a:r>
            <a:r>
              <a:rPr lang="en-GB" sz="1400" kern="0" dirty="0" smtClean="0">
                <a:solidFill>
                  <a:srgbClr val="FFFFFF"/>
                </a:solidFill>
              </a:rPr>
              <a:t>g </a:t>
            </a:r>
            <a:r>
              <a:rPr lang="en-GB" sz="1400" kern="0" dirty="0" err="1" smtClean="0">
                <a:solidFill>
                  <a:srgbClr val="FFFFFF"/>
                </a:solidFill>
              </a:rPr>
              <a:t>q.d</a:t>
            </a:r>
            <a:r>
              <a:rPr lang="en-GB" sz="1400" kern="0" dirty="0" smtClean="0">
                <a:solidFill>
                  <a:srgbClr val="FFFFFF"/>
                </a:solidFill>
              </a:rPr>
              <a:t>. </a:t>
            </a:r>
            <a:r>
              <a:rPr lang="en-GB" sz="1400" kern="0" dirty="0">
                <a:solidFill>
                  <a:srgbClr val="FFFFFF"/>
                </a:solidFill>
              </a:rPr>
              <a:t>via </a:t>
            </a:r>
            <a:r>
              <a:rPr lang="en-GB" sz="1400" kern="0" dirty="0" err="1" smtClean="0">
                <a:solidFill>
                  <a:srgbClr val="FFFFFF"/>
                </a:solidFill>
              </a:rPr>
              <a:t>Breezhaler</a:t>
            </a:r>
            <a:r>
              <a:rPr lang="en-US" sz="1400" b="1" kern="0" baseline="30000" dirty="0" smtClean="0">
                <a:solidFill>
                  <a:srgbClr val="FFFFFF"/>
                </a:solidFill>
              </a:rPr>
              <a:t>®</a:t>
            </a:r>
            <a:endParaRPr lang="el-GR" sz="1400" kern="0" dirty="0">
              <a:solidFill>
                <a:srgbClr val="FFFFFF"/>
              </a:solidFill>
            </a:endParaRPr>
          </a:p>
        </p:txBody>
      </p:sp>
      <p:sp>
        <p:nvSpPr>
          <p:cNvPr id="17" name="AutoShape 67"/>
          <p:cNvSpPr>
            <a:spLocks noChangeArrowheads="1"/>
          </p:cNvSpPr>
          <p:nvPr/>
        </p:nvSpPr>
        <p:spPr bwMode="auto">
          <a:xfrm>
            <a:off x="3219094" y="3547462"/>
            <a:ext cx="4710277" cy="360000"/>
          </a:xfrm>
          <a:prstGeom prst="homePlate">
            <a:avLst>
              <a:gd name="adj" fmla="val 37439"/>
            </a:avLst>
          </a:prstGeom>
          <a:solidFill>
            <a:srgbClr val="FF9900"/>
          </a:solidFill>
          <a:ln>
            <a:solidFill>
              <a:schemeClr val="bg1">
                <a:lumMod val="65000"/>
              </a:schemeClr>
            </a:solidFill>
            <a:headEnd/>
            <a:tailE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lIns="72000" tIns="0" rIns="72000" bIns="0" anchor="ctr"/>
          <a:lstStyle/>
          <a:p>
            <a:pPr>
              <a:defRPr/>
            </a:pPr>
            <a:r>
              <a:rPr lang="en-GB" sz="1400" kern="0" dirty="0" err="1" smtClean="0">
                <a:solidFill>
                  <a:srgbClr val="FFFFFF"/>
                </a:solidFill>
              </a:rPr>
              <a:t>Glycopyrronium</a:t>
            </a:r>
            <a:r>
              <a:rPr lang="en-GB" sz="1400" kern="0" dirty="0" smtClean="0">
                <a:solidFill>
                  <a:srgbClr val="FFFFFF"/>
                </a:solidFill>
              </a:rPr>
              <a:t> 50 </a:t>
            </a:r>
            <a:r>
              <a:rPr lang="el-GR" sz="1400" kern="0" dirty="0" smtClean="0">
                <a:solidFill>
                  <a:srgbClr val="FFFFFF"/>
                </a:solidFill>
              </a:rPr>
              <a:t>μ</a:t>
            </a:r>
            <a:r>
              <a:rPr lang="en-GB" sz="1400" kern="0" dirty="0" smtClean="0">
                <a:solidFill>
                  <a:srgbClr val="FFFFFF"/>
                </a:solidFill>
              </a:rPr>
              <a:t>g </a:t>
            </a:r>
            <a:r>
              <a:rPr lang="en-GB" sz="1400" kern="0" dirty="0" err="1" smtClean="0">
                <a:solidFill>
                  <a:srgbClr val="FFFFFF"/>
                </a:solidFill>
              </a:rPr>
              <a:t>q.d</a:t>
            </a:r>
            <a:r>
              <a:rPr lang="en-GB" sz="1400" kern="0" dirty="0" smtClean="0">
                <a:solidFill>
                  <a:srgbClr val="FFFFFF"/>
                </a:solidFill>
              </a:rPr>
              <a:t>. </a:t>
            </a:r>
            <a:r>
              <a:rPr lang="en-GB" sz="1400" kern="0" dirty="0">
                <a:solidFill>
                  <a:srgbClr val="FFFFFF"/>
                </a:solidFill>
              </a:rPr>
              <a:t>via </a:t>
            </a:r>
            <a:r>
              <a:rPr lang="en-GB" sz="1400" kern="0" dirty="0" err="1">
                <a:solidFill>
                  <a:srgbClr val="FFFFFF"/>
                </a:solidFill>
              </a:rPr>
              <a:t>Breezhaler</a:t>
            </a:r>
            <a:r>
              <a:rPr lang="en-US" sz="1400" b="1" kern="0" baseline="30000" dirty="0" smtClean="0">
                <a:solidFill>
                  <a:srgbClr val="FFFFFF"/>
                </a:solidFill>
              </a:rPr>
              <a:t>®</a:t>
            </a:r>
            <a:endParaRPr lang="el-GR" sz="1400" kern="0" dirty="0">
              <a:solidFill>
                <a:srgbClr val="FFFFFF"/>
              </a:solidFill>
            </a:endParaRPr>
          </a:p>
        </p:txBody>
      </p:sp>
      <p:sp>
        <p:nvSpPr>
          <p:cNvPr id="18" name="AutoShape 67"/>
          <p:cNvSpPr>
            <a:spLocks noChangeArrowheads="1"/>
          </p:cNvSpPr>
          <p:nvPr/>
        </p:nvSpPr>
        <p:spPr bwMode="auto">
          <a:xfrm>
            <a:off x="3219094" y="4061557"/>
            <a:ext cx="4710277" cy="360000"/>
          </a:xfrm>
          <a:prstGeom prst="homePlate">
            <a:avLst>
              <a:gd name="adj" fmla="val 37434"/>
            </a:avLst>
          </a:prstGeom>
          <a:solidFill>
            <a:schemeClr val="tx1"/>
          </a:solidFill>
          <a:ln>
            <a:solidFill>
              <a:schemeClr val="bg1">
                <a:lumMod val="65000"/>
              </a:schemeClr>
            </a:solidFill>
            <a:headEnd/>
            <a:tailEnd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lIns="72000" tIns="0" rIns="72000" bIns="0" anchor="ctr"/>
          <a:lstStyle/>
          <a:p>
            <a:pPr>
              <a:defRPr/>
            </a:pPr>
            <a:r>
              <a:rPr lang="en-GB" sz="1400" kern="0" dirty="0">
                <a:solidFill>
                  <a:srgbClr val="FFFFFF"/>
                </a:solidFill>
              </a:rPr>
              <a:t>Open-label </a:t>
            </a:r>
            <a:r>
              <a:rPr lang="en-GB" sz="1400" kern="0" dirty="0" err="1">
                <a:solidFill>
                  <a:srgbClr val="FFFFFF"/>
                </a:solidFill>
              </a:rPr>
              <a:t>tiotropium</a:t>
            </a:r>
            <a:r>
              <a:rPr lang="en-GB" sz="1400" kern="0" dirty="0">
                <a:solidFill>
                  <a:srgbClr val="FFFFFF"/>
                </a:solidFill>
              </a:rPr>
              <a:t> </a:t>
            </a:r>
            <a:r>
              <a:rPr lang="en-GB" sz="1400" kern="0" dirty="0" smtClean="0">
                <a:solidFill>
                  <a:srgbClr val="FFFFFF"/>
                </a:solidFill>
              </a:rPr>
              <a:t>18 </a:t>
            </a:r>
            <a:r>
              <a:rPr lang="el-GR" sz="1400" kern="0" dirty="0" smtClean="0">
                <a:solidFill>
                  <a:srgbClr val="FFFFFF"/>
                </a:solidFill>
              </a:rPr>
              <a:t>μ</a:t>
            </a:r>
            <a:r>
              <a:rPr lang="en-GB" sz="1400" kern="0" dirty="0" smtClean="0">
                <a:solidFill>
                  <a:srgbClr val="FFFFFF"/>
                </a:solidFill>
              </a:rPr>
              <a:t>g </a:t>
            </a:r>
            <a:r>
              <a:rPr lang="en-GB" sz="1400" kern="0" dirty="0" err="1" smtClean="0">
                <a:solidFill>
                  <a:srgbClr val="FFFFFF"/>
                </a:solidFill>
              </a:rPr>
              <a:t>q.d</a:t>
            </a:r>
            <a:r>
              <a:rPr lang="en-GB" sz="1400" kern="0" dirty="0" smtClean="0">
                <a:solidFill>
                  <a:srgbClr val="FFFFFF"/>
                </a:solidFill>
              </a:rPr>
              <a:t>. </a:t>
            </a:r>
            <a:r>
              <a:rPr lang="en-GB" sz="1400" kern="0" dirty="0">
                <a:solidFill>
                  <a:srgbClr val="FFFFFF"/>
                </a:solidFill>
              </a:rPr>
              <a:t>via </a:t>
            </a:r>
            <a:r>
              <a:rPr lang="en-GB" sz="1400" kern="0" dirty="0" smtClean="0">
                <a:solidFill>
                  <a:srgbClr val="FFFFFF"/>
                </a:solidFill>
              </a:rPr>
              <a:t>Handihaler</a:t>
            </a:r>
            <a:r>
              <a:rPr lang="en-US" sz="1400" b="1" kern="0" baseline="30000" dirty="0" smtClean="0">
                <a:solidFill>
                  <a:srgbClr val="FFFFFF"/>
                </a:solidFill>
              </a:rPr>
              <a:t>®</a:t>
            </a:r>
            <a:endParaRPr lang="en-US" sz="1400" kern="0" baseline="30000" dirty="0">
              <a:solidFill>
                <a:srgbClr val="FFFFFF"/>
              </a:solidFill>
            </a:endParaRPr>
          </a:p>
        </p:txBody>
      </p:sp>
      <p:cxnSp>
        <p:nvCxnSpPr>
          <p:cNvPr id="19" name="Straight Connector 56"/>
          <p:cNvCxnSpPr>
            <a:cxnSpLocks noChangeShapeType="1"/>
          </p:cNvCxnSpPr>
          <p:nvPr/>
        </p:nvCxnSpPr>
        <p:spPr bwMode="auto">
          <a:xfrm>
            <a:off x="5743461" y="2452191"/>
            <a:ext cx="0" cy="625564"/>
          </a:xfrm>
          <a:prstGeom prst="line">
            <a:avLst/>
          </a:prstGeom>
          <a:noFill/>
          <a:ln w="25400" algn="ctr">
            <a:solidFill>
              <a:schemeClr val="tx1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" name="Straight Connector 57"/>
          <p:cNvCxnSpPr>
            <a:cxnSpLocks noChangeShapeType="1"/>
          </p:cNvCxnSpPr>
          <p:nvPr/>
        </p:nvCxnSpPr>
        <p:spPr bwMode="auto">
          <a:xfrm flipH="1">
            <a:off x="8037598" y="2436693"/>
            <a:ext cx="0" cy="2952000"/>
          </a:xfrm>
          <a:prstGeom prst="line">
            <a:avLst/>
          </a:prstGeom>
          <a:noFill/>
          <a:ln w="25400" algn="ctr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1" name="Line 57"/>
          <p:cNvSpPr>
            <a:spLocks noChangeShapeType="1"/>
          </p:cNvSpPr>
          <p:nvPr/>
        </p:nvSpPr>
        <p:spPr bwMode="auto">
          <a:xfrm>
            <a:off x="3208765" y="4629117"/>
            <a:ext cx="2514600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solid"/>
            <a:round/>
            <a:headEnd/>
            <a:tailEnd type="triangle" w="lg" len="lg"/>
          </a:ln>
          <a:extLst/>
        </p:spPr>
        <p:txBody>
          <a:bodyPr/>
          <a:lstStyle/>
          <a:p>
            <a:pPr>
              <a:defRPr/>
            </a:pPr>
            <a:endParaRPr lang="en-US" sz="2800" kern="0">
              <a:solidFill>
                <a:sysClr val="windowText" lastClr="000000"/>
              </a:solidFill>
              <a:ea typeface="MS PGothic" pitchFamily="34" charset="-128"/>
              <a:cs typeface="Arial" charset="0"/>
            </a:endParaRPr>
          </a:p>
        </p:txBody>
      </p:sp>
      <p:sp>
        <p:nvSpPr>
          <p:cNvPr id="22" name="Line 57"/>
          <p:cNvSpPr>
            <a:spLocks noChangeShapeType="1"/>
          </p:cNvSpPr>
          <p:nvPr/>
        </p:nvSpPr>
        <p:spPr bwMode="auto">
          <a:xfrm>
            <a:off x="5793214" y="4629117"/>
            <a:ext cx="2232835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solid"/>
            <a:round/>
            <a:headEnd/>
            <a:tailEnd type="triangle" w="lg" len="lg"/>
          </a:ln>
          <a:extLst/>
        </p:spPr>
        <p:txBody>
          <a:bodyPr/>
          <a:lstStyle/>
          <a:p>
            <a:pPr>
              <a:defRPr/>
            </a:pPr>
            <a:endParaRPr lang="en-US" sz="2800" kern="0">
              <a:solidFill>
                <a:sysClr val="windowText" lastClr="000000"/>
              </a:solidFill>
              <a:ea typeface="MS PGothic" pitchFamily="34" charset="-128"/>
              <a:cs typeface="Arial" charset="0"/>
            </a:endParaRPr>
          </a:p>
        </p:txBody>
      </p:sp>
      <p:cxnSp>
        <p:nvCxnSpPr>
          <p:cNvPr id="23" name="Straight Connector 60"/>
          <p:cNvCxnSpPr>
            <a:cxnSpLocks noChangeShapeType="1"/>
          </p:cNvCxnSpPr>
          <p:nvPr/>
        </p:nvCxnSpPr>
        <p:spPr bwMode="auto">
          <a:xfrm>
            <a:off x="3162225" y="2436693"/>
            <a:ext cx="0" cy="2785801"/>
          </a:xfrm>
          <a:prstGeom prst="line">
            <a:avLst/>
          </a:prstGeom>
          <a:noFill/>
          <a:ln w="25400" algn="ctr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" name="Rectangle 14"/>
          <p:cNvSpPr>
            <a:spLocks noChangeArrowheads="1"/>
          </p:cNvSpPr>
          <p:nvPr/>
        </p:nvSpPr>
        <p:spPr bwMode="blackWhite">
          <a:xfrm>
            <a:off x="2202539" y="4810079"/>
            <a:ext cx="801870" cy="361923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0" hangingPunct="0">
              <a:defRPr/>
            </a:pPr>
            <a:r>
              <a:rPr lang="en-US" sz="1200" kern="0" dirty="0">
                <a:solidFill>
                  <a:schemeClr val="tx1"/>
                </a:solidFill>
                <a:ea typeface="MS PGothic" pitchFamily="34" charset="-128"/>
              </a:rPr>
              <a:t>Day </a:t>
            </a:r>
            <a:r>
              <a:rPr lang="en-US" sz="1200" kern="0" dirty="0" smtClean="0">
                <a:solidFill>
                  <a:schemeClr val="tx1"/>
                </a:solidFill>
                <a:ea typeface="MS PGothic" pitchFamily="34" charset="-128"/>
              </a:rPr>
              <a:t/>
            </a:r>
            <a:br>
              <a:rPr lang="en-US" sz="1200" kern="0" dirty="0" smtClean="0">
                <a:solidFill>
                  <a:schemeClr val="tx1"/>
                </a:solidFill>
                <a:ea typeface="MS PGothic" pitchFamily="34" charset="-128"/>
              </a:rPr>
            </a:br>
            <a:r>
              <a:rPr lang="en-US" sz="1200" kern="0" dirty="0" smtClean="0">
                <a:solidFill>
                  <a:schemeClr val="tx1"/>
                </a:solidFill>
                <a:ea typeface="MS PGothic" pitchFamily="34" charset="-128"/>
              </a:rPr>
              <a:t>-</a:t>
            </a:r>
            <a:r>
              <a:rPr lang="en-US" sz="1200" kern="0" dirty="0">
                <a:solidFill>
                  <a:schemeClr val="tx1"/>
                </a:solidFill>
                <a:ea typeface="MS PGothic" pitchFamily="34" charset="-128"/>
              </a:rPr>
              <a:t>14 to </a:t>
            </a:r>
            <a:r>
              <a:rPr lang="en-US" sz="1200" kern="0" dirty="0" smtClean="0">
                <a:solidFill>
                  <a:schemeClr val="tx1"/>
                </a:solidFill>
                <a:ea typeface="MS PGothic" pitchFamily="34" charset="-128"/>
              </a:rPr>
              <a:t>-</a:t>
            </a:r>
            <a:r>
              <a:rPr lang="en-US" sz="1200" kern="0" dirty="0">
                <a:solidFill>
                  <a:schemeClr val="tx1"/>
                </a:solidFill>
                <a:ea typeface="MS PGothic" pitchFamily="34" charset="-128"/>
              </a:rPr>
              <a:t>1</a:t>
            </a:r>
            <a:endParaRPr lang="en-GB" sz="1200" kern="0" dirty="0">
              <a:solidFill>
                <a:schemeClr val="tx1"/>
              </a:solidFill>
              <a:ea typeface="MS PGothic" pitchFamily="34" charset="-128"/>
            </a:endParaRPr>
          </a:p>
        </p:txBody>
      </p:sp>
      <p:sp>
        <p:nvSpPr>
          <p:cNvPr id="25" name="Rounded Rectangle 24"/>
          <p:cNvSpPr/>
          <p:nvPr/>
        </p:nvSpPr>
        <p:spPr bwMode="auto">
          <a:xfrm>
            <a:off x="639081" y="5675209"/>
            <a:ext cx="756000" cy="252000"/>
          </a:xfrm>
          <a:prstGeom prst="round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kern="0" dirty="0">
                <a:solidFill>
                  <a:schemeClr val="tx1"/>
                </a:solidFill>
                <a:cs typeface="Arial"/>
              </a:rPr>
              <a:t>Visit 1</a:t>
            </a:r>
          </a:p>
        </p:txBody>
      </p:sp>
      <p:sp>
        <p:nvSpPr>
          <p:cNvPr id="26" name="Down Arrow 25"/>
          <p:cNvSpPr/>
          <p:nvPr/>
        </p:nvSpPr>
        <p:spPr bwMode="auto">
          <a:xfrm rot="10800000">
            <a:off x="920402" y="5396145"/>
            <a:ext cx="193359" cy="216000"/>
          </a:xfrm>
          <a:prstGeom prst="downArrow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 sz="2800" kern="0">
              <a:solidFill>
                <a:schemeClr val="tx1"/>
              </a:solidFill>
              <a:cs typeface="Arial"/>
            </a:endParaRPr>
          </a:p>
        </p:txBody>
      </p:sp>
      <p:sp>
        <p:nvSpPr>
          <p:cNvPr id="27" name="Rounded Rectangle 26"/>
          <p:cNvSpPr/>
          <p:nvPr/>
        </p:nvSpPr>
        <p:spPr bwMode="auto">
          <a:xfrm>
            <a:off x="1713643" y="5675209"/>
            <a:ext cx="756000" cy="252000"/>
          </a:xfrm>
          <a:prstGeom prst="round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kern="0" dirty="0">
                <a:solidFill>
                  <a:schemeClr val="tx1"/>
                </a:solidFill>
                <a:cs typeface="Arial"/>
              </a:rPr>
              <a:t>Visit 2</a:t>
            </a:r>
          </a:p>
        </p:txBody>
      </p:sp>
      <p:sp>
        <p:nvSpPr>
          <p:cNvPr id="28" name="Down Arrow 27"/>
          <p:cNvSpPr/>
          <p:nvPr/>
        </p:nvSpPr>
        <p:spPr bwMode="auto">
          <a:xfrm rot="10800000">
            <a:off x="1994963" y="5396147"/>
            <a:ext cx="193359" cy="216000"/>
          </a:xfrm>
          <a:prstGeom prst="downArrow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 sz="2800" kern="0">
              <a:solidFill>
                <a:schemeClr val="tx1"/>
              </a:solidFill>
              <a:cs typeface="Arial"/>
            </a:endParaRPr>
          </a:p>
        </p:txBody>
      </p:sp>
      <p:sp>
        <p:nvSpPr>
          <p:cNvPr id="29" name="Rounded Rectangle 28"/>
          <p:cNvSpPr/>
          <p:nvPr/>
        </p:nvSpPr>
        <p:spPr bwMode="auto">
          <a:xfrm>
            <a:off x="5346559" y="5675209"/>
            <a:ext cx="756000" cy="252000"/>
          </a:xfrm>
          <a:prstGeom prst="round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kern="0" dirty="0">
                <a:solidFill>
                  <a:schemeClr val="tx1"/>
                </a:solidFill>
                <a:cs typeface="Arial"/>
              </a:rPr>
              <a:t>Visit 16</a:t>
            </a:r>
          </a:p>
        </p:txBody>
      </p:sp>
      <p:sp>
        <p:nvSpPr>
          <p:cNvPr id="30" name="Rounded Rectangle 29"/>
          <p:cNvSpPr/>
          <p:nvPr/>
        </p:nvSpPr>
        <p:spPr bwMode="auto">
          <a:xfrm>
            <a:off x="7659598" y="5675209"/>
            <a:ext cx="756000" cy="252000"/>
          </a:xfrm>
          <a:prstGeom prst="round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kern="0" dirty="0">
                <a:solidFill>
                  <a:schemeClr val="tx1"/>
                </a:solidFill>
                <a:cs typeface="Arial"/>
              </a:rPr>
              <a:t>Visit 18</a:t>
            </a:r>
          </a:p>
        </p:txBody>
      </p:sp>
      <p:sp>
        <p:nvSpPr>
          <p:cNvPr id="31" name="Down Arrow 30"/>
          <p:cNvSpPr/>
          <p:nvPr/>
        </p:nvSpPr>
        <p:spPr bwMode="auto">
          <a:xfrm rot="10800000">
            <a:off x="5632173" y="5394775"/>
            <a:ext cx="193359" cy="216000"/>
          </a:xfrm>
          <a:prstGeom prst="downArrow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 sz="2800" kern="0">
              <a:solidFill>
                <a:schemeClr val="tx1"/>
              </a:solidFill>
              <a:cs typeface="Arial"/>
            </a:endParaRPr>
          </a:p>
        </p:txBody>
      </p:sp>
      <p:sp>
        <p:nvSpPr>
          <p:cNvPr id="32" name="Down Arrow 31"/>
          <p:cNvSpPr/>
          <p:nvPr/>
        </p:nvSpPr>
        <p:spPr bwMode="auto">
          <a:xfrm rot="10800000">
            <a:off x="7940919" y="5396147"/>
            <a:ext cx="193359" cy="216000"/>
          </a:xfrm>
          <a:prstGeom prst="downArrow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 sz="2800" kern="0">
              <a:solidFill>
                <a:schemeClr val="tx1"/>
              </a:solidFill>
              <a:cs typeface="Arial"/>
            </a:endParaRPr>
          </a:p>
        </p:txBody>
      </p:sp>
      <p:sp>
        <p:nvSpPr>
          <p:cNvPr id="33" name="Rounded Rectangle 32"/>
          <p:cNvSpPr/>
          <p:nvPr/>
        </p:nvSpPr>
        <p:spPr bwMode="auto">
          <a:xfrm>
            <a:off x="2784225" y="5675209"/>
            <a:ext cx="756000" cy="252000"/>
          </a:xfrm>
          <a:prstGeom prst="round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kern="0" dirty="0" smtClean="0">
                <a:solidFill>
                  <a:schemeClr val="tx1"/>
                </a:solidFill>
                <a:cs typeface="Arial"/>
              </a:rPr>
              <a:t>Visit </a:t>
            </a:r>
            <a:r>
              <a:rPr lang="en-US" sz="1200" kern="0" dirty="0">
                <a:solidFill>
                  <a:schemeClr val="tx1"/>
                </a:solidFill>
                <a:cs typeface="Arial"/>
              </a:rPr>
              <a:t>3</a:t>
            </a:r>
          </a:p>
        </p:txBody>
      </p:sp>
      <p:sp>
        <p:nvSpPr>
          <p:cNvPr id="34" name="AutoShape 15"/>
          <p:cNvSpPr>
            <a:spLocks noChangeArrowheads="1"/>
          </p:cNvSpPr>
          <p:nvPr/>
        </p:nvSpPr>
        <p:spPr bwMode="auto">
          <a:xfrm>
            <a:off x="1038120" y="3270455"/>
            <a:ext cx="998072" cy="762685"/>
          </a:xfrm>
          <a:prstGeom prst="homePlate">
            <a:avLst>
              <a:gd name="adj" fmla="val 31545"/>
            </a:avLst>
          </a:prstGeom>
          <a:ln>
            <a:headEnd/>
            <a:tailEnd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lIns="72000" tIns="0" rIns="7200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srgbClr val="FFFFFF"/>
                </a:solidFill>
              </a:rPr>
              <a:t>Pre-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srgbClr val="FFFFFF"/>
                </a:solidFill>
              </a:rPr>
              <a:t>screening </a:t>
            </a:r>
          </a:p>
        </p:txBody>
      </p:sp>
      <p:sp>
        <p:nvSpPr>
          <p:cNvPr id="35" name="AutoShape 15"/>
          <p:cNvSpPr>
            <a:spLocks noChangeArrowheads="1"/>
          </p:cNvSpPr>
          <p:nvPr/>
        </p:nvSpPr>
        <p:spPr bwMode="auto">
          <a:xfrm>
            <a:off x="2130029" y="3267714"/>
            <a:ext cx="998072" cy="762685"/>
          </a:xfrm>
          <a:prstGeom prst="homePlate">
            <a:avLst>
              <a:gd name="adj" fmla="val 34043"/>
            </a:avLst>
          </a:prstGeom>
          <a:ln>
            <a:headEnd/>
            <a:tailEnd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lIns="72000" tIns="0" rIns="72000" bIns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srgbClr val="FFFFFF"/>
                </a:solidFill>
              </a:rPr>
              <a:t>Screening/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1200" dirty="0" smtClean="0">
                <a:solidFill>
                  <a:srgbClr val="FFFFFF"/>
                </a:solidFill>
              </a:rPr>
              <a:t>run</a:t>
            </a:r>
            <a:r>
              <a:rPr lang="en-GB" sz="1200" dirty="0">
                <a:solidFill>
                  <a:srgbClr val="FFFFFF"/>
                </a:solidFill>
              </a:rPr>
              <a:t>-</a:t>
            </a:r>
            <a:r>
              <a:rPr lang="en-GB" sz="1200" dirty="0" smtClean="0">
                <a:solidFill>
                  <a:srgbClr val="FFFFFF"/>
                </a:solidFill>
              </a:rPr>
              <a:t>in</a:t>
            </a:r>
            <a:br>
              <a:rPr lang="en-GB" sz="1200" dirty="0" smtClean="0">
                <a:solidFill>
                  <a:srgbClr val="FFFFFF"/>
                </a:solidFill>
              </a:rPr>
            </a:br>
            <a:r>
              <a:rPr lang="en-GB" sz="1200" dirty="0" smtClean="0">
                <a:solidFill>
                  <a:srgbClr val="FFFFFF"/>
                </a:solidFill>
              </a:rPr>
              <a:t>period </a:t>
            </a:r>
            <a:endParaRPr lang="en-GB" sz="1200" dirty="0">
              <a:solidFill>
                <a:srgbClr val="FFFFFF"/>
              </a:solidFill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2304103" y="5275147"/>
            <a:ext cx="1865343" cy="193299"/>
          </a:xfrm>
          <a:prstGeom prst="rect">
            <a:avLst/>
          </a:prstGeom>
          <a:noFill/>
          <a:ln w="317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1400" kern="0" dirty="0" smtClean="0">
                <a:solidFill>
                  <a:schemeClr val="tx1"/>
                </a:solidFill>
                <a:ea typeface="MS PGothic" pitchFamily="34" charset="-128"/>
                <a:cs typeface="Arial"/>
              </a:rPr>
              <a:t>Randomization</a:t>
            </a:r>
            <a:endParaRPr lang="en-US" sz="1400" kern="0" dirty="0">
              <a:solidFill>
                <a:schemeClr val="tx1"/>
              </a:solidFill>
              <a:ea typeface="MS PGothic" pitchFamily="34" charset="-128"/>
              <a:cs typeface="Arial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639080" y="6018638"/>
            <a:ext cx="738696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404040"/>
                </a:solidFill>
                <a:ea typeface="MS PGothic" pitchFamily="34" charset="-128"/>
                <a:cs typeface="Arial" charset="0"/>
              </a:rPr>
              <a:t>*IND/GLY und GLY </a:t>
            </a:r>
            <a:r>
              <a:rPr lang="en-US" sz="1200" dirty="0" err="1" smtClean="0">
                <a:solidFill>
                  <a:srgbClr val="404040"/>
                </a:solidFill>
                <a:ea typeface="MS PGothic" pitchFamily="34" charset="-128"/>
                <a:cs typeface="Arial" charset="0"/>
              </a:rPr>
              <a:t>sind</a:t>
            </a:r>
            <a:r>
              <a:rPr lang="en-US" sz="1200" dirty="0" smtClean="0">
                <a:solidFill>
                  <a:srgbClr val="404040"/>
                </a:solidFill>
                <a:ea typeface="MS PGothic" pitchFamily="34" charset="-128"/>
                <a:cs typeface="Arial" charset="0"/>
              </a:rPr>
              <a:t> </a:t>
            </a:r>
            <a:r>
              <a:rPr lang="en-US" sz="1200" dirty="0" err="1" smtClean="0">
                <a:solidFill>
                  <a:srgbClr val="404040"/>
                </a:solidFill>
                <a:ea typeface="MS PGothic" pitchFamily="34" charset="-128"/>
                <a:cs typeface="Arial" charset="0"/>
              </a:rPr>
              <a:t>doppel-verplinded</a:t>
            </a:r>
            <a:r>
              <a:rPr lang="en-US" sz="1200" dirty="0" smtClean="0">
                <a:solidFill>
                  <a:srgbClr val="404040"/>
                </a:solidFill>
                <a:ea typeface="MS PGothic" pitchFamily="34" charset="-128"/>
                <a:cs typeface="Arial" charset="0"/>
              </a:rPr>
              <a:t>, Tiotropium </a:t>
            </a:r>
            <a:r>
              <a:rPr lang="en-US" sz="1200" dirty="0" err="1" smtClean="0">
                <a:solidFill>
                  <a:srgbClr val="404040"/>
                </a:solidFill>
                <a:ea typeface="MS PGothic" pitchFamily="34" charset="-128"/>
                <a:cs typeface="Arial" charset="0"/>
              </a:rPr>
              <a:t>ist</a:t>
            </a:r>
            <a:r>
              <a:rPr lang="en-US" sz="1200" dirty="0" smtClean="0">
                <a:solidFill>
                  <a:srgbClr val="404040"/>
                </a:solidFill>
                <a:ea typeface="MS PGothic" pitchFamily="34" charset="-128"/>
                <a:cs typeface="Arial" charset="0"/>
              </a:rPr>
              <a:t> </a:t>
            </a:r>
            <a:r>
              <a:rPr lang="en-US" sz="1200" dirty="0" err="1" smtClean="0">
                <a:solidFill>
                  <a:srgbClr val="404040"/>
                </a:solidFill>
                <a:ea typeface="MS PGothic" pitchFamily="34" charset="-128"/>
                <a:cs typeface="Arial" charset="0"/>
              </a:rPr>
              <a:t>unverblinded</a:t>
            </a:r>
            <a:r>
              <a:rPr lang="en-US" sz="1200" dirty="0" smtClean="0">
                <a:solidFill>
                  <a:srgbClr val="404040"/>
                </a:solidFill>
                <a:ea typeface="MS PGothic" pitchFamily="34" charset="-128"/>
                <a:cs typeface="Arial" charset="0"/>
              </a:rPr>
              <a:t> (open-label)</a:t>
            </a:r>
            <a:endParaRPr lang="en-US" sz="1200" dirty="0">
              <a:solidFill>
                <a:srgbClr val="404040"/>
              </a:solidFill>
              <a:ea typeface="MS PGothic" pitchFamily="34" charset="-128"/>
              <a:cs typeface="Arial" charset="0"/>
            </a:endParaRPr>
          </a:p>
        </p:txBody>
      </p:sp>
      <p:sp>
        <p:nvSpPr>
          <p:cNvPr id="38" name="Content Placeholder 6"/>
          <p:cNvSpPr txBox="1">
            <a:spLocks/>
          </p:cNvSpPr>
          <p:nvPr/>
        </p:nvSpPr>
        <p:spPr bwMode="auto">
          <a:xfrm>
            <a:off x="339725" y="1556740"/>
            <a:ext cx="8469644" cy="357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106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Wingdings" pitchFamily="2" charset="2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212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000"/>
              </a:buClr>
              <a:buFont typeface="Wingdings" pitchFamily="2" charset="2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32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426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5532" indent="0" algn="ctr" defTabSz="914212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2640" indent="0" algn="ctr" defTabSz="914212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199744" indent="0" algn="ctr" defTabSz="914212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6852" indent="0" algn="ctr" defTabSz="914212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chemeClr val="tx1"/>
                </a:solidFill>
              </a:rPr>
              <a:t>2206 COPD </a:t>
            </a:r>
            <a:r>
              <a:rPr lang="en-GB" sz="1800" dirty="0" err="1" smtClean="0">
                <a:solidFill>
                  <a:schemeClr val="tx1"/>
                </a:solidFill>
              </a:rPr>
              <a:t>Patienten</a:t>
            </a:r>
            <a:endParaRPr lang="en-GB" sz="1800" dirty="0" smtClean="0">
              <a:solidFill>
                <a:schemeClr val="tx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569226" y="6416448"/>
            <a:ext cx="49150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chemeClr val="tx1"/>
                </a:solidFill>
              </a:rPr>
              <a:t>Wedzicha</a:t>
            </a:r>
            <a:r>
              <a:rPr lang="en-US" sz="1400" dirty="0" smtClean="0">
                <a:solidFill>
                  <a:schemeClr val="tx1"/>
                </a:solidFill>
              </a:rPr>
              <a:t> et al. Lancet </a:t>
            </a:r>
            <a:r>
              <a:rPr lang="en-US" sz="1400" dirty="0" err="1">
                <a:solidFill>
                  <a:schemeClr val="tx1"/>
                </a:solidFill>
              </a:rPr>
              <a:t>Respir</a:t>
            </a:r>
            <a:r>
              <a:rPr lang="en-US" sz="1400" dirty="0">
                <a:solidFill>
                  <a:schemeClr val="tx1"/>
                </a:solidFill>
              </a:rPr>
              <a:t> Med. 2013 May;1(3):199-209</a:t>
            </a:r>
          </a:p>
        </p:txBody>
      </p:sp>
      <p:sp>
        <p:nvSpPr>
          <p:cNvPr id="40" name="Title 1"/>
          <p:cNvSpPr txBox="1">
            <a:spLocks/>
          </p:cNvSpPr>
          <p:nvPr/>
        </p:nvSpPr>
        <p:spPr bwMode="auto">
          <a:xfrm>
            <a:off x="411899" y="532528"/>
            <a:ext cx="8229600" cy="850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106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212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32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426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de-AT" dirty="0" smtClean="0">
                <a:latin typeface="DIN Alternate"/>
              </a:rPr>
              <a:t>Studiendesign</a:t>
            </a:r>
            <a:endParaRPr lang="en-US" dirty="0">
              <a:latin typeface="DIN Alternate"/>
            </a:endParaRPr>
          </a:p>
        </p:txBody>
      </p:sp>
    </p:spTree>
    <p:extLst>
      <p:ext uri="{BB962C8B-B14F-4D97-AF65-F5344CB8AC3E}">
        <p14:creationId xmlns:p14="http://schemas.microsoft.com/office/powerpoint/2010/main" val="23622162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38"/>
          <p:cNvSpPr txBox="1"/>
          <p:nvPr/>
        </p:nvSpPr>
        <p:spPr>
          <a:xfrm>
            <a:off x="2569226" y="6416448"/>
            <a:ext cx="49150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chemeClr val="tx1"/>
                </a:solidFill>
              </a:rPr>
              <a:t>Wedzicha</a:t>
            </a:r>
            <a:r>
              <a:rPr lang="en-US" sz="1400" dirty="0" smtClean="0">
                <a:solidFill>
                  <a:schemeClr val="tx1"/>
                </a:solidFill>
              </a:rPr>
              <a:t> et al. Lancet </a:t>
            </a:r>
            <a:r>
              <a:rPr lang="en-US" sz="1400" dirty="0" err="1">
                <a:solidFill>
                  <a:schemeClr val="tx1"/>
                </a:solidFill>
              </a:rPr>
              <a:t>Respir</a:t>
            </a:r>
            <a:r>
              <a:rPr lang="en-US" sz="1400" dirty="0">
                <a:solidFill>
                  <a:schemeClr val="tx1"/>
                </a:solidFill>
              </a:rPr>
              <a:t> Med. 2013 May;1(3):199-209</a:t>
            </a:r>
          </a:p>
        </p:txBody>
      </p:sp>
      <p:sp>
        <p:nvSpPr>
          <p:cNvPr id="40" name="Title 1"/>
          <p:cNvSpPr txBox="1">
            <a:spLocks/>
          </p:cNvSpPr>
          <p:nvPr/>
        </p:nvSpPr>
        <p:spPr bwMode="auto">
          <a:xfrm>
            <a:off x="411899" y="532528"/>
            <a:ext cx="8229600" cy="850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106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212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32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426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de-AT" dirty="0" smtClean="0">
                <a:latin typeface="DIN Alternate"/>
              </a:rPr>
              <a:t>Studienziele</a:t>
            </a:r>
            <a:endParaRPr lang="en-US" dirty="0">
              <a:latin typeface="DIN Alternate"/>
            </a:endParaRPr>
          </a:p>
        </p:txBody>
      </p:sp>
      <p:sp>
        <p:nvSpPr>
          <p:cNvPr id="41" name="Content Placeholder 2"/>
          <p:cNvSpPr txBox="1">
            <a:spLocks/>
          </p:cNvSpPr>
          <p:nvPr/>
        </p:nvSpPr>
        <p:spPr bwMode="auto">
          <a:xfrm>
            <a:off x="291877" y="1503135"/>
            <a:ext cx="8469644" cy="4913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106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Wingdings" pitchFamily="2" charset="2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212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000"/>
              </a:buClr>
              <a:buFont typeface="Wingdings" pitchFamily="2" charset="2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32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426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5532" indent="0" algn="ctr" defTabSz="914212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2640" indent="0" algn="ctr" defTabSz="914212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199744" indent="0" algn="ctr" defTabSz="914212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6852" indent="0" algn="ctr" defTabSz="914212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err="1" smtClean="0">
                <a:solidFill>
                  <a:schemeClr val="tx1"/>
                </a:solidFill>
              </a:rPr>
              <a:t>Primärer</a:t>
            </a:r>
            <a:r>
              <a:rPr lang="en-US" sz="1600" b="1" dirty="0" smtClean="0">
                <a:solidFill>
                  <a:schemeClr val="tx1"/>
                </a:solidFill>
              </a:rPr>
              <a:t> </a:t>
            </a:r>
            <a:r>
              <a:rPr lang="en-US" sz="1600" b="1" dirty="0" err="1" smtClean="0">
                <a:solidFill>
                  <a:schemeClr val="tx1"/>
                </a:solidFill>
              </a:rPr>
              <a:t>Endpunkt</a:t>
            </a:r>
            <a:r>
              <a:rPr lang="en-US" sz="1600" b="1" dirty="0" smtClean="0">
                <a:solidFill>
                  <a:schemeClr val="tx1"/>
                </a:solidFill>
              </a:rPr>
              <a:t>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err="1" smtClean="0">
                <a:solidFill>
                  <a:schemeClr val="tx1"/>
                </a:solidFill>
              </a:rPr>
              <a:t>Überlegenheit</a:t>
            </a:r>
            <a:r>
              <a:rPr lang="en-US" sz="1600" dirty="0" smtClean="0">
                <a:solidFill>
                  <a:schemeClr val="tx1"/>
                </a:solidFill>
              </a:rPr>
              <a:t> von IND/GLY </a:t>
            </a:r>
            <a:r>
              <a:rPr lang="en-US" sz="1600" dirty="0" err="1" smtClean="0">
                <a:solidFill>
                  <a:schemeClr val="tx1"/>
                </a:solidFill>
              </a:rPr>
              <a:t>im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</a:rPr>
              <a:t>Vergleich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</a:rPr>
              <a:t>zu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</a:rPr>
              <a:t>Glycopyrronium</a:t>
            </a:r>
            <a:r>
              <a:rPr lang="en-US" sz="1600" dirty="0" smtClean="0">
                <a:solidFill>
                  <a:schemeClr val="tx1"/>
                </a:solidFill>
              </a:rPr>
              <a:t> in </a:t>
            </a:r>
            <a:r>
              <a:rPr lang="en-US" sz="1600" dirty="0" err="1" smtClean="0">
                <a:solidFill>
                  <a:schemeClr val="tx1"/>
                </a:solidFill>
              </a:rPr>
              <a:t>Bezug</a:t>
            </a:r>
            <a:r>
              <a:rPr lang="en-US" sz="1600" dirty="0" smtClean="0">
                <a:solidFill>
                  <a:schemeClr val="tx1"/>
                </a:solidFill>
              </a:rPr>
              <a:t> auf moderate </a:t>
            </a:r>
            <a:r>
              <a:rPr lang="en-US" sz="1600" dirty="0" err="1" smtClean="0">
                <a:solidFill>
                  <a:schemeClr val="tx1"/>
                </a:solidFill>
              </a:rPr>
              <a:t>bis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</a:rPr>
              <a:t>schwere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</a:rPr>
              <a:t>Exazerbationen</a:t>
            </a:r>
            <a:r>
              <a:rPr lang="en-US" sz="1600" dirty="0" smtClean="0">
                <a:solidFill>
                  <a:schemeClr val="tx1"/>
                </a:solidFill>
              </a:rPr>
              <a:t>. </a:t>
            </a:r>
            <a:r>
              <a:rPr lang="en-US" sz="1600" b="1" dirty="0" smtClean="0">
                <a:solidFill>
                  <a:schemeClr val="tx1"/>
                </a:solidFill>
              </a:rPr>
              <a:t/>
            </a:r>
            <a:br>
              <a:rPr lang="en-US" sz="1600" b="1" dirty="0" smtClean="0">
                <a:solidFill>
                  <a:schemeClr val="tx1"/>
                </a:solidFill>
              </a:rPr>
            </a:br>
            <a:endParaRPr lang="en-US" sz="1600" b="1" dirty="0" smtClean="0">
              <a:solidFill>
                <a:schemeClr val="tx1"/>
              </a:solidFill>
            </a:endParaRPr>
          </a:p>
          <a:p>
            <a:r>
              <a:rPr lang="en-US" sz="1600" b="1" dirty="0" err="1" smtClean="0">
                <a:solidFill>
                  <a:schemeClr val="tx1"/>
                </a:solidFill>
              </a:rPr>
              <a:t>Sekundärer</a:t>
            </a:r>
            <a:r>
              <a:rPr lang="en-US" sz="1600" b="1" dirty="0" smtClean="0">
                <a:solidFill>
                  <a:schemeClr val="tx1"/>
                </a:solidFill>
              </a:rPr>
              <a:t> </a:t>
            </a:r>
            <a:r>
              <a:rPr lang="en-US" sz="1600" b="1" dirty="0" err="1" smtClean="0">
                <a:solidFill>
                  <a:schemeClr val="tx1"/>
                </a:solidFill>
              </a:rPr>
              <a:t>Endpunkt</a:t>
            </a:r>
            <a:endParaRPr lang="en-US" sz="1600" b="1" dirty="0" smtClean="0">
              <a:solidFill>
                <a:schemeClr val="tx1"/>
              </a:solidFill>
            </a:endParaRPr>
          </a:p>
          <a:p>
            <a:pPr marL="495300" lvl="1" indent="-285750"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en-US" sz="1600" dirty="0" err="1" smtClean="0">
                <a:solidFill>
                  <a:schemeClr val="tx1"/>
                </a:solidFill>
              </a:rPr>
              <a:t>Überlegenheit</a:t>
            </a:r>
            <a:r>
              <a:rPr lang="en-US" sz="1600" dirty="0" smtClean="0">
                <a:solidFill>
                  <a:schemeClr val="tx1"/>
                </a:solidFill>
              </a:rPr>
              <a:t> von </a:t>
            </a:r>
            <a:r>
              <a:rPr lang="en-US" sz="1600" dirty="0">
                <a:solidFill>
                  <a:schemeClr val="tx1"/>
                </a:solidFill>
              </a:rPr>
              <a:t>IND/GLY </a:t>
            </a:r>
            <a:r>
              <a:rPr lang="en-US" sz="1600" dirty="0" err="1">
                <a:solidFill>
                  <a:schemeClr val="tx1"/>
                </a:solidFill>
              </a:rPr>
              <a:t>im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</a:rPr>
              <a:t>Vergleich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</a:rPr>
              <a:t>zu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</a:rPr>
              <a:t>unverblindetem</a:t>
            </a:r>
            <a:r>
              <a:rPr lang="en-US" sz="1600" dirty="0" smtClean="0">
                <a:solidFill>
                  <a:schemeClr val="tx1"/>
                </a:solidFill>
              </a:rPr>
              <a:t> Tiotropium in </a:t>
            </a:r>
            <a:r>
              <a:rPr lang="en-US" sz="1600" dirty="0" err="1" smtClean="0">
                <a:solidFill>
                  <a:schemeClr val="tx1"/>
                </a:solidFill>
              </a:rPr>
              <a:t>Bezug</a:t>
            </a:r>
            <a:r>
              <a:rPr lang="en-US" sz="1600" dirty="0" smtClean="0">
                <a:solidFill>
                  <a:schemeClr val="tx1"/>
                </a:solidFill>
              </a:rPr>
              <a:t> auf moderate </a:t>
            </a:r>
            <a:r>
              <a:rPr lang="en-US" sz="1600" dirty="0" err="1" smtClean="0">
                <a:solidFill>
                  <a:schemeClr val="tx1"/>
                </a:solidFill>
              </a:rPr>
              <a:t>bis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</a:rPr>
              <a:t>schwere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</a:rPr>
              <a:t>Exazerbationen</a:t>
            </a:r>
            <a:r>
              <a:rPr lang="en-US" sz="1600" dirty="0" smtClean="0">
                <a:solidFill>
                  <a:schemeClr val="tx1"/>
                </a:solidFill>
              </a:rPr>
              <a:t>. </a:t>
            </a:r>
          </a:p>
          <a:p>
            <a:r>
              <a:rPr lang="en-US" sz="1600" b="1" dirty="0" err="1" smtClean="0">
                <a:solidFill>
                  <a:schemeClr val="tx1"/>
                </a:solidFill>
              </a:rPr>
              <a:t>Weitere</a:t>
            </a:r>
            <a:r>
              <a:rPr lang="en-US" sz="1600" b="1" dirty="0" smtClean="0">
                <a:solidFill>
                  <a:schemeClr val="tx1"/>
                </a:solidFill>
              </a:rPr>
              <a:t> </a:t>
            </a:r>
            <a:r>
              <a:rPr lang="en-US" sz="1600" b="1" dirty="0" err="1" smtClean="0">
                <a:solidFill>
                  <a:schemeClr val="tx1"/>
                </a:solidFill>
              </a:rPr>
              <a:t>sekundäre</a:t>
            </a:r>
            <a:r>
              <a:rPr lang="en-US" sz="1600" b="1" dirty="0" smtClean="0">
                <a:solidFill>
                  <a:schemeClr val="tx1"/>
                </a:solidFill>
              </a:rPr>
              <a:t> </a:t>
            </a:r>
            <a:r>
              <a:rPr lang="en-US" sz="1600" b="1" dirty="0" err="1" smtClean="0">
                <a:solidFill>
                  <a:schemeClr val="tx1"/>
                </a:solidFill>
              </a:rPr>
              <a:t>Endpunkte</a:t>
            </a:r>
            <a:endParaRPr lang="en-US" sz="1600" b="1" dirty="0" smtClean="0">
              <a:solidFill>
                <a:schemeClr val="tx1"/>
              </a:solidFill>
            </a:endParaRPr>
          </a:p>
          <a:p>
            <a:pPr marL="495300" lvl="1" indent="-285750">
              <a:buFont typeface="Wingdings" panose="05000000000000000000" pitchFamily="2" charset="2"/>
              <a:buChar char="§"/>
            </a:pPr>
            <a:r>
              <a:rPr lang="en-US" sz="1600" dirty="0" err="1" smtClean="0">
                <a:solidFill>
                  <a:schemeClr val="tx1"/>
                </a:solidFill>
              </a:rPr>
              <a:t>Überlegenheit</a:t>
            </a:r>
            <a:r>
              <a:rPr lang="en-US" sz="1600" dirty="0" smtClean="0">
                <a:solidFill>
                  <a:schemeClr val="tx1"/>
                </a:solidFill>
              </a:rPr>
              <a:t> von </a:t>
            </a:r>
            <a:r>
              <a:rPr lang="en-US" sz="1600" dirty="0">
                <a:solidFill>
                  <a:schemeClr val="tx1"/>
                </a:solidFill>
              </a:rPr>
              <a:t>IND/GLY </a:t>
            </a:r>
            <a:r>
              <a:rPr lang="en-US" sz="1600" dirty="0" err="1">
                <a:solidFill>
                  <a:schemeClr val="tx1"/>
                </a:solidFill>
              </a:rPr>
              <a:t>im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</a:rPr>
              <a:t>Vergleich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</a:rPr>
              <a:t>zu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</a:rPr>
              <a:t>Glycopyrronium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</a:rPr>
              <a:t>oder</a:t>
            </a:r>
            <a:r>
              <a:rPr lang="en-US" sz="1600" dirty="0" smtClean="0">
                <a:solidFill>
                  <a:schemeClr val="tx1"/>
                </a:solidFill>
              </a:rPr>
              <a:t> Tiotropium in </a:t>
            </a:r>
            <a:r>
              <a:rPr lang="en-US" sz="1600" dirty="0" err="1" smtClean="0">
                <a:solidFill>
                  <a:schemeClr val="tx1"/>
                </a:solidFill>
              </a:rPr>
              <a:t>Bezug</a:t>
            </a:r>
            <a:r>
              <a:rPr lang="en-US" sz="1600" dirty="0" smtClean="0">
                <a:solidFill>
                  <a:schemeClr val="tx1"/>
                </a:solidFill>
              </a:rPr>
              <a:t> auf </a:t>
            </a:r>
            <a:r>
              <a:rPr lang="en-US" sz="1600" dirty="0" err="1" smtClean="0">
                <a:solidFill>
                  <a:schemeClr val="tx1"/>
                </a:solidFill>
              </a:rPr>
              <a:t>milde</a:t>
            </a:r>
            <a:r>
              <a:rPr lang="en-US" sz="1600" dirty="0" smtClean="0">
                <a:solidFill>
                  <a:schemeClr val="tx1"/>
                </a:solidFill>
              </a:rPr>
              <a:t>, moderate und </a:t>
            </a:r>
            <a:r>
              <a:rPr lang="en-US" sz="1600" dirty="0" err="1" smtClean="0">
                <a:solidFill>
                  <a:schemeClr val="tx1"/>
                </a:solidFill>
              </a:rPr>
              <a:t>schwere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</a:rPr>
              <a:t>Exazerbationen</a:t>
            </a:r>
            <a:r>
              <a:rPr lang="en-US" sz="1600" dirty="0" smtClean="0">
                <a:solidFill>
                  <a:schemeClr val="tx1"/>
                </a:solidFill>
              </a:rPr>
              <a:t>. </a:t>
            </a:r>
          </a:p>
          <a:p>
            <a:pPr marL="495300" lvl="1" indent="-285750">
              <a:buFont typeface="Wingdings" panose="05000000000000000000" pitchFamily="2" charset="2"/>
              <a:buChar char="§"/>
            </a:pPr>
            <a:r>
              <a:rPr lang="en-US" sz="1600" dirty="0" err="1" smtClean="0">
                <a:solidFill>
                  <a:schemeClr val="tx1"/>
                </a:solidFill>
              </a:rPr>
              <a:t>Überlegenheit</a:t>
            </a:r>
            <a:r>
              <a:rPr lang="en-US" sz="1600" dirty="0" smtClean="0">
                <a:solidFill>
                  <a:schemeClr val="tx1"/>
                </a:solidFill>
              </a:rPr>
              <a:t> von </a:t>
            </a:r>
            <a:r>
              <a:rPr lang="en-US" sz="1600" dirty="0">
                <a:solidFill>
                  <a:schemeClr val="tx1"/>
                </a:solidFill>
              </a:rPr>
              <a:t>IND/GLY </a:t>
            </a:r>
            <a:r>
              <a:rPr lang="en-US" sz="1600" dirty="0" err="1">
                <a:solidFill>
                  <a:schemeClr val="tx1"/>
                </a:solidFill>
              </a:rPr>
              <a:t>im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</a:rPr>
              <a:t>Vergleich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</a:rPr>
              <a:t>zu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</a:rPr>
              <a:t>Glycopyrronium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</a:rPr>
              <a:t>oder</a:t>
            </a:r>
            <a:r>
              <a:rPr lang="en-US" sz="1600" dirty="0" smtClean="0">
                <a:solidFill>
                  <a:schemeClr val="tx1"/>
                </a:solidFill>
              </a:rPr>
              <a:t> Tiotropium </a:t>
            </a:r>
            <a:r>
              <a:rPr lang="en-US" sz="1600" dirty="0" err="1" smtClean="0">
                <a:solidFill>
                  <a:schemeClr val="tx1"/>
                </a:solidFill>
              </a:rPr>
              <a:t>bis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</a:rPr>
              <a:t>zum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</a:rPr>
              <a:t>Auftreteten</a:t>
            </a:r>
            <a:r>
              <a:rPr lang="en-US" sz="1600" dirty="0" smtClean="0">
                <a:solidFill>
                  <a:schemeClr val="tx1"/>
                </a:solidFill>
              </a:rPr>
              <a:t> der </a:t>
            </a:r>
            <a:r>
              <a:rPr lang="en-US" sz="1600" dirty="0" err="1" smtClean="0">
                <a:solidFill>
                  <a:schemeClr val="tx1"/>
                </a:solidFill>
              </a:rPr>
              <a:t>ersten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</a:rPr>
              <a:t>moderaten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</a:rPr>
              <a:t>oder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</a:rPr>
              <a:t>schweren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</a:rPr>
              <a:t>Exazerbation</a:t>
            </a:r>
            <a:r>
              <a:rPr lang="en-US" sz="1600" dirty="0" smtClean="0">
                <a:solidFill>
                  <a:schemeClr val="tx1"/>
                </a:solidFill>
              </a:rPr>
              <a:t>. </a:t>
            </a:r>
          </a:p>
          <a:p>
            <a:pPr marL="495300" lvl="1" indent="-285750">
              <a:buFont typeface="Wingdings" panose="05000000000000000000" pitchFamily="2" charset="2"/>
              <a:buChar char="§"/>
            </a:pPr>
            <a:r>
              <a:rPr lang="en-US" sz="1600" dirty="0" err="1" smtClean="0">
                <a:solidFill>
                  <a:schemeClr val="tx1"/>
                </a:solidFill>
              </a:rPr>
              <a:t>Vergleich</a:t>
            </a:r>
            <a:r>
              <a:rPr lang="en-US" sz="1600" dirty="0" smtClean="0">
                <a:solidFill>
                  <a:schemeClr val="tx1"/>
                </a:solidFill>
              </a:rPr>
              <a:t> von </a:t>
            </a:r>
            <a:r>
              <a:rPr lang="en-US" sz="1600" dirty="0">
                <a:solidFill>
                  <a:schemeClr val="tx1"/>
                </a:solidFill>
              </a:rPr>
              <a:t>IND/GLY </a:t>
            </a:r>
            <a:r>
              <a:rPr lang="en-US" sz="1600" dirty="0" err="1" smtClean="0">
                <a:solidFill>
                  <a:schemeClr val="tx1"/>
                </a:solidFill>
              </a:rPr>
              <a:t>mit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</a:rPr>
              <a:t>Glycopyrronium</a:t>
            </a:r>
            <a:r>
              <a:rPr lang="en-US" sz="1600" dirty="0" smtClean="0">
                <a:solidFill>
                  <a:schemeClr val="tx1"/>
                </a:solidFill>
              </a:rPr>
              <a:t> und </a:t>
            </a:r>
            <a:r>
              <a:rPr lang="en-US" sz="1600" dirty="0" err="1" smtClean="0">
                <a:solidFill>
                  <a:schemeClr val="tx1"/>
                </a:solidFill>
              </a:rPr>
              <a:t>unverblindetem</a:t>
            </a:r>
            <a:r>
              <a:rPr lang="en-US" sz="1600" dirty="0" smtClean="0">
                <a:solidFill>
                  <a:schemeClr val="tx1"/>
                </a:solidFill>
              </a:rPr>
              <a:t> Tiotropium in </a:t>
            </a:r>
            <a:r>
              <a:rPr lang="en-US" sz="1600" dirty="0" err="1" smtClean="0">
                <a:solidFill>
                  <a:schemeClr val="tx1"/>
                </a:solidFill>
              </a:rPr>
              <a:t>Bezug</a:t>
            </a:r>
            <a:r>
              <a:rPr lang="en-US" sz="1600" dirty="0" smtClean="0">
                <a:solidFill>
                  <a:schemeClr val="tx1"/>
                </a:solidFill>
              </a:rPr>
              <a:t> auf </a:t>
            </a:r>
            <a:r>
              <a:rPr lang="en-US" sz="1600" dirty="0" err="1" smtClean="0">
                <a:solidFill>
                  <a:schemeClr val="tx1"/>
                </a:solidFill>
              </a:rPr>
              <a:t>Lungenfunktion</a:t>
            </a:r>
            <a:r>
              <a:rPr lang="en-US" sz="1600" dirty="0" smtClean="0">
                <a:solidFill>
                  <a:schemeClr val="tx1"/>
                </a:solidFill>
              </a:rPr>
              <a:t>, </a:t>
            </a:r>
            <a:r>
              <a:rPr lang="en-US" sz="1600" dirty="0" err="1" smtClean="0">
                <a:solidFill>
                  <a:schemeClr val="tx1"/>
                </a:solidFill>
              </a:rPr>
              <a:t>Lebensqualität</a:t>
            </a:r>
            <a:r>
              <a:rPr lang="en-US" sz="1600" dirty="0" smtClean="0">
                <a:solidFill>
                  <a:schemeClr val="tx1"/>
                </a:solidFill>
              </a:rPr>
              <a:t> und </a:t>
            </a:r>
            <a:r>
              <a:rPr lang="en-US" sz="1600" dirty="0" err="1" smtClean="0">
                <a:solidFill>
                  <a:schemeClr val="tx1"/>
                </a:solidFill>
              </a:rPr>
              <a:t>Bedarfsmedikation</a:t>
            </a:r>
            <a:r>
              <a:rPr lang="en-US" sz="1600" dirty="0" smtClean="0">
                <a:solidFill>
                  <a:schemeClr val="tx1"/>
                </a:solidFill>
              </a:rPr>
              <a:t>. </a:t>
            </a:r>
          </a:p>
        </p:txBody>
      </p:sp>
      <p:sp>
        <p:nvSpPr>
          <p:cNvPr id="42" name="TextBox 41"/>
          <p:cNvSpPr txBox="1">
            <a:spLocks noChangeArrowheads="1"/>
          </p:cNvSpPr>
          <p:nvPr/>
        </p:nvSpPr>
        <p:spPr bwMode="auto">
          <a:xfrm>
            <a:off x="608282" y="5733320"/>
            <a:ext cx="394353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GB" sz="1200" dirty="0" smtClean="0"/>
              <a:t>SGRQ = St. George’s Respiratory Questionnaire</a:t>
            </a:r>
            <a:endParaRPr lang="en-US" sz="1200" dirty="0"/>
          </a:p>
        </p:txBody>
      </p:sp>
      <p:sp>
        <p:nvSpPr>
          <p:cNvPr id="2" name="TextBox 1"/>
          <p:cNvSpPr txBox="1"/>
          <p:nvPr/>
        </p:nvSpPr>
        <p:spPr>
          <a:xfrm>
            <a:off x="613957" y="6108671"/>
            <a:ext cx="51067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400" dirty="0" smtClean="0">
                <a:solidFill>
                  <a:schemeClr val="tx1"/>
                </a:solidFill>
              </a:rPr>
              <a:t>IND/GLY: Fixkombination aus </a:t>
            </a:r>
            <a:r>
              <a:rPr lang="de-AT" sz="1400" dirty="0" err="1" smtClean="0">
                <a:solidFill>
                  <a:schemeClr val="tx1"/>
                </a:solidFill>
              </a:rPr>
              <a:t>Indacaterol</a:t>
            </a:r>
            <a:r>
              <a:rPr lang="de-AT" sz="1400" dirty="0" smtClean="0">
                <a:solidFill>
                  <a:schemeClr val="tx1"/>
                </a:solidFill>
              </a:rPr>
              <a:t> und </a:t>
            </a:r>
            <a:r>
              <a:rPr lang="de-AT" sz="1400" dirty="0" err="1" smtClean="0">
                <a:solidFill>
                  <a:schemeClr val="tx1"/>
                </a:solidFill>
              </a:rPr>
              <a:t>Glycopyrronium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40232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38"/>
          <p:cNvSpPr txBox="1"/>
          <p:nvPr/>
        </p:nvSpPr>
        <p:spPr>
          <a:xfrm>
            <a:off x="2569226" y="6416448"/>
            <a:ext cx="49150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chemeClr val="tx1"/>
                </a:solidFill>
              </a:rPr>
              <a:t>Wedzicha</a:t>
            </a:r>
            <a:r>
              <a:rPr lang="en-US" sz="1400" dirty="0" smtClean="0">
                <a:solidFill>
                  <a:schemeClr val="tx1"/>
                </a:solidFill>
              </a:rPr>
              <a:t> et al. Lancet </a:t>
            </a:r>
            <a:r>
              <a:rPr lang="en-US" sz="1400" dirty="0" err="1">
                <a:solidFill>
                  <a:schemeClr val="tx1"/>
                </a:solidFill>
              </a:rPr>
              <a:t>Respir</a:t>
            </a:r>
            <a:r>
              <a:rPr lang="en-US" sz="1400" dirty="0">
                <a:solidFill>
                  <a:schemeClr val="tx1"/>
                </a:solidFill>
              </a:rPr>
              <a:t> Med. 2013 May;1(3):199-209</a:t>
            </a:r>
          </a:p>
        </p:txBody>
      </p:sp>
      <p:sp>
        <p:nvSpPr>
          <p:cNvPr id="40" name="Title 1"/>
          <p:cNvSpPr txBox="1">
            <a:spLocks/>
          </p:cNvSpPr>
          <p:nvPr/>
        </p:nvSpPr>
        <p:spPr bwMode="auto">
          <a:xfrm>
            <a:off x="411899" y="532528"/>
            <a:ext cx="8229600" cy="850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106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212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32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426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de-AT" dirty="0" smtClean="0">
                <a:latin typeface="DIN Alternate"/>
              </a:rPr>
              <a:t>Ein- und Ausschlusskriterien</a:t>
            </a:r>
            <a:endParaRPr lang="en-US" dirty="0">
              <a:latin typeface="DIN Alternate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339725" y="1503135"/>
            <a:ext cx="8469644" cy="4913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106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Wingdings" pitchFamily="2" charset="2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212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000"/>
              </a:buClr>
              <a:buFont typeface="Wingdings" pitchFamily="2" charset="2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32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426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5532" indent="0" algn="ctr" defTabSz="914212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2640" indent="0" algn="ctr" defTabSz="914212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199744" indent="0" algn="ctr" defTabSz="914212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6852" indent="0" algn="ctr" defTabSz="914212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err="1" smtClean="0">
                <a:solidFill>
                  <a:schemeClr val="tx1"/>
                </a:solidFill>
              </a:rPr>
              <a:t>Einschlusskriterien</a:t>
            </a:r>
            <a:r>
              <a:rPr lang="en-US" sz="1600" dirty="0" smtClean="0">
                <a:solidFill>
                  <a:schemeClr val="tx1"/>
                </a:solidFill>
              </a:rPr>
              <a:t/>
            </a:r>
            <a:br>
              <a:rPr lang="en-US" sz="1600" dirty="0" smtClean="0">
                <a:solidFill>
                  <a:schemeClr val="tx1"/>
                </a:solidFill>
              </a:rPr>
            </a:br>
            <a:endParaRPr lang="en-US" sz="1600" dirty="0" smtClean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 smtClean="0">
                <a:solidFill>
                  <a:schemeClr val="tx1"/>
                </a:solidFill>
              </a:rPr>
              <a:t>Männer</a:t>
            </a:r>
            <a:r>
              <a:rPr lang="en-US" sz="1600" dirty="0" smtClean="0">
                <a:solidFill>
                  <a:schemeClr val="tx1"/>
                </a:solidFill>
              </a:rPr>
              <a:t> &amp; Frauen, ≥40 </a:t>
            </a:r>
            <a:r>
              <a:rPr lang="en-US" sz="1600" dirty="0" err="1" smtClean="0">
                <a:solidFill>
                  <a:schemeClr val="tx1"/>
                </a:solidFill>
              </a:rPr>
              <a:t>Jahre</a:t>
            </a:r>
            <a:r>
              <a:rPr lang="en-US" sz="1600" dirty="0" smtClean="0">
                <a:solidFill>
                  <a:schemeClr val="tx1"/>
                </a:solidFill>
              </a:rPr>
              <a:t>, </a:t>
            </a:r>
            <a:r>
              <a:rPr lang="en-US" sz="1600" dirty="0" err="1" smtClean="0">
                <a:solidFill>
                  <a:schemeClr val="tx1"/>
                </a:solidFill>
              </a:rPr>
              <a:t>schwere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</a:rPr>
              <a:t>bis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</a:rPr>
              <a:t>sehr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</a:rPr>
              <a:t>schwere</a:t>
            </a:r>
            <a:r>
              <a:rPr lang="en-US" sz="1600" dirty="0" smtClean="0">
                <a:solidFill>
                  <a:schemeClr val="tx1"/>
                </a:solidFill>
              </a:rPr>
              <a:t> COPD</a:t>
            </a:r>
            <a:endParaRPr lang="en-US" sz="16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 smtClean="0">
                <a:solidFill>
                  <a:schemeClr val="tx1"/>
                </a:solidFill>
              </a:rPr>
              <a:t>Raucher</a:t>
            </a:r>
            <a:r>
              <a:rPr lang="en-US" sz="1600" dirty="0" smtClean="0">
                <a:solidFill>
                  <a:schemeClr val="tx1"/>
                </a:solidFill>
              </a:rPr>
              <a:t> und Ex-</a:t>
            </a:r>
            <a:r>
              <a:rPr lang="en-US" sz="1600" dirty="0" err="1" smtClean="0">
                <a:solidFill>
                  <a:schemeClr val="tx1"/>
                </a:solidFill>
              </a:rPr>
              <a:t>Raucher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</a:rPr>
              <a:t>mit</a:t>
            </a:r>
            <a:r>
              <a:rPr lang="en-US" sz="1600" dirty="0" smtClean="0">
                <a:solidFill>
                  <a:schemeClr val="tx1"/>
                </a:solidFill>
              </a:rPr>
              <a:t> ≥10 </a:t>
            </a:r>
            <a:r>
              <a:rPr lang="en-US" sz="1600" dirty="0" err="1" smtClean="0">
                <a:solidFill>
                  <a:schemeClr val="tx1"/>
                </a:solidFill>
              </a:rPr>
              <a:t>Packungsjahre</a:t>
            </a:r>
            <a:endParaRPr lang="en-US" sz="1600" dirty="0" smtClean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Post-bronchodilator FEV</a:t>
            </a:r>
            <a:r>
              <a:rPr lang="en-US" sz="1600" baseline="-25000" dirty="0" smtClean="0">
                <a:solidFill>
                  <a:schemeClr val="tx1"/>
                </a:solidFill>
              </a:rPr>
              <a:t>1</a:t>
            </a:r>
            <a:r>
              <a:rPr lang="en-US" sz="1600" dirty="0" smtClean="0">
                <a:solidFill>
                  <a:schemeClr val="tx1"/>
                </a:solidFill>
              </a:rPr>
              <a:t> &lt;50% </a:t>
            </a:r>
            <a:r>
              <a:rPr lang="en-US" sz="1600" dirty="0" err="1" smtClean="0">
                <a:solidFill>
                  <a:schemeClr val="tx1"/>
                </a:solidFill>
              </a:rPr>
              <a:t>vom</a:t>
            </a:r>
            <a:r>
              <a:rPr lang="en-US" sz="1600" dirty="0" smtClean="0">
                <a:solidFill>
                  <a:schemeClr val="tx1"/>
                </a:solidFill>
              </a:rPr>
              <a:t> Soll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Post-bronchodilator FEV</a:t>
            </a:r>
            <a:r>
              <a:rPr lang="en-US" sz="1600" baseline="-25000" dirty="0" smtClean="0">
                <a:solidFill>
                  <a:schemeClr val="tx1"/>
                </a:solidFill>
              </a:rPr>
              <a:t>1</a:t>
            </a:r>
            <a:r>
              <a:rPr lang="en-US" sz="1600" dirty="0" smtClean="0">
                <a:solidFill>
                  <a:schemeClr val="tx1"/>
                </a:solidFill>
              </a:rPr>
              <a:t>/FVC &lt;0.7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smtClean="0">
                <a:solidFill>
                  <a:schemeClr val="tx1"/>
                </a:solidFill>
              </a:rPr>
              <a:t>Mindestens eine dokumentierte Exazerbation in den 12 Monate vor Studieneinschluss, die eine Behandlung mit systemische </a:t>
            </a:r>
            <a:r>
              <a:rPr lang="de-DE" sz="1600" dirty="0" err="1" smtClean="0">
                <a:solidFill>
                  <a:schemeClr val="tx1"/>
                </a:solidFill>
              </a:rPr>
              <a:t>Glukokortikoiden</a:t>
            </a:r>
            <a:r>
              <a:rPr lang="de-DE" sz="1600" dirty="0" smtClean="0">
                <a:solidFill>
                  <a:schemeClr val="tx1"/>
                </a:solidFill>
              </a:rPr>
              <a:t> und/oder Antibiotika erforderte</a:t>
            </a:r>
            <a:endParaRPr lang="en-US" sz="1600" dirty="0" smtClean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chemeClr val="tx1"/>
              </a:solidFill>
            </a:endParaRPr>
          </a:p>
          <a:p>
            <a:r>
              <a:rPr lang="en-US" sz="1600" b="1" dirty="0" err="1" smtClean="0">
                <a:solidFill>
                  <a:schemeClr val="tx1"/>
                </a:solidFill>
              </a:rPr>
              <a:t>Ausschlusskriterien</a:t>
            </a:r>
            <a:r>
              <a:rPr lang="en-US" sz="1600" b="1" dirty="0" smtClean="0">
                <a:solidFill>
                  <a:schemeClr val="tx1"/>
                </a:solidFill>
              </a:rPr>
              <a:t/>
            </a:r>
            <a:br>
              <a:rPr lang="en-US" sz="1600" b="1" dirty="0" smtClean="0">
                <a:solidFill>
                  <a:schemeClr val="tx1"/>
                </a:solidFill>
              </a:rPr>
            </a:br>
            <a:endParaRPr lang="en-US" sz="1600" b="1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 smtClean="0">
                <a:solidFill>
                  <a:schemeClr val="tx1"/>
                </a:solidFill>
              </a:rPr>
              <a:t>Patienten</a:t>
            </a:r>
            <a:r>
              <a:rPr lang="en-US" sz="1600" dirty="0" smtClean="0">
                <a:solidFill>
                  <a:schemeClr val="tx1"/>
                </a:solidFill>
              </a:rPr>
              <a:t> die </a:t>
            </a:r>
            <a:r>
              <a:rPr lang="en-US" sz="1600" dirty="0" err="1" smtClean="0">
                <a:solidFill>
                  <a:schemeClr val="tx1"/>
                </a:solidFill>
              </a:rPr>
              <a:t>eine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</a:rPr>
              <a:t>Exazerbation</a:t>
            </a:r>
            <a:r>
              <a:rPr lang="en-US" sz="1600" dirty="0" smtClean="0">
                <a:solidFill>
                  <a:schemeClr val="tx1"/>
                </a:solidFill>
              </a:rPr>
              <a:t> in den </a:t>
            </a:r>
            <a:r>
              <a:rPr lang="en-US" sz="1600" dirty="0" err="1" smtClean="0">
                <a:solidFill>
                  <a:schemeClr val="tx1"/>
                </a:solidFill>
              </a:rPr>
              <a:t>sechs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</a:rPr>
              <a:t>Wochen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</a:rPr>
              <a:t>vor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</a:rPr>
              <a:t>Visite</a:t>
            </a:r>
            <a:r>
              <a:rPr lang="en-US" sz="1600" dirty="0" smtClean="0">
                <a:solidFill>
                  <a:schemeClr val="tx1"/>
                </a:solidFill>
              </a:rPr>
              <a:t> 1 </a:t>
            </a:r>
            <a:r>
              <a:rPr lang="en-US" sz="1600" dirty="0" err="1" smtClean="0">
                <a:solidFill>
                  <a:schemeClr val="tx1"/>
                </a:solidFill>
              </a:rPr>
              <a:t>hatten</a:t>
            </a:r>
            <a:r>
              <a:rPr lang="en-US" sz="1600" dirty="0" smtClean="0">
                <a:solidFill>
                  <a:schemeClr val="tx1"/>
                </a:solidFill>
              </a:rPr>
              <a:t>, </a:t>
            </a:r>
            <a:r>
              <a:rPr lang="en-US" sz="1600" dirty="0" err="1" smtClean="0">
                <a:solidFill>
                  <a:schemeClr val="tx1"/>
                </a:solidFill>
              </a:rPr>
              <a:t>welche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</a:rPr>
              <a:t>mit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</a:rPr>
              <a:t>Antibiotika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</a:rPr>
              <a:t>oder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</a:rPr>
              <a:t>systemischen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</a:rPr>
              <a:t>Glukokortikoiden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</a:rPr>
              <a:t>behandelt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</a:rPr>
              <a:t>werden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</a:rPr>
              <a:t>musste</a:t>
            </a:r>
            <a:r>
              <a:rPr lang="en-US" sz="1600" dirty="0" smtClean="0">
                <a:solidFill>
                  <a:schemeClr val="tx1"/>
                </a:solidFill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 smtClean="0">
                <a:solidFill>
                  <a:schemeClr val="tx1"/>
                </a:solidFill>
              </a:rPr>
              <a:t>Patieten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</a:rPr>
              <a:t>mit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</a:rPr>
              <a:t>pulmonalen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</a:rPr>
              <a:t>Begleiterkrankungen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</a:rPr>
              <a:t>wie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</a:rPr>
              <a:t>Tuberkulose</a:t>
            </a:r>
            <a:r>
              <a:rPr lang="en-US" sz="1600" dirty="0" smtClean="0">
                <a:solidFill>
                  <a:schemeClr val="tx1"/>
                </a:solidFill>
              </a:rPr>
              <a:t>, </a:t>
            </a:r>
            <a:r>
              <a:rPr lang="en-US" sz="1600" dirty="0" err="1" smtClean="0">
                <a:solidFill>
                  <a:schemeClr val="tx1"/>
                </a:solidFill>
              </a:rPr>
              <a:t>Brochiektase</a:t>
            </a:r>
            <a:r>
              <a:rPr lang="en-US" sz="1600" dirty="0" smtClean="0">
                <a:solidFill>
                  <a:schemeClr val="tx1"/>
                </a:solidFill>
              </a:rPr>
              <a:t>, </a:t>
            </a:r>
            <a:r>
              <a:rPr lang="en-US" sz="1600" dirty="0" err="1" smtClean="0">
                <a:solidFill>
                  <a:schemeClr val="tx1"/>
                </a:solidFill>
              </a:rPr>
              <a:t>Sarkoidose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</a:rPr>
              <a:t>oder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</a:rPr>
              <a:t>Lungenhochdruck</a:t>
            </a:r>
            <a:endParaRPr lang="en-US" sz="16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 smtClean="0">
                <a:solidFill>
                  <a:schemeClr val="tx1"/>
                </a:solidFill>
              </a:rPr>
              <a:t>Patienten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</a:rPr>
              <a:t>mit</a:t>
            </a:r>
            <a:r>
              <a:rPr lang="en-US" sz="1600" dirty="0" smtClean="0">
                <a:solidFill>
                  <a:schemeClr val="tx1"/>
                </a:solidFill>
              </a:rPr>
              <a:t> Asthma, </a:t>
            </a:r>
            <a:r>
              <a:rPr lang="en-US" sz="1600" dirty="0" err="1" smtClean="0">
                <a:solidFill>
                  <a:schemeClr val="tx1"/>
                </a:solidFill>
              </a:rPr>
              <a:t>allergischer</a:t>
            </a:r>
            <a:r>
              <a:rPr lang="en-US" sz="1600" dirty="0" smtClean="0">
                <a:solidFill>
                  <a:schemeClr val="tx1"/>
                </a:solidFill>
              </a:rPr>
              <a:t> Rhinitis, </a:t>
            </a:r>
            <a:r>
              <a:rPr lang="en-US" sz="1600" dirty="0" err="1" smtClean="0">
                <a:solidFill>
                  <a:schemeClr val="tx1"/>
                </a:solidFill>
              </a:rPr>
              <a:t>Ekzem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</a:rPr>
              <a:t>oder</a:t>
            </a:r>
            <a:r>
              <a:rPr lang="en-US" sz="1600" dirty="0" smtClean="0">
                <a:solidFill>
                  <a:schemeClr val="tx1"/>
                </a:solidFill>
              </a:rPr>
              <a:t> Alpha-1 Antitrypsin </a:t>
            </a:r>
            <a:r>
              <a:rPr lang="en-US" sz="1600" dirty="0" err="1" smtClean="0">
                <a:solidFill>
                  <a:schemeClr val="tx1"/>
                </a:solidFill>
              </a:rPr>
              <a:t>Mangel</a:t>
            </a:r>
            <a:r>
              <a:rPr lang="en-US" sz="1600" dirty="0" smtClean="0">
                <a:solidFill>
                  <a:schemeClr val="tx1"/>
                </a:solidFill>
              </a:rPr>
              <a:t>, </a:t>
            </a:r>
            <a:r>
              <a:rPr lang="en-US" sz="1600" dirty="0" err="1" smtClean="0">
                <a:solidFill>
                  <a:schemeClr val="tx1"/>
                </a:solidFill>
              </a:rPr>
              <a:t>Typ</a:t>
            </a:r>
            <a:r>
              <a:rPr lang="en-US" sz="1600" dirty="0" smtClean="0">
                <a:solidFill>
                  <a:schemeClr val="tx1"/>
                </a:solidFill>
              </a:rPr>
              <a:t> I </a:t>
            </a:r>
            <a:r>
              <a:rPr lang="en-US" sz="1600" dirty="0" err="1" smtClean="0">
                <a:solidFill>
                  <a:schemeClr val="tx1"/>
                </a:solidFill>
              </a:rPr>
              <a:t>oder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</a:rPr>
              <a:t>unkontrolliertem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</a:rPr>
              <a:t>Typ</a:t>
            </a:r>
            <a:r>
              <a:rPr lang="en-US" sz="1600" dirty="0" smtClean="0">
                <a:solidFill>
                  <a:schemeClr val="tx1"/>
                </a:solidFill>
              </a:rPr>
              <a:t> 2 Diabetes</a:t>
            </a:r>
          </a:p>
          <a:p>
            <a:pPr marL="495300" lvl="1" indent="-285750"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chemeClr val="tx1"/>
              </a:solidFill>
            </a:endParaRPr>
          </a:p>
          <a:p>
            <a:pPr marL="742856" lvl="1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17899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38"/>
          <p:cNvSpPr txBox="1"/>
          <p:nvPr/>
        </p:nvSpPr>
        <p:spPr>
          <a:xfrm>
            <a:off x="2569226" y="6577703"/>
            <a:ext cx="49150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chemeClr val="tx1"/>
                </a:solidFill>
              </a:rPr>
              <a:t>Wedzicha</a:t>
            </a:r>
            <a:r>
              <a:rPr lang="en-US" sz="1400" dirty="0" smtClean="0">
                <a:solidFill>
                  <a:schemeClr val="tx1"/>
                </a:solidFill>
              </a:rPr>
              <a:t> et al. Lancet </a:t>
            </a:r>
            <a:r>
              <a:rPr lang="en-US" sz="1400" dirty="0" err="1">
                <a:solidFill>
                  <a:schemeClr val="tx1"/>
                </a:solidFill>
              </a:rPr>
              <a:t>Respir</a:t>
            </a:r>
            <a:r>
              <a:rPr lang="en-US" sz="1400" dirty="0">
                <a:solidFill>
                  <a:schemeClr val="tx1"/>
                </a:solidFill>
              </a:rPr>
              <a:t> Med. 2013 May;1(3):199-209</a:t>
            </a:r>
          </a:p>
        </p:txBody>
      </p:sp>
      <p:sp>
        <p:nvSpPr>
          <p:cNvPr id="40" name="Title 1"/>
          <p:cNvSpPr txBox="1">
            <a:spLocks/>
          </p:cNvSpPr>
          <p:nvPr/>
        </p:nvSpPr>
        <p:spPr bwMode="auto">
          <a:xfrm>
            <a:off x="411899" y="532528"/>
            <a:ext cx="8229600" cy="850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106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212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32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426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de-AT" dirty="0" smtClean="0">
                <a:latin typeface="DIN Alternate"/>
              </a:rPr>
              <a:t>Patienten</a:t>
            </a:r>
            <a:endParaRPr lang="en-US" dirty="0">
              <a:latin typeface="DIN Alternate"/>
            </a:endParaRPr>
          </a:p>
        </p:txBody>
      </p:sp>
      <p:graphicFrame>
        <p:nvGraphicFramePr>
          <p:cNvPr id="6" name="Content Placeholder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53192097"/>
              </p:ext>
            </p:extLst>
          </p:nvPr>
        </p:nvGraphicFramePr>
        <p:xfrm>
          <a:off x="1403560" y="1411852"/>
          <a:ext cx="6336880" cy="4681518"/>
        </p:xfrm>
        <a:graphic>
          <a:graphicData uri="http://schemas.openxmlformats.org/drawingml/2006/table">
            <a:tbl>
              <a:tblPr firstRow="1">
                <a:tableStyleId>{2D5ABB26-0587-4C30-8999-92F81FD0307C}</a:tableStyleId>
              </a:tblPr>
              <a:tblGrid>
                <a:gridCol w="4636385"/>
                <a:gridCol w="1700495"/>
              </a:tblGrid>
              <a:tr h="43993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90000" marR="90000" marT="10800" marB="10800" anchor="ctr"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+mj-lt"/>
                          <a:ea typeface="ヒラギノ角ゴ Pro W3"/>
                          <a:cs typeface="ヒラギノ角ゴ Pro W3"/>
                        </a:rPr>
                        <a:t>SPARK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+mj-lt"/>
                          <a:ea typeface="ヒラギノ角ゴ Pro W3"/>
                          <a:cs typeface="ヒラギノ角ゴ Pro W3"/>
                        </a:rPr>
                        <a:t>(n=2206)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+mj-lt"/>
                        <a:ea typeface="ヒラギノ角ゴ Pro W3"/>
                        <a:cs typeface="ヒラギノ角ゴ Pro W3"/>
                      </a:endParaRPr>
                    </a:p>
                  </a:txBody>
                  <a:tcPr marL="90000" marR="90000" marT="10800" marB="10800" anchor="ctr"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36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Age (years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), mean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90000" marR="90000" marT="10800" marB="10800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63.3</a:t>
                      </a:r>
                      <a:endParaRPr lang="en-US" sz="14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000" marR="90000" marT="10800" marB="10800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2836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Male,</a:t>
                      </a: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%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90000" marR="90000" marT="10800" marB="1080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74.8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90000" marR="90000" marT="10800" marB="10800"/>
                </a:tc>
              </a:tr>
              <a:tr h="22879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Duration of COPD (years), 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mean 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90000" marR="90000" marT="10800" marB="1080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7.2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90000" marR="90000" marT="10800" marB="10800"/>
                </a:tc>
              </a:tr>
              <a:tr h="22879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Disease severity, %</a:t>
                      </a:r>
                      <a:endParaRPr lang="en-US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000" marR="90000" marT="10800" marB="1080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90000" marR="90000" marT="10800" marB="10800"/>
                </a:tc>
              </a:tr>
              <a:tr h="22836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33363" algn="l"/>
                        </a:tabLst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   Severe</a:t>
                      </a:r>
                      <a:endParaRPr lang="en-US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000" marR="90000" marT="10800" marB="1080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79.0</a:t>
                      </a:r>
                      <a:endParaRPr lang="en-US" sz="14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000" marR="90000" marT="10800" marB="10800"/>
                </a:tc>
              </a:tr>
              <a:tr h="22836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33363" algn="l"/>
                        </a:tabLst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Very severe</a:t>
                      </a:r>
                      <a:endParaRPr lang="en-US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000" marR="90000" marT="10800" marB="1080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20.9</a:t>
                      </a:r>
                      <a:endParaRPr lang="en-US" sz="14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000" marR="90000" marT="10800" marB="10800"/>
                </a:tc>
              </a:tr>
              <a:tr h="22836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ICS user at baseline,</a:t>
                      </a:r>
                      <a:r>
                        <a:rPr lang="en-US" sz="1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%</a:t>
                      </a:r>
                      <a:endParaRPr lang="en-US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000" marR="90000" marT="10800" marB="1080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75.3</a:t>
                      </a:r>
                      <a:endParaRPr lang="en-US" sz="14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000" marR="90000" marT="10800" marB="10800"/>
                </a:tc>
              </a:tr>
              <a:tr h="22836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Current</a:t>
                      </a: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smoker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, %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90000" marR="90000" marT="10800" marB="1080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37.6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90000" marR="90000" marT="10800" marB="10800"/>
                </a:tc>
              </a:tr>
              <a:tr h="22836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Pre-bronchodilator FEV</a:t>
                      </a:r>
                      <a:r>
                        <a:rPr lang="en-GB" sz="1400" baseline="-25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(L), mean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90000" marR="90000" marT="10800" marB="1080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0.9</a:t>
                      </a:r>
                      <a:endParaRPr lang="en-US" sz="14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000" marR="90000" marT="10800" marB="10800"/>
                </a:tc>
              </a:tr>
              <a:tr h="22836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Post-bronchodilator FEV</a:t>
                      </a:r>
                      <a:r>
                        <a:rPr lang="en-GB" sz="1400" baseline="-25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(L), mean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90000" marR="90000" marT="10800" marB="1080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1.0</a:t>
                      </a:r>
                      <a:endParaRPr lang="en-US" sz="14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90000" marR="90000" marT="10800" marB="10800"/>
                </a:tc>
              </a:tr>
              <a:tr h="22836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Post-bronchodilator FEV</a:t>
                      </a:r>
                      <a:r>
                        <a:rPr lang="en-GB" sz="1400" baseline="-25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% predicted, mean</a:t>
                      </a:r>
                      <a:endParaRPr lang="en-US" sz="14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90000" marR="90000" marT="10800" marB="1080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37.2</a:t>
                      </a:r>
                      <a:endParaRPr lang="en-US" sz="14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000" marR="90000" marT="10800" marB="10800"/>
                </a:tc>
              </a:tr>
              <a:tr h="22836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Post-bronchodilator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FEV</a:t>
                      </a:r>
                      <a:r>
                        <a:rPr lang="en-US" sz="1400" baseline="-25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1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reversibility (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%), mean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90000" marR="90000" marT="10800" marB="1080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18.3</a:t>
                      </a:r>
                      <a:endParaRPr lang="en-US" sz="14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000" marR="90000" marT="10800" marB="10800"/>
                </a:tc>
              </a:tr>
              <a:tr h="22836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Post-bronchodilator FEV</a:t>
                      </a:r>
                      <a:r>
                        <a:rPr lang="en-US" sz="1400" baseline="-25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/FVC (%), mean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90000" marR="90000" marT="10800" marB="1080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39.3</a:t>
                      </a:r>
                      <a:endParaRPr lang="en-US" sz="14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000" marR="90000" marT="10800" marB="10800"/>
                </a:tc>
              </a:tr>
              <a:tr h="21996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Number of COPD exacerbations in previous year, %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90000" marR="90000" marT="10800" marB="1080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4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000" marR="90000" marT="10800" marB="10800"/>
                </a:tc>
              </a:tr>
              <a:tr h="228369">
                <a:tc>
                  <a:txBody>
                    <a:bodyPr/>
                    <a:lstStyle/>
                    <a:p>
                      <a:pPr marL="0" marR="0" indent="233363" algn="l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1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90000" marR="90000" marT="10800" marB="1080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76.2</a:t>
                      </a:r>
                      <a:endParaRPr lang="en-US" sz="14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000" marR="90000" marT="10800" marB="10800"/>
                </a:tc>
              </a:tr>
              <a:tr h="228797">
                <a:tc>
                  <a:txBody>
                    <a:bodyPr/>
                    <a:lstStyle/>
                    <a:p>
                      <a:pPr marL="0" marR="0" indent="233363" algn="l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≥2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90000" marR="90000" marT="10800" marB="1080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22.3</a:t>
                      </a:r>
                      <a:endParaRPr lang="en-US" sz="14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000" marR="90000" marT="10800" marB="10800"/>
                </a:tc>
              </a:tr>
              <a:tr h="228797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SGRQ total score, mean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90000" marR="90000" marT="10800" marB="10800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52.54</a:t>
                      </a:r>
                      <a:endParaRPr lang="en-US" sz="14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000" marR="90000" marT="10800" marB="10800"/>
                </a:tc>
              </a:tr>
              <a:tr h="238878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Baseline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rescue medication (puffs/day), mean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90000" marR="90000" marT="10800" marB="10800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5.65</a:t>
                      </a:r>
                      <a:endParaRPr lang="en-US" sz="14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000" marR="90000" marT="10800" marB="10800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115520" y="6108671"/>
            <a:ext cx="725740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srgbClr val="404040"/>
                </a:solidFill>
              </a:rPr>
              <a:t>FVC = forced vital capacity; ICS </a:t>
            </a:r>
            <a:r>
              <a:rPr lang="en-GB" sz="1200" dirty="0" smtClean="0">
                <a:solidFill>
                  <a:srgbClr val="404040"/>
                </a:solidFill>
              </a:rPr>
              <a:t>= inhaled corticosteroids; </a:t>
            </a:r>
            <a:br>
              <a:rPr lang="en-GB" sz="1200" dirty="0" smtClean="0">
                <a:solidFill>
                  <a:srgbClr val="404040"/>
                </a:solidFill>
              </a:rPr>
            </a:br>
            <a:r>
              <a:rPr lang="en-GB" sz="1200" dirty="0" smtClean="0">
                <a:solidFill>
                  <a:srgbClr val="404040"/>
                </a:solidFill>
              </a:rPr>
              <a:t>SGRQ = </a:t>
            </a:r>
            <a:r>
              <a:rPr lang="en-US" sz="1200" dirty="0">
                <a:solidFill>
                  <a:srgbClr val="404040"/>
                </a:solidFill>
                <a:ea typeface="Times New Roman"/>
                <a:cs typeface="Times New Roman"/>
              </a:rPr>
              <a:t>St. George’s Respiratory </a:t>
            </a:r>
            <a:r>
              <a:rPr lang="en-US" sz="1200" dirty="0" smtClean="0">
                <a:solidFill>
                  <a:srgbClr val="404040"/>
                </a:solidFill>
                <a:ea typeface="Times New Roman"/>
                <a:cs typeface="Times New Roman"/>
              </a:rPr>
              <a:t>Questionnaire </a:t>
            </a:r>
            <a:endParaRPr lang="en-US" sz="1200" dirty="0">
              <a:solidFill>
                <a:srgbClr val="4040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67543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38"/>
          <p:cNvSpPr txBox="1"/>
          <p:nvPr/>
        </p:nvSpPr>
        <p:spPr>
          <a:xfrm>
            <a:off x="2569226" y="6416448"/>
            <a:ext cx="49150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chemeClr val="tx1"/>
                </a:solidFill>
              </a:rPr>
              <a:t>Wedzicha</a:t>
            </a:r>
            <a:r>
              <a:rPr lang="en-US" sz="1400" dirty="0" smtClean="0">
                <a:solidFill>
                  <a:schemeClr val="tx1"/>
                </a:solidFill>
              </a:rPr>
              <a:t> et al. Lancet </a:t>
            </a:r>
            <a:r>
              <a:rPr lang="en-US" sz="1400" dirty="0" err="1">
                <a:solidFill>
                  <a:schemeClr val="tx1"/>
                </a:solidFill>
              </a:rPr>
              <a:t>Respir</a:t>
            </a:r>
            <a:r>
              <a:rPr lang="en-US" sz="1400" dirty="0">
                <a:solidFill>
                  <a:schemeClr val="tx1"/>
                </a:solidFill>
              </a:rPr>
              <a:t> Med. 2013 May;1(3):199-209</a:t>
            </a:r>
          </a:p>
        </p:txBody>
      </p:sp>
      <p:sp>
        <p:nvSpPr>
          <p:cNvPr id="40" name="Title 1"/>
          <p:cNvSpPr txBox="1">
            <a:spLocks/>
          </p:cNvSpPr>
          <p:nvPr/>
        </p:nvSpPr>
        <p:spPr bwMode="auto">
          <a:xfrm>
            <a:off x="411899" y="532528"/>
            <a:ext cx="8229600" cy="850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106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212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32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426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de-AT" dirty="0" smtClean="0">
                <a:latin typeface="DIN Alternate"/>
              </a:rPr>
              <a:t>Ergebnisse</a:t>
            </a:r>
          </a:p>
          <a:p>
            <a:r>
              <a:rPr lang="de-AT" sz="2000" dirty="0" smtClean="0">
                <a:latin typeface="DIN Alternate"/>
              </a:rPr>
              <a:t>Reduktion der moderaten und schweren Exazerbationen</a:t>
            </a:r>
            <a:endParaRPr lang="en-US" sz="2000" dirty="0">
              <a:latin typeface="DIN Alternate"/>
            </a:endParaRP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47034695"/>
              </p:ext>
            </p:extLst>
          </p:nvPr>
        </p:nvGraphicFramePr>
        <p:xfrm>
          <a:off x="1043510" y="1196690"/>
          <a:ext cx="6959600" cy="4789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8" name="Group 20"/>
          <p:cNvGrpSpPr>
            <a:grpSpLocks/>
          </p:cNvGrpSpPr>
          <p:nvPr/>
        </p:nvGrpSpPr>
        <p:grpSpPr bwMode="auto">
          <a:xfrm>
            <a:off x="2974810" y="1933110"/>
            <a:ext cx="3827177" cy="604616"/>
            <a:chOff x="2590800" y="1978886"/>
            <a:chExt cx="2752726" cy="238852"/>
          </a:xfrm>
        </p:grpSpPr>
        <p:cxnSp>
          <p:nvCxnSpPr>
            <p:cNvPr id="9" name="Straight Connector 8"/>
            <p:cNvCxnSpPr/>
            <p:nvPr/>
          </p:nvCxnSpPr>
          <p:spPr>
            <a:xfrm flipH="1">
              <a:off x="2590800" y="2087292"/>
              <a:ext cx="2752726" cy="0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47"/>
            <p:cNvSpPr txBox="1">
              <a:spLocks noChangeArrowheads="1"/>
            </p:cNvSpPr>
            <p:nvPr/>
          </p:nvSpPr>
          <p:spPr bwMode="auto">
            <a:xfrm>
              <a:off x="3193981" y="1978886"/>
              <a:ext cx="1546366" cy="1215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sz="1400" dirty="0" smtClean="0">
                  <a:ea typeface="ヒラギノ角ゴ Pro W3"/>
                </a:rPr>
                <a:t>12% </a:t>
              </a:r>
              <a:r>
                <a:rPr lang="en-US" sz="1400" dirty="0" err="1" smtClean="0">
                  <a:ea typeface="ヒラギノ角ゴ Pro W3"/>
                </a:rPr>
                <a:t>Reduktion</a:t>
              </a:r>
              <a:r>
                <a:rPr lang="en-US" sz="1400" dirty="0" smtClean="0">
                  <a:ea typeface="ヒラギノ角ゴ Pro W3"/>
                </a:rPr>
                <a:t>, </a:t>
              </a:r>
              <a:r>
                <a:rPr lang="en-US" sz="1400" dirty="0">
                  <a:ea typeface="ヒラギノ角ゴ Pro W3"/>
                </a:rPr>
                <a:t>p=0.038</a:t>
              </a:r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2590800" y="2087292"/>
              <a:ext cx="2669" cy="125429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5343526" y="2089174"/>
              <a:ext cx="0" cy="128564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25"/>
          <p:cNvGrpSpPr>
            <a:grpSpLocks/>
          </p:cNvGrpSpPr>
          <p:nvPr/>
        </p:nvGrpSpPr>
        <p:grpSpPr bwMode="auto">
          <a:xfrm>
            <a:off x="4698654" y="2634723"/>
            <a:ext cx="2149948" cy="478167"/>
            <a:chOff x="2528411" y="1902215"/>
            <a:chExt cx="2877506" cy="315523"/>
          </a:xfrm>
        </p:grpSpPr>
        <p:cxnSp>
          <p:nvCxnSpPr>
            <p:cNvPr id="14" name="Straight Connector 13"/>
            <p:cNvCxnSpPr/>
            <p:nvPr/>
          </p:nvCxnSpPr>
          <p:spPr>
            <a:xfrm flipH="1">
              <a:off x="2590800" y="2087845"/>
              <a:ext cx="2752726" cy="0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47"/>
            <p:cNvSpPr txBox="1">
              <a:spLocks noChangeArrowheads="1"/>
            </p:cNvSpPr>
            <p:nvPr/>
          </p:nvSpPr>
          <p:spPr bwMode="auto">
            <a:xfrm>
              <a:off x="2528411" y="1902215"/>
              <a:ext cx="2877506" cy="203090"/>
            </a:xfrm>
            <a:prstGeom prst="rect">
              <a:avLst/>
            </a:prstGeom>
            <a:ln w="19050" cap="sq">
              <a:noFill/>
              <a:bevel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sz="1400" dirty="0" smtClean="0">
                  <a:ea typeface="ヒラギノ角ゴ Pro W3"/>
                </a:rPr>
                <a:t>10% </a:t>
              </a:r>
              <a:r>
                <a:rPr lang="en-US" sz="1400" dirty="0" err="1" smtClean="0">
                  <a:ea typeface="ヒラギノ角ゴ Pro W3"/>
                </a:rPr>
                <a:t>Reduktion</a:t>
              </a:r>
              <a:r>
                <a:rPr lang="en-US" sz="1400" dirty="0" smtClean="0">
                  <a:ea typeface="ヒラギノ角ゴ Pro W3"/>
                </a:rPr>
                <a:t>, </a:t>
              </a:r>
              <a:r>
                <a:rPr lang="en-US" sz="1400" dirty="0">
                  <a:ea typeface="ヒラギノ角ゴ Pro W3"/>
                </a:rPr>
                <a:t>p=0.096</a:t>
              </a:r>
            </a:p>
          </p:txBody>
        </p:sp>
        <p:cxnSp>
          <p:nvCxnSpPr>
            <p:cNvPr id="16" name="Straight Connector 15"/>
            <p:cNvCxnSpPr/>
            <p:nvPr/>
          </p:nvCxnSpPr>
          <p:spPr>
            <a:xfrm>
              <a:off x="2590800" y="2087845"/>
              <a:ext cx="1248" cy="124656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5343526" y="2088892"/>
              <a:ext cx="0" cy="128846"/>
            </a:xfrm>
            <a:prstGeom prst="line">
              <a:avLst/>
            </a:prstGeom>
            <a:ln w="1905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17"/>
          <p:cNvSpPr txBox="1"/>
          <p:nvPr/>
        </p:nvSpPr>
        <p:spPr>
          <a:xfrm>
            <a:off x="3880388" y="5414909"/>
            <a:ext cx="2082986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Open-label</a:t>
            </a:r>
            <a:br>
              <a:rPr lang="en-US" sz="1400" dirty="0" smtClean="0">
                <a:solidFill>
                  <a:schemeClr val="tx1"/>
                </a:solidFill>
              </a:rPr>
            </a:br>
            <a:r>
              <a:rPr lang="en-US" sz="1400" dirty="0" smtClean="0">
                <a:solidFill>
                  <a:schemeClr val="tx1"/>
                </a:solidFill>
              </a:rPr>
              <a:t>tiotropium 18 </a:t>
            </a:r>
            <a:r>
              <a:rPr lang="en-US" sz="1400" dirty="0" err="1" smtClean="0">
                <a:solidFill>
                  <a:schemeClr val="tx1"/>
                </a:solidFill>
              </a:rPr>
              <a:t>μg</a:t>
            </a:r>
            <a:r>
              <a:rPr lang="en-US" sz="1400" dirty="0" smtClean="0">
                <a:solidFill>
                  <a:schemeClr val="tx1"/>
                </a:solidFill>
              </a:rPr>
              <a:t> 1x </a:t>
            </a:r>
            <a:r>
              <a:rPr lang="en-US" sz="1400" dirty="0" err="1" smtClean="0">
                <a:solidFill>
                  <a:schemeClr val="tx1"/>
                </a:solidFill>
              </a:rPr>
              <a:t>tgl</a:t>
            </a:r>
            <a:r>
              <a:rPr lang="en-US" sz="1400" dirty="0" smtClean="0">
                <a:solidFill>
                  <a:schemeClr val="tx1"/>
                </a:solidFill>
              </a:rPr>
              <a:t>.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040688" y="5414910"/>
            <a:ext cx="1800250" cy="52322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IND/GLY 110/50 </a:t>
            </a:r>
            <a:r>
              <a:rPr lang="en-US" sz="1400" dirty="0" err="1" smtClean="0">
                <a:solidFill>
                  <a:schemeClr val="tx1"/>
                </a:solidFill>
              </a:rPr>
              <a:t>μg</a:t>
            </a:r>
            <a:r>
              <a:rPr lang="en-US" sz="1400" dirty="0" smtClean="0">
                <a:solidFill>
                  <a:schemeClr val="tx1"/>
                </a:solidFill>
              </a:rPr>
              <a:t> 1x </a:t>
            </a:r>
            <a:r>
              <a:rPr lang="en-US" sz="1400" dirty="0" err="1" smtClean="0">
                <a:solidFill>
                  <a:schemeClr val="tx1"/>
                </a:solidFill>
              </a:rPr>
              <a:t>tgl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11899" y="1449284"/>
            <a:ext cx="20313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 smtClean="0">
                <a:solidFill>
                  <a:schemeClr val="tx1"/>
                </a:solidFill>
              </a:rPr>
              <a:t>Primärer Endpunkt</a:t>
            </a:r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13957" y="5976978"/>
            <a:ext cx="51067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400" dirty="0" smtClean="0">
                <a:solidFill>
                  <a:schemeClr val="tx1"/>
                </a:solidFill>
              </a:rPr>
              <a:t>IND/GLY: Fixkombination aus </a:t>
            </a:r>
            <a:r>
              <a:rPr lang="de-AT" sz="1400" dirty="0" err="1" smtClean="0">
                <a:solidFill>
                  <a:schemeClr val="tx1"/>
                </a:solidFill>
              </a:rPr>
              <a:t>Indacaterol</a:t>
            </a:r>
            <a:r>
              <a:rPr lang="de-AT" sz="1400" dirty="0" smtClean="0">
                <a:solidFill>
                  <a:schemeClr val="tx1"/>
                </a:solidFill>
              </a:rPr>
              <a:t> und </a:t>
            </a:r>
            <a:r>
              <a:rPr lang="de-AT" sz="1400" dirty="0" err="1" smtClean="0">
                <a:solidFill>
                  <a:schemeClr val="tx1"/>
                </a:solidFill>
              </a:rPr>
              <a:t>Glycopyrronium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71649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38"/>
          <p:cNvSpPr txBox="1"/>
          <p:nvPr/>
        </p:nvSpPr>
        <p:spPr>
          <a:xfrm>
            <a:off x="2897387" y="6525430"/>
            <a:ext cx="49150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chemeClr val="tx1"/>
                </a:solidFill>
              </a:rPr>
              <a:t>Wedzicha</a:t>
            </a:r>
            <a:r>
              <a:rPr lang="en-US" sz="1400" dirty="0" smtClean="0">
                <a:solidFill>
                  <a:schemeClr val="tx1"/>
                </a:solidFill>
              </a:rPr>
              <a:t> et al. Lancet </a:t>
            </a:r>
            <a:r>
              <a:rPr lang="en-US" sz="1400" dirty="0" err="1">
                <a:solidFill>
                  <a:schemeClr val="tx1"/>
                </a:solidFill>
              </a:rPr>
              <a:t>Respir</a:t>
            </a:r>
            <a:r>
              <a:rPr lang="en-US" sz="1400" dirty="0">
                <a:solidFill>
                  <a:schemeClr val="tx1"/>
                </a:solidFill>
              </a:rPr>
              <a:t> Med. 2013 May;1(3):199-209</a:t>
            </a:r>
          </a:p>
        </p:txBody>
      </p:sp>
      <p:sp>
        <p:nvSpPr>
          <p:cNvPr id="40" name="Title 1"/>
          <p:cNvSpPr txBox="1">
            <a:spLocks/>
          </p:cNvSpPr>
          <p:nvPr/>
        </p:nvSpPr>
        <p:spPr bwMode="auto">
          <a:xfrm>
            <a:off x="411899" y="532528"/>
            <a:ext cx="8229600" cy="850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106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212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32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426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de-AT" dirty="0" smtClean="0">
                <a:latin typeface="DIN Alternate"/>
              </a:rPr>
              <a:t>Ergebnisse</a:t>
            </a:r>
          </a:p>
          <a:p>
            <a:r>
              <a:rPr lang="de-AT" sz="2000" dirty="0" smtClean="0">
                <a:latin typeface="DIN Alternate"/>
              </a:rPr>
              <a:t>Reduktion der Exazerbationen</a:t>
            </a:r>
            <a:endParaRPr lang="en-US" sz="2000" dirty="0">
              <a:latin typeface="DIN Alternate"/>
            </a:endParaRPr>
          </a:p>
        </p:txBody>
      </p:sp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234" y="1484730"/>
            <a:ext cx="6818181" cy="474519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Rectangle 21"/>
          <p:cNvSpPr/>
          <p:nvPr/>
        </p:nvSpPr>
        <p:spPr bwMode="auto">
          <a:xfrm>
            <a:off x="2082800" y="3180466"/>
            <a:ext cx="457200" cy="1879600"/>
          </a:xfrm>
          <a:prstGeom prst="rect">
            <a:avLst/>
          </a:prstGeom>
          <a:solidFill>
            <a:schemeClr val="accent6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3556000" y="4449377"/>
            <a:ext cx="457200" cy="609600"/>
          </a:xfrm>
          <a:prstGeom prst="rect">
            <a:avLst/>
          </a:prstGeom>
          <a:solidFill>
            <a:schemeClr val="accent6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4" name="Rectangle 23"/>
          <p:cNvSpPr/>
          <p:nvPr/>
        </p:nvSpPr>
        <p:spPr bwMode="auto">
          <a:xfrm>
            <a:off x="6605180" y="2517533"/>
            <a:ext cx="457200" cy="2542539"/>
          </a:xfrm>
          <a:prstGeom prst="rect">
            <a:avLst/>
          </a:prstGeom>
          <a:solidFill>
            <a:schemeClr val="accent6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5" name="Rectangle 24"/>
          <p:cNvSpPr/>
          <p:nvPr/>
        </p:nvSpPr>
        <p:spPr bwMode="auto">
          <a:xfrm>
            <a:off x="1682750" y="1815216"/>
            <a:ext cx="165100" cy="88900"/>
          </a:xfrm>
          <a:prstGeom prst="rect">
            <a:avLst/>
          </a:prstGeom>
          <a:solidFill>
            <a:schemeClr val="accent6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6" name="Rectangle 25"/>
          <p:cNvSpPr/>
          <p:nvPr/>
        </p:nvSpPr>
        <p:spPr bwMode="auto">
          <a:xfrm>
            <a:off x="2540000" y="3180466"/>
            <a:ext cx="457200" cy="1879600"/>
          </a:xfrm>
          <a:prstGeom prst="rect">
            <a:avLst/>
          </a:prstGeom>
          <a:solidFill>
            <a:srgbClr val="FF99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7064124" y="2507366"/>
            <a:ext cx="457200" cy="2552700"/>
          </a:xfrm>
          <a:prstGeom prst="rect">
            <a:avLst/>
          </a:prstGeom>
          <a:solidFill>
            <a:srgbClr val="FF99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8" name="Rectangle 27"/>
          <p:cNvSpPr/>
          <p:nvPr/>
        </p:nvSpPr>
        <p:spPr bwMode="auto">
          <a:xfrm>
            <a:off x="4013200" y="4463166"/>
            <a:ext cx="457200" cy="596900"/>
          </a:xfrm>
          <a:prstGeom prst="rect">
            <a:avLst/>
          </a:prstGeom>
          <a:solidFill>
            <a:srgbClr val="FF99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9" name="Rectangle 28"/>
          <p:cNvSpPr/>
          <p:nvPr/>
        </p:nvSpPr>
        <p:spPr bwMode="auto">
          <a:xfrm>
            <a:off x="5605227" y="5014347"/>
            <a:ext cx="457200" cy="45719"/>
          </a:xfrm>
          <a:prstGeom prst="rect">
            <a:avLst/>
          </a:prstGeom>
          <a:solidFill>
            <a:srgbClr val="FF99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" name="Rectangle 29"/>
          <p:cNvSpPr/>
          <p:nvPr/>
        </p:nvSpPr>
        <p:spPr bwMode="auto">
          <a:xfrm>
            <a:off x="5143752" y="4971417"/>
            <a:ext cx="457200" cy="88649"/>
          </a:xfrm>
          <a:prstGeom prst="rect">
            <a:avLst/>
          </a:prstGeom>
          <a:solidFill>
            <a:schemeClr val="accent6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1" name="Rectangle 30"/>
          <p:cNvSpPr/>
          <p:nvPr/>
        </p:nvSpPr>
        <p:spPr bwMode="auto">
          <a:xfrm>
            <a:off x="1684148" y="1976005"/>
            <a:ext cx="165100" cy="88900"/>
          </a:xfrm>
          <a:prstGeom prst="rect">
            <a:avLst/>
          </a:prstGeom>
          <a:solidFill>
            <a:srgbClr val="FF99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227867" y="2872689"/>
            <a:ext cx="17988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 smtClean="0">
                <a:solidFill>
                  <a:schemeClr val="tx1"/>
                </a:solidFill>
              </a:rPr>
              <a:t>Primärer Endpunkt</a:t>
            </a:r>
            <a:endParaRPr lang="en-US" sz="1400" b="1" dirty="0">
              <a:solidFill>
                <a:schemeClr val="tx1"/>
              </a:solidFill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 flipH="1">
            <a:off x="3911015" y="3187896"/>
            <a:ext cx="139310" cy="36005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1017741" y="6249632"/>
            <a:ext cx="50765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400" dirty="0" smtClean="0">
                <a:solidFill>
                  <a:schemeClr val="tx1"/>
                </a:solidFill>
              </a:rPr>
              <a:t>QVA149: Fixkombination aus </a:t>
            </a:r>
            <a:r>
              <a:rPr lang="de-AT" sz="1400" dirty="0" err="1" smtClean="0">
                <a:solidFill>
                  <a:schemeClr val="tx1"/>
                </a:solidFill>
              </a:rPr>
              <a:t>Indacaterol</a:t>
            </a:r>
            <a:r>
              <a:rPr lang="de-AT" sz="1400" dirty="0" smtClean="0">
                <a:solidFill>
                  <a:schemeClr val="tx1"/>
                </a:solidFill>
              </a:rPr>
              <a:t> und </a:t>
            </a:r>
            <a:r>
              <a:rPr lang="de-AT" sz="1400" dirty="0" err="1" smtClean="0">
                <a:solidFill>
                  <a:schemeClr val="tx1"/>
                </a:solidFill>
              </a:rPr>
              <a:t>Glycopyrronium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99160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38"/>
          <p:cNvSpPr txBox="1"/>
          <p:nvPr/>
        </p:nvSpPr>
        <p:spPr>
          <a:xfrm>
            <a:off x="1877618" y="6371541"/>
            <a:ext cx="49150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chemeClr val="tx1"/>
                </a:solidFill>
              </a:rPr>
              <a:t>Wedzicha</a:t>
            </a:r>
            <a:r>
              <a:rPr lang="en-US" sz="1400" dirty="0" smtClean="0">
                <a:solidFill>
                  <a:schemeClr val="tx1"/>
                </a:solidFill>
              </a:rPr>
              <a:t> et al. Lancet </a:t>
            </a:r>
            <a:r>
              <a:rPr lang="en-US" sz="1400" dirty="0" err="1">
                <a:solidFill>
                  <a:schemeClr val="tx1"/>
                </a:solidFill>
              </a:rPr>
              <a:t>Respir</a:t>
            </a:r>
            <a:r>
              <a:rPr lang="en-US" sz="1400" dirty="0">
                <a:solidFill>
                  <a:schemeClr val="tx1"/>
                </a:solidFill>
              </a:rPr>
              <a:t> Med. 2013 May;1(3):199-209</a:t>
            </a:r>
          </a:p>
        </p:txBody>
      </p:sp>
      <p:sp>
        <p:nvSpPr>
          <p:cNvPr id="40" name="Title 1"/>
          <p:cNvSpPr txBox="1">
            <a:spLocks/>
          </p:cNvSpPr>
          <p:nvPr/>
        </p:nvSpPr>
        <p:spPr bwMode="auto">
          <a:xfrm>
            <a:off x="411899" y="532528"/>
            <a:ext cx="8229600" cy="850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106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212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32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426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de-AT" dirty="0" smtClean="0">
                <a:latin typeface="DIN Alternate"/>
              </a:rPr>
              <a:t>Ergebnisse</a:t>
            </a:r>
          </a:p>
          <a:p>
            <a:r>
              <a:rPr lang="de-AT" sz="2000" dirty="0" smtClean="0">
                <a:latin typeface="DIN Alternate"/>
              </a:rPr>
              <a:t>Lungenfunktion</a:t>
            </a:r>
            <a:endParaRPr lang="en-US" sz="2000" dirty="0">
              <a:latin typeface="DIN Alternate"/>
            </a:endParaRPr>
          </a:p>
        </p:txBody>
      </p:sp>
      <p:sp>
        <p:nvSpPr>
          <p:cNvPr id="18" name="Freeform 6"/>
          <p:cNvSpPr>
            <a:spLocks/>
          </p:cNvSpPr>
          <p:nvPr/>
        </p:nvSpPr>
        <p:spPr bwMode="auto">
          <a:xfrm>
            <a:off x="2103465" y="1949450"/>
            <a:ext cx="5716588" cy="3413125"/>
          </a:xfrm>
          <a:custGeom>
            <a:avLst/>
            <a:gdLst>
              <a:gd name="T0" fmla="*/ 0 w 3601"/>
              <a:gd name="T1" fmla="*/ 0 h 2150"/>
              <a:gd name="T2" fmla="*/ 0 w 3601"/>
              <a:gd name="T3" fmla="*/ 2150 h 2150"/>
              <a:gd name="T4" fmla="*/ 3601 w 3601"/>
              <a:gd name="T5" fmla="*/ 2150 h 2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601" h="2150">
                <a:moveTo>
                  <a:pt x="0" y="0"/>
                </a:moveTo>
                <a:lnTo>
                  <a:pt x="0" y="2150"/>
                </a:lnTo>
                <a:lnTo>
                  <a:pt x="3601" y="2150"/>
                </a:lnTo>
              </a:path>
            </a:pathLst>
          </a:custGeom>
          <a:noFill/>
          <a:ln w="28575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Line 7"/>
          <p:cNvSpPr>
            <a:spLocks noChangeShapeType="1"/>
          </p:cNvSpPr>
          <p:nvPr/>
        </p:nvSpPr>
        <p:spPr bwMode="auto">
          <a:xfrm>
            <a:off x="2011390" y="1963400"/>
            <a:ext cx="92075" cy="0"/>
          </a:xfrm>
          <a:prstGeom prst="line">
            <a:avLst/>
          </a:prstGeom>
          <a:noFill/>
          <a:ln w="28575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Line 9"/>
          <p:cNvSpPr>
            <a:spLocks noChangeShapeType="1"/>
          </p:cNvSpPr>
          <p:nvPr/>
        </p:nvSpPr>
        <p:spPr bwMode="auto">
          <a:xfrm>
            <a:off x="2011390" y="2813194"/>
            <a:ext cx="92075" cy="0"/>
          </a:xfrm>
          <a:prstGeom prst="line">
            <a:avLst/>
          </a:prstGeom>
          <a:noFill/>
          <a:ln w="28575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Line 10"/>
          <p:cNvSpPr>
            <a:spLocks noChangeShapeType="1"/>
          </p:cNvSpPr>
          <p:nvPr/>
        </p:nvSpPr>
        <p:spPr bwMode="auto">
          <a:xfrm>
            <a:off x="2011390" y="3662988"/>
            <a:ext cx="92075" cy="0"/>
          </a:xfrm>
          <a:prstGeom prst="line">
            <a:avLst/>
          </a:prstGeom>
          <a:noFill/>
          <a:ln w="28575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Line 12"/>
          <p:cNvSpPr>
            <a:spLocks noChangeShapeType="1"/>
          </p:cNvSpPr>
          <p:nvPr/>
        </p:nvSpPr>
        <p:spPr bwMode="auto">
          <a:xfrm>
            <a:off x="2011390" y="4512782"/>
            <a:ext cx="92075" cy="0"/>
          </a:xfrm>
          <a:prstGeom prst="line">
            <a:avLst/>
          </a:prstGeom>
          <a:noFill/>
          <a:ln w="28575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Line 13"/>
          <p:cNvSpPr>
            <a:spLocks noChangeShapeType="1"/>
          </p:cNvSpPr>
          <p:nvPr/>
        </p:nvSpPr>
        <p:spPr bwMode="auto">
          <a:xfrm>
            <a:off x="2011390" y="5362575"/>
            <a:ext cx="92075" cy="0"/>
          </a:xfrm>
          <a:prstGeom prst="line">
            <a:avLst/>
          </a:prstGeom>
          <a:noFill/>
          <a:ln w="28575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Line 15"/>
          <p:cNvSpPr>
            <a:spLocks noChangeShapeType="1"/>
          </p:cNvSpPr>
          <p:nvPr/>
        </p:nvSpPr>
        <p:spPr bwMode="auto">
          <a:xfrm>
            <a:off x="2459065" y="5362575"/>
            <a:ext cx="0" cy="92075"/>
          </a:xfrm>
          <a:prstGeom prst="line">
            <a:avLst/>
          </a:prstGeom>
          <a:noFill/>
          <a:ln w="28575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Line 16"/>
          <p:cNvSpPr>
            <a:spLocks noChangeShapeType="1"/>
          </p:cNvSpPr>
          <p:nvPr/>
        </p:nvSpPr>
        <p:spPr bwMode="auto">
          <a:xfrm>
            <a:off x="3285623" y="5362575"/>
            <a:ext cx="0" cy="92075"/>
          </a:xfrm>
          <a:prstGeom prst="line">
            <a:avLst/>
          </a:prstGeom>
          <a:noFill/>
          <a:ln w="28575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Line 17"/>
          <p:cNvSpPr>
            <a:spLocks noChangeShapeType="1"/>
          </p:cNvSpPr>
          <p:nvPr/>
        </p:nvSpPr>
        <p:spPr bwMode="auto">
          <a:xfrm>
            <a:off x="4112181" y="5362575"/>
            <a:ext cx="0" cy="92075"/>
          </a:xfrm>
          <a:prstGeom prst="line">
            <a:avLst/>
          </a:prstGeom>
          <a:noFill/>
          <a:ln w="28575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Line 18"/>
          <p:cNvSpPr>
            <a:spLocks noChangeShapeType="1"/>
          </p:cNvSpPr>
          <p:nvPr/>
        </p:nvSpPr>
        <p:spPr bwMode="auto">
          <a:xfrm>
            <a:off x="4938739" y="5362575"/>
            <a:ext cx="0" cy="92075"/>
          </a:xfrm>
          <a:prstGeom prst="line">
            <a:avLst/>
          </a:prstGeom>
          <a:noFill/>
          <a:ln w="28575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Line 19"/>
          <p:cNvSpPr>
            <a:spLocks noChangeShapeType="1"/>
          </p:cNvSpPr>
          <p:nvPr/>
        </p:nvSpPr>
        <p:spPr bwMode="auto">
          <a:xfrm>
            <a:off x="5765297" y="5362575"/>
            <a:ext cx="0" cy="92075"/>
          </a:xfrm>
          <a:prstGeom prst="line">
            <a:avLst/>
          </a:prstGeom>
          <a:noFill/>
          <a:ln w="28575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Line 20"/>
          <p:cNvSpPr>
            <a:spLocks noChangeShapeType="1"/>
          </p:cNvSpPr>
          <p:nvPr/>
        </p:nvSpPr>
        <p:spPr bwMode="auto">
          <a:xfrm>
            <a:off x="6591855" y="5362575"/>
            <a:ext cx="0" cy="92075"/>
          </a:xfrm>
          <a:prstGeom prst="line">
            <a:avLst/>
          </a:prstGeom>
          <a:noFill/>
          <a:ln w="28575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Line 21"/>
          <p:cNvSpPr>
            <a:spLocks noChangeShapeType="1"/>
          </p:cNvSpPr>
          <p:nvPr/>
        </p:nvSpPr>
        <p:spPr bwMode="auto">
          <a:xfrm>
            <a:off x="7418415" y="5362575"/>
            <a:ext cx="0" cy="92075"/>
          </a:xfrm>
          <a:prstGeom prst="line">
            <a:avLst/>
          </a:prstGeom>
          <a:noFill/>
          <a:ln w="28575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Content Placeholder 2"/>
          <p:cNvSpPr txBox="1">
            <a:spLocks/>
          </p:cNvSpPr>
          <p:nvPr/>
        </p:nvSpPr>
        <p:spPr bwMode="auto">
          <a:xfrm>
            <a:off x="396634" y="5805330"/>
            <a:ext cx="8469644" cy="451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106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Wingdings" pitchFamily="2" charset="2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212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000"/>
              </a:buClr>
              <a:buFont typeface="Wingdings" pitchFamily="2" charset="2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32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426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5532" indent="0" algn="ctr" defTabSz="914212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2640" indent="0" algn="ctr" defTabSz="914212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199744" indent="0" algn="ctr" defTabSz="914212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6852" indent="0" algn="ctr" defTabSz="914212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err="1" smtClean="0">
                <a:solidFill>
                  <a:schemeClr val="tx1"/>
                </a:solidFill>
              </a:rPr>
              <a:t>Zu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allen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Zeitpunkten</a:t>
            </a:r>
            <a:r>
              <a:rPr lang="en-US" sz="1400" dirty="0" smtClean="0">
                <a:solidFill>
                  <a:schemeClr val="tx1"/>
                </a:solidFill>
              </a:rPr>
              <a:t>: IND/GLY </a:t>
            </a:r>
            <a:r>
              <a:rPr lang="en-US" sz="1400" dirty="0" err="1" smtClean="0">
                <a:solidFill>
                  <a:schemeClr val="tx1"/>
                </a:solidFill>
              </a:rPr>
              <a:t>überlegen</a:t>
            </a:r>
            <a:r>
              <a:rPr lang="en-US" sz="1400" dirty="0" smtClean="0">
                <a:solidFill>
                  <a:schemeClr val="tx1"/>
                </a:solidFill>
              </a:rPr>
              <a:t> versus </a:t>
            </a:r>
            <a:r>
              <a:rPr lang="en-US" sz="1400" dirty="0" err="1" smtClean="0">
                <a:solidFill>
                  <a:schemeClr val="tx1"/>
                </a:solidFill>
              </a:rPr>
              <a:t>Glycopyrronium</a:t>
            </a:r>
            <a:r>
              <a:rPr lang="en-US" sz="1400" dirty="0" smtClean="0">
                <a:solidFill>
                  <a:schemeClr val="tx1"/>
                </a:solidFill>
              </a:rPr>
              <a:t> und open-label Tiotropium (p&lt;0.001) 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46" name="TextBox 1"/>
          <p:cNvSpPr txBox="1"/>
          <p:nvPr/>
        </p:nvSpPr>
        <p:spPr>
          <a:xfrm>
            <a:off x="7596420" y="3129558"/>
            <a:ext cx="855686" cy="568659"/>
          </a:xfrm>
          <a:prstGeom prst="rect">
            <a:avLst/>
          </a:prstGeom>
        </p:spPr>
        <p:txBody>
          <a:bodyPr wrap="none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IND/GLY vs 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iotropium</a:t>
            </a:r>
            <a:b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60 mL,</a:t>
            </a:r>
          </a:p>
          <a:p>
            <a:pPr algn="ctr">
              <a:defRPr/>
            </a:pP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p&lt;0.001</a:t>
            </a:r>
            <a:endParaRPr 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1"/>
          <p:cNvSpPr txBox="1">
            <a:spLocks noChangeArrowheads="1"/>
          </p:cNvSpPr>
          <p:nvPr/>
        </p:nvSpPr>
        <p:spPr bwMode="auto">
          <a:xfrm>
            <a:off x="5916678" y="4226865"/>
            <a:ext cx="1224584" cy="5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IND/GLY vs glycopyrronium</a:t>
            </a:r>
            <a:r>
              <a:rPr lang="en-US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70 mL</a:t>
            </a:r>
            <a:r>
              <a:rPr lang="en-US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p&lt;0.001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6315127" y="1546471"/>
            <a:ext cx="161935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Open-label </a:t>
            </a: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Tiotropium </a:t>
            </a:r>
            <a:r>
              <a:rPr lang="en-US" sz="11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1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1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 μg </a:t>
            </a:r>
            <a:r>
              <a:rPr lang="en-US" sz="11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q.d</a:t>
            </a:r>
            <a:r>
              <a:rPr lang="en-US" sz="11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604490" y="1557913"/>
            <a:ext cx="108715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IND/GLY</a:t>
            </a:r>
            <a:r>
              <a:rPr lang="en-US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1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110/50 μg </a:t>
            </a:r>
            <a:r>
              <a:rPr lang="en-US" sz="11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q.d</a:t>
            </a:r>
            <a:r>
              <a:rPr lang="en-US" sz="11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397669" y="1557913"/>
            <a:ext cx="121058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Glycopyrronium </a:t>
            </a:r>
            <a:br>
              <a:rPr lang="en-US" sz="11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1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 μg </a:t>
            </a:r>
            <a:r>
              <a:rPr lang="en-US" sz="11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q.d</a:t>
            </a:r>
            <a:r>
              <a:rPr lang="en-US" sz="11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Box 47"/>
          <p:cNvSpPr txBox="1">
            <a:spLocks noChangeArrowheads="1"/>
          </p:cNvSpPr>
          <p:nvPr/>
        </p:nvSpPr>
        <p:spPr bwMode="auto">
          <a:xfrm>
            <a:off x="2916179" y="4995003"/>
            <a:ext cx="343055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200" dirty="0">
                <a:ea typeface="ヒラギノ角ゴ Pro W3"/>
              </a:rPr>
              <a:t>Values are </a:t>
            </a:r>
            <a:r>
              <a:rPr lang="en-US" sz="1200" dirty="0" smtClean="0">
                <a:ea typeface="ヒラギノ角ゴ Pro W3"/>
              </a:rPr>
              <a:t>least-squares mean ± </a:t>
            </a:r>
            <a:r>
              <a:rPr lang="en-US" sz="1200" dirty="0">
                <a:ea typeface="ヒラギノ角ゴ Pro W3"/>
              </a:rPr>
              <a:t>standard </a:t>
            </a:r>
            <a:r>
              <a:rPr lang="en-US" sz="1200" dirty="0" smtClean="0">
                <a:ea typeface="ヒラギノ角ゴ Pro W3"/>
              </a:rPr>
              <a:t>error</a:t>
            </a:r>
            <a:endParaRPr lang="en-US" sz="1200" dirty="0">
              <a:ea typeface="ヒラギノ角ゴ Pro W3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607097" y="1802940"/>
            <a:ext cx="4331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1.1</a:t>
            </a:r>
            <a:endParaRPr lang="en-GB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507711" y="2656196"/>
            <a:ext cx="5325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1.05</a:t>
            </a:r>
            <a:endParaRPr lang="en-GB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756177" y="3509452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GB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507711" y="4362708"/>
            <a:ext cx="5325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0.95</a:t>
            </a:r>
            <a:endParaRPr lang="en-GB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607098" y="5215966"/>
            <a:ext cx="4331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0.9</a:t>
            </a:r>
            <a:endParaRPr lang="en-GB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 rot="16200000">
            <a:off x="-436688" y="3513703"/>
            <a:ext cx="34121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Pre-dose FEV</a:t>
            </a:r>
            <a:r>
              <a:rPr lang="en-GB" sz="1400" baseline="-25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GB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(L)</a:t>
            </a:r>
            <a:endParaRPr lang="en-GB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Freeform 40"/>
          <p:cNvSpPr>
            <a:spLocks/>
          </p:cNvSpPr>
          <p:nvPr/>
        </p:nvSpPr>
        <p:spPr bwMode="auto">
          <a:xfrm>
            <a:off x="2462499" y="3491842"/>
            <a:ext cx="4955915" cy="1866900"/>
          </a:xfrm>
          <a:custGeom>
            <a:avLst/>
            <a:gdLst>
              <a:gd name="T0" fmla="*/ 0 w 3077"/>
              <a:gd name="T1" fmla="*/ 1176 h 1176"/>
              <a:gd name="T2" fmla="*/ 510 w 3077"/>
              <a:gd name="T3" fmla="*/ 208 h 1176"/>
              <a:gd name="T4" fmla="*/ 1022 w 3077"/>
              <a:gd name="T5" fmla="*/ 0 h 1176"/>
              <a:gd name="T6" fmla="*/ 1540 w 3077"/>
              <a:gd name="T7" fmla="*/ 212 h 1176"/>
              <a:gd name="T8" fmla="*/ 2050 w 3077"/>
              <a:gd name="T9" fmla="*/ 102 h 1176"/>
              <a:gd name="T10" fmla="*/ 2561 w 3077"/>
              <a:gd name="T11" fmla="*/ 318 h 1176"/>
              <a:gd name="T12" fmla="*/ 3077 w 3077"/>
              <a:gd name="T13" fmla="*/ 318 h 1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77" h="1176">
                <a:moveTo>
                  <a:pt x="0" y="1176"/>
                </a:moveTo>
                <a:lnTo>
                  <a:pt x="510" y="208"/>
                </a:lnTo>
                <a:lnTo>
                  <a:pt x="1022" y="0"/>
                </a:lnTo>
                <a:lnTo>
                  <a:pt x="1540" y="212"/>
                </a:lnTo>
                <a:lnTo>
                  <a:pt x="2050" y="102"/>
                </a:lnTo>
                <a:lnTo>
                  <a:pt x="2561" y="318"/>
                </a:lnTo>
                <a:lnTo>
                  <a:pt x="3077" y="318"/>
                </a:lnTo>
              </a:path>
            </a:pathLst>
          </a:custGeom>
          <a:noFill/>
          <a:ln w="28575" cap="flat">
            <a:solidFill>
              <a:schemeClr val="accent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Freeform 56"/>
          <p:cNvSpPr>
            <a:spLocks/>
          </p:cNvSpPr>
          <p:nvPr/>
        </p:nvSpPr>
        <p:spPr bwMode="auto">
          <a:xfrm>
            <a:off x="2462499" y="3491842"/>
            <a:ext cx="4955915" cy="1863725"/>
          </a:xfrm>
          <a:custGeom>
            <a:avLst/>
            <a:gdLst>
              <a:gd name="T0" fmla="*/ 3077 w 3077"/>
              <a:gd name="T1" fmla="*/ 212 h 1174"/>
              <a:gd name="T2" fmla="*/ 2561 w 3077"/>
              <a:gd name="T3" fmla="*/ 212 h 1174"/>
              <a:gd name="T4" fmla="*/ 2050 w 3077"/>
              <a:gd name="T5" fmla="*/ 102 h 1174"/>
              <a:gd name="T6" fmla="*/ 1538 w 3077"/>
              <a:gd name="T7" fmla="*/ 106 h 1174"/>
              <a:gd name="T8" fmla="*/ 1022 w 3077"/>
              <a:gd name="T9" fmla="*/ 0 h 1174"/>
              <a:gd name="T10" fmla="*/ 510 w 3077"/>
              <a:gd name="T11" fmla="*/ 106 h 1174"/>
              <a:gd name="T12" fmla="*/ 0 w 3077"/>
              <a:gd name="T13" fmla="*/ 1174 h 1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77" h="1174">
                <a:moveTo>
                  <a:pt x="3077" y="212"/>
                </a:moveTo>
                <a:lnTo>
                  <a:pt x="2561" y="212"/>
                </a:lnTo>
                <a:lnTo>
                  <a:pt x="2050" y="102"/>
                </a:lnTo>
                <a:lnTo>
                  <a:pt x="1538" y="106"/>
                </a:lnTo>
                <a:lnTo>
                  <a:pt x="1022" y="0"/>
                </a:lnTo>
                <a:lnTo>
                  <a:pt x="510" y="106"/>
                </a:lnTo>
                <a:lnTo>
                  <a:pt x="0" y="1174"/>
                </a:lnTo>
              </a:path>
            </a:pathLst>
          </a:custGeom>
          <a:noFill/>
          <a:ln w="28575" cap="flat">
            <a:solidFill>
              <a:srgbClr val="F28F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Line 57"/>
          <p:cNvSpPr>
            <a:spLocks noChangeShapeType="1"/>
          </p:cNvSpPr>
          <p:nvPr/>
        </p:nvSpPr>
        <p:spPr bwMode="auto">
          <a:xfrm>
            <a:off x="4070658" y="2466317"/>
            <a:ext cx="66675" cy="0"/>
          </a:xfrm>
          <a:prstGeom prst="line">
            <a:avLst/>
          </a:prstGeom>
          <a:noFill/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Freeform 58"/>
          <p:cNvSpPr>
            <a:spLocks/>
          </p:cNvSpPr>
          <p:nvPr/>
        </p:nvSpPr>
        <p:spPr bwMode="auto">
          <a:xfrm>
            <a:off x="4070658" y="2123417"/>
            <a:ext cx="66675" cy="0"/>
          </a:xfrm>
          <a:custGeom>
            <a:avLst/>
            <a:gdLst>
              <a:gd name="T0" fmla="*/ 0 w 42"/>
              <a:gd name="T1" fmla="*/ 22 w 42"/>
              <a:gd name="T2" fmla="*/ 42 w 4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42">
                <a:moveTo>
                  <a:pt x="0" y="0"/>
                </a:moveTo>
                <a:lnTo>
                  <a:pt x="22" y="0"/>
                </a:lnTo>
                <a:lnTo>
                  <a:pt x="42" y="0"/>
                </a:lnTo>
              </a:path>
            </a:pathLst>
          </a:custGeom>
          <a:noFill/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Line 59"/>
          <p:cNvSpPr>
            <a:spLocks noChangeShapeType="1"/>
          </p:cNvSpPr>
          <p:nvPr/>
        </p:nvSpPr>
        <p:spPr bwMode="auto">
          <a:xfrm flipV="1">
            <a:off x="4103995" y="2123417"/>
            <a:ext cx="0" cy="342900"/>
          </a:xfrm>
          <a:prstGeom prst="line">
            <a:avLst/>
          </a:prstGeom>
          <a:noFill/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Line 60"/>
          <p:cNvSpPr>
            <a:spLocks noChangeShapeType="1"/>
          </p:cNvSpPr>
          <p:nvPr/>
        </p:nvSpPr>
        <p:spPr bwMode="auto">
          <a:xfrm>
            <a:off x="4904047" y="2640942"/>
            <a:ext cx="69850" cy="0"/>
          </a:xfrm>
          <a:prstGeom prst="line">
            <a:avLst/>
          </a:prstGeom>
          <a:noFill/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Freeform 61"/>
          <p:cNvSpPr>
            <a:spLocks/>
          </p:cNvSpPr>
          <p:nvPr/>
        </p:nvSpPr>
        <p:spPr bwMode="auto">
          <a:xfrm>
            <a:off x="4904047" y="2301217"/>
            <a:ext cx="69850" cy="0"/>
          </a:xfrm>
          <a:custGeom>
            <a:avLst/>
            <a:gdLst>
              <a:gd name="T0" fmla="*/ 0 w 44"/>
              <a:gd name="T1" fmla="*/ 22 w 44"/>
              <a:gd name="T2" fmla="*/ 44 w 4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44">
                <a:moveTo>
                  <a:pt x="0" y="0"/>
                </a:moveTo>
                <a:lnTo>
                  <a:pt x="22" y="0"/>
                </a:lnTo>
                <a:lnTo>
                  <a:pt x="44" y="0"/>
                </a:lnTo>
              </a:path>
            </a:pathLst>
          </a:custGeom>
          <a:noFill/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Line 62"/>
          <p:cNvSpPr>
            <a:spLocks noChangeShapeType="1"/>
          </p:cNvSpPr>
          <p:nvPr/>
        </p:nvSpPr>
        <p:spPr bwMode="auto">
          <a:xfrm flipV="1">
            <a:off x="4938972" y="2301217"/>
            <a:ext cx="0" cy="339725"/>
          </a:xfrm>
          <a:prstGeom prst="line">
            <a:avLst/>
          </a:prstGeom>
          <a:noFill/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Line 63"/>
          <p:cNvSpPr>
            <a:spLocks noChangeShapeType="1"/>
          </p:cNvSpPr>
          <p:nvPr/>
        </p:nvSpPr>
        <p:spPr bwMode="auto">
          <a:xfrm>
            <a:off x="5728480" y="2485367"/>
            <a:ext cx="66675" cy="0"/>
          </a:xfrm>
          <a:prstGeom prst="line">
            <a:avLst/>
          </a:prstGeom>
          <a:noFill/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Freeform 64"/>
          <p:cNvSpPr>
            <a:spLocks/>
          </p:cNvSpPr>
          <p:nvPr/>
        </p:nvSpPr>
        <p:spPr bwMode="auto">
          <a:xfrm>
            <a:off x="5728480" y="2110717"/>
            <a:ext cx="66675" cy="0"/>
          </a:xfrm>
          <a:custGeom>
            <a:avLst/>
            <a:gdLst>
              <a:gd name="T0" fmla="*/ 0 w 42"/>
              <a:gd name="T1" fmla="*/ 22 w 42"/>
              <a:gd name="T2" fmla="*/ 42 w 4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42">
                <a:moveTo>
                  <a:pt x="0" y="0"/>
                </a:moveTo>
                <a:lnTo>
                  <a:pt x="22" y="0"/>
                </a:lnTo>
                <a:lnTo>
                  <a:pt x="42" y="0"/>
                </a:lnTo>
              </a:path>
            </a:pathLst>
          </a:custGeom>
          <a:noFill/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Line 65"/>
          <p:cNvSpPr>
            <a:spLocks noChangeShapeType="1"/>
          </p:cNvSpPr>
          <p:nvPr/>
        </p:nvSpPr>
        <p:spPr bwMode="auto">
          <a:xfrm flipV="1">
            <a:off x="5761817" y="2110717"/>
            <a:ext cx="0" cy="374650"/>
          </a:xfrm>
          <a:prstGeom prst="line">
            <a:avLst/>
          </a:prstGeom>
          <a:noFill/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Line 66"/>
          <p:cNvSpPr>
            <a:spLocks noChangeShapeType="1"/>
          </p:cNvSpPr>
          <p:nvPr/>
        </p:nvSpPr>
        <p:spPr bwMode="auto">
          <a:xfrm>
            <a:off x="6560720" y="2996542"/>
            <a:ext cx="66675" cy="0"/>
          </a:xfrm>
          <a:prstGeom prst="line">
            <a:avLst/>
          </a:prstGeom>
          <a:noFill/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Freeform 67"/>
          <p:cNvSpPr>
            <a:spLocks/>
          </p:cNvSpPr>
          <p:nvPr/>
        </p:nvSpPr>
        <p:spPr bwMode="auto">
          <a:xfrm>
            <a:off x="6560720" y="2618717"/>
            <a:ext cx="66675" cy="0"/>
          </a:xfrm>
          <a:custGeom>
            <a:avLst/>
            <a:gdLst>
              <a:gd name="T0" fmla="*/ 0 w 42"/>
              <a:gd name="T1" fmla="*/ 20 w 42"/>
              <a:gd name="T2" fmla="*/ 42 w 4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42">
                <a:moveTo>
                  <a:pt x="0" y="0"/>
                </a:moveTo>
                <a:lnTo>
                  <a:pt x="20" y="0"/>
                </a:lnTo>
                <a:lnTo>
                  <a:pt x="42" y="0"/>
                </a:lnTo>
              </a:path>
            </a:pathLst>
          </a:custGeom>
          <a:noFill/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Line 68"/>
          <p:cNvSpPr>
            <a:spLocks noChangeShapeType="1"/>
          </p:cNvSpPr>
          <p:nvPr/>
        </p:nvSpPr>
        <p:spPr bwMode="auto">
          <a:xfrm flipV="1">
            <a:off x="6594057" y="2618717"/>
            <a:ext cx="0" cy="377825"/>
          </a:xfrm>
          <a:prstGeom prst="line">
            <a:avLst/>
          </a:prstGeom>
          <a:noFill/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Line 69"/>
          <p:cNvSpPr>
            <a:spLocks noChangeShapeType="1"/>
          </p:cNvSpPr>
          <p:nvPr/>
        </p:nvSpPr>
        <p:spPr bwMode="auto">
          <a:xfrm>
            <a:off x="7383562" y="2996542"/>
            <a:ext cx="66675" cy="0"/>
          </a:xfrm>
          <a:prstGeom prst="line">
            <a:avLst/>
          </a:prstGeom>
          <a:noFill/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Freeform 70"/>
          <p:cNvSpPr>
            <a:spLocks/>
          </p:cNvSpPr>
          <p:nvPr/>
        </p:nvSpPr>
        <p:spPr bwMode="auto">
          <a:xfrm>
            <a:off x="7383562" y="2618717"/>
            <a:ext cx="66675" cy="0"/>
          </a:xfrm>
          <a:custGeom>
            <a:avLst/>
            <a:gdLst>
              <a:gd name="T0" fmla="*/ 0 w 42"/>
              <a:gd name="T1" fmla="*/ 22 w 42"/>
              <a:gd name="T2" fmla="*/ 42 w 4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42">
                <a:moveTo>
                  <a:pt x="0" y="0"/>
                </a:moveTo>
                <a:lnTo>
                  <a:pt x="22" y="0"/>
                </a:lnTo>
                <a:lnTo>
                  <a:pt x="42" y="0"/>
                </a:lnTo>
              </a:path>
            </a:pathLst>
          </a:custGeom>
          <a:noFill/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Line 71"/>
          <p:cNvSpPr>
            <a:spLocks noChangeShapeType="1"/>
          </p:cNvSpPr>
          <p:nvPr/>
        </p:nvSpPr>
        <p:spPr bwMode="auto">
          <a:xfrm flipV="1">
            <a:off x="7416899" y="2618717"/>
            <a:ext cx="0" cy="377825"/>
          </a:xfrm>
          <a:prstGeom prst="line">
            <a:avLst/>
          </a:prstGeom>
          <a:noFill/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Line 72"/>
          <p:cNvSpPr>
            <a:spLocks noChangeShapeType="1"/>
          </p:cNvSpPr>
          <p:nvPr/>
        </p:nvSpPr>
        <p:spPr bwMode="auto">
          <a:xfrm>
            <a:off x="7383562" y="4018892"/>
            <a:ext cx="66675" cy="0"/>
          </a:xfrm>
          <a:prstGeom prst="line">
            <a:avLst/>
          </a:prstGeom>
          <a:noFill/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Freeform 73"/>
          <p:cNvSpPr>
            <a:spLocks/>
          </p:cNvSpPr>
          <p:nvPr/>
        </p:nvSpPr>
        <p:spPr bwMode="auto">
          <a:xfrm>
            <a:off x="7383562" y="3637892"/>
            <a:ext cx="66675" cy="0"/>
          </a:xfrm>
          <a:custGeom>
            <a:avLst/>
            <a:gdLst>
              <a:gd name="T0" fmla="*/ 0 w 42"/>
              <a:gd name="T1" fmla="*/ 22 w 42"/>
              <a:gd name="T2" fmla="*/ 42 w 4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42">
                <a:moveTo>
                  <a:pt x="0" y="0"/>
                </a:moveTo>
                <a:lnTo>
                  <a:pt x="22" y="0"/>
                </a:lnTo>
                <a:lnTo>
                  <a:pt x="42" y="0"/>
                </a:lnTo>
              </a:path>
            </a:pathLst>
          </a:custGeom>
          <a:noFill/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Line 74"/>
          <p:cNvSpPr>
            <a:spLocks noChangeShapeType="1"/>
          </p:cNvSpPr>
          <p:nvPr/>
        </p:nvSpPr>
        <p:spPr bwMode="auto">
          <a:xfrm flipV="1">
            <a:off x="7416899" y="3637892"/>
            <a:ext cx="0" cy="381000"/>
          </a:xfrm>
          <a:prstGeom prst="line">
            <a:avLst/>
          </a:prstGeom>
          <a:noFill/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Line 75"/>
          <p:cNvSpPr>
            <a:spLocks noChangeShapeType="1"/>
          </p:cNvSpPr>
          <p:nvPr/>
        </p:nvSpPr>
        <p:spPr bwMode="auto">
          <a:xfrm>
            <a:off x="7383562" y="4183992"/>
            <a:ext cx="66675" cy="0"/>
          </a:xfrm>
          <a:prstGeom prst="line">
            <a:avLst/>
          </a:prstGeom>
          <a:noFill/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Freeform 76"/>
          <p:cNvSpPr>
            <a:spLocks/>
          </p:cNvSpPr>
          <p:nvPr/>
        </p:nvSpPr>
        <p:spPr bwMode="auto">
          <a:xfrm>
            <a:off x="7383562" y="3806167"/>
            <a:ext cx="66675" cy="0"/>
          </a:xfrm>
          <a:custGeom>
            <a:avLst/>
            <a:gdLst>
              <a:gd name="T0" fmla="*/ 0 w 42"/>
              <a:gd name="T1" fmla="*/ 22 w 42"/>
              <a:gd name="T2" fmla="*/ 42 w 4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42">
                <a:moveTo>
                  <a:pt x="0" y="0"/>
                </a:moveTo>
                <a:lnTo>
                  <a:pt x="22" y="0"/>
                </a:lnTo>
                <a:lnTo>
                  <a:pt x="42" y="0"/>
                </a:lnTo>
              </a:path>
            </a:pathLst>
          </a:custGeom>
          <a:noFill/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Line 77"/>
          <p:cNvSpPr>
            <a:spLocks noChangeShapeType="1"/>
          </p:cNvSpPr>
          <p:nvPr/>
        </p:nvSpPr>
        <p:spPr bwMode="auto">
          <a:xfrm flipV="1">
            <a:off x="7416899" y="3806167"/>
            <a:ext cx="0" cy="377825"/>
          </a:xfrm>
          <a:prstGeom prst="line">
            <a:avLst/>
          </a:prstGeom>
          <a:noFill/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" name="Line 78"/>
          <p:cNvSpPr>
            <a:spLocks noChangeShapeType="1"/>
          </p:cNvSpPr>
          <p:nvPr/>
        </p:nvSpPr>
        <p:spPr bwMode="auto">
          <a:xfrm>
            <a:off x="6560720" y="4018892"/>
            <a:ext cx="66675" cy="0"/>
          </a:xfrm>
          <a:prstGeom prst="line">
            <a:avLst/>
          </a:prstGeom>
          <a:noFill/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Freeform 79"/>
          <p:cNvSpPr>
            <a:spLocks/>
          </p:cNvSpPr>
          <p:nvPr/>
        </p:nvSpPr>
        <p:spPr bwMode="auto">
          <a:xfrm>
            <a:off x="6560720" y="3637892"/>
            <a:ext cx="66675" cy="0"/>
          </a:xfrm>
          <a:custGeom>
            <a:avLst/>
            <a:gdLst>
              <a:gd name="T0" fmla="*/ 0 w 42"/>
              <a:gd name="T1" fmla="*/ 20 w 42"/>
              <a:gd name="T2" fmla="*/ 42 w 4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42">
                <a:moveTo>
                  <a:pt x="0" y="0"/>
                </a:moveTo>
                <a:lnTo>
                  <a:pt x="20" y="0"/>
                </a:lnTo>
                <a:lnTo>
                  <a:pt x="42" y="0"/>
                </a:lnTo>
              </a:path>
            </a:pathLst>
          </a:custGeom>
          <a:noFill/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" name="Line 80"/>
          <p:cNvSpPr>
            <a:spLocks noChangeShapeType="1"/>
          </p:cNvSpPr>
          <p:nvPr/>
        </p:nvSpPr>
        <p:spPr bwMode="auto">
          <a:xfrm flipV="1">
            <a:off x="6594057" y="3637892"/>
            <a:ext cx="0" cy="381000"/>
          </a:xfrm>
          <a:prstGeom prst="line">
            <a:avLst/>
          </a:prstGeom>
          <a:noFill/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Line 81"/>
          <p:cNvSpPr>
            <a:spLocks noChangeShapeType="1"/>
          </p:cNvSpPr>
          <p:nvPr/>
        </p:nvSpPr>
        <p:spPr bwMode="auto">
          <a:xfrm>
            <a:off x="6560720" y="4183992"/>
            <a:ext cx="66675" cy="0"/>
          </a:xfrm>
          <a:prstGeom prst="line">
            <a:avLst/>
          </a:prstGeom>
          <a:noFill/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Freeform 82"/>
          <p:cNvSpPr>
            <a:spLocks/>
          </p:cNvSpPr>
          <p:nvPr/>
        </p:nvSpPr>
        <p:spPr bwMode="auto">
          <a:xfrm>
            <a:off x="6560720" y="3815692"/>
            <a:ext cx="66675" cy="0"/>
          </a:xfrm>
          <a:custGeom>
            <a:avLst/>
            <a:gdLst>
              <a:gd name="T0" fmla="*/ 0 w 42"/>
              <a:gd name="T1" fmla="*/ 20 w 42"/>
              <a:gd name="T2" fmla="*/ 42 w 4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42">
                <a:moveTo>
                  <a:pt x="0" y="0"/>
                </a:moveTo>
                <a:lnTo>
                  <a:pt x="20" y="0"/>
                </a:lnTo>
                <a:lnTo>
                  <a:pt x="42" y="0"/>
                </a:lnTo>
              </a:path>
            </a:pathLst>
          </a:custGeom>
          <a:noFill/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Line 83"/>
          <p:cNvSpPr>
            <a:spLocks noChangeShapeType="1"/>
          </p:cNvSpPr>
          <p:nvPr/>
        </p:nvSpPr>
        <p:spPr bwMode="auto">
          <a:xfrm flipV="1">
            <a:off x="6594057" y="3815692"/>
            <a:ext cx="0" cy="368300"/>
          </a:xfrm>
          <a:prstGeom prst="line">
            <a:avLst/>
          </a:prstGeom>
          <a:noFill/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Line 84"/>
          <p:cNvSpPr>
            <a:spLocks noChangeShapeType="1"/>
          </p:cNvSpPr>
          <p:nvPr/>
        </p:nvSpPr>
        <p:spPr bwMode="auto">
          <a:xfrm>
            <a:off x="5728480" y="3847442"/>
            <a:ext cx="66675" cy="0"/>
          </a:xfrm>
          <a:prstGeom prst="line">
            <a:avLst/>
          </a:prstGeom>
          <a:noFill/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Freeform 85"/>
          <p:cNvSpPr>
            <a:spLocks/>
          </p:cNvSpPr>
          <p:nvPr/>
        </p:nvSpPr>
        <p:spPr bwMode="auto">
          <a:xfrm>
            <a:off x="5728480" y="3472792"/>
            <a:ext cx="66675" cy="0"/>
          </a:xfrm>
          <a:custGeom>
            <a:avLst/>
            <a:gdLst>
              <a:gd name="T0" fmla="*/ 0 w 42"/>
              <a:gd name="T1" fmla="*/ 22 w 42"/>
              <a:gd name="T2" fmla="*/ 42 w 4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42">
                <a:moveTo>
                  <a:pt x="0" y="0"/>
                </a:moveTo>
                <a:lnTo>
                  <a:pt x="22" y="0"/>
                </a:lnTo>
                <a:lnTo>
                  <a:pt x="42" y="0"/>
                </a:lnTo>
              </a:path>
            </a:pathLst>
          </a:custGeom>
          <a:noFill/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Line 86"/>
          <p:cNvSpPr>
            <a:spLocks noChangeShapeType="1"/>
          </p:cNvSpPr>
          <p:nvPr/>
        </p:nvSpPr>
        <p:spPr bwMode="auto">
          <a:xfrm flipV="1">
            <a:off x="5761817" y="3472792"/>
            <a:ext cx="0" cy="374650"/>
          </a:xfrm>
          <a:prstGeom prst="line">
            <a:avLst/>
          </a:prstGeom>
          <a:noFill/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" name="Line 87"/>
          <p:cNvSpPr>
            <a:spLocks noChangeShapeType="1"/>
          </p:cNvSpPr>
          <p:nvPr/>
        </p:nvSpPr>
        <p:spPr bwMode="auto">
          <a:xfrm>
            <a:off x="4904047" y="3828392"/>
            <a:ext cx="69850" cy="0"/>
          </a:xfrm>
          <a:prstGeom prst="line">
            <a:avLst/>
          </a:prstGeom>
          <a:noFill/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" name="Freeform 88"/>
          <p:cNvSpPr>
            <a:spLocks/>
          </p:cNvSpPr>
          <p:nvPr/>
        </p:nvSpPr>
        <p:spPr bwMode="auto">
          <a:xfrm>
            <a:off x="4904047" y="3491842"/>
            <a:ext cx="69850" cy="0"/>
          </a:xfrm>
          <a:custGeom>
            <a:avLst/>
            <a:gdLst>
              <a:gd name="T0" fmla="*/ 0 w 44"/>
              <a:gd name="T1" fmla="*/ 22 w 44"/>
              <a:gd name="T2" fmla="*/ 44 w 4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44">
                <a:moveTo>
                  <a:pt x="0" y="0"/>
                </a:moveTo>
                <a:lnTo>
                  <a:pt x="22" y="0"/>
                </a:lnTo>
                <a:lnTo>
                  <a:pt x="44" y="0"/>
                </a:lnTo>
              </a:path>
            </a:pathLst>
          </a:custGeom>
          <a:noFill/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Line 89"/>
          <p:cNvSpPr>
            <a:spLocks noChangeShapeType="1"/>
          </p:cNvSpPr>
          <p:nvPr/>
        </p:nvSpPr>
        <p:spPr bwMode="auto">
          <a:xfrm flipV="1">
            <a:off x="4938972" y="3491842"/>
            <a:ext cx="0" cy="336550"/>
          </a:xfrm>
          <a:prstGeom prst="line">
            <a:avLst/>
          </a:prstGeom>
          <a:noFill/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" name="Line 90"/>
          <p:cNvSpPr>
            <a:spLocks noChangeShapeType="1"/>
          </p:cNvSpPr>
          <p:nvPr/>
        </p:nvSpPr>
        <p:spPr bwMode="auto">
          <a:xfrm>
            <a:off x="4904047" y="3999842"/>
            <a:ext cx="69850" cy="0"/>
          </a:xfrm>
          <a:prstGeom prst="line">
            <a:avLst/>
          </a:prstGeom>
          <a:noFill/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" name="Freeform 91"/>
          <p:cNvSpPr>
            <a:spLocks/>
          </p:cNvSpPr>
          <p:nvPr/>
        </p:nvSpPr>
        <p:spPr bwMode="auto">
          <a:xfrm>
            <a:off x="4904047" y="3660117"/>
            <a:ext cx="69850" cy="0"/>
          </a:xfrm>
          <a:custGeom>
            <a:avLst/>
            <a:gdLst>
              <a:gd name="T0" fmla="*/ 0 w 44"/>
              <a:gd name="T1" fmla="*/ 22 w 44"/>
              <a:gd name="T2" fmla="*/ 44 w 4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44">
                <a:moveTo>
                  <a:pt x="0" y="0"/>
                </a:moveTo>
                <a:lnTo>
                  <a:pt x="22" y="0"/>
                </a:lnTo>
                <a:lnTo>
                  <a:pt x="44" y="0"/>
                </a:lnTo>
              </a:path>
            </a:pathLst>
          </a:custGeom>
          <a:noFill/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" name="Line 92"/>
          <p:cNvSpPr>
            <a:spLocks noChangeShapeType="1"/>
          </p:cNvSpPr>
          <p:nvPr/>
        </p:nvSpPr>
        <p:spPr bwMode="auto">
          <a:xfrm flipV="1">
            <a:off x="4938972" y="3660117"/>
            <a:ext cx="0" cy="339725"/>
          </a:xfrm>
          <a:prstGeom prst="line">
            <a:avLst/>
          </a:prstGeom>
          <a:noFill/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Line 93"/>
          <p:cNvSpPr>
            <a:spLocks noChangeShapeType="1"/>
          </p:cNvSpPr>
          <p:nvPr/>
        </p:nvSpPr>
        <p:spPr bwMode="auto">
          <a:xfrm>
            <a:off x="4070658" y="3641067"/>
            <a:ext cx="66675" cy="0"/>
          </a:xfrm>
          <a:prstGeom prst="line">
            <a:avLst/>
          </a:prstGeom>
          <a:noFill/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" name="Freeform 94"/>
          <p:cNvSpPr>
            <a:spLocks/>
          </p:cNvSpPr>
          <p:nvPr/>
        </p:nvSpPr>
        <p:spPr bwMode="auto">
          <a:xfrm>
            <a:off x="4070658" y="3333092"/>
            <a:ext cx="66675" cy="0"/>
          </a:xfrm>
          <a:custGeom>
            <a:avLst/>
            <a:gdLst>
              <a:gd name="T0" fmla="*/ 0 w 42"/>
              <a:gd name="T1" fmla="*/ 22 w 42"/>
              <a:gd name="T2" fmla="*/ 42 w 4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42">
                <a:moveTo>
                  <a:pt x="0" y="0"/>
                </a:moveTo>
                <a:lnTo>
                  <a:pt x="22" y="0"/>
                </a:lnTo>
                <a:lnTo>
                  <a:pt x="42" y="0"/>
                </a:lnTo>
              </a:path>
            </a:pathLst>
          </a:custGeom>
          <a:noFill/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Line 95"/>
          <p:cNvSpPr>
            <a:spLocks noChangeShapeType="1"/>
          </p:cNvSpPr>
          <p:nvPr/>
        </p:nvSpPr>
        <p:spPr bwMode="auto">
          <a:xfrm flipV="1">
            <a:off x="4103995" y="3333092"/>
            <a:ext cx="0" cy="307975"/>
          </a:xfrm>
          <a:prstGeom prst="line">
            <a:avLst/>
          </a:prstGeom>
          <a:noFill/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9" name="Line 96"/>
          <p:cNvSpPr>
            <a:spLocks noChangeShapeType="1"/>
          </p:cNvSpPr>
          <p:nvPr/>
        </p:nvSpPr>
        <p:spPr bwMode="auto">
          <a:xfrm>
            <a:off x="3246726" y="2447267"/>
            <a:ext cx="66675" cy="0"/>
          </a:xfrm>
          <a:prstGeom prst="line">
            <a:avLst/>
          </a:prstGeom>
          <a:noFill/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" name="Freeform 97"/>
          <p:cNvSpPr>
            <a:spLocks/>
          </p:cNvSpPr>
          <p:nvPr/>
        </p:nvSpPr>
        <p:spPr bwMode="auto">
          <a:xfrm>
            <a:off x="3246726" y="2142467"/>
            <a:ext cx="66675" cy="0"/>
          </a:xfrm>
          <a:custGeom>
            <a:avLst/>
            <a:gdLst>
              <a:gd name="T0" fmla="*/ 0 w 42"/>
              <a:gd name="T1" fmla="*/ 20 w 42"/>
              <a:gd name="T2" fmla="*/ 42 w 4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42">
                <a:moveTo>
                  <a:pt x="0" y="0"/>
                </a:moveTo>
                <a:lnTo>
                  <a:pt x="20" y="0"/>
                </a:lnTo>
                <a:lnTo>
                  <a:pt x="42" y="0"/>
                </a:lnTo>
              </a:path>
            </a:pathLst>
          </a:custGeom>
          <a:noFill/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Line 98"/>
          <p:cNvSpPr>
            <a:spLocks noChangeShapeType="1"/>
          </p:cNvSpPr>
          <p:nvPr/>
        </p:nvSpPr>
        <p:spPr bwMode="auto">
          <a:xfrm flipV="1">
            <a:off x="3280063" y="2142467"/>
            <a:ext cx="0" cy="304800"/>
          </a:xfrm>
          <a:prstGeom prst="line">
            <a:avLst/>
          </a:prstGeom>
          <a:noFill/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Line 99"/>
          <p:cNvSpPr>
            <a:spLocks noChangeShapeType="1"/>
          </p:cNvSpPr>
          <p:nvPr/>
        </p:nvSpPr>
        <p:spPr bwMode="auto">
          <a:xfrm>
            <a:off x="3246726" y="3809342"/>
            <a:ext cx="66675" cy="0"/>
          </a:xfrm>
          <a:prstGeom prst="line">
            <a:avLst/>
          </a:prstGeom>
          <a:noFill/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" name="Freeform 100"/>
          <p:cNvSpPr>
            <a:spLocks/>
          </p:cNvSpPr>
          <p:nvPr/>
        </p:nvSpPr>
        <p:spPr bwMode="auto">
          <a:xfrm>
            <a:off x="3246726" y="3504542"/>
            <a:ext cx="66675" cy="0"/>
          </a:xfrm>
          <a:custGeom>
            <a:avLst/>
            <a:gdLst>
              <a:gd name="T0" fmla="*/ 0 w 42"/>
              <a:gd name="T1" fmla="*/ 20 w 42"/>
              <a:gd name="T2" fmla="*/ 42 w 4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42">
                <a:moveTo>
                  <a:pt x="0" y="0"/>
                </a:moveTo>
                <a:lnTo>
                  <a:pt x="20" y="0"/>
                </a:lnTo>
                <a:lnTo>
                  <a:pt x="42" y="0"/>
                </a:lnTo>
              </a:path>
            </a:pathLst>
          </a:custGeom>
          <a:noFill/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" name="Line 101"/>
          <p:cNvSpPr>
            <a:spLocks noChangeShapeType="1"/>
          </p:cNvSpPr>
          <p:nvPr/>
        </p:nvSpPr>
        <p:spPr bwMode="auto">
          <a:xfrm flipV="1">
            <a:off x="3280063" y="3504542"/>
            <a:ext cx="0" cy="304800"/>
          </a:xfrm>
          <a:prstGeom prst="line">
            <a:avLst/>
          </a:prstGeom>
          <a:noFill/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Line 102"/>
          <p:cNvSpPr>
            <a:spLocks noChangeShapeType="1"/>
          </p:cNvSpPr>
          <p:nvPr/>
        </p:nvSpPr>
        <p:spPr bwMode="auto">
          <a:xfrm>
            <a:off x="3246726" y="3977617"/>
            <a:ext cx="66675" cy="0"/>
          </a:xfrm>
          <a:prstGeom prst="line">
            <a:avLst/>
          </a:prstGeom>
          <a:noFill/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Freeform 103"/>
          <p:cNvSpPr>
            <a:spLocks/>
          </p:cNvSpPr>
          <p:nvPr/>
        </p:nvSpPr>
        <p:spPr bwMode="auto">
          <a:xfrm>
            <a:off x="3246726" y="3672817"/>
            <a:ext cx="66675" cy="0"/>
          </a:xfrm>
          <a:custGeom>
            <a:avLst/>
            <a:gdLst>
              <a:gd name="T0" fmla="*/ 0 w 42"/>
              <a:gd name="T1" fmla="*/ 20 w 42"/>
              <a:gd name="T2" fmla="*/ 42 w 4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42">
                <a:moveTo>
                  <a:pt x="0" y="0"/>
                </a:moveTo>
                <a:lnTo>
                  <a:pt x="20" y="0"/>
                </a:lnTo>
                <a:lnTo>
                  <a:pt x="42" y="0"/>
                </a:lnTo>
              </a:path>
            </a:pathLst>
          </a:custGeom>
          <a:noFill/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7" name="Line 104"/>
          <p:cNvSpPr>
            <a:spLocks noChangeShapeType="1"/>
          </p:cNvSpPr>
          <p:nvPr/>
        </p:nvSpPr>
        <p:spPr bwMode="auto">
          <a:xfrm flipV="1">
            <a:off x="3280063" y="3672817"/>
            <a:ext cx="0" cy="304800"/>
          </a:xfrm>
          <a:prstGeom prst="line">
            <a:avLst/>
          </a:prstGeom>
          <a:noFill/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8" name="Rectangle 33"/>
          <p:cNvSpPr>
            <a:spLocks noChangeArrowheads="1"/>
          </p:cNvSpPr>
          <p:nvPr/>
        </p:nvSpPr>
        <p:spPr bwMode="auto">
          <a:xfrm>
            <a:off x="2418050" y="5314292"/>
            <a:ext cx="88900" cy="9207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9" name="Rectangle 34"/>
          <p:cNvSpPr>
            <a:spLocks noChangeArrowheads="1"/>
          </p:cNvSpPr>
          <p:nvPr/>
        </p:nvSpPr>
        <p:spPr bwMode="auto">
          <a:xfrm>
            <a:off x="3234026" y="3777592"/>
            <a:ext cx="92075" cy="9207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0" name="Rectangle 35"/>
          <p:cNvSpPr>
            <a:spLocks noChangeArrowheads="1"/>
          </p:cNvSpPr>
          <p:nvPr/>
        </p:nvSpPr>
        <p:spPr bwMode="auto">
          <a:xfrm>
            <a:off x="4057958" y="3444217"/>
            <a:ext cx="92075" cy="9207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1" name="Rectangle 36"/>
          <p:cNvSpPr>
            <a:spLocks noChangeArrowheads="1"/>
          </p:cNvSpPr>
          <p:nvPr/>
        </p:nvSpPr>
        <p:spPr bwMode="auto">
          <a:xfrm>
            <a:off x="4892935" y="3780767"/>
            <a:ext cx="92075" cy="9207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" name="Rectangle 37"/>
          <p:cNvSpPr>
            <a:spLocks noChangeArrowheads="1"/>
          </p:cNvSpPr>
          <p:nvPr/>
        </p:nvSpPr>
        <p:spPr bwMode="auto">
          <a:xfrm>
            <a:off x="5715780" y="3609317"/>
            <a:ext cx="92075" cy="889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3" name="Rectangle 38"/>
          <p:cNvSpPr>
            <a:spLocks noChangeArrowheads="1"/>
          </p:cNvSpPr>
          <p:nvPr/>
        </p:nvSpPr>
        <p:spPr bwMode="auto">
          <a:xfrm>
            <a:off x="6548020" y="3949042"/>
            <a:ext cx="92075" cy="9207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4" name="Rectangle 39"/>
          <p:cNvSpPr>
            <a:spLocks noChangeArrowheads="1"/>
          </p:cNvSpPr>
          <p:nvPr/>
        </p:nvSpPr>
        <p:spPr bwMode="auto">
          <a:xfrm>
            <a:off x="7370862" y="3949042"/>
            <a:ext cx="92075" cy="9207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5" name="Straight Connector 114"/>
          <p:cNvCxnSpPr/>
          <p:nvPr/>
        </p:nvCxnSpPr>
        <p:spPr bwMode="auto">
          <a:xfrm>
            <a:off x="2304792" y="1711631"/>
            <a:ext cx="230940" cy="0"/>
          </a:xfrm>
          <a:prstGeom prst="line">
            <a:avLst/>
          </a:prstGeom>
          <a:solidFill>
            <a:schemeClr val="accent2"/>
          </a:solidFill>
          <a:ln w="2857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6" name="Straight Connector 115"/>
          <p:cNvCxnSpPr/>
          <p:nvPr/>
        </p:nvCxnSpPr>
        <p:spPr bwMode="auto">
          <a:xfrm>
            <a:off x="6056696" y="1711631"/>
            <a:ext cx="230940" cy="0"/>
          </a:xfrm>
          <a:prstGeom prst="line">
            <a:avLst/>
          </a:prstGeom>
          <a:solidFill>
            <a:schemeClr val="accent2"/>
          </a:solidFill>
          <a:ln w="28575" cap="flat" cmpd="sng" algn="ctr">
            <a:solidFill>
              <a:srgbClr val="F28F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7" name="Rectangle 116"/>
          <p:cNvSpPr/>
          <p:nvPr/>
        </p:nvSpPr>
        <p:spPr bwMode="auto">
          <a:xfrm>
            <a:off x="4063485" y="1646283"/>
            <a:ext cx="118800" cy="118800"/>
          </a:xfrm>
          <a:prstGeom prst="rect">
            <a:avLst/>
          </a:prstGeom>
          <a:solidFill>
            <a:schemeClr val="accent6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8" name="Rectangle 117"/>
          <p:cNvSpPr/>
          <p:nvPr/>
        </p:nvSpPr>
        <p:spPr bwMode="auto">
          <a:xfrm>
            <a:off x="4294425" y="1646283"/>
            <a:ext cx="118800" cy="118800"/>
          </a:xfrm>
          <a:prstGeom prst="rect">
            <a:avLst/>
          </a:prstGeom>
          <a:solidFill>
            <a:schemeClr val="accent6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9" name="Straight Connector 118"/>
          <p:cNvCxnSpPr/>
          <p:nvPr/>
        </p:nvCxnSpPr>
        <p:spPr bwMode="auto">
          <a:xfrm>
            <a:off x="4128832" y="1711631"/>
            <a:ext cx="230940" cy="0"/>
          </a:xfrm>
          <a:prstGeom prst="line">
            <a:avLst/>
          </a:prstGeom>
          <a:solidFill>
            <a:schemeClr val="accent2"/>
          </a:solidFill>
          <a:ln w="2857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0" name="Freeform 49"/>
          <p:cNvSpPr>
            <a:spLocks/>
          </p:cNvSpPr>
          <p:nvPr/>
        </p:nvSpPr>
        <p:spPr bwMode="auto">
          <a:xfrm>
            <a:off x="3214976" y="3596617"/>
            <a:ext cx="130175" cy="127000"/>
          </a:xfrm>
          <a:custGeom>
            <a:avLst/>
            <a:gdLst>
              <a:gd name="T0" fmla="*/ 82 w 82"/>
              <a:gd name="T1" fmla="*/ 40 h 80"/>
              <a:gd name="T2" fmla="*/ 42 w 82"/>
              <a:gd name="T3" fmla="*/ 80 h 80"/>
              <a:gd name="T4" fmla="*/ 0 w 82"/>
              <a:gd name="T5" fmla="*/ 40 h 80"/>
              <a:gd name="T6" fmla="*/ 42 w 82"/>
              <a:gd name="T7" fmla="*/ 0 h 80"/>
              <a:gd name="T8" fmla="*/ 82 w 82"/>
              <a:gd name="T9" fmla="*/ 4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2" h="80">
                <a:moveTo>
                  <a:pt x="82" y="40"/>
                </a:moveTo>
                <a:lnTo>
                  <a:pt x="42" y="80"/>
                </a:lnTo>
                <a:lnTo>
                  <a:pt x="0" y="40"/>
                </a:lnTo>
                <a:lnTo>
                  <a:pt x="42" y="0"/>
                </a:lnTo>
                <a:lnTo>
                  <a:pt x="82" y="40"/>
                </a:lnTo>
                <a:close/>
              </a:path>
            </a:pathLst>
          </a:custGeom>
          <a:solidFill>
            <a:srgbClr val="F28F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1" name="Freeform 50"/>
          <p:cNvSpPr>
            <a:spLocks/>
          </p:cNvSpPr>
          <p:nvPr/>
        </p:nvSpPr>
        <p:spPr bwMode="auto">
          <a:xfrm>
            <a:off x="2399000" y="5288892"/>
            <a:ext cx="127000" cy="130175"/>
          </a:xfrm>
          <a:custGeom>
            <a:avLst/>
            <a:gdLst>
              <a:gd name="T0" fmla="*/ 80 w 80"/>
              <a:gd name="T1" fmla="*/ 40 h 82"/>
              <a:gd name="T2" fmla="*/ 40 w 80"/>
              <a:gd name="T3" fmla="*/ 82 h 82"/>
              <a:gd name="T4" fmla="*/ 0 w 80"/>
              <a:gd name="T5" fmla="*/ 42 h 82"/>
              <a:gd name="T6" fmla="*/ 40 w 80"/>
              <a:gd name="T7" fmla="*/ 0 h 82"/>
              <a:gd name="T8" fmla="*/ 80 w 80"/>
              <a:gd name="T9" fmla="*/ 40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0" h="82">
                <a:moveTo>
                  <a:pt x="80" y="40"/>
                </a:moveTo>
                <a:lnTo>
                  <a:pt x="40" y="82"/>
                </a:lnTo>
                <a:lnTo>
                  <a:pt x="0" y="42"/>
                </a:lnTo>
                <a:lnTo>
                  <a:pt x="40" y="0"/>
                </a:lnTo>
                <a:lnTo>
                  <a:pt x="80" y="4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2" name="Freeform 51"/>
          <p:cNvSpPr>
            <a:spLocks/>
          </p:cNvSpPr>
          <p:nvPr/>
        </p:nvSpPr>
        <p:spPr bwMode="auto">
          <a:xfrm>
            <a:off x="4038908" y="3428342"/>
            <a:ext cx="130175" cy="127000"/>
          </a:xfrm>
          <a:custGeom>
            <a:avLst/>
            <a:gdLst>
              <a:gd name="T0" fmla="*/ 82 w 82"/>
              <a:gd name="T1" fmla="*/ 40 h 80"/>
              <a:gd name="T2" fmla="*/ 42 w 82"/>
              <a:gd name="T3" fmla="*/ 80 h 80"/>
              <a:gd name="T4" fmla="*/ 0 w 82"/>
              <a:gd name="T5" fmla="*/ 40 h 80"/>
              <a:gd name="T6" fmla="*/ 42 w 82"/>
              <a:gd name="T7" fmla="*/ 0 h 80"/>
              <a:gd name="T8" fmla="*/ 82 w 82"/>
              <a:gd name="T9" fmla="*/ 4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2" h="80">
                <a:moveTo>
                  <a:pt x="82" y="40"/>
                </a:moveTo>
                <a:lnTo>
                  <a:pt x="42" y="80"/>
                </a:lnTo>
                <a:lnTo>
                  <a:pt x="0" y="40"/>
                </a:lnTo>
                <a:lnTo>
                  <a:pt x="42" y="0"/>
                </a:lnTo>
                <a:lnTo>
                  <a:pt x="82" y="40"/>
                </a:lnTo>
                <a:close/>
              </a:path>
            </a:pathLst>
          </a:custGeom>
          <a:solidFill>
            <a:srgbClr val="F28F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3" name="Freeform 52"/>
          <p:cNvSpPr>
            <a:spLocks/>
          </p:cNvSpPr>
          <p:nvPr/>
        </p:nvSpPr>
        <p:spPr bwMode="auto">
          <a:xfrm>
            <a:off x="4873885" y="3596617"/>
            <a:ext cx="130175" cy="127000"/>
          </a:xfrm>
          <a:custGeom>
            <a:avLst/>
            <a:gdLst>
              <a:gd name="T0" fmla="*/ 82 w 82"/>
              <a:gd name="T1" fmla="*/ 40 h 80"/>
              <a:gd name="T2" fmla="*/ 40 w 82"/>
              <a:gd name="T3" fmla="*/ 80 h 80"/>
              <a:gd name="T4" fmla="*/ 0 w 82"/>
              <a:gd name="T5" fmla="*/ 40 h 80"/>
              <a:gd name="T6" fmla="*/ 40 w 82"/>
              <a:gd name="T7" fmla="*/ 0 h 80"/>
              <a:gd name="T8" fmla="*/ 82 w 82"/>
              <a:gd name="T9" fmla="*/ 4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2" h="80">
                <a:moveTo>
                  <a:pt x="82" y="40"/>
                </a:moveTo>
                <a:lnTo>
                  <a:pt x="40" y="80"/>
                </a:lnTo>
                <a:lnTo>
                  <a:pt x="0" y="40"/>
                </a:lnTo>
                <a:lnTo>
                  <a:pt x="40" y="0"/>
                </a:lnTo>
                <a:lnTo>
                  <a:pt x="82" y="40"/>
                </a:lnTo>
                <a:close/>
              </a:path>
            </a:pathLst>
          </a:custGeom>
          <a:solidFill>
            <a:srgbClr val="F28F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4" name="Freeform 53"/>
          <p:cNvSpPr>
            <a:spLocks/>
          </p:cNvSpPr>
          <p:nvPr/>
        </p:nvSpPr>
        <p:spPr bwMode="auto">
          <a:xfrm>
            <a:off x="5696730" y="3590267"/>
            <a:ext cx="130175" cy="127000"/>
          </a:xfrm>
          <a:custGeom>
            <a:avLst/>
            <a:gdLst>
              <a:gd name="T0" fmla="*/ 82 w 82"/>
              <a:gd name="T1" fmla="*/ 40 h 80"/>
              <a:gd name="T2" fmla="*/ 42 w 82"/>
              <a:gd name="T3" fmla="*/ 80 h 80"/>
              <a:gd name="T4" fmla="*/ 0 w 82"/>
              <a:gd name="T5" fmla="*/ 40 h 80"/>
              <a:gd name="T6" fmla="*/ 42 w 82"/>
              <a:gd name="T7" fmla="*/ 0 h 80"/>
              <a:gd name="T8" fmla="*/ 82 w 82"/>
              <a:gd name="T9" fmla="*/ 4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2" h="80">
                <a:moveTo>
                  <a:pt x="82" y="40"/>
                </a:moveTo>
                <a:lnTo>
                  <a:pt x="42" y="80"/>
                </a:lnTo>
                <a:lnTo>
                  <a:pt x="0" y="40"/>
                </a:lnTo>
                <a:lnTo>
                  <a:pt x="42" y="0"/>
                </a:lnTo>
                <a:lnTo>
                  <a:pt x="82" y="40"/>
                </a:lnTo>
                <a:close/>
              </a:path>
            </a:pathLst>
          </a:custGeom>
          <a:solidFill>
            <a:srgbClr val="F28F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5" name="Freeform 54"/>
          <p:cNvSpPr>
            <a:spLocks/>
          </p:cNvSpPr>
          <p:nvPr/>
        </p:nvSpPr>
        <p:spPr bwMode="auto">
          <a:xfrm>
            <a:off x="6528970" y="3764892"/>
            <a:ext cx="130175" cy="127000"/>
          </a:xfrm>
          <a:custGeom>
            <a:avLst/>
            <a:gdLst>
              <a:gd name="T0" fmla="*/ 82 w 82"/>
              <a:gd name="T1" fmla="*/ 40 h 80"/>
              <a:gd name="T2" fmla="*/ 40 w 82"/>
              <a:gd name="T3" fmla="*/ 80 h 80"/>
              <a:gd name="T4" fmla="*/ 0 w 82"/>
              <a:gd name="T5" fmla="*/ 40 h 80"/>
              <a:gd name="T6" fmla="*/ 40 w 82"/>
              <a:gd name="T7" fmla="*/ 0 h 80"/>
              <a:gd name="T8" fmla="*/ 82 w 82"/>
              <a:gd name="T9" fmla="*/ 4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2" h="80">
                <a:moveTo>
                  <a:pt x="82" y="40"/>
                </a:moveTo>
                <a:lnTo>
                  <a:pt x="40" y="80"/>
                </a:lnTo>
                <a:lnTo>
                  <a:pt x="0" y="40"/>
                </a:lnTo>
                <a:lnTo>
                  <a:pt x="40" y="0"/>
                </a:lnTo>
                <a:lnTo>
                  <a:pt x="82" y="40"/>
                </a:lnTo>
                <a:close/>
              </a:path>
            </a:pathLst>
          </a:custGeom>
          <a:solidFill>
            <a:srgbClr val="F28F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6" name="Freeform 55"/>
          <p:cNvSpPr>
            <a:spLocks/>
          </p:cNvSpPr>
          <p:nvPr/>
        </p:nvSpPr>
        <p:spPr bwMode="auto">
          <a:xfrm>
            <a:off x="7351812" y="3764892"/>
            <a:ext cx="130175" cy="127000"/>
          </a:xfrm>
          <a:custGeom>
            <a:avLst/>
            <a:gdLst>
              <a:gd name="T0" fmla="*/ 82 w 82"/>
              <a:gd name="T1" fmla="*/ 40 h 80"/>
              <a:gd name="T2" fmla="*/ 42 w 82"/>
              <a:gd name="T3" fmla="*/ 80 h 80"/>
              <a:gd name="T4" fmla="*/ 0 w 82"/>
              <a:gd name="T5" fmla="*/ 40 h 80"/>
              <a:gd name="T6" fmla="*/ 42 w 82"/>
              <a:gd name="T7" fmla="*/ 0 h 80"/>
              <a:gd name="T8" fmla="*/ 82 w 82"/>
              <a:gd name="T9" fmla="*/ 4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2" h="80">
                <a:moveTo>
                  <a:pt x="82" y="40"/>
                </a:moveTo>
                <a:lnTo>
                  <a:pt x="42" y="80"/>
                </a:lnTo>
                <a:lnTo>
                  <a:pt x="0" y="40"/>
                </a:lnTo>
                <a:lnTo>
                  <a:pt x="42" y="0"/>
                </a:lnTo>
                <a:lnTo>
                  <a:pt x="82" y="40"/>
                </a:lnTo>
                <a:close/>
              </a:path>
            </a:pathLst>
          </a:custGeom>
          <a:solidFill>
            <a:srgbClr val="F28F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7" name="Rectangle 126"/>
          <p:cNvSpPr/>
          <p:nvPr/>
        </p:nvSpPr>
        <p:spPr bwMode="auto">
          <a:xfrm rot="18900000">
            <a:off x="5991349" y="1651046"/>
            <a:ext cx="108000" cy="108000"/>
          </a:xfrm>
          <a:prstGeom prst="rect">
            <a:avLst/>
          </a:prstGeom>
          <a:solidFill>
            <a:srgbClr val="F28F00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8" name="Rectangle 127"/>
          <p:cNvSpPr/>
          <p:nvPr/>
        </p:nvSpPr>
        <p:spPr bwMode="auto">
          <a:xfrm rot="18900000">
            <a:off x="6222289" y="1651046"/>
            <a:ext cx="108000" cy="108000"/>
          </a:xfrm>
          <a:prstGeom prst="rect">
            <a:avLst/>
          </a:prstGeom>
          <a:solidFill>
            <a:srgbClr val="F28F00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9" name="Oval 41"/>
          <p:cNvSpPr>
            <a:spLocks noChangeArrowheads="1"/>
          </p:cNvSpPr>
          <p:nvPr/>
        </p:nvSpPr>
        <p:spPr bwMode="auto">
          <a:xfrm>
            <a:off x="2418050" y="5314292"/>
            <a:ext cx="88900" cy="92075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0" name="Oval 42"/>
          <p:cNvSpPr>
            <a:spLocks noChangeArrowheads="1"/>
          </p:cNvSpPr>
          <p:nvPr/>
        </p:nvSpPr>
        <p:spPr bwMode="auto">
          <a:xfrm>
            <a:off x="3234026" y="2263117"/>
            <a:ext cx="92075" cy="92075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1" name="Oval 43"/>
          <p:cNvSpPr>
            <a:spLocks noChangeArrowheads="1"/>
          </p:cNvSpPr>
          <p:nvPr/>
        </p:nvSpPr>
        <p:spPr bwMode="auto">
          <a:xfrm>
            <a:off x="4057958" y="2263117"/>
            <a:ext cx="92075" cy="92075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2" name="Oval 44"/>
          <p:cNvSpPr>
            <a:spLocks noChangeArrowheads="1"/>
          </p:cNvSpPr>
          <p:nvPr/>
        </p:nvSpPr>
        <p:spPr bwMode="auto">
          <a:xfrm>
            <a:off x="4892935" y="2437742"/>
            <a:ext cx="92075" cy="92075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3" name="Oval 45"/>
          <p:cNvSpPr>
            <a:spLocks noChangeArrowheads="1"/>
          </p:cNvSpPr>
          <p:nvPr/>
        </p:nvSpPr>
        <p:spPr bwMode="auto">
          <a:xfrm>
            <a:off x="5715780" y="2259942"/>
            <a:ext cx="92075" cy="92075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4" name="Oval 46"/>
          <p:cNvSpPr>
            <a:spLocks noChangeArrowheads="1"/>
          </p:cNvSpPr>
          <p:nvPr/>
        </p:nvSpPr>
        <p:spPr bwMode="auto">
          <a:xfrm>
            <a:off x="6548020" y="2767942"/>
            <a:ext cx="92075" cy="92075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5" name="Oval 47"/>
          <p:cNvSpPr>
            <a:spLocks noChangeArrowheads="1"/>
          </p:cNvSpPr>
          <p:nvPr/>
        </p:nvSpPr>
        <p:spPr bwMode="auto">
          <a:xfrm>
            <a:off x="7370862" y="2767942"/>
            <a:ext cx="92075" cy="92075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6" name="Oval 135"/>
          <p:cNvSpPr/>
          <p:nvPr/>
        </p:nvSpPr>
        <p:spPr bwMode="auto">
          <a:xfrm>
            <a:off x="2239445" y="1646283"/>
            <a:ext cx="130695" cy="130695"/>
          </a:xfrm>
          <a:prstGeom prst="ellipse">
            <a:avLst/>
          </a:prstGeom>
          <a:solidFill>
            <a:srgbClr val="0070C0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7" name="Oval 136"/>
          <p:cNvSpPr/>
          <p:nvPr/>
        </p:nvSpPr>
        <p:spPr bwMode="auto">
          <a:xfrm>
            <a:off x="2470385" y="1646283"/>
            <a:ext cx="130695" cy="130695"/>
          </a:xfrm>
          <a:prstGeom prst="ellipse">
            <a:avLst/>
          </a:prstGeom>
          <a:solidFill>
            <a:srgbClr val="0070C0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8" name="Freeform 48"/>
          <p:cNvSpPr>
            <a:spLocks/>
          </p:cNvSpPr>
          <p:nvPr/>
        </p:nvSpPr>
        <p:spPr bwMode="auto">
          <a:xfrm>
            <a:off x="2462499" y="2294867"/>
            <a:ext cx="4955915" cy="3060700"/>
          </a:xfrm>
          <a:custGeom>
            <a:avLst/>
            <a:gdLst>
              <a:gd name="T0" fmla="*/ 0 w 3077"/>
              <a:gd name="T1" fmla="*/ 1928 h 1928"/>
              <a:gd name="T2" fmla="*/ 510 w 3077"/>
              <a:gd name="T3" fmla="*/ 4 h 1928"/>
              <a:gd name="T4" fmla="*/ 1022 w 3077"/>
              <a:gd name="T5" fmla="*/ 4 h 1928"/>
              <a:gd name="T6" fmla="*/ 1538 w 3077"/>
              <a:gd name="T7" fmla="*/ 112 h 1928"/>
              <a:gd name="T8" fmla="*/ 2046 w 3077"/>
              <a:gd name="T9" fmla="*/ 0 h 1928"/>
              <a:gd name="T10" fmla="*/ 2563 w 3077"/>
              <a:gd name="T11" fmla="*/ 324 h 1928"/>
              <a:gd name="T12" fmla="*/ 3077 w 3077"/>
              <a:gd name="T13" fmla="*/ 324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77" h="1928">
                <a:moveTo>
                  <a:pt x="0" y="1928"/>
                </a:moveTo>
                <a:lnTo>
                  <a:pt x="510" y="4"/>
                </a:lnTo>
                <a:lnTo>
                  <a:pt x="1022" y="4"/>
                </a:lnTo>
                <a:lnTo>
                  <a:pt x="1538" y="112"/>
                </a:lnTo>
                <a:lnTo>
                  <a:pt x="2046" y="0"/>
                </a:lnTo>
                <a:lnTo>
                  <a:pt x="2563" y="324"/>
                </a:lnTo>
                <a:lnTo>
                  <a:pt x="3077" y="324"/>
                </a:lnTo>
              </a:path>
            </a:pathLst>
          </a:custGeom>
          <a:noFill/>
          <a:ln w="28575" cap="flat">
            <a:solidFill>
              <a:srgbClr val="0070C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9" name="TextBox 138"/>
          <p:cNvSpPr txBox="1"/>
          <p:nvPr/>
        </p:nvSpPr>
        <p:spPr>
          <a:xfrm>
            <a:off x="1559088" y="5445280"/>
            <a:ext cx="62814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804863" algn="ctr"/>
                <a:tab pos="1631950" algn="ctr"/>
                <a:tab pos="2463800" algn="ctr"/>
                <a:tab pos="3289300" algn="ctr"/>
                <a:tab pos="4114800" algn="ctr"/>
                <a:tab pos="4940300" algn="ctr"/>
                <a:tab pos="5738813" algn="ctr"/>
              </a:tabLst>
            </a:pPr>
            <a:r>
              <a:rPr lang="en-GB" sz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Baseline	Week </a:t>
            </a:r>
            <a:r>
              <a:rPr lang="en-GB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GB" sz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Week 12	Week 26	Week 38	Week 52	Week 64</a:t>
            </a:r>
            <a:endParaRPr lang="en-GB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323410" y="6001623"/>
            <a:ext cx="51067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400" dirty="0" smtClean="0">
                <a:solidFill>
                  <a:schemeClr val="tx1"/>
                </a:solidFill>
              </a:rPr>
              <a:t>IND/GLY: Fixkombination aus </a:t>
            </a:r>
            <a:r>
              <a:rPr lang="de-AT" sz="1400" dirty="0" err="1" smtClean="0">
                <a:solidFill>
                  <a:schemeClr val="tx1"/>
                </a:solidFill>
              </a:rPr>
              <a:t>Indacaterol</a:t>
            </a:r>
            <a:r>
              <a:rPr lang="de-AT" sz="1400" dirty="0" smtClean="0">
                <a:solidFill>
                  <a:schemeClr val="tx1"/>
                </a:solidFill>
              </a:rPr>
              <a:t> und </a:t>
            </a:r>
            <a:r>
              <a:rPr lang="de-AT" sz="1400" dirty="0" err="1" smtClean="0">
                <a:solidFill>
                  <a:schemeClr val="tx1"/>
                </a:solidFill>
              </a:rPr>
              <a:t>Glycopyrronium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71273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POINTVERSION" val="14.0"/>
  <p:tag name="SAVECSVWITHSESSION" val="False"/>
  <p:tag name="ANSWERNOWTEXT" val="Answer Now"/>
  <p:tag name="RESPTABLESTYLE" val="-1"/>
  <p:tag name="ALLOWDUPLICATES" val="False"/>
  <p:tag name="AUTOADVANCE" val="False"/>
  <p:tag name="STDCHART" val="1"/>
  <p:tag name="SKIPREMAININGRACESLIDES" val="True"/>
  <p:tag name="BUBBLENAMEVISIBLE" val="True"/>
  <p:tag name="DEFAULTNUMTEAMS" val="5"/>
  <p:tag name="CUSTOMCELLBACKCOLOR2" val="-13395457"/>
  <p:tag name="DISPLAYNAME" val="True"/>
  <p:tag name="GRIDROTATIONINTERVAL" val="2"/>
  <p:tag name="POLLINGCYCLE" val="2"/>
  <p:tag name="INCLUDENONRESPONDERS" val="False"/>
  <p:tag name="ALLOWUSERFEEDBACK" val="True"/>
  <p:tag name="REALTIMEBACKUPPATH" val="(None)"/>
  <p:tag name="ADVANCEDSETTINGSVIEW" val="True"/>
  <p:tag name="FIBDISPLAYKEYWORDS" val="True"/>
  <p:tag name="PRRESPONSE4" val="7"/>
  <p:tag name="PRRESPONSE8" val="3"/>
  <p:tag name="ALWAYSOPENPOLL" val="False"/>
  <p:tag name="SHOWBARVISIBLE" val="True"/>
  <p:tag name="BULLETTYPE" val="3"/>
  <p:tag name="RESPCOUNTERFORMAT" val="0"/>
  <p:tag name="BACKUPSESSIONS" val="True"/>
  <p:tag name="ROTATIONINTERVAL" val="2"/>
  <p:tag name="RACEANIMATIONSPEED" val="3"/>
  <p:tag name="BUBBLESIZEVISIBLE" val="True"/>
  <p:tag name="CUSTOMCELLFORECOLOR" val="-16777216"/>
  <p:tag name="USESCHEMECOLORS" val="True"/>
  <p:tag name="AUTOSIZEGRID" val="True"/>
  <p:tag name="CHARTLABELS" val="1"/>
  <p:tag name="INCLUDEPPT" val="True"/>
  <p:tag name="ZEROBASED" val="False"/>
  <p:tag name="FIBNUMRESULTS" val="5"/>
  <p:tag name="PRRESPONSE3" val="8"/>
  <p:tag name="PRRESPONSE9" val="2"/>
  <p:tag name="THINKCELLUNDODONOTDELETE" val="2494"/>
  <p:tag name="CSVFORMAT" val="0"/>
  <p:tag name="COUNTDOWNSECONDS" val="10"/>
  <p:tag name="CHARTVALUEFORMAT" val="0%"/>
  <p:tag name="RACERSMAXDISPLAYED" val="5"/>
  <p:tag name="BUBBLEVALUEFORMAT" val="0.0"/>
  <p:tag name="CUSTOMCELLBACKCOLOR3" val="-268652"/>
  <p:tag name="GRIDOPACITY" val="90"/>
  <p:tag name="RESETCHARTS" val="True"/>
  <p:tag name="INCORRECTPOINTVALUE" val="0"/>
  <p:tag name="FIBDISPLAYRESULTS" val="True"/>
  <p:tag name="PRRESPONSE5" val="6"/>
  <p:tag name="SHOWFLASHWARNING" val="True"/>
  <p:tag name="USESECONDARYMONITOR" val="False"/>
  <p:tag name="INPUTSOURCE" val="1"/>
  <p:tag name="AUTOUPDATEALIASES" val="True"/>
  <p:tag name="MAXRESPONDERS" val="5"/>
  <p:tag name="CUSTOMCELLBACKCOLOR4" val="-8355712"/>
  <p:tag name="GRIDPOSITION" val="1"/>
  <p:tag name="CORRECTPOINTVALUE" val="1"/>
  <p:tag name="FIBINCLUDEOTHER" val="True"/>
  <p:tag name="PRRESPONSE7" val="4"/>
  <p:tag name="EXPANDSHOWBAR" val="True"/>
  <p:tag name="NUMRESPONSES" val="1"/>
  <p:tag name="PARTICIPANTSINLEADERBOARD" val="5"/>
  <p:tag name="CUSTOMCELLBACKCOLOR1" val="-657956"/>
  <p:tag name="CHARTCOLORS" val="0"/>
  <p:tag name="AUTOADJUSTPARTRANGE" val="True"/>
  <p:tag name="PRRESPONSE6" val="5"/>
  <p:tag name="ANSWERNOWSTYLE" val="-1"/>
  <p:tag name="REVIEWONLY" val="False"/>
  <p:tag name="CUSTOMGRIDBACKCOLOR" val="-722948"/>
  <p:tag name="MULTIRESPDIVISOR" val="1"/>
  <p:tag name="PRRESPONSE1" val="10"/>
  <p:tag name="TPVERSION" val="2008"/>
  <p:tag name="RACEENDPOINTS" val="100"/>
  <p:tag name="DISPLAYDEVICEID" val="True"/>
  <p:tag name="CHARTSCALE" val="True"/>
  <p:tag name="COUNTDOWNSTYLE" val="-1"/>
  <p:tag name="BUBBLEGROUPING" val="3"/>
  <p:tag name="REALTIMEBACKUP" val="False"/>
  <p:tag name="RESPCOUNTERSTYLE" val="-1"/>
  <p:tag name="GRIDSIZE" val="{Width=800, Height=600}"/>
  <p:tag name="THINKCELLPRESENTATIONDONOTDELETE" val="&lt;?xml version=&quot;1.0&quot; encoding=&quot;UTF-16&quot; standalone=&quot;yes&quot;?&gt;&#10;&lt;root&gt;&lt;version val=&quot;17220&quot;/&gt;&lt;partner val=&quot;536&quot;/&gt;&lt;CPresentation id=&quot;1&quot;&gt;&lt;m_defprecNumber idref=&quot;2&quot;/&gt;&lt;m_defprecPercent idref=&quot;3&quot;/&gt;&lt;m_defprecDate idref=&quot;4&quot;/&gt;&lt;m_defprecYear idref=&quot;5&quot;/&gt;&lt;m_defprecQuarter idref=&quot;6&quot;/&gt;&lt;m_defprecMonth idref=&quot;7&quot;/&gt;&lt;m_defprecWeek idref=&quot;8&quot;/&gt;&lt;m_defprecDay idref=&quot;9&quot;/&gt;&lt;m_eweekdayFirstOfWeek val=&quot;2&quot;/&gt;&lt;m_mruColor&gt;&lt;m_vecMRU length=&quot;1&quot;&gt;&lt;elem&gt;&lt;m_ppcolschidx val=&quot;0&quot;/&gt;&lt;m_rgb r=&quot;df&quot; g=&quot;df&quot; b=&quot;df&quot;/&gt;&lt;/elem&gt;&lt;/m_vecMRU&gt;&lt;/m_mruColor&gt;&lt;/CPresentation&gt;&lt;CDefaultPrec id=&quot;9&quot;&gt;&lt;m_precDefault/&gt;&lt;/CDefaultPrec&gt;&lt;CDefaultPrec id=&quot;8&quot;&gt;&lt;m_precDefault/&gt;&lt;/CDefaultPrec&gt;&lt;CDefaultPrec id=&quot;7&quot;&gt;&lt;m_precDefault&gt;&lt;m_strFormatTime&gt;%m&lt;/m_strFormatTime&gt;&lt;/m_precDefault&gt;&lt;/CDefaultPrec&gt;&lt;CDefaultPrec id=&quot;6&quot;&gt;&lt;m_precDefault/&gt;&lt;/CDefaultPrec&gt;&lt;CDefaultPrec id=&quot;5&quot;&gt;&lt;m_precDefault/&gt;&lt;/CDefaultPrec&gt;&lt;CDefaultPrec id=&quot;4&quot;&gt;&lt;m_precDefault&gt;&lt;m_strFormatTime&gt;%m&lt;/m_strFormatTime&gt;&lt;/m_precDefault&gt;&lt;/CDefaultPrec&gt;&lt;CDefaultPrec id=&quot;3&quot;&gt;&lt;m_precDefault/&gt;&lt;/CDefaultPrec&gt;&lt;CDefaultPrec id=&quot;2&quot;&gt;&lt;m_precDefault&gt;&lt;m_chDecimalSymbol&gt;.&lt;/m_chDecimalSymbol&gt;&lt;m_nGroupingDigits val=&quot;3&quot;/&gt;&lt;m_chGroupingSymbol&gt;,&lt;/m_chGroupingSymbol&gt;&lt;/m_precDefault&gt;&lt;/CDefaultPrec&gt;&lt;/root&gt;"/>
  <p:tag name="PARTLISTDEFAULT" val="0"/>
  <p:tag name="TEAMSINLEADERBOARD" val="5"/>
  <p:tag name="BACKUPMAINTENANCE" val="7"/>
  <p:tag name="DISPLAYDEVICENUMBER" val="True"/>
  <p:tag name="PRRESPONSE10" val="1"/>
  <p:tag name="PRRESPONSE2" val="9"/>
  <p:tag name="DELIMITERS" val="3.1"/>
  <p:tag name="INCLUDESESSION" val="True"/>
  <p:tag name="ARTICULATE_PROJECT_OPEN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heme/theme1.xml><?xml version="1.0" encoding="utf-8"?>
<a:theme xmlns:a="http://schemas.openxmlformats.org/drawingml/2006/main" name="69_Office Theme">
  <a:themeElements>
    <a:clrScheme name="Benutzerdefiniert 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FFFFF"/>
      </a:accent1>
      <a:accent2>
        <a:srgbClr val="F2F2F2"/>
      </a:accent2>
      <a:accent3>
        <a:srgbClr val="D9D9D9"/>
      </a:accent3>
      <a:accent4>
        <a:srgbClr val="BFBFBF"/>
      </a:accent4>
      <a:accent5>
        <a:srgbClr val="A6A6A6"/>
      </a:accent5>
      <a:accent6>
        <a:srgbClr val="818181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solidFill>
          <a:srgbClr val="818181"/>
        </a:solidFill>
        <a:ln w="9525">
          <a:solidFill>
            <a:schemeClr val="tx1"/>
          </a:solidFill>
        </a:ln>
      </a:spPr>
      <a:bodyPr rtlCol="0" anchor="ctr"/>
      <a:lstStyle>
        <a:defPPr algn="ctr">
          <a:defRPr noProof="1" dirty="0">
            <a:solidFill>
              <a:srgbClr val="000000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Showroom">
  <a:themeElements>
    <a:clrScheme name="Showroom">
      <a:dk1>
        <a:srgbClr val="535353"/>
      </a:dk1>
      <a:lt1>
        <a:srgbClr val="340053"/>
      </a:lt1>
      <a:dk2>
        <a:srgbClr val="5A5F5E"/>
      </a:dk2>
      <a:lt2>
        <a:srgbClr val="B4B4B4"/>
      </a:lt2>
      <a:accent1>
        <a:srgbClr val="78AAB3"/>
      </a:accent1>
      <a:accent2>
        <a:srgbClr val="9A9671"/>
      </a:accent2>
      <a:accent3>
        <a:srgbClr val="D9971A"/>
      </a:accent3>
      <a:accent4>
        <a:srgbClr val="D7620E"/>
      </a:accent4>
      <a:accent5>
        <a:srgbClr val="A61702"/>
      </a:accent5>
      <a:accent6>
        <a:srgbClr val="606B7E"/>
      </a:accent6>
      <a:hlink>
        <a:srgbClr val="0000FF"/>
      </a:hlink>
      <a:folHlink>
        <a:srgbClr val="FF00FF"/>
      </a:folHlink>
    </a:clrScheme>
    <a:fontScheme name="Showroom">
      <a:majorFont>
        <a:latin typeface="Gill Sans Light"/>
        <a:ea typeface="Gill Sans Light"/>
        <a:cs typeface="Gill Sans Light"/>
      </a:majorFont>
      <a:minorFont>
        <a:latin typeface="Gill Sans Light"/>
        <a:ea typeface="Gill Sans Light"/>
        <a:cs typeface="Gill Sans Light"/>
      </a:minorFont>
    </a:fontScheme>
    <a:fmtScheme name="Showroom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808785"/>
        </a:solidFill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Gill Sans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5A5F5E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200" b="0" i="0" u="none" strike="noStrike" cap="none" spc="0" normalizeH="0" baseline="0">
            <a:ln>
              <a:noFill/>
            </a:ln>
            <a:solidFill>
              <a:srgbClr val="535353"/>
            </a:solidFill>
            <a:effectLst/>
            <a:uFillTx/>
            <a:latin typeface="+mn-lt"/>
            <a:ea typeface="+mn-ea"/>
            <a:cs typeface="+mn-cs"/>
            <a:sym typeface="Gill Sans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1_Showroom">
  <a:themeElements>
    <a:clrScheme name="Showroom">
      <a:dk1>
        <a:srgbClr val="535353"/>
      </a:dk1>
      <a:lt1>
        <a:srgbClr val="340053"/>
      </a:lt1>
      <a:dk2>
        <a:srgbClr val="5A5F5E"/>
      </a:dk2>
      <a:lt2>
        <a:srgbClr val="B4B4B4"/>
      </a:lt2>
      <a:accent1>
        <a:srgbClr val="78AAB3"/>
      </a:accent1>
      <a:accent2>
        <a:srgbClr val="9A9671"/>
      </a:accent2>
      <a:accent3>
        <a:srgbClr val="D9971A"/>
      </a:accent3>
      <a:accent4>
        <a:srgbClr val="D7620E"/>
      </a:accent4>
      <a:accent5>
        <a:srgbClr val="A61702"/>
      </a:accent5>
      <a:accent6>
        <a:srgbClr val="606B7E"/>
      </a:accent6>
      <a:hlink>
        <a:srgbClr val="0000FF"/>
      </a:hlink>
      <a:folHlink>
        <a:srgbClr val="FF00FF"/>
      </a:folHlink>
    </a:clrScheme>
    <a:fontScheme name="Showroom">
      <a:majorFont>
        <a:latin typeface="Gill Sans Light"/>
        <a:ea typeface="Gill Sans Light"/>
        <a:cs typeface="Gill Sans Light"/>
      </a:majorFont>
      <a:minorFont>
        <a:latin typeface="Gill Sans Light"/>
        <a:ea typeface="Gill Sans Light"/>
        <a:cs typeface="Gill Sans Light"/>
      </a:minorFont>
    </a:fontScheme>
    <a:fmtScheme name="Showroom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808785"/>
        </a:solidFill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Gill Sans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5A5F5E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200" b="0" i="0" u="none" strike="noStrike" cap="none" spc="0" normalizeH="0" baseline="0">
            <a:ln>
              <a:noFill/>
            </a:ln>
            <a:solidFill>
              <a:srgbClr val="535353"/>
            </a:solidFill>
            <a:effectLst/>
            <a:uFillTx/>
            <a:latin typeface="+mn-lt"/>
            <a:ea typeface="+mn-ea"/>
            <a:cs typeface="+mn-cs"/>
            <a:sym typeface="Gill Sans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63159</TotalTime>
  <Words>793</Words>
  <Application>Microsoft Office PowerPoint</Application>
  <PresentationFormat>On-screen Show (4:3)</PresentationFormat>
  <Paragraphs>187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69_Office Theme</vt:lpstr>
      <vt:lpstr>Showroom</vt:lpstr>
      <vt:lpstr>1_Showroom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DANKE </vt:lpstr>
      <vt:lpstr>PowerPoint Presentation</vt:lpstr>
    </vt:vector>
  </TitlesOfParts>
  <Company>Novartis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Polly Oswald</dc:creator>
  <cp:lastModifiedBy>Essenther, Pia-Maria</cp:lastModifiedBy>
  <cp:revision>4280</cp:revision>
  <cp:lastPrinted>2012-06-11T06:47:22Z</cp:lastPrinted>
  <dcterms:created xsi:type="dcterms:W3CDTF">2011-05-22T08:03:55Z</dcterms:created>
  <dcterms:modified xsi:type="dcterms:W3CDTF">2015-11-09T09:40:03Z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ividerSectionCount">
    <vt:lpwstr>6</vt:lpwstr>
  </property>
  <property fmtid="{D5CDD505-2E9C-101B-9397-08002B2CF9AE}" pid="3" name="Title">
    <vt:lpwstr>Slide 1</vt:lpwstr>
  </property>
  <property fmtid="{D5CDD505-2E9C-101B-9397-08002B2CF9AE}" pid="4" name="Final">
    <vt:bool>true</vt:bool>
  </property>
  <property fmtid="{D5CDD505-2E9C-101B-9397-08002B2CF9AE}" pid="5" name="Event">
    <vt:lpwstr/>
  </property>
  <property fmtid="{D5CDD505-2E9C-101B-9397-08002B2CF9AE}" pid="6" name="Delivery Date">
    <vt:lpwstr/>
  </property>
  <property fmtid="{D5CDD505-2E9C-101B-9397-08002B2CF9AE}" pid="7" name="docid">
    <vt:lpwstr/>
  </property>
  <property fmtid="{D5CDD505-2E9C-101B-9397-08002B2CF9AE}" pid="8" name="DocIDPosition">
    <vt:i4>0</vt:i4>
  </property>
  <property fmtid="{D5CDD505-2E9C-101B-9397-08002B2CF9AE}" pid="9" name="DocIDinTitle">
    <vt:bool>true</vt:bool>
  </property>
  <property fmtid="{D5CDD505-2E9C-101B-9397-08002B2CF9AE}" pid="10" name="DocIDinSlide">
    <vt:bool>true</vt:bool>
  </property>
  <property fmtid="{D5CDD505-2E9C-101B-9397-08002B2CF9AE}" pid="11" name="NotesPageLayout">
    <vt:lpwstr>Message</vt:lpwstr>
  </property>
  <property fmtid="{D5CDD505-2E9C-101B-9397-08002B2CF9AE}" pid="12" name="ConferenceTitle">
    <vt:lpwstr>IPS deck </vt:lpwstr>
  </property>
  <property fmtid="{D5CDD505-2E9C-101B-9397-08002B2CF9AE}" pid="13" name="PresenterName">
    <vt:lpwstr>QTI571A GPT</vt:lpwstr>
  </property>
  <property fmtid="{D5CDD505-2E9C-101B-9397-08002B2CF9AE}" pid="14" name="PresDate">
    <vt:lpwstr>January 2012</vt:lpwstr>
  </property>
  <property fmtid="{D5CDD505-2E9C-101B-9397-08002B2CF9AE}" pid="15" name="PresSubject">
    <vt:lpwstr>Medical Affairs</vt:lpwstr>
  </property>
  <property fmtid="{D5CDD505-2E9C-101B-9397-08002B2CF9AE}" pid="16" name="ConfidentialityLevel">
    <vt:lpwstr>Confidential</vt:lpwstr>
  </property>
  <property fmtid="{D5CDD505-2E9C-101B-9397-08002B2CF9AE}" pid="17" name="HideFooter">
    <vt:bool>false</vt:bool>
  </property>
  <property fmtid="{D5CDD505-2E9C-101B-9397-08002B2CF9AE}" pid="18" name="LegalDisclaimer">
    <vt:lpwstr>LegalDisclaimerNO</vt:lpwstr>
  </property>
</Properties>
</file>