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90" r:id="rId2"/>
  </p:sldMasterIdLst>
  <p:notesMasterIdLst>
    <p:notesMasterId r:id="rId16"/>
  </p:notesMasterIdLst>
  <p:sldIdLst>
    <p:sldId id="256" r:id="rId3"/>
    <p:sldId id="293" r:id="rId4"/>
    <p:sldId id="259" r:id="rId5"/>
    <p:sldId id="288" r:id="rId6"/>
    <p:sldId id="290" r:id="rId7"/>
    <p:sldId id="257" r:id="rId8"/>
    <p:sldId id="260" r:id="rId9"/>
    <p:sldId id="263" r:id="rId10"/>
    <p:sldId id="289" r:id="rId11"/>
    <p:sldId id="284" r:id="rId12"/>
    <p:sldId id="285" r:id="rId13"/>
    <p:sldId id="291" r:id="rId14"/>
    <p:sldId id="294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HANDARI, ROHIT" initials="B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9856" autoAdjust="0"/>
  </p:normalViewPr>
  <p:slideViewPr>
    <p:cSldViewPr showGuides="1">
      <p:cViewPr>
        <p:scale>
          <a:sx n="100" d="100"/>
          <a:sy n="100" d="100"/>
        </p:scale>
        <p:origin x="-1272" y="-372"/>
      </p:cViewPr>
      <p:guideLst>
        <p:guide orient="horz" pos="845"/>
        <p:guide pos="975"/>
        <p:guide pos="204"/>
        <p:guide pos="4241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5DF9-26F1-4F6D-84C8-2CD64465F0D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65316-8CDA-4748-9650-D98913EAA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5316-8CDA-4748-9650-D98913EAAB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5316-8CDA-4748-9650-D98913EAAB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5316-8CDA-4748-9650-D98913EAAB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References:</a:t>
            </a:r>
          </a:p>
          <a:p>
            <a:r>
              <a:rPr lang="en-US" dirty="0" smtClean="0"/>
              <a:t>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Wedzicha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Decramer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Ficker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JH,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Niewoehner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Sandström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Taylor AF,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D'Andrea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Arrasate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Chen H,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Banerji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 Analysis of chronic obstructive pulmonary disease exacerbations with the dual bronchodilator QVA149 compared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glycopyrronium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tiotropium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(SPARK):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double-blind, parallel-group study. Lancet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Med, 2013.1(3);199-209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5316-8CDA-4748-9650-D98913EAAB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5316-8CDA-4748-9650-D98913EAAB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5316-8CDA-4748-9650-D98913EAAB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5316-8CDA-4748-9650-D98913EAAB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5316-8CDA-4748-9650-D98913EAAB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Wedzicha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Decramer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M, Olsson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P, Chen H,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Banerji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 QVA149 reduces the risk of moderate-to-severe exacerbations compared with open-label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tiotropium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patients with severe COPD: The SPARK study. Presented as a poster (P898) at European Respiratory Society Annual Congress (ERS 2014), Munich, Germany, 6-10 September 2014.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5316-8CDA-4748-9650-D98913EAAB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28625" y="3167067"/>
            <a:ext cx="7410450" cy="1429829"/>
          </a:xfrm>
        </p:spPr>
        <p:txBody>
          <a:bodyPr>
            <a:noAutofit/>
          </a:bodyPr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417600" y="2487600"/>
            <a:ext cx="7413625" cy="535531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spcBef>
                <a:spcPct val="40000"/>
              </a:spcBef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6073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208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81325"/>
            <a:ext cx="8229600" cy="850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2841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5450" y="1868488"/>
            <a:ext cx="8474075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3920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88964"/>
            <a:ext cx="8229600" cy="850900"/>
          </a:xfrm>
        </p:spPr>
        <p:txBody>
          <a:bodyPr/>
          <a:lstStyle>
            <a:lvl1pPr>
              <a:defRPr>
                <a:solidFill>
                  <a:srgbClr val="1454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7663" y="6437085"/>
            <a:ext cx="4202112" cy="22451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257" y="6437085"/>
            <a:ext cx="4202112" cy="224518"/>
          </a:xfrm>
        </p:spPr>
        <p:txBody>
          <a:bodyPr anchor="b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66215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31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79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413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8180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>
                <a:latin typeface="Arial" charset="0"/>
              </a:rPr>
              <a:pPr/>
              <a:t>‹#›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0" name="Textplatzhalter 9" descr="Subtitle" titl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80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0" y="1346200"/>
            <a:ext cx="4160838" cy="4945063"/>
          </a:xfrm>
        </p:spPr>
        <p:txBody>
          <a:bodyPr/>
          <a:lstStyle>
            <a:lvl1pPr marL="233363" marR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 sz="2800"/>
            </a:lvl1pPr>
            <a:lvl2pPr marL="398463" marR="0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 sz="2400"/>
            </a:lvl2pPr>
            <a:lvl3pPr marL="577850" marR="0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2000"/>
            </a:lvl3pPr>
            <a:lvl4pPr marL="752475" marR="0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4pPr>
            <a:lvl5pPr marL="917575" marR="0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63" marR="0" lvl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98463" marR="0" lvl="1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577850" marR="0" lvl="2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752475" marR="0" lvl="3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917575" marR="0" lvl="4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40289" y="1346200"/>
            <a:ext cx="3998912" cy="4945063"/>
          </a:xfrm>
        </p:spPr>
        <p:txBody>
          <a:bodyPr/>
          <a:lstStyle>
            <a:lvl1pPr marL="233363" marR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 sz="2800"/>
            </a:lvl1pPr>
            <a:lvl2pPr marL="398463" marR="0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 sz="2400"/>
            </a:lvl2pPr>
            <a:lvl3pPr marL="577850" marR="0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2000"/>
            </a:lvl3pPr>
            <a:lvl4pPr marL="752475" marR="0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4pPr>
            <a:lvl5pPr marL="917575" marR="0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3363" marR="0" lvl="0" indent="-233363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98463" marR="0" lvl="1" indent="-163513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577850" marR="0" lvl="2" indent="-177800" algn="l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752475" marR="0" lvl="3" indent="-173038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917575" marR="0" lvl="4" indent="-163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Presentation Title | Presenter Name | Date | Subject | Business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‹#›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1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Presentation Title | Presenter Name | Date | Subject | Business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‹#›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platzhalter 9" descr="Subtitle" titl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pic>
        <p:nvPicPr>
          <p:cNvPr id="6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17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6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title_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6" y="854050"/>
            <a:ext cx="8385175" cy="221599"/>
          </a:xfrm>
        </p:spPr>
        <p:txBody>
          <a:bodyPr>
            <a:spAutoFit/>
          </a:bodyPr>
          <a:lstStyle>
            <a:lvl1pPr marL="285750" indent="-285750" algn="l" defTabSz="4572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Arial" pitchFamily="34" charset="0"/>
              <a:buNone/>
              <a:defRPr lang="en-US" sz="1600" b="0" kern="1200" dirty="0" smtClean="0">
                <a:solidFill>
                  <a:srgbClr val="404040"/>
                </a:solidFill>
                <a:latin typeface="Verdana"/>
                <a:ea typeface="ＭＳ Ｐゴシック" pitchFamily="-112" charset="-128"/>
                <a:cs typeface="Verdana"/>
              </a:defRPr>
            </a:lvl1pPr>
            <a:lvl2pPr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Font typeface="Wingdings" pitchFamily="-107" charset="2"/>
              <a:buNone/>
              <a:defRPr lang="en-US" sz="2200" b="1" kern="120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Font typeface="Wingdings" pitchFamily="-107" charset="2"/>
              <a:buNone/>
              <a:defRPr lang="en-US" sz="2200" b="1" kern="120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Font typeface="Wingdings" pitchFamily="-107" charset="2"/>
              <a:buNone/>
              <a:defRPr lang="en-US" sz="2200" b="1" kern="120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Font typeface="Wingdings" pitchFamily="-107" charset="2"/>
              <a:buNone/>
              <a:defRPr lang="en-US" sz="2200" b="1" kern="12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8030" y="5888183"/>
            <a:ext cx="6360796" cy="649143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spcBef>
                <a:spcPts val="0"/>
              </a:spcBef>
              <a:buNone/>
              <a:defRPr lang="en-US" sz="900" b="0" smtClean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36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25"/>
            <a:ext cx="8229600" cy="8501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17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7571D-9BF6-4DEF-B86F-EEE3616D2082}" type="datetime1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11/9/2015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19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_subtitle_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500" y="6299200"/>
            <a:ext cx="279400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02FC-217B-D445-B70A-A58387294931}" type="slidenum">
              <a:rPr lang="en-US" sz="2800" smtClean="0">
                <a:solidFill>
                  <a:srgbClr val="00CC00"/>
                </a:solidFill>
                <a:latin typeface="Arial" charset="0"/>
                <a:ea typeface="MS PGothic" pitchFamily="34" charset="-128"/>
              </a:rPr>
              <a:pPr>
                <a:defRPr/>
              </a:pPr>
              <a:t>‹#›</a:t>
            </a:fld>
            <a:endParaRPr lang="en-US" sz="2800" dirty="0">
              <a:solidFill>
                <a:srgbClr val="00CC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8826" y="854050"/>
            <a:ext cx="8385175" cy="22159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defTabSz="4572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Arial" pitchFamily="34" charset="0"/>
              <a:buNone/>
              <a:defRPr lang="en-US" sz="1600" b="0" kern="1200" dirty="0" smtClean="0">
                <a:solidFill>
                  <a:srgbClr val="404040"/>
                </a:solidFill>
                <a:latin typeface="Verdana"/>
                <a:ea typeface="ＭＳ Ｐゴシック" pitchFamily="-112" charset="-128"/>
                <a:cs typeface="Verdana"/>
              </a:defRPr>
            </a:lvl1pPr>
            <a:lvl2pPr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Font typeface="Wingdings" pitchFamily="-107" charset="2"/>
              <a:buNone/>
              <a:defRPr lang="en-US" sz="2200" b="1" kern="120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Font typeface="Wingdings" pitchFamily="-107" charset="2"/>
              <a:buNone/>
              <a:defRPr lang="en-US" sz="2200" b="1" kern="120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Font typeface="Wingdings" pitchFamily="-107" charset="2"/>
              <a:buNone/>
              <a:defRPr lang="en-US" sz="2200" b="1" kern="120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Font typeface="Wingdings" pitchFamily="-107" charset="2"/>
              <a:buNone/>
              <a:defRPr lang="en-US" sz="2200" b="1" kern="12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5pPr>
          </a:lstStyle>
          <a:p>
            <a:pPr marL="285750" lvl="0" indent="-285750" algn="l" defTabSz="4572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Arial" pitchFamily="34" charset="0"/>
              <a:buNone/>
            </a:pPr>
            <a:r>
              <a:rPr lang="en-US" dirty="0" smtClean="0"/>
              <a:t>Click to add Sub-title</a:t>
            </a:r>
          </a:p>
        </p:txBody>
      </p:sp>
      <p:sp>
        <p:nvSpPr>
          <p:cNvPr id="13" name="DividerColorBox"/>
          <p:cNvSpPr>
            <a:spLocks noChangeArrowheads="1"/>
          </p:cNvSpPr>
          <p:nvPr userDrawn="1"/>
        </p:nvSpPr>
        <p:spPr bwMode="auto">
          <a:xfrm>
            <a:off x="0" y="1125537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90656" tIns="45328" rIns="90656" bIns="45328" anchor="ctr"/>
          <a:lstStyle/>
          <a:p>
            <a:endParaRPr lang="de-DE" altLang="ja-JP" sz="2800">
              <a:solidFill>
                <a:srgbClr val="00CC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r>
              <a:rPr lang="en-US" noProof="0" smtClean="0"/>
              <a:t>|European Respiratory Society Annual Congress, 6-10 Sept 2014, Munich, Germany | Confidential</a:t>
            </a:r>
            <a:endParaRPr lang="en-US" noProof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 baseline="0">
                <a:solidFill>
                  <a:srgbClr val="7F7F7F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45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 titl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1020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1" y="1437680"/>
            <a:ext cx="8643938" cy="227707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1" y="3705820"/>
            <a:ext cx="8643938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80132986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50031" y="4804172"/>
            <a:ext cx="8643938" cy="884039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250031" y="5679281"/>
            <a:ext cx="8643938" cy="8483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86468327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 - Foto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1" y="4804172"/>
            <a:ext cx="8643938" cy="884039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250031" y="5679281"/>
            <a:ext cx="8643938" cy="8483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88633021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107712738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432182"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165999556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250031" y="178594"/>
            <a:ext cx="8643938" cy="649188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1pPr>
            <a:lvl2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2pPr>
            <a:lvl3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3pPr>
            <a:lvl4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4pPr>
            <a:lvl5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1108468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74" y="1427846"/>
            <a:ext cx="8224329" cy="4355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244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64014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1239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40969607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226310257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250031" y="2268141"/>
            <a:ext cx="8643938" cy="2321719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389616831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50031" y="5214938"/>
            <a:ext cx="8643938" cy="90189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274607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50031" y="5214938"/>
            <a:ext cx="8643938" cy="90189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265348813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250031" y="973336"/>
            <a:ext cx="4143375" cy="2464594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250031" y="3429000"/>
            <a:ext cx="4143375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406813973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250031" y="973336"/>
            <a:ext cx="4143375" cy="2464594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250031" y="3429000"/>
            <a:ext cx="4143375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16736995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bg>
      <p:bgPr>
        <a:solidFill>
          <a:srgbClr val="9CC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250031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42209730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74" y="1427846"/>
            <a:ext cx="8224329" cy="4355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7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50031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51765944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750594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9252307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28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24000"/>
            <a:ext cx="4000500" cy="432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00500" cy="432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410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639763"/>
            <a:ext cx="8229600" cy="850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2222499"/>
            <a:ext cx="4052888" cy="3662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00" y="1549403"/>
            <a:ext cx="401320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900" y="2235201"/>
            <a:ext cx="4025900" cy="36496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3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01664"/>
            <a:ext cx="8229600" cy="850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519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549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1763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2474" y="1770746"/>
            <a:ext cx="8224329" cy="43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481767"/>
            <a:ext cx="2895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Rectangle 2"/>
          <p:cNvSpPr>
            <a:spLocks noChangeArrowheads="1"/>
          </p:cNvSpPr>
          <p:nvPr userDrawn="1"/>
        </p:nvSpPr>
        <p:spPr bwMode="gray">
          <a:xfrm>
            <a:off x="1" y="1125538"/>
            <a:ext cx="9140825" cy="42862"/>
          </a:xfrm>
          <a:prstGeom prst="rect">
            <a:avLst/>
          </a:prstGeom>
          <a:solidFill>
            <a:srgbClr val="325A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CH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Shape 56"/>
          <p:cNvSpPr/>
          <p:nvPr userDrawn="1"/>
        </p:nvSpPr>
        <p:spPr>
          <a:xfrm>
            <a:off x="1" y="-12699"/>
            <a:ext cx="9140825" cy="469899"/>
          </a:xfrm>
          <a:prstGeom prst="rect">
            <a:avLst/>
          </a:prstGeom>
          <a:solidFill>
            <a:srgbClr val="00558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 sz="36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57"/>
          <p:cNvSpPr txBox="1">
            <a:spLocks/>
          </p:cNvSpPr>
          <p:nvPr userDrawn="1"/>
        </p:nvSpPr>
        <p:spPr>
          <a:xfrm>
            <a:off x="1" y="457201"/>
            <a:ext cx="9140825" cy="1021442"/>
          </a:xfrm>
          <a:prstGeom prst="rect">
            <a:avLst/>
          </a:prstGeom>
          <a:solidFill>
            <a:srgbClr val="FFF200"/>
          </a:solidFill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5" defTabSz="914212">
              <a:lnSpc>
                <a:spcPct val="80000"/>
              </a:lnSpc>
              <a:defRPr sz="1800" cap="none">
                <a:solidFill>
                  <a:srgbClr val="000000"/>
                </a:solidFill>
              </a:defRPr>
            </a:pPr>
            <a:endParaRPr lang="en-US" sz="4400" kern="0" dirty="0">
              <a:solidFill>
                <a:srgbClr val="005581"/>
              </a:solidFill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995350" y="648099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0C6625B9-0FDB-4038-AA11-9046D1BAE482}" type="slidenum">
              <a:rPr lang="en-US" sz="1400" smtClean="0">
                <a:solidFill>
                  <a:srgbClr val="F2F2F2">
                    <a:lumMod val="50000"/>
                  </a:srgbClr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F2F2F2">
                  <a:lumMod val="50000"/>
                </a:srgbClr>
              </a:solidFill>
            </a:endParaRPr>
          </a:p>
        </p:txBody>
      </p:sp>
      <p:pic>
        <p:nvPicPr>
          <p:cNvPr id="20" name="nvs_pharma_cmyk-uc.pdf"/>
          <p:cNvPicPr/>
          <p:nvPr userDrawn="1"/>
        </p:nvPicPr>
        <p:blipFill>
          <a:blip r:embed="rId25">
            <a:extLst/>
          </a:blip>
          <a:stretch>
            <a:fillRect/>
          </a:stretch>
        </p:blipFill>
        <p:spPr>
          <a:xfrm>
            <a:off x="157743" y="6462072"/>
            <a:ext cx="876000" cy="23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end_respiratory slide service logo.pdf"/>
          <p:cNvPicPr/>
          <p:nvPr userDrawn="1"/>
        </p:nvPicPr>
        <p:blipFill>
          <a:blip r:embed="rId26">
            <a:extLst/>
          </a:blip>
          <a:srcRect l="27922" t="27511" r="25861" b="52184"/>
          <a:stretch>
            <a:fillRect/>
          </a:stretch>
        </p:blipFill>
        <p:spPr>
          <a:xfrm>
            <a:off x="8098952" y="6263327"/>
            <a:ext cx="1022013" cy="635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54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66" r:id="rId22"/>
    <p:sldLayoutId id="2147483667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212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32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426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087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031" y="178594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50031" y="2241352"/>
            <a:ext cx="8643938" cy="410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5160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ransition spd="med"/>
  <p:txStyles>
    <p:titleStyle>
      <a:lvl1pPr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160729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321457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482186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642915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43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72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101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829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214305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482186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750067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017948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285829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1553710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1821591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089473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2357354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9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57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86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915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43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72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101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829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novartis.medicalcongressposters.com/Default.aspx?doc=156d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hyperlink" Target="mailto:marcel.dautzenberg@novartis.com" TargetMode="External"/><Relationship Id="rId5" Type="http://schemas.openxmlformats.org/officeDocument/2006/relationships/hyperlink" Target="mailto:ewald.gingl@novartis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15745" y="3618686"/>
            <a:ext cx="8224329" cy="435542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Jadwiga A Wedzicha</a:t>
            </a:r>
            <a:r>
              <a:rPr lang="en-US" sz="1800" b="1" baseline="30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Marc Decramer</a:t>
            </a:r>
            <a:r>
              <a:rPr lang="en-US" sz="1800" b="1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Petter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Olsson</a:t>
            </a:r>
            <a:r>
              <a:rPr lang="en-US" sz="1800" b="1" baseline="30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Hungta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Chen</a:t>
            </a:r>
            <a:r>
              <a:rPr lang="en-US" sz="1800" b="1" baseline="30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Robert Fogel</a:t>
            </a:r>
            <a:r>
              <a:rPr lang="en-US" sz="1800" b="1" baseline="30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Donald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Banerji</a:t>
            </a:r>
            <a:r>
              <a:rPr lang="en-US" sz="1800" b="1" baseline="300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  <a:p>
            <a:pPr marL="0" indent="0" algn="ctr">
              <a:buNone/>
            </a:pPr>
            <a:endParaRPr lang="en-US" sz="1200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100" baseline="30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Airway </a:t>
            </a:r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Disease Section, National Heart and Lung Institute, Imperial College London, London, UK; </a:t>
            </a:r>
            <a:r>
              <a:rPr lang="en-US" sz="1100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Respiratory Division, University of Leuven, Leuven, Belgium; </a:t>
            </a:r>
            <a:r>
              <a:rPr lang="en-US" sz="1100" baseline="30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Novartis Pharma AG, Basel, Switzerland; </a:t>
            </a:r>
            <a:r>
              <a:rPr lang="en-US" sz="1100" baseline="30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Novartis Pharmaceuticals Corporation, East Hanover, NJ, USA</a:t>
            </a:r>
            <a:endParaRPr lang="en-US" sz="1100" kern="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2400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0" y="1949450"/>
            <a:ext cx="8910638" cy="13684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QVA149 reduces the risk of </a:t>
            </a:r>
            <a:r>
              <a:rPr lang="en-US" b="1" dirty="0" smtClean="0">
                <a:solidFill>
                  <a:schemeClr val="tx2"/>
                </a:solidFill>
              </a:rPr>
              <a:t>moderate-to-severe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exacerbations compared </a:t>
            </a:r>
            <a:r>
              <a:rPr lang="en-US" b="1" dirty="0" smtClean="0">
                <a:solidFill>
                  <a:schemeClr val="tx2"/>
                </a:solidFill>
              </a:rPr>
              <a:t>with </a:t>
            </a:r>
            <a:r>
              <a:rPr lang="en-US" b="1" dirty="0">
                <a:solidFill>
                  <a:schemeClr val="tx2"/>
                </a:solidFill>
              </a:rPr>
              <a:t>open-label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err="1" smtClean="0">
                <a:solidFill>
                  <a:schemeClr val="tx2"/>
                </a:solidFill>
              </a:rPr>
              <a:t>tiotropium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in </a:t>
            </a:r>
            <a:r>
              <a:rPr lang="en-US" b="1" dirty="0" smtClean="0">
                <a:solidFill>
                  <a:schemeClr val="tx2"/>
                </a:solidFill>
              </a:rPr>
              <a:t>patients </a:t>
            </a:r>
            <a:r>
              <a:rPr lang="en-US" b="1" dirty="0">
                <a:solidFill>
                  <a:schemeClr val="tx2"/>
                </a:solidFill>
              </a:rPr>
              <a:t>with severe COPD: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The SPARK study</a:t>
            </a:r>
          </a:p>
        </p:txBody>
      </p:sp>
      <p:sp>
        <p:nvSpPr>
          <p:cNvPr id="11" name="Subtitle 3"/>
          <p:cNvSpPr txBox="1">
            <a:spLocks/>
          </p:cNvSpPr>
          <p:nvPr/>
        </p:nvSpPr>
        <p:spPr bwMode="auto">
          <a:xfrm>
            <a:off x="126604" y="4484557"/>
            <a:ext cx="880261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328" rIns="0" bIns="45328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buClr>
                <a:srgbClr val="145477"/>
              </a:buClr>
              <a:buSzPct val="110000"/>
              <a:buFont typeface="Wingdings" pitchFamily="2" charset="2"/>
              <a:buNone/>
              <a:defRPr sz="16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42913" indent="-2063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Arial" pitchFamily="34" charset="0"/>
              <a:buChar char="●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677863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6A6A6"/>
              </a:buClr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862013" indent="-1841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45477"/>
              </a:buClr>
              <a:buSzPct val="90000"/>
              <a:buFont typeface="Arial" pitchFamily="34" charset="0"/>
              <a:buChar char="●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098550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1362941" indent="-1621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816203" indent="-1621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269464" indent="-1621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722727" indent="-1621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1100" kern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8765" y="5867991"/>
            <a:ext cx="138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Scan to download a reprint of this poster</a:t>
            </a:r>
            <a:endParaRPr lang="en-GB" sz="1000" dirty="0"/>
          </a:p>
        </p:txBody>
      </p:sp>
      <p:pic>
        <p:nvPicPr>
          <p:cNvPr id="1026" name="Picture 2" descr="C:\Users\bhadrsa3\AppData\Local\Microsoft\Windows\Temporary Internet Files\Content.IE5\NQTF10ZT\qrcode.244777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547" y="4852330"/>
            <a:ext cx="1087197" cy="108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1409" y="104115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Abstract No.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850294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Poster No. P898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96552" y="5713963"/>
            <a:ext cx="8902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Poster presented at ERS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Annual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Congress,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Munich, Germany, 6-10 September 2014</a:t>
            </a:r>
          </a:p>
        </p:txBody>
      </p:sp>
      <p:sp>
        <p:nvSpPr>
          <p:cNvPr id="12" name="Rectangle 11">
            <a:hlinkClick r:id="rId4"/>
          </p:cNvPr>
          <p:cNvSpPr/>
          <p:nvPr/>
        </p:nvSpPr>
        <p:spPr>
          <a:xfrm>
            <a:off x="1003552" y="5960543"/>
            <a:ext cx="6192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Click here to download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a high resolution version of this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poster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189" y="6409213"/>
            <a:ext cx="5076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QVA149: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indacaterol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glycopyrronium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225" y="1541463"/>
            <a:ext cx="3528070" cy="467985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sz="1800" dirty="0" smtClean="0"/>
              <a:t>IND/GLY </a:t>
            </a:r>
            <a:r>
              <a:rPr lang="en-US" sz="1800" dirty="0"/>
              <a:t>significantly reduced the risk of moderate-to-severe exacerbations versus </a:t>
            </a:r>
            <a:r>
              <a:rPr lang="en-US" sz="1800" dirty="0" smtClean="0"/>
              <a:t>OL tiotropium </a:t>
            </a:r>
            <a:r>
              <a:rPr lang="en-US" sz="1800" dirty="0"/>
              <a:t>– rate ratio = </a:t>
            </a:r>
            <a:r>
              <a:rPr lang="en-US" sz="1800" dirty="0" smtClean="0"/>
              <a:t>0.85 (</a:t>
            </a:r>
            <a:r>
              <a:rPr lang="en-US" sz="1800" dirty="0"/>
              <a:t>0.73 – 0.98), representing a </a:t>
            </a:r>
            <a:r>
              <a:rPr lang="en-US" sz="1800" b="1" dirty="0">
                <a:solidFill>
                  <a:srgbClr val="FF0000"/>
                </a:solidFill>
              </a:rPr>
              <a:t>15% reduction</a:t>
            </a:r>
            <a:r>
              <a:rPr lang="en-US" sz="1800" dirty="0"/>
              <a:t> in the rate of exacerbation in this population (Figure 2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5" y="1505719"/>
            <a:ext cx="5257800" cy="44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67543" y="514772"/>
            <a:ext cx="8469313" cy="85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/>
              <a:t>Results</a:t>
            </a:r>
            <a:br>
              <a:rPr lang="en-US" b="1" dirty="0" smtClean="0"/>
            </a:br>
            <a:r>
              <a:rPr lang="en-US" sz="2000" b="1" dirty="0" smtClean="0"/>
              <a:t>Efficacy – reduction of exacerbations vs OL </a:t>
            </a:r>
            <a:r>
              <a:rPr lang="en-US" sz="2000" b="1" dirty="0" err="1" smtClean="0"/>
              <a:t>tiotropium</a:t>
            </a:r>
            <a:endParaRPr lang="en-US" b="1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03946" y="6381328"/>
            <a:ext cx="2895600" cy="365125"/>
          </a:xfrm>
        </p:spPr>
        <p:txBody>
          <a:bodyPr/>
          <a:lstStyle/>
          <a:p>
            <a:r>
              <a:rPr lang="en-US" noProof="0" dirty="0" smtClean="0"/>
              <a:t>European Respiratory Society Annual Congress, 6-10 Sept 2014, Munich</a:t>
            </a:r>
            <a:endParaRPr lang="en-US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5999558"/>
            <a:ext cx="5076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QVA149: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indacaterol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glycopyrronium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795" y="1537396"/>
            <a:ext cx="3606576" cy="467985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sz="1800" dirty="0" smtClean="0"/>
              <a:t>IND/GLY </a:t>
            </a:r>
            <a:r>
              <a:rPr lang="en-US" sz="1800" dirty="0"/>
              <a:t>numerically reduced </a:t>
            </a:r>
            <a:r>
              <a:rPr lang="en-US" sz="1600" dirty="0"/>
              <a:t>the</a:t>
            </a:r>
            <a:r>
              <a:rPr lang="en-US" sz="1800" dirty="0"/>
              <a:t> risk of moderate-to-severe exacerbations </a:t>
            </a:r>
            <a:r>
              <a:rPr lang="en-US" sz="1800" dirty="0" smtClean="0"/>
              <a:t>versus </a:t>
            </a:r>
            <a:r>
              <a:rPr lang="en-US" sz="1800" dirty="0" err="1" smtClean="0"/>
              <a:t>glycopyrronium</a:t>
            </a:r>
            <a:r>
              <a:rPr lang="en-US" sz="1800" dirty="0" smtClean="0"/>
              <a:t> </a:t>
            </a:r>
            <a:r>
              <a:rPr lang="en-US" sz="1800" dirty="0"/>
              <a:t>– rate ratio = </a:t>
            </a:r>
            <a:r>
              <a:rPr lang="en-US" sz="1800" dirty="0" smtClean="0"/>
              <a:t>0.89 (</a:t>
            </a:r>
            <a:r>
              <a:rPr lang="en-US" sz="1800" dirty="0"/>
              <a:t>0.77 – 1.04), representing a </a:t>
            </a:r>
            <a:r>
              <a:rPr lang="en-US" sz="1800" b="1" dirty="0">
                <a:solidFill>
                  <a:srgbClr val="FF0000"/>
                </a:solidFill>
              </a:rPr>
              <a:t>11% reduction </a:t>
            </a:r>
            <a:r>
              <a:rPr lang="en-US" sz="1800" dirty="0"/>
              <a:t>in the rate of exacerbation in this population (</a:t>
            </a:r>
            <a:r>
              <a:rPr lang="en-US" sz="1800" dirty="0" smtClean="0"/>
              <a:t>Figure </a:t>
            </a:r>
            <a:r>
              <a:rPr lang="en-US" sz="1800" dirty="0"/>
              <a:t>3</a:t>
            </a:r>
            <a:r>
              <a:rPr lang="en-US" sz="18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02388"/>
            <a:ext cx="400050" cy="247650"/>
          </a:xfrm>
          <a:prstGeom prst="rect">
            <a:avLst/>
          </a:prstGeom>
        </p:spPr>
        <p:txBody>
          <a:bodyPr/>
          <a:lstStyle/>
          <a:p>
            <a:fld id="{E66AA3EA-0569-43EF-BBA3-83FDB109D582}" type="slidenum">
              <a:rPr lang="en-US" noProof="0" smtClean="0"/>
              <a:pPr/>
              <a:t>11</a:t>
            </a:fld>
            <a:endParaRPr lang="en-US" noProof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70" y="1484784"/>
            <a:ext cx="5220071" cy="46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67543" y="514772"/>
            <a:ext cx="8469313" cy="85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/>
              <a:t>Results</a:t>
            </a:r>
            <a:br>
              <a:rPr lang="en-US" b="1" dirty="0" smtClean="0"/>
            </a:br>
            <a:r>
              <a:rPr lang="en-US" sz="2000" b="1" dirty="0" smtClean="0"/>
              <a:t>Efficacy – reduction of exacerbations vs </a:t>
            </a:r>
            <a:r>
              <a:rPr lang="en-US" sz="2000" b="1" dirty="0" err="1" smtClean="0"/>
              <a:t>glycopyrronium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88605" y="6237312"/>
            <a:ext cx="2895600" cy="365125"/>
          </a:xfrm>
        </p:spPr>
        <p:txBody>
          <a:bodyPr/>
          <a:lstStyle/>
          <a:p>
            <a:r>
              <a:rPr lang="en-US" noProof="0" dirty="0" smtClean="0"/>
              <a:t>European Respiratory Society Annual Congress, 6-10 Sept 2014, Munich</a:t>
            </a:r>
            <a:endParaRPr lang="en-US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71546" y="6073551"/>
            <a:ext cx="5076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QVA149: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indacaterol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glycopyrronium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Ultibro_Flamme_grau.png"/>
          <p:cNvPicPr/>
          <p:nvPr/>
        </p:nvPicPr>
        <p:blipFill>
          <a:blip r:embed="rId2">
            <a:alphaModFix amt="30000"/>
            <a:extLst/>
          </a:blip>
          <a:srcRect b="54946"/>
          <a:stretch>
            <a:fillRect/>
          </a:stretch>
        </p:blipFill>
        <p:spPr>
          <a:xfrm>
            <a:off x="3813544" y="308794"/>
            <a:ext cx="5179582" cy="656680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803673" y="1883454"/>
            <a:ext cx="7590235" cy="2044899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lnSpc>
                <a:spcPct val="80000"/>
              </a:lnSpc>
              <a:defRPr sz="1800" cap="none">
                <a:solidFill>
                  <a:srgbClr val="000000"/>
                </a:solidFill>
              </a:defRPr>
            </a:pPr>
            <a:r>
              <a:rPr sz="7500" b="1">
                <a:solidFill>
                  <a:srgbClr val="005581"/>
                </a:solidFill>
                <a:latin typeface="News Gothic MT"/>
                <a:ea typeface="News Gothic MT"/>
                <a:cs typeface="News Gothic MT"/>
                <a:sym typeface="News Gothic MT"/>
              </a:rPr>
              <a:t>DANKE</a:t>
            </a:r>
            <a:r>
              <a:rPr sz="4500" b="1">
                <a:solidFill>
                  <a:srgbClr val="5A5F5E"/>
                </a:solidFill>
                <a:latin typeface="News Gothic MT"/>
                <a:ea typeface="News Gothic MT"/>
                <a:cs typeface="News Gothic MT"/>
                <a:sym typeface="News Gothic MT"/>
              </a:rPr>
              <a:t> </a:t>
            </a:r>
          </a:p>
        </p:txBody>
      </p:sp>
      <p:pic>
        <p:nvPicPr>
          <p:cNvPr id="140" name="nvs_pharma_cmyk-u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743" y="6462072"/>
            <a:ext cx="876000" cy="23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end_respiratory slide service logo.pdf"/>
          <p:cNvPicPr/>
          <p:nvPr/>
        </p:nvPicPr>
        <p:blipFill>
          <a:blip r:embed="rId4">
            <a:extLst/>
          </a:blip>
          <a:srcRect l="27922" t="27511" r="25861" b="52184"/>
          <a:stretch>
            <a:fillRect/>
          </a:stretch>
        </p:blipFill>
        <p:spPr>
          <a:xfrm>
            <a:off x="8098952" y="6263327"/>
            <a:ext cx="1022013" cy="635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914056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Ultibro_Flamme_grau.png"/>
          <p:cNvPicPr/>
          <p:nvPr/>
        </p:nvPicPr>
        <p:blipFill>
          <a:blip r:embed="rId2">
            <a:alphaModFix amt="30000"/>
            <a:extLst/>
          </a:blip>
          <a:srcRect b="54946"/>
          <a:stretch>
            <a:fillRect/>
          </a:stretch>
        </p:blipFill>
        <p:spPr>
          <a:xfrm>
            <a:off x="3813544" y="308794"/>
            <a:ext cx="5179582" cy="65668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891184" y="3102373"/>
            <a:ext cx="7590235" cy="6909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solidFill>
                  <a:srgbClr val="A7A9AC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 err="1"/>
              <a:t>Ein</a:t>
            </a:r>
            <a:r>
              <a:rPr dirty="0"/>
              <a:t> Service von Novartis Respiratory</a:t>
            </a:r>
          </a:p>
        </p:txBody>
      </p:sp>
      <p:pic>
        <p:nvPicPr>
          <p:cNvPr id="145" name="nvs_pharma_cmyk-u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743" y="6462072"/>
            <a:ext cx="876000" cy="23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end_respiratory slide service logo.pdf"/>
          <p:cNvPicPr/>
          <p:nvPr/>
        </p:nvPicPr>
        <p:blipFill>
          <a:blip r:embed="rId4">
            <a:extLst/>
          </a:blip>
          <a:srcRect l="27922" t="27511" r="25861" b="52184"/>
          <a:stretch>
            <a:fillRect/>
          </a:stretch>
        </p:blipFill>
        <p:spPr>
          <a:xfrm>
            <a:off x="2629219" y="841168"/>
            <a:ext cx="3935540" cy="24427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1615371" y="3592696"/>
            <a:ext cx="5963235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AT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ea typeface="MS PGothic" pitchFamily="34" charset="-128"/>
                <a:cs typeface="+mn-cs"/>
                <a:sym typeface="Gill Sans Light"/>
              </a:rPr>
              <a:t>Kontakt: </a:t>
            </a: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AT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ea typeface="MS PGothic" pitchFamily="34" charset="-128"/>
                <a:cs typeface="+mn-cs"/>
                <a:sym typeface="Gill Sans Light"/>
              </a:rPr>
              <a:t>Dr. Ewald Gingl, Medical </a:t>
            </a:r>
            <a:r>
              <a:rPr lang="de-AT" dirty="0" err="1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ea typeface="MS PGothic" pitchFamily="34" charset="-128"/>
                <a:cs typeface="+mn-cs"/>
                <a:sym typeface="Gill Sans Light"/>
              </a:rPr>
              <a:t>Advisor</a:t>
            </a:r>
            <a:r>
              <a:rPr lang="de-AT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ea typeface="MS PGothic" pitchFamily="34" charset="-128"/>
                <a:cs typeface="+mn-cs"/>
                <a:sym typeface="Gill Sans Light"/>
              </a:rPr>
              <a:t>,</a:t>
            </a: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AT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ea typeface="MS PGothic" pitchFamily="34" charset="-128"/>
                <a:cs typeface="+mn-cs"/>
                <a:sym typeface="Gill Sans Light"/>
              </a:rPr>
              <a:t> </a:t>
            </a:r>
            <a:r>
              <a:rPr lang="de-AT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ea typeface="MS PGothic" pitchFamily="34" charset="-128"/>
                <a:cs typeface="+mn-cs"/>
                <a:sym typeface="Gill Sans Light"/>
                <a:hlinkClick r:id="rId5"/>
              </a:rPr>
              <a:t>ewald.gingl@novartis.com</a:t>
            </a:r>
            <a:endParaRPr lang="de-AT" dirty="0" smtClean="0">
              <a:solidFill>
                <a:srgbClr val="535353">
                  <a:lumMod val="50000"/>
                </a:srgbClr>
              </a:solidFill>
              <a:latin typeface="News Gothic MT" panose="020B0503020103020203" pitchFamily="34" charset="0"/>
              <a:ea typeface="MS PGothic" pitchFamily="34" charset="-128"/>
              <a:cs typeface="+mn-cs"/>
              <a:sym typeface="Gill Sans Light"/>
            </a:endParaRP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endParaRPr lang="de-AT" dirty="0" smtClean="0">
              <a:solidFill>
                <a:srgbClr val="535353">
                  <a:lumMod val="50000"/>
                </a:srgbClr>
              </a:solidFill>
              <a:latin typeface="News Gothic MT" panose="020B0503020103020203" pitchFamily="34" charset="0"/>
              <a:ea typeface="MS PGothic" pitchFamily="34" charset="-128"/>
              <a:cs typeface="+mn-cs"/>
              <a:sym typeface="Gill Sans Light"/>
            </a:endParaRP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AT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ea typeface="MS PGothic" pitchFamily="34" charset="-128"/>
                <a:cs typeface="+mn-cs"/>
                <a:sym typeface="Gill Sans Light"/>
              </a:rPr>
              <a:t>Dr. Marcel Dautzenberg, Medical Scientific Liaison, </a:t>
            </a: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AT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ea typeface="MS PGothic" pitchFamily="34" charset="-128"/>
                <a:cs typeface="+mn-cs"/>
                <a:sym typeface="Gill Sans Light"/>
                <a:hlinkClick r:id="rId6"/>
              </a:rPr>
              <a:t>marcel.dautzenberg@novartis.com</a:t>
            </a:r>
            <a:endParaRPr lang="de-AT" dirty="0" smtClean="0">
              <a:solidFill>
                <a:srgbClr val="535353">
                  <a:lumMod val="50000"/>
                </a:srgbClr>
              </a:solidFill>
              <a:latin typeface="News Gothic MT" panose="020B0503020103020203" pitchFamily="34" charset="0"/>
              <a:ea typeface="MS PGothic" pitchFamily="34" charset="-128"/>
              <a:cs typeface="+mn-cs"/>
              <a:sym typeface="Gill Sans Light"/>
            </a:endParaRP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srgbClr val="535353">
                  <a:lumMod val="50000"/>
                </a:srgbClr>
              </a:solidFill>
              <a:latin typeface="News Gothic MT" panose="020B0503020103020203" pitchFamily="34" charset="0"/>
              <a:ea typeface="MS PGothic" pitchFamily="34" charset="-128"/>
              <a:cs typeface="+mn-cs"/>
              <a:sym typeface="Gill Sans Light"/>
            </a:endParaRP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AT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ea typeface="MS PGothic" pitchFamily="34" charset="-128"/>
                <a:cs typeface="+mn-cs"/>
                <a:sym typeface="Gill Sans Light"/>
              </a:rPr>
              <a:t>Stand der Information: Oktober 2015, </a:t>
            </a:r>
            <a:r>
              <a:rPr lang="en-US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</a:rPr>
              <a:t>AT1511403179</a:t>
            </a:r>
            <a:endParaRPr lang="en-US">
              <a:solidFill>
                <a:srgbClr val="535353">
                  <a:lumMod val="50000"/>
                </a:srgbClr>
              </a:solidFill>
              <a:latin typeface="News Gothic MT" panose="020B0503020103020203" pitchFamily="34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2276830"/>
      </p:ext>
    </p:extLst>
  </p:cSld>
  <p:clrMapOvr>
    <a:masterClrMapping/>
  </p:clrMapOvr>
  <p:transition spd="med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11899" y="532528"/>
            <a:ext cx="822960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AT" dirty="0" smtClean="0">
                <a:latin typeface="DIN Alternate"/>
              </a:rPr>
              <a:t>Disclaimer</a:t>
            </a:r>
            <a:endParaRPr lang="en-US" dirty="0">
              <a:latin typeface="DIN Alternate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 bwMode="auto">
          <a:xfrm>
            <a:off x="411899" y="1701800"/>
            <a:ext cx="82296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6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2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2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32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40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44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52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AT" sz="1600" i="1" dirty="0" smtClean="0"/>
              <a:t>Dieser Foliensatz basiert ausschließlich auf öffentlich zugängliche Informationen.</a:t>
            </a:r>
            <a:br>
              <a:rPr lang="de-AT" sz="1600" i="1" dirty="0" smtClean="0"/>
            </a:br>
            <a:endParaRPr lang="de-AT" sz="16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600" i="1" dirty="0" smtClean="0"/>
              <a:t>Dieser Foliensatz ist ausschließlich für den persönlichen Gebrauch zu Schulungszwecken gedacht</a:t>
            </a:r>
            <a:r>
              <a:rPr lang="de-AT" sz="1600" i="1" dirty="0"/>
              <a:t> </a:t>
            </a:r>
            <a:r>
              <a:rPr lang="de-AT" sz="1600" i="1" dirty="0" smtClean="0"/>
              <a:t>und ist </a:t>
            </a:r>
            <a:r>
              <a:rPr lang="de-DE" sz="1600" i="1" dirty="0" smtClean="0"/>
              <a:t>nicht </a:t>
            </a:r>
            <a:r>
              <a:rPr lang="de-DE" sz="1600" i="1" dirty="0"/>
              <a:t>für die allgemeine Verbreitung bestimmt</a:t>
            </a:r>
            <a:r>
              <a:rPr lang="de-DE" sz="1600" i="1" dirty="0" smtClean="0"/>
              <a:t>.</a:t>
            </a:r>
            <a:r>
              <a:rPr lang="de-AT" sz="1600" i="1" dirty="0" smtClean="0"/>
              <a:t/>
            </a:r>
            <a:br>
              <a:rPr lang="de-AT" sz="1600" i="1" dirty="0" smtClean="0"/>
            </a:br>
            <a:endParaRPr lang="de-AT" sz="16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600" i="1" dirty="0" smtClean="0"/>
              <a:t>Die Informationen wurden nach bestem Wissen vollständig und aktuell zusammengestellt.</a:t>
            </a:r>
            <a:br>
              <a:rPr lang="de-AT" sz="1600" i="1" dirty="0" smtClean="0"/>
            </a:br>
            <a:endParaRPr lang="de-AT" sz="16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600" i="1" dirty="0"/>
              <a:t>Novartis Pharma GmbH übernimmt keinerlei Gewähr für die Vollständigkeit oder Aktualität der in diesem Dokument bereitgestellten Information.</a:t>
            </a:r>
            <a:r>
              <a:rPr lang="de-AT" sz="1600" i="1" dirty="0" smtClean="0"/>
              <a:t/>
            </a:r>
            <a:br>
              <a:rPr lang="de-AT" sz="1600" i="1" dirty="0" smtClean="0"/>
            </a:br>
            <a:endParaRPr lang="de-AT" sz="1600" i="1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de-AT" sz="1600" i="1" dirty="0"/>
              <a:t>Novartis Pharma GmbH</a:t>
            </a:r>
            <a:r>
              <a:rPr lang="de-AT" sz="1600" i="1" dirty="0" smtClean="0"/>
              <a:t> </a:t>
            </a:r>
            <a:r>
              <a:rPr lang="de-AT" sz="1600" i="1" dirty="0"/>
              <a:t>ist nicht für die spätere Verwendung über den vorgesehenen Zweck hinaus bzw. für Änderungen des Vortrages durch Sie oder Dritte </a:t>
            </a:r>
            <a:r>
              <a:rPr lang="de-AT" sz="1600" i="1" dirty="0" smtClean="0"/>
              <a:t>verantwortlich.</a:t>
            </a:r>
            <a:br>
              <a:rPr lang="de-AT" sz="1600" i="1" dirty="0" smtClean="0"/>
            </a:br>
            <a:endParaRPr lang="de-AT" sz="16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600" i="1" dirty="0" smtClean="0"/>
              <a:t>Stand der Information: Oktober 2015</a:t>
            </a:r>
            <a:endParaRPr lang="en-US" sz="1600" dirty="0"/>
          </a:p>
          <a:p>
            <a:endParaRPr lang="en-US" sz="1600" dirty="0"/>
          </a:p>
          <a:p>
            <a:pPr lvl="0"/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773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72"/>
            <a:ext cx="8469313" cy="851396"/>
          </a:xfrm>
        </p:spPr>
        <p:txBody>
          <a:bodyPr/>
          <a:lstStyle/>
          <a:p>
            <a:r>
              <a:rPr lang="en-US" b="1" dirty="0" smtClean="0"/>
              <a:t>Methods</a:t>
            </a:r>
            <a:br>
              <a:rPr lang="en-US" b="1" dirty="0" smtClean="0"/>
            </a:br>
            <a:r>
              <a:rPr lang="en-US" sz="2000" b="1" dirty="0"/>
              <a:t>Study </a:t>
            </a:r>
            <a:r>
              <a:rPr lang="en-US" sz="2000" b="1" dirty="0" smtClean="0"/>
              <a:t>design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556792"/>
            <a:ext cx="8663319" cy="1727522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sz="1800" dirty="0" smtClean="0"/>
              <a:t>SPARK was </a:t>
            </a:r>
            <a:r>
              <a:rPr lang="en-US" sz="1800" dirty="0"/>
              <a:t>a </a:t>
            </a:r>
            <a:r>
              <a:rPr lang="en-US" sz="1800" dirty="0" err="1"/>
              <a:t>multicentre</a:t>
            </a:r>
            <a:r>
              <a:rPr lang="en-US" sz="1800" dirty="0"/>
              <a:t>, </a:t>
            </a:r>
            <a:r>
              <a:rPr lang="en-US" sz="1800" dirty="0" err="1"/>
              <a:t>randomised</a:t>
            </a:r>
            <a:r>
              <a:rPr lang="en-US" sz="1800" dirty="0"/>
              <a:t>, parallel-group, active-controlled (open-label [OL] tiotropium) </a:t>
            </a:r>
            <a:r>
              <a:rPr lang="en-US" sz="1800" dirty="0" smtClean="0"/>
              <a:t>study consisting </a:t>
            </a:r>
            <a:r>
              <a:rPr lang="en-US" sz="1800" dirty="0"/>
              <a:t>of a 64-week double-blind treatment period and an additional variable double-blind period (up to </a:t>
            </a:r>
            <a:r>
              <a:rPr lang="en-US" sz="1800" dirty="0" smtClean="0"/>
              <a:t>Week 76</a:t>
            </a:r>
            <a:r>
              <a:rPr lang="en-US" sz="1800" dirty="0"/>
              <a:t>)</a:t>
            </a:r>
            <a:r>
              <a:rPr lang="en-US" sz="1800" dirty="0" smtClean="0"/>
              <a:t>. </a:t>
            </a:r>
            <a:r>
              <a:rPr lang="en-US" sz="1800" dirty="0"/>
              <a:t>The study was extended to 76 weeks while it was on-going to increase the number of </a:t>
            </a:r>
            <a:r>
              <a:rPr lang="en-US" sz="1800" dirty="0" smtClean="0"/>
              <a:t>exacerbation events </a:t>
            </a:r>
            <a:r>
              <a:rPr lang="en-US" sz="1800" dirty="0"/>
              <a:t>to ensure the study achieved the exacerbation rate pre-specified for </a:t>
            </a:r>
            <a:r>
              <a:rPr lang="en-US" sz="1800" dirty="0" smtClean="0"/>
              <a:t>analysis</a:t>
            </a:r>
          </a:p>
          <a:p>
            <a:pPr marL="285750" indent="-285750">
              <a:buClr>
                <a:srgbClr val="002060"/>
              </a:buClr>
            </a:pPr>
            <a:r>
              <a:rPr lang="en-US" sz="1800" dirty="0"/>
              <a:t>Eligible patients were </a:t>
            </a:r>
            <a:r>
              <a:rPr lang="en-US" sz="1800" dirty="0" err="1"/>
              <a:t>randomised</a:t>
            </a:r>
            <a:r>
              <a:rPr lang="en-US" sz="1800" dirty="0"/>
              <a:t> (1:1:1) to receive </a:t>
            </a:r>
            <a:r>
              <a:rPr lang="en-US" sz="1800" dirty="0" smtClean="0"/>
              <a:t>IND/GLY </a:t>
            </a:r>
            <a:r>
              <a:rPr lang="en-US" sz="1800" dirty="0"/>
              <a:t>110/50 g or </a:t>
            </a:r>
            <a:r>
              <a:rPr lang="en-US" sz="1800" dirty="0" err="1"/>
              <a:t>glycopyrronium</a:t>
            </a:r>
            <a:r>
              <a:rPr lang="en-US" sz="1800" dirty="0"/>
              <a:t> 50 g (both </a:t>
            </a:r>
            <a:r>
              <a:rPr lang="en-US" sz="1800" i="1" dirty="0"/>
              <a:t>via</a:t>
            </a:r>
            <a:r>
              <a:rPr lang="en-US" sz="1800" dirty="0"/>
              <a:t> the </a:t>
            </a:r>
            <a:r>
              <a:rPr lang="en-US" sz="1800" dirty="0" err="1"/>
              <a:t>Breezhaler</a:t>
            </a:r>
            <a:r>
              <a:rPr lang="en-US" sz="1800" baseline="30000" dirty="0"/>
              <a:t>®</a:t>
            </a:r>
            <a:r>
              <a:rPr lang="en-US" sz="1800" dirty="0"/>
              <a:t> device), or OL tiotropium 18 g (via the </a:t>
            </a:r>
            <a:r>
              <a:rPr lang="en-US" sz="1800" dirty="0" err="1"/>
              <a:t>HandiHaler</a:t>
            </a:r>
            <a:r>
              <a:rPr lang="en-US" sz="1800" baseline="30000" dirty="0"/>
              <a:t>®</a:t>
            </a:r>
            <a:r>
              <a:rPr lang="en-US" sz="1800" dirty="0"/>
              <a:t> device) at the end of 14-day run-in period </a:t>
            </a:r>
          </a:p>
          <a:p>
            <a:pPr marL="285750" indent="-285750">
              <a:buClr>
                <a:srgbClr val="002060"/>
              </a:buClr>
            </a:pPr>
            <a:r>
              <a:rPr lang="en-US" sz="1800" dirty="0" err="1"/>
              <a:t>Randomisation</a:t>
            </a:r>
            <a:r>
              <a:rPr lang="en-US" sz="1800" dirty="0"/>
              <a:t> was stratified by current/ex-smoker status and inhaled corticosteroid (ICS) </a:t>
            </a:r>
            <a:r>
              <a:rPr lang="en-US" sz="1800" dirty="0" smtClean="0"/>
              <a:t>use</a:t>
            </a:r>
            <a:endParaRPr lang="en-US" sz="1800" dirty="0"/>
          </a:p>
          <a:p>
            <a:pPr marL="285750" indent="-285750">
              <a:buClr>
                <a:srgbClr val="002060"/>
              </a:buClr>
            </a:pPr>
            <a:r>
              <a:rPr lang="en-US" sz="1800" dirty="0"/>
              <a:t>Patients completed an electronic diary in the morning, before taking study drug, and in the evening</a:t>
            </a:r>
          </a:p>
          <a:p>
            <a:pPr>
              <a:buClr>
                <a:srgbClr val="002060"/>
              </a:buClr>
            </a:pPr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2895600" cy="365125"/>
          </a:xfrm>
        </p:spPr>
        <p:txBody>
          <a:bodyPr/>
          <a:lstStyle/>
          <a:p>
            <a:r>
              <a:rPr lang="en-US" noProof="0" dirty="0" smtClean="0"/>
              <a:t>|European Respiratory Society Annual Congress, 6-10 Sept 2014, Munich, Germany | Confidential</a:t>
            </a:r>
            <a:endParaRPr lang="en-US" noProof="0" dirty="0"/>
          </a:p>
        </p:txBody>
      </p:sp>
      <p:sp>
        <p:nvSpPr>
          <p:cNvPr id="5" name="TextBox 10"/>
          <p:cNvSpPr txBox="1"/>
          <p:nvPr/>
        </p:nvSpPr>
        <p:spPr>
          <a:xfrm>
            <a:off x="827584" y="5625405"/>
            <a:ext cx="4404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/>
              <a:t>IND/GLY: </a:t>
            </a:r>
            <a:r>
              <a:rPr lang="en-US" sz="1200" dirty="0" err="1" smtClean="0"/>
              <a:t>Fixkombination</a:t>
            </a:r>
            <a:r>
              <a:rPr lang="en-US" sz="1200" dirty="0" smtClean="0"/>
              <a:t> </a:t>
            </a:r>
            <a:r>
              <a:rPr lang="en-US" sz="1200" dirty="0" err="1" smtClean="0"/>
              <a:t>aus</a:t>
            </a:r>
            <a:r>
              <a:rPr lang="en-US" sz="1200" dirty="0" smtClean="0"/>
              <a:t> </a:t>
            </a:r>
            <a:r>
              <a:rPr lang="en-US" sz="1200" dirty="0" err="1" smtClean="0"/>
              <a:t>Indacaterol</a:t>
            </a:r>
            <a:r>
              <a:rPr lang="en-US" sz="1200" dirty="0" smtClean="0"/>
              <a:t> und </a:t>
            </a:r>
            <a:r>
              <a:rPr lang="en-US" sz="1200" dirty="0" err="1" smtClean="0"/>
              <a:t>Glycopyrronium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262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38552" cy="469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514772"/>
            <a:ext cx="8469313" cy="85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/>
              <a:t>Methods</a:t>
            </a:r>
            <a:br>
              <a:rPr lang="en-US" b="1" dirty="0" smtClean="0"/>
            </a:br>
            <a:r>
              <a:rPr lang="en-US" sz="2000" b="1" dirty="0" smtClean="0"/>
              <a:t>Study design</a:t>
            </a:r>
            <a:endParaRPr lang="en-US" b="1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7411218" y="4530357"/>
            <a:ext cx="2895600" cy="365125"/>
          </a:xfrm>
        </p:spPr>
        <p:txBody>
          <a:bodyPr/>
          <a:lstStyle/>
          <a:p>
            <a:r>
              <a:rPr lang="en-US" noProof="0" dirty="0" smtClean="0"/>
              <a:t>European Respiratory Society Annual Congress, 6-10 Sept 2014, Munich</a:t>
            </a:r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6336336"/>
            <a:ext cx="5076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QVA149: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indacaterol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glycopyrronium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620" y="711746"/>
            <a:ext cx="8318530" cy="497525"/>
          </a:xfrm>
        </p:spPr>
        <p:txBody>
          <a:bodyPr/>
          <a:lstStyle/>
          <a:p>
            <a:r>
              <a:rPr lang="de-AT" b="1" dirty="0" smtClean="0">
                <a:solidFill>
                  <a:schemeClr val="tx2"/>
                </a:solidFill>
              </a:rPr>
              <a:t>Exazerbationen in der SPARK Studie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1864246"/>
            <a:ext cx="6895018" cy="40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6383" y="6220174"/>
            <a:ext cx="491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  <a:latin typeface="Arial" charset="0"/>
                <a:cs typeface="+mn-cs"/>
              </a:rPr>
              <a:t>Wedzicha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+mn-cs"/>
              </a:rPr>
              <a:t> et al. Lancet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  <a:cs typeface="+mn-cs"/>
              </a:rPr>
              <a:t>Respir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+mn-cs"/>
              </a:rPr>
              <a:t> Med. 2013 May;1(3):199-209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5912397"/>
            <a:ext cx="5076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QVA149: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indacaterol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glycopyrronium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8663" y="633299"/>
            <a:ext cx="8469313" cy="648866"/>
          </a:xfrm>
        </p:spPr>
        <p:txBody>
          <a:bodyPr/>
          <a:lstStyle/>
          <a:p>
            <a:pPr>
              <a:tabLst>
                <a:tab pos="6815138" algn="l"/>
              </a:tabLst>
            </a:pPr>
            <a:r>
              <a:rPr lang="en-US" b="1" dirty="0"/>
              <a:t>Abstract	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/>
              <a:t>No</a:t>
            </a:r>
            <a:r>
              <a:rPr lang="en-US" sz="2400" b="1" dirty="0"/>
              <a:t>. 850294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323851" y="1528366"/>
            <a:ext cx="5040237" cy="446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328" rIns="0" bIns="45328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45477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42913" indent="-2063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Arial" pitchFamily="34" charset="0"/>
              <a:buChar char="●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677863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6A6A6"/>
              </a:buClr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862013" indent="-1841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45477"/>
              </a:buClr>
              <a:buSzPct val="90000"/>
              <a:buFont typeface="Arial" pitchFamily="34" charset="0"/>
              <a:buChar char="●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098550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1362941" indent="-1621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816203" indent="-1621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269464" indent="-1621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722727" indent="-1621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100" b="1" dirty="0" smtClean="0"/>
              <a:t>Introduction</a:t>
            </a:r>
            <a:endParaRPr lang="en-US" sz="1100" b="1" dirty="0"/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100" dirty="0"/>
              <a:t>QVA149 is an approved once-daily (</a:t>
            </a:r>
            <a:r>
              <a:rPr lang="en-US" sz="1100" dirty="0" err="1"/>
              <a:t>o.d</a:t>
            </a:r>
            <a:r>
              <a:rPr lang="en-US" sz="1100" dirty="0"/>
              <a:t>.) dual </a:t>
            </a:r>
            <a:r>
              <a:rPr lang="en-US" sz="1100" dirty="0" smtClean="0"/>
              <a:t>bronchodilator combination </a:t>
            </a:r>
            <a:r>
              <a:rPr lang="en-US" sz="1100" dirty="0"/>
              <a:t>of the LABA, </a:t>
            </a:r>
            <a:r>
              <a:rPr lang="en-US" sz="1100" dirty="0" err="1"/>
              <a:t>indacaterol</a:t>
            </a:r>
            <a:r>
              <a:rPr lang="en-US" sz="1100" dirty="0"/>
              <a:t>, and the LAMA</a:t>
            </a:r>
            <a:r>
              <a:rPr lang="en-US" sz="1100" dirty="0" smtClean="0"/>
              <a:t>, </a:t>
            </a:r>
            <a:r>
              <a:rPr lang="en-US" sz="1100" dirty="0" err="1" smtClean="0"/>
              <a:t>glycopyrronium</a:t>
            </a:r>
            <a:r>
              <a:rPr lang="en-US" sz="1100" dirty="0" smtClean="0"/>
              <a:t> </a:t>
            </a:r>
            <a:r>
              <a:rPr lang="en-US" sz="1100" dirty="0"/>
              <a:t>(GLY), for the maintenance treatment of </a:t>
            </a:r>
            <a:r>
              <a:rPr lang="en-US" sz="1100" dirty="0" smtClean="0"/>
              <a:t>patients (</a:t>
            </a:r>
            <a:r>
              <a:rPr lang="en-US" sz="1100" dirty="0"/>
              <a:t>pts) with symptomatic COPD. Here we present the results of </a:t>
            </a:r>
            <a:r>
              <a:rPr lang="en-US" sz="1100" dirty="0" smtClean="0"/>
              <a:t>a post-hoc </a:t>
            </a:r>
            <a:r>
              <a:rPr lang="en-US" sz="1100" dirty="0"/>
              <a:t>analysis conducted to evaluate the rate ratio (RR) </a:t>
            </a:r>
            <a:r>
              <a:rPr lang="en-US" sz="1100" dirty="0" smtClean="0"/>
              <a:t>of exacerbations </a:t>
            </a:r>
            <a:r>
              <a:rPr lang="en-US" sz="1100" dirty="0"/>
              <a:t>in pts with severe COPD in the SPARK </a:t>
            </a:r>
            <a:r>
              <a:rPr lang="en-US" sz="1100" dirty="0" smtClean="0"/>
              <a:t>study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.</a:t>
            </a:r>
            <a:endParaRPr lang="en-US" sz="1100" dirty="0"/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100" b="1" dirty="0" smtClean="0"/>
              <a:t>Methods</a:t>
            </a:r>
            <a:endParaRPr lang="en-US" sz="11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This 64 week, </a:t>
            </a:r>
            <a:r>
              <a:rPr lang="en-US" sz="1100" dirty="0" err="1"/>
              <a:t>multicentre</a:t>
            </a:r>
            <a:r>
              <a:rPr lang="en-US" sz="1100" dirty="0"/>
              <a:t>, double-blind, parallel-group, </a:t>
            </a:r>
            <a:r>
              <a:rPr lang="en-US" sz="1100" dirty="0" smtClean="0"/>
              <a:t>active controlled (</a:t>
            </a:r>
            <a:r>
              <a:rPr lang="en-US" sz="1100" dirty="0"/>
              <a:t>open-label TIO and GLY) study </a:t>
            </a:r>
            <a:r>
              <a:rPr lang="en-US" sz="1100" dirty="0" err="1"/>
              <a:t>randomised</a:t>
            </a:r>
            <a:r>
              <a:rPr lang="en-US" sz="1100" dirty="0"/>
              <a:t> pts </a:t>
            </a:r>
            <a:r>
              <a:rPr lang="en-US" sz="1100" dirty="0" smtClean="0"/>
              <a:t>with </a:t>
            </a:r>
            <a:r>
              <a:rPr lang="en-US" sz="1100" b="1" dirty="0" smtClean="0">
                <a:solidFill>
                  <a:srgbClr val="FF0000"/>
                </a:solidFill>
              </a:rPr>
              <a:t>severe-to-very </a:t>
            </a:r>
            <a:r>
              <a:rPr lang="en-US" sz="1100" b="1" dirty="0">
                <a:solidFill>
                  <a:srgbClr val="FF0000"/>
                </a:solidFill>
              </a:rPr>
              <a:t>severe COPD </a:t>
            </a:r>
            <a:r>
              <a:rPr lang="en-US" sz="1100" dirty="0"/>
              <a:t>and a history of ≥1 exacerbation </a:t>
            </a:r>
            <a:r>
              <a:rPr lang="en-US" sz="1100" dirty="0" smtClean="0"/>
              <a:t>in the </a:t>
            </a:r>
            <a:r>
              <a:rPr lang="en-US" sz="1100" dirty="0"/>
              <a:t>previous year to receive </a:t>
            </a:r>
            <a:r>
              <a:rPr lang="en-US" sz="1100" dirty="0" err="1"/>
              <a:t>o.d</a:t>
            </a:r>
            <a:r>
              <a:rPr lang="en-US" sz="1100" dirty="0"/>
              <a:t>. QVA149 110/50μg, GLY </a:t>
            </a:r>
            <a:r>
              <a:rPr lang="en-US" sz="1100" dirty="0" smtClean="0"/>
              <a:t>50μg or </a:t>
            </a:r>
            <a:r>
              <a:rPr lang="en-US" sz="1100" dirty="0"/>
              <a:t>TIO 18μg</a:t>
            </a:r>
            <a:r>
              <a:rPr lang="en-US" sz="1100" dirty="0" smtClean="0"/>
              <a:t>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endParaRPr lang="en-US" sz="1100" b="1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100" b="1" dirty="0" smtClean="0"/>
              <a:t>Results</a:t>
            </a:r>
            <a:endParaRPr lang="en-US" sz="1100" b="1" dirty="0"/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100" dirty="0"/>
              <a:t>Of the 2224 pts </a:t>
            </a:r>
            <a:r>
              <a:rPr lang="en-US" sz="1100" dirty="0" err="1"/>
              <a:t>randomised</a:t>
            </a:r>
            <a:r>
              <a:rPr lang="en-US" sz="1100" dirty="0"/>
              <a:t>, </a:t>
            </a:r>
            <a:r>
              <a:rPr lang="en-US" sz="1100" b="1" dirty="0">
                <a:solidFill>
                  <a:srgbClr val="FF0000"/>
                </a:solidFill>
              </a:rPr>
              <a:t>1744 had severe </a:t>
            </a:r>
            <a:r>
              <a:rPr lang="en-US" sz="1100" b="1" dirty="0" smtClean="0">
                <a:solidFill>
                  <a:srgbClr val="FF0000"/>
                </a:solidFill>
              </a:rPr>
              <a:t>COPD (</a:t>
            </a:r>
            <a:r>
              <a:rPr lang="en-US" sz="1100" b="1" dirty="0">
                <a:solidFill>
                  <a:srgbClr val="FF0000"/>
                </a:solidFill>
              </a:rPr>
              <a:t>QVA149=579; GLY=584</a:t>
            </a:r>
            <a:r>
              <a:rPr lang="en-US" sz="1100" b="1" dirty="0" smtClean="0">
                <a:solidFill>
                  <a:srgbClr val="FF0000"/>
                </a:solidFill>
              </a:rPr>
              <a:t>; TIO=581</a:t>
            </a:r>
            <a:r>
              <a:rPr lang="en-US" sz="1100" b="1" dirty="0">
                <a:solidFill>
                  <a:srgbClr val="FF0000"/>
                </a:solidFill>
              </a:rPr>
              <a:t>)</a:t>
            </a:r>
            <a:r>
              <a:rPr lang="en-US" sz="1100" dirty="0"/>
              <a:t>. QVA149 reduced </a:t>
            </a:r>
            <a:r>
              <a:rPr lang="en-US" sz="1100" dirty="0" smtClean="0"/>
              <a:t>the risk </a:t>
            </a:r>
            <a:r>
              <a:rPr lang="en-US" sz="1100" dirty="0"/>
              <a:t>of moderate-to-severe exacerbations vs. GLY by 11% (</a:t>
            </a:r>
            <a:r>
              <a:rPr lang="en-US" sz="1100" dirty="0" smtClean="0"/>
              <a:t>RR 0.89</a:t>
            </a:r>
            <a:r>
              <a:rPr lang="en-US" sz="1100" dirty="0"/>
              <a:t>; 95% CI 0.77, 1.04) and </a:t>
            </a:r>
            <a:r>
              <a:rPr lang="en-US" sz="1100" b="1" dirty="0">
                <a:solidFill>
                  <a:srgbClr val="FF0000"/>
                </a:solidFill>
              </a:rPr>
              <a:t>TIO by 15% (RR 0.85; 95% </a:t>
            </a:r>
            <a:r>
              <a:rPr lang="en-US" sz="1100" b="1" dirty="0" smtClean="0">
                <a:solidFill>
                  <a:srgbClr val="FF0000"/>
                </a:solidFill>
              </a:rPr>
              <a:t>CI 0.73</a:t>
            </a:r>
            <a:r>
              <a:rPr lang="en-US" sz="1100" b="1" dirty="0">
                <a:solidFill>
                  <a:srgbClr val="FF0000"/>
                </a:solidFill>
              </a:rPr>
              <a:t>, 0.98) </a:t>
            </a:r>
            <a:r>
              <a:rPr lang="en-US" sz="1100" dirty="0"/>
              <a:t>in pts with severe COPD. In a majority of </a:t>
            </a:r>
            <a:r>
              <a:rPr lang="en-US" sz="1100" dirty="0" smtClean="0"/>
              <a:t>subgroups QVA149</a:t>
            </a:r>
            <a:r>
              <a:rPr lang="en-US" sz="1100" dirty="0"/>
              <a:t>, compared with TIO, reduced the risk of </a:t>
            </a:r>
            <a:r>
              <a:rPr lang="en-US" sz="1100" dirty="0" smtClean="0"/>
              <a:t>moderate-to-severe </a:t>
            </a:r>
            <a:r>
              <a:rPr lang="en-US" sz="1100" dirty="0"/>
              <a:t>exacerbations (Figure). A similar reduction in risk </a:t>
            </a:r>
            <a:r>
              <a:rPr lang="en-US" sz="1100" dirty="0" smtClean="0"/>
              <a:t>of moderate-to-severe </a:t>
            </a:r>
            <a:r>
              <a:rPr lang="en-US" sz="1100" dirty="0"/>
              <a:t>exacerbations was also seen with </a:t>
            </a:r>
            <a:r>
              <a:rPr lang="en-US" sz="1100" dirty="0" smtClean="0"/>
              <a:t>QVA149 compared </a:t>
            </a:r>
            <a:r>
              <a:rPr lang="en-US" sz="1100" dirty="0"/>
              <a:t>with GLY in most of </a:t>
            </a:r>
            <a:r>
              <a:rPr lang="en-US" sz="1100" dirty="0" smtClean="0"/>
              <a:t>the subgroups.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100" b="1" dirty="0" smtClean="0"/>
              <a:t>Conclusion</a:t>
            </a:r>
            <a:endParaRPr lang="en-US" sz="1100" b="1" dirty="0"/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100" dirty="0"/>
              <a:t>Risk of moderate-to-severe exacerbation </a:t>
            </a:r>
            <a:r>
              <a:rPr lang="en-US" sz="1100" dirty="0" smtClean="0"/>
              <a:t>was reduced </a:t>
            </a:r>
            <a:r>
              <a:rPr lang="en-US" sz="1100" dirty="0"/>
              <a:t>in severe patients with COPO who </a:t>
            </a:r>
            <a:r>
              <a:rPr lang="en-US" sz="1100" dirty="0" smtClean="0"/>
              <a:t>were treated </a:t>
            </a:r>
            <a:r>
              <a:rPr lang="en-US" sz="1100" dirty="0"/>
              <a:t>with </a:t>
            </a:r>
            <a:r>
              <a:rPr lang="en-US" sz="1100" dirty="0" smtClean="0"/>
              <a:t>QVA149 </a:t>
            </a:r>
            <a:r>
              <a:rPr lang="en-US" sz="1100" dirty="0"/>
              <a:t>compared with GLY and TIO.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5896" y="6337823"/>
            <a:ext cx="44641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200" baseline="30000" dirty="0" smtClean="0"/>
              <a:t>1</a:t>
            </a:r>
            <a:r>
              <a:rPr lang="da-DK" sz="1200" dirty="0" smtClean="0"/>
              <a:t>Wedzicha </a:t>
            </a:r>
            <a:r>
              <a:rPr lang="da-DK" sz="1200" dirty="0"/>
              <a:t>et al. </a:t>
            </a:r>
            <a:r>
              <a:rPr lang="da-DK" sz="1200" dirty="0" smtClean="0"/>
              <a:t> 2013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68" y="1528426"/>
            <a:ext cx="3405808" cy="47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64088" y="1097539"/>
            <a:ext cx="3563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+mn-lt"/>
              </a:rPr>
              <a:t>Figure: Rate ratio of moderate to </a:t>
            </a:r>
            <a:r>
              <a:rPr lang="en-US" sz="1100" b="1" dirty="0" smtClean="0">
                <a:latin typeface="+mn-lt"/>
              </a:rPr>
              <a:t>severe exacerbations </a:t>
            </a:r>
            <a:r>
              <a:rPr lang="en-US" sz="1100" b="1" dirty="0">
                <a:latin typeface="+mn-lt"/>
              </a:rPr>
              <a:t>in </a:t>
            </a:r>
            <a:r>
              <a:rPr lang="en-US" sz="1100" b="1" dirty="0" smtClean="0">
                <a:latin typeface="+mn-lt"/>
              </a:rPr>
              <a:t>patients with QVA149 versus TIO</a:t>
            </a:r>
            <a:endParaRPr lang="en-US" sz="1100" b="1" dirty="0">
              <a:latin typeface="+mn-lt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68177" y="6293759"/>
            <a:ext cx="2895600" cy="365125"/>
          </a:xfrm>
        </p:spPr>
        <p:txBody>
          <a:bodyPr/>
          <a:lstStyle/>
          <a:p>
            <a:r>
              <a:rPr lang="en-US" noProof="0" dirty="0" smtClean="0"/>
              <a:t>European Respiratory Society Annual Congress, 6-10 Sept 2014, Munich</a:t>
            </a:r>
            <a:endParaRPr lang="en-U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261327" y="5856831"/>
            <a:ext cx="5076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QVA149: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indacaterol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glycopyrronium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7" y="188640"/>
            <a:ext cx="8469313" cy="851396"/>
          </a:xfrm>
        </p:spPr>
        <p:txBody>
          <a:bodyPr/>
          <a:lstStyle/>
          <a:p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850" y="1531938"/>
            <a:ext cx="8581330" cy="4965625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sz="1800" dirty="0" smtClean="0"/>
              <a:t>Men and women aged ≥40 years with severe or very severe COPD (stage III or IV according to GOLD 2008), and a smoking history of ≥10 pack-years</a:t>
            </a:r>
          </a:p>
          <a:p>
            <a:pPr>
              <a:buClr>
                <a:srgbClr val="002060"/>
              </a:buClr>
            </a:pPr>
            <a:r>
              <a:rPr lang="en-US" sz="1800" dirty="0" smtClean="0"/>
              <a:t>Post-bronchodilator </a:t>
            </a:r>
            <a:r>
              <a:rPr lang="en-US" sz="1800" dirty="0"/>
              <a:t>forced expiratory volume in 1 second (FEV</a:t>
            </a:r>
            <a:r>
              <a:rPr lang="en-US" sz="1800" baseline="-25000" dirty="0"/>
              <a:t>1</a:t>
            </a:r>
            <a:r>
              <a:rPr lang="en-US" sz="1800" dirty="0"/>
              <a:t>) &lt;50% of the predicted normal value, </a:t>
            </a:r>
            <a:r>
              <a:rPr lang="en-US" sz="1800" dirty="0" smtClean="0"/>
              <a:t>post bronchodilator </a:t>
            </a:r>
            <a:r>
              <a:rPr lang="en-US" sz="1800" dirty="0"/>
              <a:t>FEV</a:t>
            </a:r>
            <a:r>
              <a:rPr lang="en-US" sz="1800" baseline="-25000" dirty="0"/>
              <a:t>1</a:t>
            </a:r>
            <a:r>
              <a:rPr lang="en-US" sz="1800" dirty="0"/>
              <a:t>/forced vital capacity (FVC) &lt;0.7, and </a:t>
            </a:r>
            <a:r>
              <a:rPr lang="en-US" sz="1800" dirty="0" smtClean="0"/>
              <a:t>≥1 </a:t>
            </a:r>
            <a:r>
              <a:rPr lang="en-US" sz="1800" dirty="0"/>
              <a:t>COPD exacerbation in the previous 12 </a:t>
            </a:r>
            <a:r>
              <a:rPr lang="en-US" sz="1800" dirty="0" smtClean="0"/>
              <a:t>months requiring </a:t>
            </a:r>
            <a:r>
              <a:rPr lang="en-US" sz="1800" dirty="0"/>
              <a:t>treatment with systemic corticosteroids and/or antibiotics</a:t>
            </a:r>
          </a:p>
          <a:p>
            <a:pPr>
              <a:buClr>
                <a:srgbClr val="002060"/>
              </a:buClr>
            </a:pPr>
            <a:r>
              <a:rPr lang="en-US" sz="1800" dirty="0"/>
              <a:t>In this subgroup analysis, patients with severe COPD (GOLD stage III, post-bronchodilator FEV</a:t>
            </a:r>
            <a:r>
              <a:rPr lang="en-US" sz="1800" baseline="-25000" dirty="0"/>
              <a:t>1</a:t>
            </a:r>
            <a:r>
              <a:rPr lang="en-US" sz="1800" dirty="0"/>
              <a:t> ≥30%, &lt;50% predicted and FEV</a:t>
            </a:r>
            <a:r>
              <a:rPr lang="en-US" sz="1800" baseline="-25000" dirty="0"/>
              <a:t>1</a:t>
            </a:r>
            <a:r>
              <a:rPr lang="en-US" sz="1800" dirty="0"/>
              <a:t>/FVC &lt;0.70) were included</a:t>
            </a:r>
          </a:p>
          <a:p>
            <a:pPr>
              <a:buClr>
                <a:srgbClr val="002060"/>
              </a:buClr>
            </a:pPr>
            <a:r>
              <a:rPr lang="en-US" sz="1800" dirty="0"/>
              <a:t>Key exclusion criteria included a history of long QT syndrome, a prolonged </a:t>
            </a:r>
            <a:r>
              <a:rPr lang="en-US" sz="1800" dirty="0" err="1"/>
              <a:t>QTc</a:t>
            </a:r>
            <a:r>
              <a:rPr lang="en-US" sz="1800" dirty="0"/>
              <a:t> interval measured at Visit 2 (&gt;450 </a:t>
            </a:r>
            <a:r>
              <a:rPr lang="en-US" sz="1800" dirty="0" err="1"/>
              <a:t>ms</a:t>
            </a:r>
            <a:r>
              <a:rPr lang="en-US" sz="1800" dirty="0"/>
              <a:t> for males and females), or a clinically significant abnormality on the screening or baseline electrocardiogram that could potentially place patients at risk if enrolled into the study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514772"/>
            <a:ext cx="8469313" cy="85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/>
              <a:t>Methods</a:t>
            </a:r>
            <a:br>
              <a:rPr lang="en-US" b="1" dirty="0" smtClean="0"/>
            </a:br>
            <a:r>
              <a:rPr lang="en-US" sz="2000" b="1" dirty="0" smtClean="0"/>
              <a:t>Patients</a:t>
            </a:r>
            <a:endParaRPr lang="en-US" b="1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03946" y="6381328"/>
            <a:ext cx="2895600" cy="365125"/>
          </a:xfrm>
        </p:spPr>
        <p:txBody>
          <a:bodyPr/>
          <a:lstStyle/>
          <a:p>
            <a:r>
              <a:rPr lang="en-US" noProof="0" dirty="0" smtClean="0"/>
              <a:t>European Respiratory Society Annual Congress, 6-10 Sept 2014, Munich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36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7992565" cy="3131393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sz="2000" dirty="0" smtClean="0"/>
              <a:t>Of </a:t>
            </a:r>
            <a:r>
              <a:rPr lang="en-US" sz="2000" dirty="0"/>
              <a:t>the total 2224 patients </a:t>
            </a:r>
            <a:r>
              <a:rPr lang="en-US" sz="2000" dirty="0" err="1"/>
              <a:t>randomised</a:t>
            </a:r>
            <a:r>
              <a:rPr lang="en-US" sz="2000" dirty="0"/>
              <a:t> in the SPARK study, 1744 patients had severe COPD and received </a:t>
            </a:r>
            <a:r>
              <a:rPr lang="en-US" sz="2000" dirty="0" smtClean="0"/>
              <a:t>QVA149 </a:t>
            </a:r>
            <a:r>
              <a:rPr lang="pt-BR" sz="2000" dirty="0" smtClean="0"/>
              <a:t>(</a:t>
            </a:r>
            <a:r>
              <a:rPr lang="pt-BR" sz="2000" dirty="0"/>
              <a:t>n=579), glycopyrronium (n=584) and OL tiotropium TIO (n=581</a:t>
            </a:r>
            <a:r>
              <a:rPr lang="pt-BR" sz="2000" dirty="0" smtClean="0"/>
              <a:t>), </a:t>
            </a:r>
            <a:r>
              <a:rPr lang="pt-BR" sz="2000" dirty="0" err="1" smtClean="0"/>
              <a:t>respectively</a:t>
            </a:r>
            <a:endParaRPr lang="pt-BR" sz="2000" dirty="0" smtClean="0"/>
          </a:p>
          <a:p>
            <a:pPr marL="0" indent="0">
              <a:buClr>
                <a:srgbClr val="002060"/>
              </a:buClr>
              <a:buNone/>
            </a:pPr>
            <a:endParaRPr lang="pt-BR" sz="2000" dirty="0"/>
          </a:p>
          <a:p>
            <a:pPr>
              <a:buClr>
                <a:srgbClr val="002060"/>
              </a:buClr>
            </a:pPr>
            <a:r>
              <a:rPr lang="en-US" sz="2000" dirty="0" smtClean="0"/>
              <a:t>Demographics </a:t>
            </a:r>
            <a:r>
              <a:rPr lang="en-US" sz="2000" dirty="0"/>
              <a:t>and baseline characteristics of patients with severe COPD were similar across the </a:t>
            </a:r>
            <a:r>
              <a:rPr lang="en-US" sz="2000" dirty="0" smtClean="0"/>
              <a:t>treatment groups </a:t>
            </a:r>
            <a:r>
              <a:rPr lang="en-US" sz="2000" dirty="0"/>
              <a:t>(Table 1</a:t>
            </a:r>
            <a:r>
              <a:rPr lang="en-US" sz="2000" dirty="0" smtClean="0"/>
              <a:t>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7544" y="514772"/>
            <a:ext cx="8469313" cy="85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/>
              <a:t>Methods</a:t>
            </a:r>
            <a:br>
              <a:rPr lang="en-US" b="1" dirty="0" smtClean="0"/>
            </a:br>
            <a:r>
              <a:rPr lang="en-US" sz="2000" b="1" dirty="0" smtClean="0"/>
              <a:t>Patients characteristics</a:t>
            </a:r>
            <a:endParaRPr lang="en-US" b="1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03946" y="6381328"/>
            <a:ext cx="2895600" cy="365125"/>
          </a:xfrm>
        </p:spPr>
        <p:txBody>
          <a:bodyPr/>
          <a:lstStyle/>
          <a:p>
            <a:r>
              <a:rPr lang="en-US" noProof="0" dirty="0" smtClean="0"/>
              <a:t>European Respiratory Society Annual Congress, 6-10 Sept 2014, Munich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12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5160"/>
            <a:ext cx="5544616" cy="491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67544" y="514772"/>
            <a:ext cx="8469313" cy="85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/>
              <a:t>Methods</a:t>
            </a:r>
            <a:br>
              <a:rPr lang="en-US" b="1" dirty="0" smtClean="0"/>
            </a:br>
            <a:r>
              <a:rPr lang="en-US" sz="2000" b="1" dirty="0" smtClean="0"/>
              <a:t>Patients characteristics</a:t>
            </a:r>
            <a:endParaRPr lang="en-US" b="1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5085184"/>
            <a:ext cx="2895600" cy="365125"/>
          </a:xfrm>
        </p:spPr>
        <p:txBody>
          <a:bodyPr/>
          <a:lstStyle/>
          <a:p>
            <a:r>
              <a:rPr lang="en-US" noProof="0" dirty="0" smtClean="0"/>
              <a:t>European Respiratory Society Annual Congress, 6-10 Sept 2014, Munich</a:t>
            </a:r>
            <a:endParaRPr 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1662189" y="6409213"/>
            <a:ext cx="5076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QVA149: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indacaterol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glycopyrronium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9_Office Theme">
  <a:themeElements>
    <a:clrScheme name="Benutzerdefiniert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2F2F2"/>
      </a:accent2>
      <a:accent3>
        <a:srgbClr val="D9D9D9"/>
      </a:accent3>
      <a:accent4>
        <a:srgbClr val="BFBFBF"/>
      </a:accent4>
      <a:accent5>
        <a:srgbClr val="A6A6A6"/>
      </a:accent5>
      <a:accent6>
        <a:srgbClr val="81818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81818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noProof="1" dirty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1181</Words>
  <Application>Microsoft Office PowerPoint</Application>
  <PresentationFormat>On-screen Show (4:3)</PresentationFormat>
  <Paragraphs>96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69_Office Theme</vt:lpstr>
      <vt:lpstr>Showroom</vt:lpstr>
      <vt:lpstr>QVA149 reduces the risk of moderate-to-severe  exacerbations compared with open-label  tiotropium in patients with severe COPD: The SPARK study</vt:lpstr>
      <vt:lpstr>PowerPoint Presentation</vt:lpstr>
      <vt:lpstr>Methods Study design</vt:lpstr>
      <vt:lpstr>PowerPoint Presentation</vt:lpstr>
      <vt:lpstr>Exazerbationen in der SPARK Studie</vt:lpstr>
      <vt:lpstr>Abstract  No. 850294</vt:lpstr>
      <vt:lpstr> </vt:lpstr>
      <vt:lpstr>PowerPoint Presentation</vt:lpstr>
      <vt:lpstr>PowerPoint Presentation</vt:lpstr>
      <vt:lpstr>PowerPoint Presentation</vt:lpstr>
      <vt:lpstr>PowerPoint Presentation</vt:lpstr>
      <vt:lpstr>DANKE </vt:lpstr>
      <vt:lpstr>PowerPoint Presentation</vt:lpstr>
    </vt:vector>
  </TitlesOfParts>
  <Company>Novartis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Once-daily QVA149 has a good safety profile in patients with COPD</dc:title>
  <dc:creator>Tearle, Adam</dc:creator>
  <cp:lastModifiedBy>Essenther, Pia-Maria</cp:lastModifiedBy>
  <cp:revision>123</cp:revision>
  <dcterms:created xsi:type="dcterms:W3CDTF">2013-08-29T08:31:17Z</dcterms:created>
  <dcterms:modified xsi:type="dcterms:W3CDTF">2015-11-09T09:38:57Z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ferenceTitle">
    <vt:lpwstr>ERS Annual Congress, 7-11 Sept 2013, Barcelona </vt:lpwstr>
  </property>
  <property fmtid="{D5CDD505-2E9C-101B-9397-08002B2CF9AE}" pid="3" name="PresenterName">
    <vt:lpwstr/>
  </property>
  <property fmtid="{D5CDD505-2E9C-101B-9397-08002B2CF9AE}" pid="4" name="PresDate">
    <vt:lpwstr/>
  </property>
  <property fmtid="{D5CDD505-2E9C-101B-9397-08002B2CF9AE}" pid="5" name="PresSubject">
    <vt:lpwstr/>
  </property>
  <property fmtid="{D5CDD505-2E9C-101B-9397-08002B2CF9AE}" pid="6" name="ConfidentialityLevel">
    <vt:lpwstr>Confidential</vt:lpwstr>
  </property>
  <property fmtid="{D5CDD505-2E9C-101B-9397-08002B2CF9AE}" pid="7" name="HideFooter">
    <vt:bool>false</vt:bool>
  </property>
  <property fmtid="{D5CDD505-2E9C-101B-9397-08002B2CF9AE}" pid="8" name="LegalDisclaimer">
    <vt:lpwstr>LegalDisclaimerNO</vt:lpwstr>
  </property>
</Properties>
</file>