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9" r:id="rId1"/>
    <p:sldMasterId id="2147484051" r:id="rId2"/>
    <p:sldMasterId id="2147484108" r:id="rId3"/>
  </p:sldMasterIdLst>
  <p:notesMasterIdLst>
    <p:notesMasterId r:id="rId20"/>
  </p:notesMasterIdLst>
  <p:handoutMasterIdLst>
    <p:handoutMasterId r:id="rId21"/>
  </p:handoutMasterIdLst>
  <p:sldIdLst>
    <p:sldId id="763" r:id="rId4"/>
    <p:sldId id="761" r:id="rId5"/>
    <p:sldId id="723" r:id="rId6"/>
    <p:sldId id="724" r:id="rId7"/>
    <p:sldId id="726" r:id="rId8"/>
    <p:sldId id="727" r:id="rId9"/>
    <p:sldId id="734" r:id="rId10"/>
    <p:sldId id="735" r:id="rId11"/>
    <p:sldId id="737" r:id="rId12"/>
    <p:sldId id="738" r:id="rId13"/>
    <p:sldId id="740" r:id="rId14"/>
    <p:sldId id="747" r:id="rId15"/>
    <p:sldId id="752" r:id="rId16"/>
    <p:sldId id="758" r:id="rId17"/>
    <p:sldId id="759" r:id="rId18"/>
    <p:sldId id="762" r:id="rId19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NGECL1" initials="" lastIdx="1" clrIdx="0"/>
  <p:cmAuthor id="7" name="Wunderlich, Lore (Ext)" initials="WL" lastIdx="4" clrIdx="7"/>
  <p:cmAuthor id="1" name="Schulte, Rike (Ext)" initials="" lastIdx="5" clrIdx="1"/>
  <p:cmAuthor id="8" name="Millrose, Marion (Ext)" initials="MM(" lastIdx="1" clrIdx="8"/>
  <p:cmAuthor id="2" name="Peukert, Angela (Ext)" initials="" lastIdx="0" clrIdx="2"/>
  <p:cmAuthor id="3" name="Millrose, Marion (Ext)" initials="" lastIdx="16" clrIdx="3"/>
  <p:cmAuthor id="4" name="Weinrich, Klaus" initials="WK" lastIdx="11" clrIdx="4"/>
  <p:cmAuthor id="5" name="Lange, Claudia" initials="CLA" lastIdx="24" clrIdx="5"/>
  <p:cmAuthor id="6" name="Hiltl, Simone" initials="HS" lastIdx="14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FF6600"/>
    <a:srgbClr val="99C899"/>
    <a:srgbClr val="FAF400"/>
    <a:srgbClr val="9FFF9F"/>
    <a:srgbClr val="009999"/>
    <a:srgbClr val="FFFF00"/>
    <a:srgbClr val="FFFFFF"/>
    <a:srgbClr val="0092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9496" autoAdjust="0"/>
  </p:normalViewPr>
  <p:slideViewPr>
    <p:cSldViewPr snapToObjects="1">
      <p:cViewPr>
        <p:scale>
          <a:sx n="100" d="100"/>
          <a:sy n="100" d="100"/>
        </p:scale>
        <p:origin x="-1320" y="-360"/>
      </p:cViewPr>
      <p:guideLst>
        <p:guide orient="horz" pos="2296"/>
        <p:guide orient="horz" pos="845"/>
        <p:guide orient="horz" pos="1616"/>
        <p:guide pos="703"/>
        <p:guide pos="295"/>
      </p:guideLst>
    </p:cSldViewPr>
  </p:slideViewPr>
  <p:outlineViewPr>
    <p:cViewPr>
      <p:scale>
        <a:sx n="33" d="100"/>
        <a:sy n="33" d="100"/>
      </p:scale>
      <p:origin x="258" y="776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Objects="1">
      <p:cViewPr varScale="1">
        <p:scale>
          <a:sx n="82" d="100"/>
          <a:sy n="82" d="100"/>
        </p:scale>
        <p:origin x="-318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407560036303922E-2"/>
          <c:y val="6.2414965986394594E-2"/>
          <c:w val="0.79464689577354264"/>
          <c:h val="0.63124725480743482"/>
        </c:manualLayout>
      </c:layout>
      <c:lineChart>
        <c:grouping val="standar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Tio + For</c:v>
                </c:pt>
              </c:strCache>
            </c:strRef>
          </c:tx>
          <c:spPr>
            <a:ln w="38073">
              <a:solidFill>
                <a:srgbClr val="99C899"/>
              </a:solidFill>
            </a:ln>
          </c:spPr>
          <c:marker>
            <c:symbol val="diamond"/>
            <c:size val="9"/>
            <c:spPr>
              <a:solidFill>
                <a:srgbClr val="99C899"/>
              </a:solidFill>
              <a:ln>
                <a:solidFill>
                  <a:srgbClr val="99C899"/>
                </a:solidFill>
              </a:ln>
            </c:spPr>
          </c:marker>
          <c:cat>
            <c:strRef>
              <c:f>Tabelle1!$A$2:$A$4</c:f>
              <c:strCache>
                <c:ptCount val="3"/>
                <c:pt idx="0">
                  <c:v>Tag 1</c:v>
                </c:pt>
                <c:pt idx="1">
                  <c:v>Woche 12</c:v>
                </c:pt>
                <c:pt idx="2">
                  <c:v>Woche 26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0</c:v>
                </c:pt>
                <c:pt idx="1">
                  <c:v>-4.1500000000000004</c:v>
                </c:pt>
                <c:pt idx="2">
                  <c:v>-2.2599999999999998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IND/GLY</c:v>
                </c:pt>
              </c:strCache>
            </c:strRef>
          </c:tx>
          <c:spPr>
            <a:ln w="38073">
              <a:solidFill>
                <a:schemeClr val="tx2">
                  <a:lumMod val="60000"/>
                  <a:lumOff val="40000"/>
                </a:schemeClr>
              </a:solidFill>
            </a:ln>
          </c:spPr>
          <c:marker>
            <c:symbol val="square"/>
            <c:size val="9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rgbClr val="FAF400"/>
                </a:solidFill>
              </a:ln>
            </c:spPr>
          </c:marker>
          <c:dPt>
            <c:idx val="0"/>
            <c:marker>
              <c:spPr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c:spPr>
            </c:marker>
            <c:bubble3D val="0"/>
          </c:dPt>
          <c:dPt>
            <c:idx val="1"/>
            <c:marker>
              <c:spPr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c:spPr>
            </c:marker>
            <c:bubble3D val="0"/>
          </c:dPt>
          <c:dPt>
            <c:idx val="2"/>
            <c:marker>
              <c:spPr>
                <a:solidFill>
                  <a:schemeClr val="tx2">
                    <a:lumMod val="60000"/>
                    <a:lumOff val="40000"/>
                  </a:schemeClr>
                </a:solidFill>
                <a:ln>
                  <a:solidFill>
                    <a:schemeClr val="tx2">
                      <a:lumMod val="60000"/>
                      <a:lumOff val="40000"/>
                    </a:schemeClr>
                  </a:solidFill>
                </a:ln>
              </c:spPr>
            </c:marker>
            <c:bubble3D val="0"/>
          </c:dPt>
          <c:cat>
            <c:strRef>
              <c:f>Tabelle1!$A$2:$A$4</c:f>
              <c:strCache>
                <c:ptCount val="3"/>
                <c:pt idx="0">
                  <c:v>Tag 1</c:v>
                </c:pt>
                <c:pt idx="1">
                  <c:v>Woche 12</c:v>
                </c:pt>
                <c:pt idx="2">
                  <c:v>Woche 26</c:v>
                </c:pt>
              </c:strCache>
            </c:strRef>
          </c:cat>
          <c:val>
            <c:numRef>
              <c:f>Tabelle1!$C$2:$C$4</c:f>
              <c:numCache>
                <c:formatCode>General</c:formatCode>
                <c:ptCount val="3"/>
                <c:pt idx="0">
                  <c:v>0</c:v>
                </c:pt>
                <c:pt idx="1">
                  <c:v>-4.51</c:v>
                </c:pt>
                <c:pt idx="2">
                  <c:v>-2.95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493376"/>
        <c:axId val="97496448"/>
      </c:lineChart>
      <c:catAx>
        <c:axId val="97493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ln>
            <a:solidFill>
              <a:schemeClr val="bg1">
                <a:lumMod val="65000"/>
              </a:schemeClr>
            </a:solidFill>
          </a:ln>
        </c:spPr>
        <c:txPr>
          <a:bodyPr/>
          <a:lstStyle/>
          <a:p>
            <a:pPr>
              <a:defRPr b="1">
                <a:solidFill>
                  <a:schemeClr val="tx1"/>
                </a:solidFill>
              </a:defRPr>
            </a:pPr>
            <a:endParaRPr lang="en-US"/>
          </a:p>
        </c:txPr>
        <c:crossAx val="97496448"/>
        <c:crossesAt val="0"/>
        <c:auto val="1"/>
        <c:lblAlgn val="ctr"/>
        <c:lblOffset val="100"/>
        <c:noMultiLvlLbl val="0"/>
      </c:catAx>
      <c:valAx>
        <c:axId val="97496448"/>
        <c:scaling>
          <c:orientation val="minMax"/>
          <c:max val="0"/>
        </c:scaling>
        <c:delete val="0"/>
        <c:axPos val="l"/>
        <c:majorGridlines>
          <c:spPr>
            <a:ln>
              <a:solidFill>
                <a:schemeClr val="bg1">
                  <a:lumMod val="6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chemeClr val="bg1">
                <a:lumMod val="65000"/>
              </a:schemeClr>
            </a:solidFill>
          </a:ln>
        </c:spPr>
        <c:txPr>
          <a:bodyPr/>
          <a:lstStyle/>
          <a:p>
            <a:pPr>
              <a:defRPr b="1"/>
            </a:pPr>
            <a:endParaRPr lang="en-US"/>
          </a:p>
        </c:txPr>
        <c:crossAx val="97493376"/>
        <c:crossesAt val="1"/>
        <c:crossBetween val="between"/>
        <c:majorUnit val="1"/>
      </c:val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8563018730788452"/>
          <c:y val="5.613003568264073E-2"/>
          <c:w val="0.14369812692115505"/>
          <c:h val="0.20763609090548574"/>
        </c:manualLayout>
      </c:layout>
      <c:overlay val="0"/>
      <c:spPr>
        <a:ln>
          <a:solidFill>
            <a:schemeClr val="tx2">
              <a:lumMod val="60000"/>
              <a:lumOff val="40000"/>
            </a:schemeClr>
          </a:solidFill>
        </a:ln>
      </c:spPr>
      <c:txPr>
        <a:bodyPr/>
        <a:lstStyle/>
        <a:p>
          <a:pPr>
            <a:defRPr b="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799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IND/GLY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accent6"/>
              </a:solidFill>
            </a:ln>
          </c:spPr>
          <c:invertIfNegative val="0"/>
          <c:cat>
            <c:numRef>
              <c:f>Tabelle1!$A$2</c:f>
              <c:numCache>
                <c:formatCode>General</c:formatCode>
                <c:ptCount val="1"/>
              </c:numCache>
            </c:numRef>
          </c:cat>
          <c:val>
            <c:numRef>
              <c:f>Tabelle1!$B$2</c:f>
              <c:numCache>
                <c:formatCode>General</c:formatCode>
                <c:ptCount val="1"/>
                <c:pt idx="0">
                  <c:v>46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Tio + For</c:v>
                </c:pt>
              </c:strCache>
            </c:strRef>
          </c:tx>
          <c:spPr>
            <a:solidFill>
              <a:srgbClr val="99C899"/>
            </a:solidFill>
            <a:ln>
              <a:solidFill>
                <a:schemeClr val="bg1">
                  <a:lumMod val="50000"/>
                </a:schemeClr>
              </a:solidFill>
            </a:ln>
          </c:spPr>
          <c:invertIfNegative val="0"/>
          <c:cat>
            <c:numRef>
              <c:f>Tabelle1!$A$2</c:f>
              <c:numCache>
                <c:formatCode>General</c:formatCode>
                <c:ptCount val="1"/>
              </c:numCache>
            </c:numRef>
          </c:cat>
          <c:val>
            <c:numRef>
              <c:f>Tabelle1!$C$2</c:f>
              <c:numCache>
                <c:formatCode>General</c:formatCode>
                <c:ptCount val="1"/>
                <c:pt idx="0">
                  <c:v>41.5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6129280"/>
        <c:axId val="146130816"/>
      </c:barChart>
      <c:catAx>
        <c:axId val="146129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6130816"/>
        <c:crossesAt val="0"/>
        <c:auto val="1"/>
        <c:lblAlgn val="ctr"/>
        <c:lblOffset val="100"/>
        <c:noMultiLvlLbl val="0"/>
      </c:catAx>
      <c:valAx>
        <c:axId val="146130816"/>
        <c:scaling>
          <c:orientation val="minMax"/>
          <c:min val="0"/>
        </c:scaling>
        <c:delete val="0"/>
        <c:axPos val="l"/>
        <c:majorGridlines>
          <c:spPr>
            <a:ln>
              <a:solidFill>
                <a:schemeClr val="bg1">
                  <a:lumMod val="50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46129280"/>
        <c:crosses val="autoZero"/>
        <c:crossBetween val="between"/>
      </c:valAx>
      <c:spPr>
        <a:ln>
          <a:solidFill>
            <a:schemeClr val="bg1">
              <a:lumMod val="50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70911004775141151"/>
          <c:y val="0.2191338875444411"/>
          <c:w val="0.2907397774373226"/>
          <c:h val="0.20084403534065284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798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IND/GLY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c:spPr>
          <c:invertIfNegative val="0"/>
          <c:cat>
            <c:numRef>
              <c:f>Tabelle1!$A$2</c:f>
              <c:numCache>
                <c:formatCode>General</c:formatCode>
                <c:ptCount val="1"/>
              </c:numCache>
            </c:numRef>
          </c:cat>
          <c:val>
            <c:numRef>
              <c:f>Tabelle1!$B$2</c:f>
              <c:numCache>
                <c:formatCode>General</c:formatCode>
                <c:ptCount val="1"/>
                <c:pt idx="0">
                  <c:v>49.6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Tio + For</c:v>
                </c:pt>
              </c:strCache>
            </c:strRef>
          </c:tx>
          <c:spPr>
            <a:solidFill>
              <a:srgbClr val="99C899"/>
            </a:solidFill>
            <a:ln>
              <a:solidFill>
                <a:schemeClr val="bg1">
                  <a:lumMod val="50000"/>
                </a:schemeClr>
              </a:solidFill>
            </a:ln>
          </c:spPr>
          <c:invertIfNegative val="0"/>
          <c:cat>
            <c:numRef>
              <c:f>Tabelle1!$A$2</c:f>
              <c:numCache>
                <c:formatCode>General</c:formatCode>
                <c:ptCount val="1"/>
              </c:numCache>
            </c:numRef>
          </c:cat>
          <c:val>
            <c:numRef>
              <c:f>Tabelle1!$C$2</c:f>
              <c:numCache>
                <c:formatCode>General</c:formatCode>
                <c:ptCount val="1"/>
                <c:pt idx="0">
                  <c:v>42.4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869056"/>
        <c:axId val="145874944"/>
      </c:barChart>
      <c:catAx>
        <c:axId val="145869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5874944"/>
        <c:crossesAt val="0"/>
        <c:auto val="1"/>
        <c:lblAlgn val="ctr"/>
        <c:lblOffset val="100"/>
        <c:noMultiLvlLbl val="0"/>
      </c:catAx>
      <c:valAx>
        <c:axId val="145874944"/>
        <c:scaling>
          <c:orientation val="minMax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45869056"/>
        <c:crosses val="autoZero"/>
        <c:crossBetween val="between"/>
      </c:valAx>
      <c:spPr>
        <a:ln>
          <a:solidFill>
            <a:schemeClr val="bg1">
              <a:lumMod val="65000"/>
            </a:schemeClr>
          </a:solidFill>
        </a:ln>
      </c:spPr>
    </c:plotArea>
    <c:legend>
      <c:legendPos val="r"/>
      <c:layout>
        <c:manualLayout>
          <c:xMode val="edge"/>
          <c:yMode val="edge"/>
          <c:x val="0.69194707556586443"/>
          <c:y val="0.20879319310100405"/>
          <c:w val="0.29073977693086878"/>
          <c:h val="0.2008442581041007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933808176574194"/>
          <c:y val="4.2245760543880746E-2"/>
          <c:w val="0.82197757364288981"/>
          <c:h val="0.8284956723685220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accent6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accent6"/>
                </a:solidFill>
                <a:prstDash val="solid"/>
              </a:ln>
              <a:effectLst/>
            </c:spPr>
          </c:dPt>
          <c:cat>
            <c:strRef>
              <c:f>Sheet1!$B$1:$C$1</c:f>
              <c:strCache>
                <c:ptCount val="2"/>
                <c:pt idx="0">
                  <c:v>Woche 12</c:v>
                </c:pt>
                <c:pt idx="1">
                  <c:v>Woche 26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1.548</c:v>
                </c:pt>
                <c:pt idx="1">
                  <c:v>1.488</c:v>
                </c:pt>
              </c:numCache>
            </c:numRef>
          </c:val>
        </c:ser>
        <c:ser>
          <c:idx val="1"/>
          <c:order val="1"/>
          <c:spPr>
            <a:solidFill>
              <a:srgbClr val="99C899"/>
            </a:solidFill>
            <a:ln>
              <a:solidFill>
                <a:schemeClr val="accent6"/>
              </a:solidFill>
            </a:ln>
          </c:spPr>
          <c:invertIfNegative val="0"/>
          <c:cat>
            <c:strRef>
              <c:f>Sheet1!$B$1:$C$1</c:f>
              <c:strCache>
                <c:ptCount val="2"/>
                <c:pt idx="0">
                  <c:v>Woche 12</c:v>
                </c:pt>
                <c:pt idx="1">
                  <c:v>Woche 26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1.476</c:v>
                </c:pt>
                <c:pt idx="1">
                  <c:v>1.42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7804800"/>
        <c:axId val="163119104"/>
      </c:barChart>
      <c:catAx>
        <c:axId val="1578048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63119104"/>
        <c:crosses val="autoZero"/>
        <c:auto val="1"/>
        <c:lblAlgn val="ctr"/>
        <c:lblOffset val="100"/>
        <c:noMultiLvlLbl val="0"/>
      </c:catAx>
      <c:valAx>
        <c:axId val="163119104"/>
        <c:scaling>
          <c:orientation val="minMax"/>
          <c:max val="1.6"/>
          <c:min val="1.3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solidFill>
            <a:schemeClr val="bg1"/>
          </a:solidFill>
          <a:ln>
            <a:solidFill>
              <a:schemeClr val="accent5"/>
            </a:solidFill>
          </a:ln>
        </c:spPr>
        <c:crossAx val="157804800"/>
        <c:crosses val="autoZero"/>
        <c:crossBetween val="between"/>
        <c:majorUnit val="0.1"/>
      </c:valAx>
      <c:spPr>
        <a:ln>
          <a:solidFill>
            <a:schemeClr val="accent5"/>
          </a:solidFill>
        </a:ln>
      </c:spPr>
    </c:plotArea>
    <c:plotVisOnly val="1"/>
    <c:dispBlanksAs val="gap"/>
    <c:showDLblsOverMax val="0"/>
  </c:chart>
  <c:txPr>
    <a:bodyPr/>
    <a:lstStyle/>
    <a:p>
      <a:pPr algn="ctr" rtl="0" fontAlgn="base">
        <a:spcBef>
          <a:spcPct val="0"/>
        </a:spcBef>
        <a:spcAft>
          <a:spcPct val="0"/>
        </a:spcAft>
        <a:defRPr lang="de-DE" sz="1600" b="1" kern="1200">
          <a:solidFill>
            <a:schemeClr val="tx1"/>
          </a:solidFill>
          <a:latin typeface="Arial" charset="0"/>
          <a:ea typeface="+mn-ea"/>
          <a:cs typeface="Arial" charset="0"/>
        </a:defRPr>
      </a:pPr>
      <a:endParaRPr lang="en-US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836453846536054"/>
          <c:y val="6.2691955343934902E-2"/>
          <c:w val="0.63640066336095069"/>
          <c:h val="0.780841069697833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Sheet1!$H$2</c:f>
              <c:strCache>
                <c:ptCount val="1"/>
                <c:pt idx="0">
                  <c:v>QVA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c:spPr>
          <c:invertIfNegative val="0"/>
          <c:cat>
            <c:strRef>
              <c:f>Sheet1!$I$1:$J$1</c:f>
              <c:strCache>
                <c:ptCount val="2"/>
                <c:pt idx="0">
                  <c:v>Woche 12</c:v>
                </c:pt>
                <c:pt idx="1">
                  <c:v>Woche 26</c:v>
                </c:pt>
              </c:strCache>
            </c:strRef>
          </c:cat>
          <c:val>
            <c:numRef>
              <c:f>Sheet1!$I$2:$J$2</c:f>
              <c:numCache>
                <c:formatCode>General</c:formatCode>
                <c:ptCount val="2"/>
                <c:pt idx="0">
                  <c:v>2.8959999999999986</c:v>
                </c:pt>
                <c:pt idx="1">
                  <c:v>2.7789999999999999</c:v>
                </c:pt>
              </c:numCache>
            </c:numRef>
          </c:val>
        </c:ser>
        <c:ser>
          <c:idx val="1"/>
          <c:order val="1"/>
          <c:tx>
            <c:strRef>
              <c:f>Sheet1!$H$3</c:f>
              <c:strCache>
                <c:ptCount val="1"/>
                <c:pt idx="0">
                  <c:v>Tio+For</c:v>
                </c:pt>
              </c:strCache>
            </c:strRef>
          </c:tx>
          <c:spPr>
            <a:solidFill>
              <a:srgbClr val="97D9A4"/>
            </a:solidFill>
            <a:ln>
              <a:solidFill>
                <a:schemeClr val="accent6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99C899"/>
              </a:solidFill>
              <a:ln>
                <a:solidFill>
                  <a:schemeClr val="accent6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rgbClr val="99C899"/>
              </a:solidFill>
              <a:ln>
                <a:solidFill>
                  <a:schemeClr val="accent6"/>
                </a:solidFill>
              </a:ln>
            </c:spPr>
          </c:dPt>
          <c:cat>
            <c:strRef>
              <c:f>Sheet1!$I$1:$J$1</c:f>
              <c:strCache>
                <c:ptCount val="2"/>
                <c:pt idx="0">
                  <c:v>Woche 12</c:v>
                </c:pt>
                <c:pt idx="1">
                  <c:v>Woche 26</c:v>
                </c:pt>
              </c:strCache>
            </c:strRef>
          </c:cat>
          <c:val>
            <c:numRef>
              <c:f>Sheet1!$I$3:$J$3</c:f>
              <c:numCache>
                <c:formatCode>General</c:formatCode>
                <c:ptCount val="2"/>
                <c:pt idx="0">
                  <c:v>2.79</c:v>
                </c:pt>
                <c:pt idx="1">
                  <c:v>2.7050000000000001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215616"/>
        <c:axId val="163221504"/>
      </c:barChart>
      <c:catAx>
        <c:axId val="1632156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163221504"/>
        <c:crosses val="autoZero"/>
        <c:auto val="1"/>
        <c:lblAlgn val="ctr"/>
        <c:lblOffset val="100"/>
        <c:noMultiLvlLbl val="0"/>
      </c:catAx>
      <c:valAx>
        <c:axId val="163221504"/>
        <c:scaling>
          <c:orientation val="minMax"/>
          <c:max val="3"/>
          <c:min val="2.6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163215616"/>
        <c:crosses val="autoZero"/>
        <c:crossBetween val="between"/>
        <c:majorUnit val="0.1"/>
      </c:valAx>
      <c:spPr>
        <a:ln>
          <a:solidFill>
            <a:schemeClr val="accent5"/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18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800"/>
            </a:pPr>
            <a:endParaRPr lang="en-US"/>
          </a:p>
        </c:txPr>
      </c:legendEntry>
      <c:layout>
        <c:manualLayout>
          <c:xMode val="edge"/>
          <c:yMode val="edge"/>
          <c:x val="0.76440322570670816"/>
          <c:y val="5.6110699203392343E-3"/>
          <c:w val="0.21934754437244616"/>
          <c:h val="0.23224919801691468"/>
        </c:manualLayout>
      </c:layout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0.25996</cdr:x>
      <cdr:y>0.82813</cdr:y>
    </cdr:from>
    <cdr:to>
      <cdr:x>0.39037</cdr:x>
      <cdr:y>0.93666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146386" y="2964484"/>
          <a:ext cx="575098" cy="3885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1400" b="1" dirty="0" smtClean="0">
              <a:latin typeface="Arial" pitchFamily="34" charset="0"/>
              <a:cs typeface="Arial" pitchFamily="34" charset="0"/>
            </a:rPr>
            <a:t>46,0</a:t>
          </a:r>
          <a:endParaRPr lang="en-US" sz="1400" b="1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0.26861</cdr:x>
      <cdr:y>0.83491</cdr:y>
    </cdr:from>
    <cdr:to>
      <cdr:x>0.38835</cdr:x>
      <cdr:y>0.92805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53505" y="3227324"/>
          <a:ext cx="558776" cy="360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1400" b="1" dirty="0" smtClean="0"/>
            <a:t>49,6</a:t>
          </a:r>
          <a:endParaRPr lang="en-US" sz="1400" b="1" dirty="0"/>
        </a:p>
      </cdr:txBody>
    </cdr:sp>
  </cdr:relSizeAnchor>
  <cdr:relSizeAnchor xmlns:cdr="http://schemas.openxmlformats.org/drawingml/2006/chartDrawing">
    <cdr:from>
      <cdr:x>0.43338</cdr:x>
      <cdr:y>0.83491</cdr:y>
    </cdr:from>
    <cdr:to>
      <cdr:x>0.55313</cdr:x>
      <cdr:y>0.92806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022423" y="3227324"/>
          <a:ext cx="558823" cy="3600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DE" sz="1400" b="1" dirty="0" smtClean="0"/>
            <a:t>42,4</a:t>
          </a:r>
          <a:endParaRPr lang="en-US" sz="1400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0.61306</cdr:x>
      <cdr:y>0.78292</cdr:y>
    </cdr:from>
    <cdr:to>
      <cdr:x>0.76495</cdr:x>
      <cdr:y>0.86213</cdr:y>
    </cdr:to>
    <cdr:sp macro="" textlink="">
      <cdr:nvSpPr>
        <cdr:cNvPr id="4" name="TextBox 36"/>
        <cdr:cNvSpPr txBox="1"/>
      </cdr:nvSpPr>
      <cdr:spPr>
        <a:xfrm xmlns:a="http://schemas.openxmlformats.org/drawingml/2006/main">
          <a:off x="2296049" y="2586029"/>
          <a:ext cx="568864" cy="26163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/>
          <a:r>
            <a:rPr lang="de-DE" sz="1100" b="0" dirty="0" smtClean="0"/>
            <a:t>1,488</a:t>
          </a:r>
          <a:endParaRPr lang="en-US" sz="1100" b="0" dirty="0"/>
        </a:p>
      </cdr:txBody>
    </cdr:sp>
  </cdr:relSizeAnchor>
  <cdr:relSizeAnchor xmlns:cdr="http://schemas.openxmlformats.org/drawingml/2006/chartDrawing">
    <cdr:from>
      <cdr:x>0.74729</cdr:x>
      <cdr:y>0.786</cdr:y>
    </cdr:from>
    <cdr:to>
      <cdr:x>0.89997</cdr:x>
      <cdr:y>0.8652</cdr:y>
    </cdr:to>
    <cdr:sp macro="" textlink="">
      <cdr:nvSpPr>
        <cdr:cNvPr id="5" name="TextBox 37"/>
        <cdr:cNvSpPr txBox="1"/>
      </cdr:nvSpPr>
      <cdr:spPr>
        <a:xfrm xmlns:a="http://schemas.openxmlformats.org/drawingml/2006/main">
          <a:off x="2798765" y="2596211"/>
          <a:ext cx="571822" cy="26160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/>
          <a:r>
            <a:rPr lang="de-DE" sz="1100" b="0" dirty="0" smtClean="0"/>
            <a:t>1,420</a:t>
          </a:r>
          <a:endParaRPr lang="en-US" sz="1100" b="0" dirty="0"/>
        </a:p>
      </cdr:txBody>
    </cdr:sp>
  </cdr:relSizeAnchor>
  <cdr:relSizeAnchor xmlns:cdr="http://schemas.openxmlformats.org/drawingml/2006/chartDrawing">
    <cdr:from>
      <cdr:x>0.32452</cdr:x>
      <cdr:y>0.78852</cdr:y>
    </cdr:from>
    <cdr:to>
      <cdr:x>0.47721</cdr:x>
      <cdr:y>0.86772</cdr:y>
    </cdr:to>
    <cdr:sp macro="" textlink="">
      <cdr:nvSpPr>
        <cdr:cNvPr id="7" name="TextBox 37"/>
        <cdr:cNvSpPr txBox="1"/>
      </cdr:nvSpPr>
      <cdr:spPr>
        <a:xfrm xmlns:a="http://schemas.openxmlformats.org/drawingml/2006/main">
          <a:off x="1215408" y="2604556"/>
          <a:ext cx="571860" cy="26160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de-DE" sz="1100" b="0" dirty="0" smtClean="0">
              <a:latin typeface="Arial" pitchFamily="34" charset="0"/>
              <a:cs typeface="Arial" pitchFamily="34" charset="0"/>
            </a:rPr>
            <a:t>1,476</a:t>
          </a:r>
          <a:endParaRPr lang="en-US" sz="1100" b="0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0.20781</cdr:x>
      <cdr:y>0.78701</cdr:y>
    </cdr:from>
    <cdr:to>
      <cdr:x>0.3605</cdr:x>
      <cdr:y>0.86621</cdr:y>
    </cdr:to>
    <cdr:sp macro="" textlink="">
      <cdr:nvSpPr>
        <cdr:cNvPr id="8" name="TextBox 37"/>
        <cdr:cNvSpPr txBox="1"/>
      </cdr:nvSpPr>
      <cdr:spPr>
        <a:xfrm xmlns:a="http://schemas.openxmlformats.org/drawingml/2006/main">
          <a:off x="778309" y="2599556"/>
          <a:ext cx="571860" cy="26160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de-DE" sz="1100" b="0" dirty="0" smtClean="0">
              <a:latin typeface="Arial" pitchFamily="34" charset="0"/>
              <a:cs typeface="Arial" pitchFamily="34" charset="0"/>
            </a:rPr>
            <a:t>1,548</a:t>
          </a:r>
          <a:endParaRPr lang="en-US" sz="1100" b="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E6A574A-4687-42D4-A415-700F9CAB678A}" type="datetimeFigureOut">
              <a:rPr lang="en-US"/>
              <a:pPr>
                <a:defRPr/>
              </a:pPr>
              <a:t>11/9/2015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FA6DFA7C-EF13-46D9-82FD-D6B6BC7925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2071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06E5743-EDE5-4603-AA92-F7906C21957C}" type="datetimeFigureOut">
              <a:rPr lang="de-DE"/>
              <a:pPr>
                <a:defRPr/>
              </a:pPr>
              <a:t>09.11.2015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C968E84-D62B-4E00-A213-B96167119A4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27717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>
              <a:ea typeface="ヒラギノ角ゴ Pro W3"/>
              <a:cs typeface="ヒラギノ角ゴ Pro W3"/>
            </a:endParaRPr>
          </a:p>
          <a:p>
            <a:endParaRPr lang="en-US" b="1" smtClean="0">
              <a:ea typeface="ヒラギノ角ゴ Pro W3"/>
              <a:cs typeface="ヒラギノ角ゴ Pro W3"/>
            </a:endParaRPr>
          </a:p>
          <a:p>
            <a:endParaRPr lang="en-US" smtClean="0">
              <a:ea typeface="ヒラギノ角ゴ Pro W3"/>
              <a:cs typeface="ヒラギノ角ゴ Pro W3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A7B8DF7-0B96-454A-B6AF-0BCD326F1AE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>
              <a:ea typeface="ヒラギノ角ゴ Pro W3"/>
              <a:cs typeface="ヒラギノ角ゴ Pro W3"/>
            </a:endParaRPr>
          </a:p>
          <a:p>
            <a:pPr eaLnBrk="1" hangingPunct="1">
              <a:spcBef>
                <a:spcPct val="0"/>
              </a:spcBef>
            </a:pPr>
            <a:endParaRPr lang="en-US" smtClean="0">
              <a:ea typeface="ヒラギノ角ゴ Pro W3"/>
              <a:cs typeface="ヒラギノ角ゴ Pro W3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extLst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5FD9F7F9-37CD-42A3-A217-828F28E44E51}" type="slidenum">
              <a:rPr lang="en-US" smtClean="0">
                <a:solidFill>
                  <a:srgbClr val="000000"/>
                </a:solidFill>
                <a:latin typeface="Calibri" pitchFamily="34" charset="0"/>
              </a:rPr>
              <a:pPr>
                <a:defRPr/>
              </a:pPr>
              <a:t>12</a:t>
            </a:fld>
            <a:endParaRPr lang="en-US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>
                <a:ea typeface="ヒラギノ角ゴ Pro W3"/>
                <a:cs typeface="ヒラギノ角ゴ Pro W3"/>
              </a:rPr>
              <a:t>NCT01120717</a:t>
            </a:r>
          </a:p>
          <a:p>
            <a:pPr eaLnBrk="1" hangingPunct="1">
              <a:spcBef>
                <a:spcPct val="0"/>
              </a:spcBef>
            </a:pPr>
            <a:endParaRPr lang="en-US" smtClean="0">
              <a:ea typeface="ヒラギノ角ゴ Pro W3"/>
              <a:cs typeface="ヒラギノ角ゴ Pro W3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extLst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60A26C70-1C85-4580-9D0B-DE5D5C2E7C06}" type="slidenum">
              <a:rPr lang="en-US" smtClean="0">
                <a:solidFill>
                  <a:srgbClr val="000000"/>
                </a:solidFill>
                <a:latin typeface="Calibri" pitchFamily="34" charset="0"/>
              </a:rPr>
              <a:pPr>
                <a:defRPr/>
              </a:pPr>
              <a:t>13</a:t>
            </a:fld>
            <a:endParaRPr lang="en-US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>
              <a:ea typeface="ヒラギノ角ゴ Pro W3"/>
              <a:cs typeface="ヒラギノ角ゴ Pro W3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extLst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CBA0CB8B-3307-479D-9001-BF3665010019}" type="slidenum">
              <a:rPr lang="en-US" smtClean="0">
                <a:solidFill>
                  <a:srgbClr val="000000"/>
                </a:solidFill>
                <a:latin typeface="Calibri" pitchFamily="34" charset="0"/>
              </a:rPr>
              <a:pPr>
                <a:defRPr/>
              </a:pPr>
              <a:t>14</a:t>
            </a:fld>
            <a:endParaRPr lang="en-US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>
              <a:ea typeface="ヒラギノ角ゴ Pro W3"/>
              <a:cs typeface="ヒラギノ角ゴ Pro W3"/>
            </a:endParaRPr>
          </a:p>
          <a:p>
            <a:endParaRPr lang="en-US" b="1" smtClean="0">
              <a:ea typeface="ヒラギノ角ゴ Pro W3"/>
              <a:cs typeface="ヒラギノ角ゴ Pro W3"/>
            </a:endParaRPr>
          </a:p>
          <a:p>
            <a:endParaRPr lang="en-US" smtClean="0">
              <a:ea typeface="ヒラギノ角ゴ Pro W3"/>
              <a:cs typeface="ヒラギノ角ゴ Pro W3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A7B8DF7-0B96-454A-B6AF-0BCD326F1AE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C968E84-D62B-4E00-A213-B96167119A4E}" type="slidenum">
              <a:rPr lang="de-DE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52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dirty="0" smtClean="0">
              <a:ea typeface="ヒラギノ角ゴ Pro W3"/>
              <a:cs typeface="ヒラギノ角ゴ Pro W3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5E006FD-6DCF-4727-8FD1-193AC68AC625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mtClean="0">
              <a:ea typeface="ヒラギノ角ゴ Pro W3"/>
              <a:cs typeface="ヒラギノ角ゴ Pro W3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595C0CD-0C92-4B9D-A688-922A7586CF5E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D8D9E39-82A7-4E9C-B5DC-1BBD56862F0C}" type="slidenum">
              <a:rPr lang="de-DE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de-DE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>
              <a:ea typeface="ヒラギノ角ゴ Pro W3"/>
              <a:cs typeface="ヒラギノ角ゴ Pro W3"/>
            </a:endParaRPr>
          </a:p>
          <a:p>
            <a:pPr eaLnBrk="1" hangingPunct="1">
              <a:spcBef>
                <a:spcPct val="0"/>
              </a:spcBef>
            </a:pPr>
            <a:endParaRPr lang="en-US" smtClean="0">
              <a:ea typeface="ヒラギノ角ゴ Pro W3"/>
              <a:cs typeface="ヒラギノ角ゴ Pro W3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extLst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2634CF7A-2568-42C3-82C9-C1822E00096E}" type="slidenum">
              <a:rPr lang="en-US" smtClean="0">
                <a:solidFill>
                  <a:srgbClr val="000000"/>
                </a:solidFill>
                <a:latin typeface="Calibri" pitchFamily="34" charset="0"/>
              </a:rPr>
              <a:pPr>
                <a:defRPr/>
              </a:pPr>
              <a:t>9</a:t>
            </a:fld>
            <a:endParaRPr lang="en-US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>
              <a:ea typeface="ヒラギノ角ゴ Pro W3"/>
              <a:cs typeface="ヒラギノ角ゴ Pro W3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extLst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AEC19370-9495-430B-A3DB-B12C73295FBB}" type="slidenum">
              <a:rPr lang="en-US" smtClean="0">
                <a:solidFill>
                  <a:srgbClr val="000000"/>
                </a:solidFill>
                <a:latin typeface="Calibri" pitchFamily="34" charset="0"/>
              </a:rPr>
              <a:pPr>
                <a:defRPr/>
              </a:pPr>
              <a:t>10</a:t>
            </a:fld>
            <a:endParaRPr lang="en-US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smtClean="0">
              <a:ea typeface="ヒラギノ角ゴ Pro W3"/>
              <a:cs typeface="ヒラギノ角ゴ Pro W3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extLst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50602" indent="-288693">
              <a:defRPr>
                <a:solidFill>
                  <a:schemeClr val="tx1"/>
                </a:solidFill>
                <a:latin typeface="Arial" charset="0"/>
              </a:defRPr>
            </a:lvl2pPr>
            <a:lvl3pPr marL="1154773" indent="-230955">
              <a:defRPr>
                <a:solidFill>
                  <a:schemeClr val="tx1"/>
                </a:solidFill>
                <a:latin typeface="Arial" charset="0"/>
              </a:defRPr>
            </a:lvl3pPr>
            <a:lvl4pPr marL="1616682" indent="-230955">
              <a:defRPr>
                <a:solidFill>
                  <a:schemeClr val="tx1"/>
                </a:solidFill>
                <a:latin typeface="Arial" charset="0"/>
              </a:defRPr>
            </a:lvl4pPr>
            <a:lvl5pPr marL="2078591" indent="-230955">
              <a:defRPr>
                <a:solidFill>
                  <a:schemeClr val="tx1"/>
                </a:solidFill>
                <a:latin typeface="Arial" charset="0"/>
              </a:defRPr>
            </a:lvl5pPr>
            <a:lvl6pPr marL="2540500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02410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64319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26228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18CF6560-691D-4855-991D-2B9362D7629B}" type="slidenum">
              <a:rPr lang="en-US" smtClean="0">
                <a:solidFill>
                  <a:srgbClr val="000000"/>
                </a:solidFill>
                <a:latin typeface="Calibri" pitchFamily="34" charset="0"/>
              </a:rPr>
              <a:pPr>
                <a:defRPr/>
              </a:pPr>
              <a:t>11</a:t>
            </a:fld>
            <a:endParaRPr lang="en-US" smtClean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9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428625" y="3167067"/>
            <a:ext cx="7410450" cy="1429829"/>
          </a:xfrm>
        </p:spPr>
        <p:txBody>
          <a:bodyPr>
            <a:noAutofit/>
          </a:bodyPr>
          <a:lstStyle>
            <a:lvl1pPr marL="0" indent="0" eaLnBrk="0" hangingPunct="0">
              <a:lnSpc>
                <a:spcPct val="90000"/>
              </a:lnSpc>
              <a:spcBef>
                <a:spcPct val="40000"/>
              </a:spcBef>
              <a:buFont typeface="Wingdings" pitchFamily="2" charset="2"/>
              <a:buNone/>
              <a:defRPr sz="2000">
                <a:solidFill>
                  <a:schemeClr val="accent5"/>
                </a:solidFill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417600" y="2487600"/>
            <a:ext cx="7413625" cy="535531"/>
          </a:xfrm>
        </p:spPr>
        <p:txBody>
          <a:bodyPr wrap="none" anchor="t">
            <a:noAutofit/>
          </a:bodyPr>
          <a:lstStyle>
            <a:lvl1pPr>
              <a:lnSpc>
                <a:spcPct val="90000"/>
              </a:lnSpc>
              <a:spcBef>
                <a:spcPct val="40000"/>
              </a:spcBef>
              <a:defRPr sz="4000" b="1">
                <a:solidFill>
                  <a:schemeClr val="accent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4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7536373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06" indent="0">
              <a:buNone/>
              <a:defRPr sz="2800"/>
            </a:lvl2pPr>
            <a:lvl3pPr marL="914212" indent="0">
              <a:buNone/>
              <a:defRPr sz="2400"/>
            </a:lvl3pPr>
            <a:lvl4pPr marL="1371320" indent="0">
              <a:buNone/>
              <a:defRPr sz="2000"/>
            </a:lvl4pPr>
            <a:lvl5pPr marL="1828426" indent="0">
              <a:buNone/>
              <a:defRPr sz="2000"/>
            </a:lvl5pPr>
            <a:lvl6pPr marL="2285532" indent="0">
              <a:buNone/>
              <a:defRPr sz="2000"/>
            </a:lvl6pPr>
            <a:lvl7pPr marL="2742640" indent="0">
              <a:buNone/>
              <a:defRPr sz="2000"/>
            </a:lvl7pPr>
            <a:lvl8pPr marL="3199744" indent="0">
              <a:buNone/>
              <a:defRPr sz="2000"/>
            </a:lvl8pPr>
            <a:lvl9pPr marL="3656852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06" indent="0">
              <a:buNone/>
              <a:defRPr sz="1200"/>
            </a:lvl2pPr>
            <a:lvl3pPr marL="914212" indent="0">
              <a:buNone/>
              <a:defRPr sz="1000"/>
            </a:lvl3pPr>
            <a:lvl4pPr marL="1371320" indent="0">
              <a:buNone/>
              <a:defRPr sz="900"/>
            </a:lvl4pPr>
            <a:lvl5pPr marL="1828426" indent="0">
              <a:buNone/>
              <a:defRPr sz="900"/>
            </a:lvl5pPr>
            <a:lvl6pPr marL="2285532" indent="0">
              <a:buNone/>
              <a:defRPr sz="900"/>
            </a:lvl6pPr>
            <a:lvl7pPr marL="2742640" indent="0">
              <a:buNone/>
              <a:defRPr sz="900"/>
            </a:lvl7pPr>
            <a:lvl8pPr marL="3199744" indent="0">
              <a:buNone/>
              <a:defRPr sz="900"/>
            </a:lvl8pPr>
            <a:lvl9pPr marL="365685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7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327619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1" y="6481767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9900" y="592263"/>
            <a:ext cx="8229600" cy="8509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896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25450" y="1868488"/>
            <a:ext cx="8474075" cy="2316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1" y="6481767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itle 1"/>
          <p:cNvSpPr>
            <a:spLocks noGrp="1"/>
          </p:cNvSpPr>
          <p:nvPr>
            <p:ph type="title" idx="11"/>
          </p:nvPr>
        </p:nvSpPr>
        <p:spPr>
          <a:xfrm>
            <a:off x="469900" y="592263"/>
            <a:ext cx="8229600" cy="8509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0407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588964"/>
            <a:ext cx="8229600" cy="850900"/>
          </a:xfrm>
        </p:spPr>
        <p:txBody>
          <a:bodyPr/>
          <a:lstStyle>
            <a:lvl1pPr>
              <a:defRPr b="1">
                <a:solidFill>
                  <a:srgbClr val="145477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607257" y="6437085"/>
            <a:ext cx="4202112" cy="224518"/>
          </a:xfrm>
        </p:spPr>
        <p:txBody>
          <a:bodyPr anchor="b"/>
          <a:lstStyle>
            <a:lvl1pPr marL="0" indent="0" algn="r">
              <a:buNone/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190419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431800"/>
            <a:ext cx="7772400" cy="11430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1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1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7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7847080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3757633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127317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075" y="523911"/>
            <a:ext cx="8229600" cy="850106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474" y="1723246"/>
            <a:ext cx="8224329" cy="4355421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540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_subtitle_foot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58826" y="854050"/>
            <a:ext cx="8385175" cy="221599"/>
          </a:xfrm>
        </p:spPr>
        <p:txBody>
          <a:bodyPr>
            <a:spAutoFit/>
          </a:bodyPr>
          <a:lstStyle>
            <a:lvl1pPr marL="285750" indent="-285750" algn="l" defTabSz="457200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SzPct val="100000"/>
              <a:buFont typeface="Arial" pitchFamily="34" charset="0"/>
              <a:buNone/>
              <a:defRPr lang="en-US" sz="1600" b="0" kern="1200" dirty="0" smtClean="0">
                <a:solidFill>
                  <a:srgbClr val="404040"/>
                </a:solidFill>
                <a:latin typeface="Verdana"/>
                <a:ea typeface="ＭＳ Ｐゴシック" pitchFamily="-112" charset="-128"/>
                <a:cs typeface="Verdana"/>
              </a:defRPr>
            </a:lvl1pPr>
            <a:lvl2pPr algn="l" defTabSz="457200" rtl="0" fontAlgn="base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Font typeface="Wingdings" pitchFamily="-107" charset="2"/>
              <a:buNone/>
              <a:defRPr lang="en-US" sz="2200" b="1" kern="1200" smtClean="0">
                <a:solidFill>
                  <a:schemeClr val="tx1"/>
                </a:solidFill>
                <a:latin typeface="+mn-lt"/>
                <a:ea typeface="ＭＳ Ｐゴシック" pitchFamily="-112" charset="-128"/>
                <a:cs typeface="ＭＳ Ｐゴシック" pitchFamily="-112" charset="-128"/>
              </a:defRPr>
            </a:lvl2pPr>
            <a:lvl3pPr algn="l" defTabSz="457200" rtl="0" fontAlgn="base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Font typeface="Wingdings" pitchFamily="-107" charset="2"/>
              <a:buNone/>
              <a:defRPr lang="en-US" sz="2200" b="1" kern="1200" smtClean="0">
                <a:solidFill>
                  <a:schemeClr val="tx1"/>
                </a:solidFill>
                <a:latin typeface="+mn-lt"/>
                <a:ea typeface="ＭＳ Ｐゴシック" pitchFamily="-112" charset="-128"/>
                <a:cs typeface="ＭＳ Ｐゴシック" pitchFamily="-112" charset="-128"/>
              </a:defRPr>
            </a:lvl3pPr>
            <a:lvl4pPr algn="l" defTabSz="457200" rtl="0" fontAlgn="base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Font typeface="Wingdings" pitchFamily="-107" charset="2"/>
              <a:buNone/>
              <a:defRPr lang="en-US" sz="2200" b="1" kern="1200" smtClean="0">
                <a:solidFill>
                  <a:schemeClr val="tx1"/>
                </a:solidFill>
                <a:latin typeface="+mn-lt"/>
                <a:ea typeface="ＭＳ Ｐゴシック" pitchFamily="-112" charset="-128"/>
                <a:cs typeface="ＭＳ Ｐゴシック" pitchFamily="-112" charset="-128"/>
              </a:defRPr>
            </a:lvl4pPr>
            <a:lvl5pPr algn="l" defTabSz="457200" rtl="0" fontAlgn="base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chemeClr val="hlink"/>
              </a:buClr>
              <a:buFont typeface="Wingdings" pitchFamily="-107" charset="2"/>
              <a:buNone/>
              <a:defRPr lang="en-US" sz="2200" b="1" kern="1200" dirty="0" smtClean="0">
                <a:solidFill>
                  <a:schemeClr val="tx1"/>
                </a:solidFill>
                <a:latin typeface="+mn-lt"/>
                <a:ea typeface="ＭＳ Ｐゴシック" pitchFamily="-112" charset="-128"/>
                <a:cs typeface="ＭＳ Ｐゴシック" pitchFamily="-112" charset="-128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48030" y="5888183"/>
            <a:ext cx="6360796" cy="649143"/>
          </a:xfr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en-US" sz="900" b="0" smtClean="0">
                <a:solidFill>
                  <a:schemeClr val="tx1"/>
                </a:solidFill>
                <a:latin typeface="Verdana"/>
                <a:ea typeface="+mn-ea"/>
                <a:cs typeface="Verdan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250032" y="1437680"/>
            <a:ext cx="8643938" cy="2277070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250032" y="3705820"/>
            <a:ext cx="8643938" cy="910828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259823934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0956" y="3886200"/>
            <a:ext cx="6400800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498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Untertitel -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250032" y="4804173"/>
            <a:ext cx="8643938" cy="884039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250032" y="5679281"/>
            <a:ext cx="8643938" cy="84832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679508670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Untertitel - Foto - Dunkel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250032" y="4804173"/>
            <a:ext cx="8643938" cy="884039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idx="1"/>
          </p:nvPr>
        </p:nvSpPr>
        <p:spPr>
          <a:xfrm>
            <a:off x="250032" y="5679281"/>
            <a:ext cx="8643938" cy="84832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244416125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211705469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Aufzählung - 2 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18" name="Shape 1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 numCol="2" spcCol="432160" anchor="t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2557265685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250032" y="178594"/>
            <a:ext cx="8643938" cy="6491883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defRPr sz="3200">
                <a:solidFill>
                  <a:srgbClr val="525252"/>
                </a:solidFill>
              </a:defRPr>
            </a:lvl1pPr>
            <a:lvl2pPr>
              <a:lnSpc>
                <a:spcPct val="120000"/>
              </a:lnSpc>
              <a:defRPr sz="3200">
                <a:solidFill>
                  <a:srgbClr val="525252"/>
                </a:solidFill>
              </a:defRPr>
            </a:lvl2pPr>
            <a:lvl3pPr>
              <a:lnSpc>
                <a:spcPct val="120000"/>
              </a:lnSpc>
              <a:defRPr sz="3200">
                <a:solidFill>
                  <a:srgbClr val="525252"/>
                </a:solidFill>
              </a:defRPr>
            </a:lvl3pPr>
            <a:lvl4pPr>
              <a:lnSpc>
                <a:spcPct val="120000"/>
              </a:lnSpc>
              <a:defRPr sz="3200">
                <a:solidFill>
                  <a:srgbClr val="525252"/>
                </a:solidFill>
              </a:defRPr>
            </a:lvl4pPr>
            <a:lvl5pPr>
              <a:lnSpc>
                <a:spcPct val="120000"/>
              </a:lnSpc>
              <a:defRPr sz="3200"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838069680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0070748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 - Dunkel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1255791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</p:spTree>
    <p:extLst>
      <p:ext uri="{BB962C8B-B14F-4D97-AF65-F5344CB8AC3E}">
        <p14:creationId xmlns:p14="http://schemas.microsoft.com/office/powerpoint/2010/main" val="3455240377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Oben - Dunkel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</p:spTree>
    <p:extLst>
      <p:ext uri="{BB962C8B-B14F-4D97-AF65-F5344CB8AC3E}">
        <p14:creationId xmlns:p14="http://schemas.microsoft.com/office/powerpoint/2010/main" val="3660221401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Mi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>
            <a:spLocks noGrp="1"/>
          </p:cNvSpPr>
          <p:nvPr>
            <p:ph type="title"/>
          </p:nvPr>
        </p:nvSpPr>
        <p:spPr>
          <a:xfrm>
            <a:off x="250032" y="2268141"/>
            <a:ext cx="8643938" cy="2321719"/>
          </a:xfrm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</p:spTree>
    <p:extLst>
      <p:ext uri="{BB962C8B-B14F-4D97-AF65-F5344CB8AC3E}">
        <p14:creationId xmlns:p14="http://schemas.microsoft.com/office/powerpoint/2010/main" val="81764623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599" y="1677228"/>
            <a:ext cx="8224329" cy="43554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6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9900" y="592263"/>
            <a:ext cx="8229600" cy="8509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976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250032" y="5214938"/>
            <a:ext cx="8643938" cy="901898"/>
          </a:xfrm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</p:spTree>
    <p:extLst>
      <p:ext uri="{BB962C8B-B14F-4D97-AF65-F5344CB8AC3E}">
        <p14:creationId xmlns:p14="http://schemas.microsoft.com/office/powerpoint/2010/main" val="1179963599"/>
      </p:ext>
    </p:extLst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Horizontal - Dunkel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250032" y="5214938"/>
            <a:ext cx="8643938" cy="901898"/>
          </a:xfrm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</p:spTree>
    <p:extLst>
      <p:ext uri="{BB962C8B-B14F-4D97-AF65-F5344CB8AC3E}">
        <p14:creationId xmlns:p14="http://schemas.microsoft.com/office/powerpoint/2010/main" val="1034317080"/>
      </p:ext>
    </p:extLst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title"/>
          </p:nvPr>
        </p:nvSpPr>
        <p:spPr>
          <a:xfrm>
            <a:off x="250031" y="973336"/>
            <a:ext cx="4143375" cy="2464594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35" name="Shape 35"/>
          <p:cNvSpPr>
            <a:spLocks noGrp="1"/>
          </p:cNvSpPr>
          <p:nvPr>
            <p:ph type="body" idx="1"/>
          </p:nvPr>
        </p:nvSpPr>
        <p:spPr>
          <a:xfrm>
            <a:off x="250031" y="3429000"/>
            <a:ext cx="4143375" cy="910828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2241580754"/>
      </p:ext>
    </p:extLst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kal - Dunkel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250031" y="973336"/>
            <a:ext cx="4143375" cy="2464594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250031" y="3429000"/>
            <a:ext cx="4143375" cy="910828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3625236077"/>
      </p:ext>
    </p:extLst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Aufzählung &amp; Foto">
    <p:bg>
      <p:bgPr>
        <a:solidFill>
          <a:srgbClr val="9CCE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41" name="Shape 41"/>
          <p:cNvSpPr>
            <a:spLocks noGrp="1"/>
          </p:cNvSpPr>
          <p:nvPr>
            <p:ph type="body" idx="1"/>
          </p:nvPr>
        </p:nvSpPr>
        <p:spPr>
          <a:xfrm>
            <a:off x="250031" y="2241352"/>
            <a:ext cx="4143375" cy="4107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2356508611"/>
      </p:ext>
    </p:extLst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Aufzählung -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250031" y="2241352"/>
            <a:ext cx="4143375" cy="4107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853060131"/>
      </p:ext>
    </p:extLst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Aufzählung -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idx="1"/>
          </p:nvPr>
        </p:nvSpPr>
        <p:spPr>
          <a:xfrm>
            <a:off x="4750594" y="2241352"/>
            <a:ext cx="4143375" cy="4107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342433024"/>
      </p:ext>
    </p:extLst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250031" y="1437680"/>
            <a:ext cx="8643938" cy="2277070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250031" y="3705820"/>
            <a:ext cx="8643938" cy="910828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4058307578"/>
      </p:ext>
    </p:extLst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Untertitel -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>
            <a:spLocks noGrp="1"/>
          </p:cNvSpPr>
          <p:nvPr>
            <p:ph type="title"/>
          </p:nvPr>
        </p:nvSpPr>
        <p:spPr>
          <a:xfrm>
            <a:off x="250031" y="4804172"/>
            <a:ext cx="8643938" cy="884039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9" name="Shape 9"/>
          <p:cNvSpPr>
            <a:spLocks noGrp="1"/>
          </p:cNvSpPr>
          <p:nvPr>
            <p:ph type="body" idx="1"/>
          </p:nvPr>
        </p:nvSpPr>
        <p:spPr>
          <a:xfrm>
            <a:off x="250031" y="5679281"/>
            <a:ext cx="8643938" cy="84832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316817924"/>
      </p:ext>
    </p:extLst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Untertitel - Foto - Dunkel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250031" y="4804172"/>
            <a:ext cx="8643938" cy="884039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idx="1"/>
          </p:nvPr>
        </p:nvSpPr>
        <p:spPr>
          <a:xfrm>
            <a:off x="250031" y="5679281"/>
            <a:ext cx="8643938" cy="848320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167371555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599" y="1712854"/>
            <a:ext cx="8224329" cy="4355421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9900" y="592263"/>
            <a:ext cx="8229600" cy="8509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342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2899543185"/>
      </p:ext>
    </p:extLst>
  </p:cSld>
  <p:clrMapOvr>
    <a:masterClrMapping/>
  </p:clrMapOvr>
  <p:transition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Aufzählung - 2 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18" name="Shape 1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0" tIns="0" rIns="0" bIns="0" numCol="2" spcCol="432182" anchor="t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595235177"/>
      </p:ext>
    </p:extLst>
  </p:cSld>
  <p:clrMapOvr>
    <a:masterClrMapping/>
  </p:clrMapOvr>
  <p:transition spd="med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250031" y="178594"/>
            <a:ext cx="8643938" cy="6491883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defRPr sz="3200">
                <a:solidFill>
                  <a:srgbClr val="525252"/>
                </a:solidFill>
              </a:defRPr>
            </a:lvl1pPr>
            <a:lvl2pPr>
              <a:lnSpc>
                <a:spcPct val="120000"/>
              </a:lnSpc>
              <a:defRPr sz="3200">
                <a:solidFill>
                  <a:srgbClr val="525252"/>
                </a:solidFill>
              </a:defRPr>
            </a:lvl2pPr>
            <a:lvl3pPr>
              <a:lnSpc>
                <a:spcPct val="120000"/>
              </a:lnSpc>
              <a:defRPr sz="3200">
                <a:solidFill>
                  <a:srgbClr val="525252"/>
                </a:solidFill>
              </a:defRPr>
            </a:lvl3pPr>
            <a:lvl4pPr>
              <a:lnSpc>
                <a:spcPct val="120000"/>
              </a:lnSpc>
              <a:defRPr sz="3200">
                <a:solidFill>
                  <a:srgbClr val="525252"/>
                </a:solidFill>
              </a:defRPr>
            </a:lvl4pPr>
            <a:lvl5pPr>
              <a:lnSpc>
                <a:spcPct val="120000"/>
              </a:lnSpc>
              <a:defRPr sz="3200"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1292652628"/>
      </p:ext>
    </p:extLst>
  </p:cSld>
  <p:clrMapOvr>
    <a:masterClrMapping/>
  </p:clrMapOvr>
  <p:transition spd="med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7543302"/>
      </p:ext>
    </p:extLst>
  </p:cSld>
  <p:clrMapOvr>
    <a:masterClrMapping/>
  </p:clrMapOvr>
  <p:transition spd="med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 - Dunkel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2251792"/>
      </p:ext>
    </p:extLst>
  </p:cSld>
  <p:clrMapOvr>
    <a:masterClrMapping/>
  </p:clrMapOvr>
  <p:transition spd="med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</p:spTree>
    <p:extLst>
      <p:ext uri="{BB962C8B-B14F-4D97-AF65-F5344CB8AC3E}">
        <p14:creationId xmlns:p14="http://schemas.microsoft.com/office/powerpoint/2010/main" val="437728356"/>
      </p:ext>
    </p:extLst>
  </p:cSld>
  <p:clrMapOvr>
    <a:masterClrMapping/>
  </p:clrMapOvr>
  <p:transition spd="med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Oben - Dunkel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</p:spTree>
    <p:extLst>
      <p:ext uri="{BB962C8B-B14F-4D97-AF65-F5344CB8AC3E}">
        <p14:creationId xmlns:p14="http://schemas.microsoft.com/office/powerpoint/2010/main" val="2934022022"/>
      </p:ext>
    </p:extLst>
  </p:cSld>
  <p:clrMapOvr>
    <a:masterClrMapping/>
  </p:clrMapOvr>
  <p:transition spd="med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Mit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>
            <a:spLocks noGrp="1"/>
          </p:cNvSpPr>
          <p:nvPr>
            <p:ph type="title"/>
          </p:nvPr>
        </p:nvSpPr>
        <p:spPr>
          <a:xfrm>
            <a:off x="250031" y="2268141"/>
            <a:ext cx="8643938" cy="2321719"/>
          </a:xfrm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</p:spTree>
    <p:extLst>
      <p:ext uri="{BB962C8B-B14F-4D97-AF65-F5344CB8AC3E}">
        <p14:creationId xmlns:p14="http://schemas.microsoft.com/office/powerpoint/2010/main" val="280874468"/>
      </p:ext>
    </p:extLst>
  </p:cSld>
  <p:clrMapOvr>
    <a:masterClrMapping/>
  </p:clrMapOvr>
  <p:transition spd="med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250031" y="5214938"/>
            <a:ext cx="8643938" cy="901898"/>
          </a:xfrm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</p:spTree>
    <p:extLst>
      <p:ext uri="{BB962C8B-B14F-4D97-AF65-F5344CB8AC3E}">
        <p14:creationId xmlns:p14="http://schemas.microsoft.com/office/powerpoint/2010/main" val="1658297923"/>
      </p:ext>
    </p:extLst>
  </p:cSld>
  <p:clrMapOvr>
    <a:masterClrMapping/>
  </p:clrMapOvr>
  <p:transition spd="med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Horizontal - Dunkel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xfrm>
            <a:off x="250031" y="5214938"/>
            <a:ext cx="8643938" cy="901898"/>
          </a:xfrm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</p:spTree>
    <p:extLst>
      <p:ext uri="{BB962C8B-B14F-4D97-AF65-F5344CB8AC3E}">
        <p14:creationId xmlns:p14="http://schemas.microsoft.com/office/powerpoint/2010/main" val="259230658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7600" y="2487600"/>
            <a:ext cx="7772400" cy="1362075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de-AT" dirty="0" smtClean="0"/>
              <a:t>Click </a:t>
            </a:r>
            <a:r>
              <a:rPr lang="de-AT" dirty="0" err="1" smtClean="0"/>
              <a:t>to</a:t>
            </a:r>
            <a:r>
              <a:rPr lang="de-AT" dirty="0" smtClean="0"/>
              <a:t> </a:t>
            </a:r>
            <a:r>
              <a:rPr lang="de-AT" dirty="0" err="1" smtClean="0"/>
              <a:t>edit</a:t>
            </a:r>
            <a:r>
              <a:rPr lang="de-AT" dirty="0" smtClean="0"/>
              <a:t> </a:t>
            </a:r>
            <a:r>
              <a:rPr lang="de-AT" dirty="0" err="1" smtClean="0"/>
              <a:t>text</a:t>
            </a:r>
            <a:endParaRPr lang="en-US" dirty="0"/>
          </a:p>
        </p:txBody>
      </p:sp>
      <p:pic>
        <p:nvPicPr>
          <p:cNvPr id="6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84045172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title"/>
          </p:nvPr>
        </p:nvSpPr>
        <p:spPr>
          <a:xfrm>
            <a:off x="250031" y="973336"/>
            <a:ext cx="4143375" cy="2464594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35" name="Shape 35"/>
          <p:cNvSpPr>
            <a:spLocks noGrp="1"/>
          </p:cNvSpPr>
          <p:nvPr>
            <p:ph type="body" idx="1"/>
          </p:nvPr>
        </p:nvSpPr>
        <p:spPr>
          <a:xfrm>
            <a:off x="250031" y="3429000"/>
            <a:ext cx="4143375" cy="910828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1913807763"/>
      </p:ext>
    </p:extLst>
  </p:cSld>
  <p:clrMapOvr>
    <a:masterClrMapping/>
  </p:clrMapOvr>
  <p:transition spd="med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Vertikal - Dunkel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250031" y="973336"/>
            <a:ext cx="4143375" cy="2464594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250031" y="3429000"/>
            <a:ext cx="4143375" cy="910828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1pPr>
            <a:lvl2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2pPr>
            <a:lvl3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3pPr>
            <a:lvl4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4pPr>
            <a:lvl5pPr marL="0" indent="0" algn="ctr">
              <a:spcBef>
                <a:spcPts val="0"/>
              </a:spcBef>
              <a:buSzTx/>
              <a:buNone/>
              <a:defRPr>
                <a:solidFill>
                  <a:srgbClr val="525252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25252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1527644114"/>
      </p:ext>
    </p:extLst>
  </p:cSld>
  <p:clrMapOvr>
    <a:masterClrMapping/>
  </p:clrMapOvr>
  <p:transition spd="med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Aufzählung &amp; Foto">
    <p:bg>
      <p:bgPr>
        <a:solidFill>
          <a:srgbClr val="9CCE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41" name="Shape 41"/>
          <p:cNvSpPr>
            <a:spLocks noGrp="1"/>
          </p:cNvSpPr>
          <p:nvPr>
            <p:ph type="body" idx="1"/>
          </p:nvPr>
        </p:nvSpPr>
        <p:spPr>
          <a:xfrm>
            <a:off x="250031" y="2241352"/>
            <a:ext cx="4143375" cy="4107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3635924204"/>
      </p:ext>
    </p:extLst>
  </p:cSld>
  <p:clrMapOvr>
    <a:masterClrMapping/>
  </p:clrMapOvr>
  <p:transition spd="med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Aufzählung -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250031" y="2241352"/>
            <a:ext cx="4143375" cy="4107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127820226"/>
      </p:ext>
    </p:extLst>
  </p:cSld>
  <p:clrMapOvr>
    <a:masterClrMapping/>
  </p:clrMapOvr>
  <p:transition spd="med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Aufzählung -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idx="1"/>
          </p:nvPr>
        </p:nvSpPr>
        <p:spPr>
          <a:xfrm>
            <a:off x="4750594" y="2241352"/>
            <a:ext cx="4143375" cy="4107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453792584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7125"/>
            <a:ext cx="4000500" cy="4322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7125"/>
            <a:ext cx="4000500" cy="4322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7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9900" y="592263"/>
            <a:ext cx="8229600" cy="8509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459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00" y="592263"/>
            <a:ext cx="8229600" cy="8509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99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6" indent="0">
              <a:buNone/>
              <a:defRPr sz="2000" b="1"/>
            </a:lvl2pPr>
            <a:lvl3pPr marL="914212" indent="0">
              <a:buNone/>
              <a:defRPr sz="1800" b="1"/>
            </a:lvl3pPr>
            <a:lvl4pPr marL="1371320" indent="0">
              <a:buNone/>
              <a:defRPr sz="1600" b="1"/>
            </a:lvl4pPr>
            <a:lvl5pPr marL="1828426" indent="0">
              <a:buNone/>
              <a:defRPr sz="1600" b="1"/>
            </a:lvl5pPr>
            <a:lvl6pPr marL="2285532" indent="0">
              <a:buNone/>
              <a:defRPr sz="1600" b="1"/>
            </a:lvl6pPr>
            <a:lvl7pPr marL="2742640" indent="0">
              <a:buNone/>
              <a:defRPr sz="1600" b="1"/>
            </a:lvl7pPr>
            <a:lvl8pPr marL="3199744" indent="0">
              <a:buNone/>
              <a:defRPr sz="1600" b="1"/>
            </a:lvl8pPr>
            <a:lvl9pPr marL="3656852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4500" y="2222499"/>
            <a:ext cx="4052888" cy="36623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6300" y="1549403"/>
            <a:ext cx="4013200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6" indent="0">
              <a:buNone/>
              <a:defRPr sz="2000" b="1"/>
            </a:lvl2pPr>
            <a:lvl3pPr marL="914212" indent="0">
              <a:buNone/>
              <a:defRPr sz="1800" b="1"/>
            </a:lvl3pPr>
            <a:lvl4pPr marL="1371320" indent="0">
              <a:buNone/>
              <a:defRPr sz="1600" b="1"/>
            </a:lvl4pPr>
            <a:lvl5pPr marL="1828426" indent="0">
              <a:buNone/>
              <a:defRPr sz="1600" b="1"/>
            </a:lvl5pPr>
            <a:lvl6pPr marL="2285532" indent="0">
              <a:buNone/>
              <a:defRPr sz="1600" b="1"/>
            </a:lvl6pPr>
            <a:lvl7pPr marL="2742640" indent="0">
              <a:buNone/>
              <a:defRPr sz="1600" b="1"/>
            </a:lvl7pPr>
            <a:lvl8pPr marL="3199744" indent="0">
              <a:buNone/>
              <a:defRPr sz="1600" b="1"/>
            </a:lvl8pPr>
            <a:lvl9pPr marL="3656852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0900" y="2235201"/>
            <a:ext cx="4025900" cy="36496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628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601664"/>
            <a:ext cx="8229600" cy="8509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5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0580270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Ultibro_Flamme_grau.png"/>
          <p:cNvPicPr/>
          <p:nvPr userDrawn="1"/>
        </p:nvPicPr>
        <p:blipFill>
          <a:blip r:embed="rId2">
            <a:alphaModFix amt="15000"/>
            <a:extLst/>
          </a:blip>
          <a:srcRect b="54946"/>
          <a:stretch>
            <a:fillRect/>
          </a:stretch>
        </p:blipFill>
        <p:spPr>
          <a:xfrm>
            <a:off x="5269375" y="1971679"/>
            <a:ext cx="3950826" cy="4831669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9900" y="592263"/>
            <a:ext cx="8229600" cy="8509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333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1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20" Type="http://schemas.openxmlformats.org/officeDocument/2006/relationships/image" Target="../media/image4.jpeg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8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9.xml"/><Relationship Id="rId1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17" Type="http://schemas.openxmlformats.org/officeDocument/2006/relationships/slideLayout" Target="../slideLayouts/slideLayout53.xml"/><Relationship Id="rId2" Type="http://schemas.openxmlformats.org/officeDocument/2006/relationships/slideLayout" Target="../slideLayouts/slideLayout38.xml"/><Relationship Id="rId16" Type="http://schemas.openxmlformats.org/officeDocument/2006/relationships/slideLayout" Target="../slideLayouts/slideLayout52.xml"/><Relationship Id="rId20" Type="http://schemas.openxmlformats.org/officeDocument/2006/relationships/image" Target="../media/image4.jpeg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46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slideLayout" Target="../slideLayouts/slideLayout5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31763"/>
            <a:ext cx="82296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2474" y="1770746"/>
            <a:ext cx="8224329" cy="4355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31" name="Rectangle 2"/>
          <p:cNvSpPr>
            <a:spLocks noChangeArrowheads="1"/>
          </p:cNvSpPr>
          <p:nvPr userDrawn="1"/>
        </p:nvSpPr>
        <p:spPr bwMode="gray">
          <a:xfrm>
            <a:off x="1" y="1125538"/>
            <a:ext cx="9140825" cy="42862"/>
          </a:xfrm>
          <a:prstGeom prst="rect">
            <a:avLst/>
          </a:prstGeom>
          <a:solidFill>
            <a:srgbClr val="325A9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1" tIns="45711" rIns="91421" bIns="45711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endParaRPr lang="de-CH" altLang="en-US" smtClean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8" name="Shape 56"/>
          <p:cNvSpPr/>
          <p:nvPr userDrawn="1"/>
        </p:nvSpPr>
        <p:spPr>
          <a:xfrm>
            <a:off x="1" y="-12699"/>
            <a:ext cx="9140825" cy="469899"/>
          </a:xfrm>
          <a:prstGeom prst="rect">
            <a:avLst/>
          </a:prstGeom>
          <a:solidFill>
            <a:srgbClr val="005581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600">
                <a:solidFill>
                  <a:srgbClr val="FFFFFF"/>
                </a:solidFill>
              </a:defRPr>
            </a:pPr>
            <a:endParaRPr sz="360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hape 57"/>
          <p:cNvSpPr txBox="1">
            <a:spLocks/>
          </p:cNvSpPr>
          <p:nvPr userDrawn="1"/>
        </p:nvSpPr>
        <p:spPr>
          <a:xfrm>
            <a:off x="1" y="457201"/>
            <a:ext cx="9140825" cy="1021442"/>
          </a:xfrm>
          <a:prstGeom prst="rect">
            <a:avLst/>
          </a:prstGeom>
          <a:solidFill>
            <a:srgbClr val="FFF200"/>
          </a:solidFill>
        </p:spPr>
        <p:txBody>
          <a:bodyPr lIns="0" tIns="0" rIns="0" bIns="0" anchor="ctr" anchorCtr="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lvl="5" defTabSz="914212">
              <a:lnSpc>
                <a:spcPct val="80000"/>
              </a:lnSpc>
              <a:defRPr sz="1800" cap="none">
                <a:solidFill>
                  <a:srgbClr val="000000"/>
                </a:solidFill>
              </a:defRPr>
            </a:pPr>
            <a:endParaRPr lang="en-US" sz="4400" kern="0" dirty="0">
              <a:solidFill>
                <a:srgbClr val="005581"/>
              </a:solidFill>
              <a:latin typeface="DIN Alternate"/>
              <a:ea typeface="DIN Alternate"/>
              <a:cs typeface="DIN Alternate"/>
              <a:sym typeface="DIN Alternate"/>
            </a:endParaRPr>
          </a:p>
        </p:txBody>
      </p:sp>
      <p:sp>
        <p:nvSpPr>
          <p:cNvPr id="19" name="Slide Number Placeholder 5"/>
          <p:cNvSpPr txBox="1">
            <a:spLocks/>
          </p:cNvSpPr>
          <p:nvPr userDrawn="1"/>
        </p:nvSpPr>
        <p:spPr>
          <a:xfrm>
            <a:off x="6095977" y="643390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 algn="r">
              <a:defRPr/>
            </a:pPr>
            <a:fld id="{0C6625B9-0FDB-4038-AA11-9046D1BAE482}" type="slidenum">
              <a:rPr lang="en-US" sz="1400" smtClean="0">
                <a:solidFill>
                  <a:srgbClr val="F2F2F2">
                    <a:lumMod val="50000"/>
                  </a:srgbClr>
                </a:solidFill>
              </a:rPr>
              <a:pPr algn="r">
                <a:defRPr/>
              </a:pPr>
              <a:t>‹#›</a:t>
            </a:fld>
            <a:endParaRPr lang="en-US" dirty="0">
              <a:solidFill>
                <a:srgbClr val="F2F2F2">
                  <a:lumMod val="50000"/>
                </a:srgbClr>
              </a:solidFill>
            </a:endParaRPr>
          </a:p>
        </p:txBody>
      </p:sp>
      <p:pic>
        <p:nvPicPr>
          <p:cNvPr id="20" name="nvs_pharma_cmyk-uc.pdf"/>
          <p:cNvPicPr/>
          <p:nvPr userDrawn="1"/>
        </p:nvPicPr>
        <p:blipFill>
          <a:blip r:embed="rId20">
            <a:extLst/>
          </a:blip>
          <a:stretch>
            <a:fillRect/>
          </a:stretch>
        </p:blipFill>
        <p:spPr>
          <a:xfrm>
            <a:off x="157743" y="6462072"/>
            <a:ext cx="876000" cy="237639"/>
          </a:xfrm>
          <a:prstGeom prst="rect">
            <a:avLst/>
          </a:prstGeom>
          <a:ln w="12700">
            <a:miter lim="400000"/>
          </a:ln>
        </p:spPr>
      </p:pic>
      <p:pic>
        <p:nvPicPr>
          <p:cNvPr id="21" name="end_respiratory slide service logo.pdf"/>
          <p:cNvPicPr/>
          <p:nvPr userDrawn="1"/>
        </p:nvPicPr>
        <p:blipFill>
          <a:blip r:embed="rId21">
            <a:extLst/>
          </a:blip>
          <a:srcRect l="27922" t="27511" r="25861" b="52184"/>
          <a:stretch>
            <a:fillRect/>
          </a:stretch>
        </p:blipFill>
        <p:spPr>
          <a:xfrm>
            <a:off x="8098952" y="6263327"/>
            <a:ext cx="1022013" cy="635022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898978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0" r:id="rId1"/>
    <p:sldLayoutId id="2147484091" r:id="rId2"/>
    <p:sldLayoutId id="2147484092" r:id="rId3"/>
    <p:sldLayoutId id="2147484093" r:id="rId4"/>
    <p:sldLayoutId id="2147484094" r:id="rId5"/>
    <p:sldLayoutId id="2147484095" r:id="rId6"/>
    <p:sldLayoutId id="2147484096" r:id="rId7"/>
    <p:sldLayoutId id="2147484097" r:id="rId8"/>
    <p:sldLayoutId id="2147484098" r:id="rId9"/>
    <p:sldLayoutId id="2147484099" r:id="rId10"/>
    <p:sldLayoutId id="2147484100" r:id="rId11"/>
    <p:sldLayoutId id="2147484101" r:id="rId12"/>
    <p:sldLayoutId id="2147484102" r:id="rId13"/>
    <p:sldLayoutId id="2147484103" r:id="rId14"/>
    <p:sldLayoutId id="2147484104" r:id="rId15"/>
    <p:sldLayoutId id="2147484105" r:id="rId16"/>
    <p:sldLayoutId id="2147484106" r:id="rId17"/>
    <p:sldLayoutId id="2147484107" r:id="rId1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5pPr>
      <a:lvl6pPr marL="457106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6pPr>
      <a:lvl7pPr marL="914212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7pPr>
      <a:lvl8pPr marL="137132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8pPr>
      <a:lvl9pPr marL="1828426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830" indent="-342830" algn="l" rtl="0" eaLnBrk="0" fontAlgn="base" hangingPunct="0">
        <a:spcBef>
          <a:spcPct val="20000"/>
        </a:spcBef>
        <a:spcAft>
          <a:spcPct val="0"/>
        </a:spcAft>
        <a:buClr>
          <a:srgbClr val="7F7F7F"/>
        </a:buClr>
        <a:buFont typeface="Wingdings" pitchFamily="2" charset="2"/>
        <a:buChar char="§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798" indent="-285692" algn="l" rtl="0" eaLnBrk="0" fontAlgn="base" hangingPunct="0">
        <a:spcBef>
          <a:spcPct val="20000"/>
        </a:spcBef>
        <a:spcAft>
          <a:spcPct val="0"/>
        </a:spcAft>
        <a:buClr>
          <a:srgbClr val="1F497D"/>
        </a:buClr>
        <a:buFont typeface="Wingdings" pitchFamily="2" charset="2"/>
        <a:buChar char="§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2765" indent="-228552" algn="l" rtl="0" eaLnBrk="0" fontAlgn="base" hangingPunct="0">
        <a:spcBef>
          <a:spcPct val="20000"/>
        </a:spcBef>
        <a:spcAft>
          <a:spcPct val="0"/>
        </a:spcAft>
        <a:buClr>
          <a:srgbClr val="FFC000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599872" indent="-228552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6980" indent="-228552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087" indent="-228552" algn="l" defTabSz="91421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92" indent="-228552" algn="l" defTabSz="91421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99" indent="-228552" algn="l" defTabSz="91421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04" indent="-228552" algn="l" defTabSz="91421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6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2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20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26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32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40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44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52" algn="l" defTabSz="91421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250032" y="178594"/>
            <a:ext cx="8643938" cy="1714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5" tIns="35715" rIns="35715" bIns="35715" anchor="ctr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250032" y="2241352"/>
            <a:ext cx="8643938" cy="4107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5" tIns="35715" rIns="35715" bIns="35715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3772823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2" r:id="rId1"/>
    <p:sldLayoutId id="2147484053" r:id="rId2"/>
    <p:sldLayoutId id="2147484054" r:id="rId3"/>
    <p:sldLayoutId id="2147484055" r:id="rId4"/>
    <p:sldLayoutId id="2147484056" r:id="rId5"/>
    <p:sldLayoutId id="2147484057" r:id="rId6"/>
    <p:sldLayoutId id="2147484058" r:id="rId7"/>
    <p:sldLayoutId id="2147484059" r:id="rId8"/>
    <p:sldLayoutId id="2147484060" r:id="rId9"/>
    <p:sldLayoutId id="2147484061" r:id="rId10"/>
    <p:sldLayoutId id="2147484062" r:id="rId11"/>
    <p:sldLayoutId id="2147484063" r:id="rId12"/>
    <p:sldLayoutId id="2147484064" r:id="rId13"/>
    <p:sldLayoutId id="2147484065" r:id="rId14"/>
    <p:sldLayoutId id="2147484066" r:id="rId15"/>
    <p:sldLayoutId id="2147484067" r:id="rId16"/>
    <p:sldLayoutId id="2147484068" r:id="rId17"/>
    <p:sldLayoutId id="2147484069" r:id="rId18"/>
  </p:sldLayoutIdLst>
  <p:transition spd="med"/>
  <p:txStyles>
    <p:titleStyle>
      <a:lvl1pPr algn="ctr" defTabSz="410730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1pPr>
      <a:lvl2pPr indent="160721" algn="ctr" defTabSz="410730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2pPr>
      <a:lvl3pPr indent="321440" algn="ctr" defTabSz="410730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3pPr>
      <a:lvl4pPr indent="482161" algn="ctr" defTabSz="410730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4pPr>
      <a:lvl5pPr indent="642882" algn="ctr" defTabSz="410730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5pPr>
      <a:lvl6pPr indent="803602" algn="ctr" defTabSz="410730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6pPr>
      <a:lvl7pPr indent="964323" algn="ctr" defTabSz="410730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7pPr>
      <a:lvl8pPr indent="1125044" algn="ctr" defTabSz="410730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8pPr>
      <a:lvl9pPr indent="1285763" algn="ctr" defTabSz="410730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9pPr>
    </p:titleStyle>
    <p:bodyStyle>
      <a:lvl1pPr marL="214294" indent="-214294" defTabSz="410730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1pPr>
      <a:lvl2pPr marL="482161" indent="-214294" defTabSz="410730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2pPr>
      <a:lvl3pPr marL="750028" indent="-214294" defTabSz="410730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3pPr>
      <a:lvl4pPr marL="1017896" indent="-214294" defTabSz="410730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4pPr>
      <a:lvl5pPr marL="1285763" indent="-214294" defTabSz="410730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5pPr>
      <a:lvl6pPr marL="1553630" indent="-214294" defTabSz="410730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6pPr>
      <a:lvl7pPr marL="1821498" indent="-214294" defTabSz="410730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7pPr>
      <a:lvl8pPr marL="2089366" indent="-214294" defTabSz="410730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8pPr>
      <a:lvl9pPr marL="2357233" indent="-214294" defTabSz="410730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9pPr>
    </p:bodyStyle>
    <p:otherStyle>
      <a:lvl1pPr algn="ctr" defTabSz="41073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1pPr>
      <a:lvl2pPr indent="160721" algn="ctr" defTabSz="41073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2pPr>
      <a:lvl3pPr indent="321440" algn="ctr" defTabSz="41073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3pPr>
      <a:lvl4pPr indent="482161" algn="ctr" defTabSz="41073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4pPr>
      <a:lvl5pPr indent="642882" algn="ctr" defTabSz="41073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5pPr>
      <a:lvl6pPr indent="803602" algn="ctr" defTabSz="41073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6pPr>
      <a:lvl7pPr indent="964323" algn="ctr" defTabSz="41073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7pPr>
      <a:lvl8pPr indent="1125044" algn="ctr" defTabSz="41073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8pPr>
      <a:lvl9pPr indent="1285763" algn="ctr" defTabSz="410730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250031" y="178594"/>
            <a:ext cx="8643938" cy="1714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7" tIns="35717" rIns="35717" bIns="35717" anchor="ctr"/>
          <a:lstStyle/>
          <a:p>
            <a:pPr lvl="0">
              <a:defRPr sz="1800" cap="none">
                <a:solidFill>
                  <a:srgbClr val="000000"/>
                </a:solidFill>
              </a:defRPr>
            </a:pPr>
            <a:r>
              <a:rPr sz="5100" cap="all">
                <a:solidFill>
                  <a:srgbClr val="535353"/>
                </a:solidFill>
              </a:rPr>
              <a:t>Titeltext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250031" y="2241352"/>
            <a:ext cx="8643938" cy="4107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35717" tIns="35717" rIns="35717" bIns="35717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1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2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3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4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535353"/>
                </a:solidFill>
              </a:rPr>
              <a:t>Textebene 5</a:t>
            </a:r>
          </a:p>
        </p:txBody>
      </p:sp>
    </p:spTree>
    <p:extLst>
      <p:ext uri="{BB962C8B-B14F-4D97-AF65-F5344CB8AC3E}">
        <p14:creationId xmlns:p14="http://schemas.microsoft.com/office/powerpoint/2010/main" val="271674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9" r:id="rId1"/>
    <p:sldLayoutId id="2147484110" r:id="rId2"/>
    <p:sldLayoutId id="2147484111" r:id="rId3"/>
    <p:sldLayoutId id="2147484112" r:id="rId4"/>
    <p:sldLayoutId id="2147484113" r:id="rId5"/>
    <p:sldLayoutId id="2147484114" r:id="rId6"/>
    <p:sldLayoutId id="2147484115" r:id="rId7"/>
    <p:sldLayoutId id="2147484116" r:id="rId8"/>
    <p:sldLayoutId id="2147484117" r:id="rId9"/>
    <p:sldLayoutId id="2147484118" r:id="rId10"/>
    <p:sldLayoutId id="2147484119" r:id="rId11"/>
    <p:sldLayoutId id="2147484120" r:id="rId12"/>
    <p:sldLayoutId id="2147484121" r:id="rId13"/>
    <p:sldLayoutId id="2147484122" r:id="rId14"/>
    <p:sldLayoutId id="2147484123" r:id="rId15"/>
    <p:sldLayoutId id="2147484124" r:id="rId16"/>
    <p:sldLayoutId id="2147484125" r:id="rId17"/>
    <p:sldLayoutId id="2147484126" r:id="rId18"/>
  </p:sldLayoutIdLst>
  <p:transition spd="med"/>
  <p:txStyles>
    <p:titleStyle>
      <a:lvl1pPr algn="ctr" defTabSz="410751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1pPr>
      <a:lvl2pPr indent="160729" algn="ctr" defTabSz="410751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2pPr>
      <a:lvl3pPr indent="321457" algn="ctr" defTabSz="410751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3pPr>
      <a:lvl4pPr indent="482186" algn="ctr" defTabSz="410751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4pPr>
      <a:lvl5pPr indent="642915" algn="ctr" defTabSz="410751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5pPr>
      <a:lvl6pPr indent="803643" algn="ctr" defTabSz="410751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6pPr>
      <a:lvl7pPr indent="964372" algn="ctr" defTabSz="410751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7pPr>
      <a:lvl8pPr indent="1125101" algn="ctr" defTabSz="410751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8pPr>
      <a:lvl9pPr indent="1285829" algn="ctr" defTabSz="410751">
        <a:defRPr sz="5100" cap="all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9pPr>
    </p:titleStyle>
    <p:bodyStyle>
      <a:lvl1pPr marL="214305" indent="-214305" defTabSz="410751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1pPr>
      <a:lvl2pPr marL="482186" indent="-214305" defTabSz="410751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2pPr>
      <a:lvl3pPr marL="750067" indent="-214305" defTabSz="410751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3pPr>
      <a:lvl4pPr marL="1017948" indent="-214305" defTabSz="410751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4pPr>
      <a:lvl5pPr marL="1285829" indent="-214305" defTabSz="410751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5pPr>
      <a:lvl6pPr marL="1553710" indent="-214305" defTabSz="410751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6pPr>
      <a:lvl7pPr marL="1821591" indent="-214305" defTabSz="410751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7pPr>
      <a:lvl8pPr marL="2089473" indent="-214305" defTabSz="410751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8pPr>
      <a:lvl9pPr marL="2357354" indent="-214305" defTabSz="410751">
        <a:spcBef>
          <a:spcPts val="2672"/>
        </a:spcBef>
        <a:buClr>
          <a:srgbClr val="535353"/>
        </a:buClr>
        <a:buSzPct val="82000"/>
        <a:buChar char="•"/>
        <a:defRPr sz="2700">
          <a:solidFill>
            <a:srgbClr val="535353"/>
          </a:solidFill>
          <a:latin typeface="+mn-lt"/>
          <a:ea typeface="+mn-ea"/>
          <a:cs typeface="+mn-cs"/>
          <a:sym typeface="Gill Sans Light"/>
        </a:defRPr>
      </a:lvl9pPr>
    </p:bodyStyle>
    <p:otherStyle>
      <a:lvl1pPr algn="ctr" defTabSz="410751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1pPr>
      <a:lvl2pPr indent="160729" algn="ctr" defTabSz="410751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2pPr>
      <a:lvl3pPr indent="321457" algn="ctr" defTabSz="410751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3pPr>
      <a:lvl4pPr indent="482186" algn="ctr" defTabSz="410751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4pPr>
      <a:lvl5pPr indent="642915" algn="ctr" defTabSz="410751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5pPr>
      <a:lvl6pPr indent="803643" algn="ctr" defTabSz="410751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6pPr>
      <a:lvl7pPr indent="964372" algn="ctr" defTabSz="410751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7pPr>
      <a:lvl8pPr indent="1125101" algn="ctr" defTabSz="410751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8pPr>
      <a:lvl9pPr indent="1285829" algn="ctr" defTabSz="410751">
        <a:defRPr>
          <a:solidFill>
            <a:schemeClr val="tx1"/>
          </a:solidFill>
          <a:latin typeface="+mn-lt"/>
          <a:ea typeface="+mn-ea"/>
          <a:cs typeface="+mn-cs"/>
          <a:sym typeface="Gill Sans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2.xml"/><Relationship Id="rId6" Type="http://schemas.openxmlformats.org/officeDocument/2006/relationships/hyperlink" Target="mailto:marcel.dautzenberg@novartis.com" TargetMode="External"/><Relationship Id="rId5" Type="http://schemas.openxmlformats.org/officeDocument/2006/relationships/hyperlink" Target="mailto:ewald.gingl@novartis.com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0.jpeg"/><Relationship Id="rId11" Type="http://schemas.openxmlformats.org/officeDocument/2006/relationships/image" Target="../media/image15.png"/><Relationship Id="rId5" Type="http://schemas.openxmlformats.org/officeDocument/2006/relationships/image" Target="../media/image9.jpe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1" descr="2210905b-5756-4b18-885c-5bca35e49877@mgd"/>
          <p:cNvPicPr>
            <a:picLocks noChangeAspect="1" noChangeArrowheads="1"/>
          </p:cNvPicPr>
          <p:nvPr/>
        </p:nvPicPr>
        <p:blipFill>
          <a:blip r:embed="rId3" cstate="print"/>
          <a:srcRect t="-12943" b="38895"/>
          <a:stretch>
            <a:fillRect/>
          </a:stretch>
        </p:blipFill>
        <p:spPr bwMode="auto">
          <a:xfrm>
            <a:off x="2195736" y="1700808"/>
            <a:ext cx="4536504" cy="150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Title 3"/>
          <p:cNvSpPr txBox="1">
            <a:spLocks/>
          </p:cNvSpPr>
          <p:nvPr/>
        </p:nvSpPr>
        <p:spPr bwMode="auto">
          <a:xfrm>
            <a:off x="533121" y="548680"/>
            <a:ext cx="8289925" cy="666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5000"/>
              </a:lnSpc>
            </a:pPr>
            <a:r>
              <a:rPr lang="en-US" sz="2800" b="1" dirty="0" smtClean="0">
                <a:solidFill>
                  <a:srgbClr val="1F497D"/>
                </a:solidFill>
              </a:rPr>
              <a:t>QUANTIFY</a:t>
            </a:r>
            <a:endParaRPr lang="de-DE" sz="2400" b="1" dirty="0" smtClean="0">
              <a:solidFill>
                <a:srgbClr val="1F497D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55576" y="5301098"/>
            <a:ext cx="38284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Buhl et al. Thorax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2015 Apr;70(4):311-9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5576" y="3709789"/>
            <a:ext cx="7920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Efficacy and safety of once-daily </a:t>
            </a:r>
            <a:r>
              <a:rPr lang="en-US" sz="2400" dirty="0" smtClean="0"/>
              <a:t>IND/GLY </a:t>
            </a:r>
            <a:r>
              <a:rPr lang="en-US" sz="2400" dirty="0"/>
              <a:t>compared</a:t>
            </a:r>
          </a:p>
          <a:p>
            <a:r>
              <a:rPr lang="en-US" sz="2400" dirty="0"/>
              <a:t>with the free combination of once-daily </a:t>
            </a:r>
            <a:r>
              <a:rPr lang="en-US" sz="2400" dirty="0" smtClean="0"/>
              <a:t>tiotropium plus </a:t>
            </a:r>
            <a:r>
              <a:rPr lang="en-US" sz="2400" dirty="0"/>
              <a:t>twice-daily formoterol in patients </a:t>
            </a:r>
            <a:r>
              <a:rPr lang="en-US" sz="2400" dirty="0" smtClean="0"/>
              <a:t>with moderate-to-severe </a:t>
            </a:r>
            <a:r>
              <a:rPr lang="en-US" sz="2400" dirty="0"/>
              <a:t>COPD (QUANTIFY</a:t>
            </a:r>
            <a:r>
              <a:rPr lang="en-US" sz="2400" dirty="0" smtClean="0"/>
              <a:t>): a </a:t>
            </a:r>
            <a:r>
              <a:rPr lang="en-US" sz="2400" dirty="0" err="1"/>
              <a:t>randomised</a:t>
            </a:r>
            <a:r>
              <a:rPr lang="en-US" sz="2400" dirty="0"/>
              <a:t>, non-inferiority study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55576" y="5877272"/>
            <a:ext cx="51067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IND/GLY: </a:t>
            </a:r>
            <a:r>
              <a:rPr lang="en-US" sz="1400" dirty="0" err="1" smtClean="0"/>
              <a:t>Fixkombination</a:t>
            </a:r>
            <a:r>
              <a:rPr lang="en-US" sz="1400" dirty="0" smtClean="0"/>
              <a:t> </a:t>
            </a:r>
            <a:r>
              <a:rPr lang="en-US" sz="1400" dirty="0" err="1" smtClean="0"/>
              <a:t>aus</a:t>
            </a:r>
            <a:r>
              <a:rPr lang="en-US" sz="1400" dirty="0" smtClean="0"/>
              <a:t> </a:t>
            </a:r>
            <a:r>
              <a:rPr lang="en-US" sz="1400" dirty="0" err="1" smtClean="0"/>
              <a:t>Indacaterol</a:t>
            </a:r>
            <a:r>
              <a:rPr lang="en-US" sz="1400" dirty="0" smtClean="0"/>
              <a:t> und </a:t>
            </a:r>
            <a:r>
              <a:rPr lang="en-US" sz="1400" dirty="0" err="1" smtClean="0"/>
              <a:t>Glycopyrronium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071870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erade Verbindung 16"/>
          <p:cNvCxnSpPr/>
          <p:nvPr/>
        </p:nvCxnSpPr>
        <p:spPr>
          <a:xfrm flipV="1">
            <a:off x="5791200" y="2620963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>
            <a:off x="5791200" y="2620963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>
            <a:off x="6248400" y="2620963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/>
          <p:cNvCxnSpPr/>
          <p:nvPr/>
        </p:nvCxnSpPr>
        <p:spPr>
          <a:xfrm flipV="1">
            <a:off x="6486525" y="262255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46" name="Rechteck 26"/>
          <p:cNvSpPr>
            <a:spLocks noChangeArrowheads="1"/>
          </p:cNvSpPr>
          <p:nvPr/>
        </p:nvSpPr>
        <p:spPr bwMode="auto">
          <a:xfrm>
            <a:off x="4578350" y="5129213"/>
            <a:ext cx="4572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de-DE" sz="1600" b="1">
              <a:solidFill>
                <a:prstClr val="black"/>
              </a:solidFill>
            </a:endParaRPr>
          </a:p>
        </p:txBody>
      </p:sp>
      <p:sp>
        <p:nvSpPr>
          <p:cNvPr id="61447" name="TextBox 29"/>
          <p:cNvSpPr txBox="1">
            <a:spLocks noChangeArrowheads="1"/>
          </p:cNvSpPr>
          <p:nvPr/>
        </p:nvSpPr>
        <p:spPr bwMode="auto">
          <a:xfrm>
            <a:off x="3635375" y="5300663"/>
            <a:ext cx="1219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mtClean="0">
                <a:solidFill>
                  <a:prstClr val="black"/>
                </a:solidFill>
              </a:rPr>
              <a:t>Woche 26</a:t>
            </a:r>
            <a:endParaRPr lang="de-DE">
              <a:solidFill>
                <a:prstClr val="black"/>
              </a:solidFill>
            </a:endParaRPr>
          </a:p>
        </p:txBody>
      </p:sp>
      <p:sp>
        <p:nvSpPr>
          <p:cNvPr id="61450" name="Rectangle 5"/>
          <p:cNvSpPr>
            <a:spLocks noChangeArrowheads="1"/>
          </p:cNvSpPr>
          <p:nvPr/>
        </p:nvSpPr>
        <p:spPr bwMode="auto">
          <a:xfrm>
            <a:off x="5715000" y="2366963"/>
            <a:ext cx="18224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mtClean="0">
                <a:solidFill>
                  <a:prstClr val="black"/>
                </a:solidFill>
              </a:rPr>
              <a:t>p=0,175</a:t>
            </a:r>
            <a:r>
              <a:rPr lang="de-DE" b="1" smtClean="0">
                <a:solidFill>
                  <a:prstClr val="black"/>
                </a:solidFill>
              </a:rPr>
              <a:t/>
            </a:r>
            <a:br>
              <a:rPr lang="de-DE" b="1" smtClean="0">
                <a:solidFill>
                  <a:prstClr val="black"/>
                </a:solidFill>
              </a:rPr>
            </a:br>
            <a:endParaRPr lang="de-DE">
              <a:solidFill>
                <a:prstClr val="black"/>
              </a:solidFill>
            </a:endParaRPr>
          </a:p>
        </p:txBody>
      </p:sp>
      <p:sp>
        <p:nvSpPr>
          <p:cNvPr id="61451" name="TextBox 1"/>
          <p:cNvSpPr txBox="1">
            <a:spLocks noChangeArrowheads="1"/>
          </p:cNvSpPr>
          <p:nvPr/>
        </p:nvSpPr>
        <p:spPr bwMode="auto">
          <a:xfrm>
            <a:off x="4387850" y="2924175"/>
            <a:ext cx="547688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de-DE" sz="1400" b="1" smtClean="0">
                <a:solidFill>
                  <a:prstClr val="black"/>
                </a:solidFill>
              </a:rPr>
              <a:t>41,5</a:t>
            </a:r>
            <a:endParaRPr lang="de-DE" sz="1400" b="1">
              <a:solidFill>
                <a:prstClr val="black"/>
              </a:solidFill>
            </a:endParaRPr>
          </a:p>
        </p:txBody>
      </p:sp>
      <p:grpSp>
        <p:nvGrpSpPr>
          <p:cNvPr id="61455" name="Group 1"/>
          <p:cNvGrpSpPr>
            <a:grpSpLocks/>
          </p:cNvGrpSpPr>
          <p:nvPr/>
        </p:nvGrpSpPr>
        <p:grpSpPr bwMode="auto">
          <a:xfrm>
            <a:off x="1835696" y="1957423"/>
            <a:ext cx="5044501" cy="3579743"/>
            <a:chOff x="1835953" y="1956713"/>
            <a:chExt cx="5043957" cy="3579929"/>
          </a:xfrm>
        </p:grpSpPr>
        <p:graphicFrame>
          <p:nvGraphicFramePr>
            <p:cNvPr id="2" name="Diagramm 1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767263935"/>
                </p:ext>
              </p:extLst>
            </p:nvPr>
          </p:nvGraphicFramePr>
          <p:xfrm>
            <a:off x="2470463" y="1956713"/>
            <a:ext cx="4409447" cy="357992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9" name="TextBox 18"/>
            <p:cNvSpPr txBox="1"/>
            <p:nvPr/>
          </p:nvSpPr>
          <p:spPr>
            <a:xfrm>
              <a:off x="1835953" y="2852273"/>
              <a:ext cx="615487" cy="2276395"/>
            </a:xfrm>
            <a:prstGeom prst="rect">
              <a:avLst/>
            </a:prstGeom>
            <a:noFill/>
          </p:spPr>
          <p:txBody>
            <a:bodyPr vert="vert270" wrap="square">
              <a:spAutoFit/>
            </a:bodyPr>
            <a:lstStyle/>
            <a:p>
              <a:pPr algn="ctr">
                <a:defRPr/>
              </a:pPr>
              <a:r>
                <a:rPr lang="de-DE" sz="1400" b="1" dirty="0" smtClean="0">
                  <a:solidFill>
                    <a:prstClr val="black"/>
                  </a:solidFill>
                </a:rPr>
                <a:t>SGRQ-C ≥-4 Einheiten</a:t>
              </a:r>
              <a:br>
                <a:rPr lang="de-DE" sz="1400" b="1" dirty="0" smtClean="0">
                  <a:solidFill>
                    <a:prstClr val="black"/>
                  </a:solidFill>
                </a:rPr>
              </a:br>
              <a:r>
                <a:rPr lang="de-DE" sz="1400" b="1" dirty="0" smtClean="0">
                  <a:solidFill>
                    <a:prstClr val="black"/>
                  </a:solidFill>
                </a:rPr>
                <a:t>Patienten (%)</a:t>
              </a:r>
              <a:endParaRPr lang="de-DE" sz="1400" b="1" dirty="0">
                <a:solidFill>
                  <a:prstClr val="black"/>
                </a:solidFill>
              </a:endParaRPr>
            </a:p>
          </p:txBody>
        </p:sp>
      </p:grpSp>
      <p:sp>
        <p:nvSpPr>
          <p:cNvPr id="20" name="TextBox 1"/>
          <p:cNvSpPr txBox="1"/>
          <p:nvPr/>
        </p:nvSpPr>
        <p:spPr>
          <a:xfrm>
            <a:off x="4340077" y="4909772"/>
            <a:ext cx="575098" cy="38850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de-DE" sz="1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41,5</a:t>
            </a:r>
            <a:endParaRPr lang="de-DE" sz="1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4679" y="5600273"/>
            <a:ext cx="33217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prstClr val="black"/>
                </a:solidFill>
              </a:rPr>
              <a:t>MCID: Minimal klinisch relevanter Unterschied</a:t>
            </a:r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25" name="Title 3"/>
          <p:cNvSpPr txBox="1">
            <a:spLocks/>
          </p:cNvSpPr>
          <p:nvPr/>
        </p:nvSpPr>
        <p:spPr bwMode="auto">
          <a:xfrm>
            <a:off x="530224" y="471488"/>
            <a:ext cx="8289925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5000"/>
              </a:lnSpc>
            </a:pPr>
            <a:r>
              <a:rPr lang="en-US" sz="2800" b="1" dirty="0">
                <a:solidFill>
                  <a:srgbClr val="1F497D"/>
                </a:solidFill>
              </a:rPr>
              <a:t>QUANTIFY</a:t>
            </a:r>
            <a:r>
              <a:rPr lang="de-DE" sz="2400" b="1" dirty="0">
                <a:solidFill>
                  <a:srgbClr val="69676D"/>
                </a:solidFill>
                <a:latin typeface="Calibri" pitchFamily="34" charset="0"/>
              </a:rPr>
              <a:t/>
            </a:r>
            <a:br>
              <a:rPr lang="de-DE" sz="2400" b="1" dirty="0">
                <a:solidFill>
                  <a:srgbClr val="69676D"/>
                </a:solidFill>
                <a:latin typeface="Calibri" pitchFamily="34" charset="0"/>
              </a:rPr>
            </a:br>
            <a:r>
              <a:rPr lang="de-DE" sz="2000" b="1" dirty="0" smtClean="0">
                <a:solidFill>
                  <a:srgbClr val="1F497D"/>
                </a:solidFill>
              </a:rPr>
              <a:t>Patienten mit einer Verbesserung im SGRQ-C </a:t>
            </a:r>
            <a:r>
              <a:rPr lang="de-DE" sz="2000" b="1" dirty="0">
                <a:solidFill>
                  <a:srgbClr val="1F497D"/>
                </a:solidFill>
              </a:rPr>
              <a:t>≥ </a:t>
            </a:r>
            <a:r>
              <a:rPr lang="de-DE" sz="2000" b="1" dirty="0" smtClean="0">
                <a:solidFill>
                  <a:srgbClr val="1F497D"/>
                </a:solidFill>
              </a:rPr>
              <a:t>4 Einheiten (MCID) </a:t>
            </a:r>
            <a:endParaRPr lang="de-DE" sz="2000" b="1" dirty="0">
              <a:solidFill>
                <a:srgbClr val="1F497D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112859" y="6577610"/>
            <a:ext cx="29095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Buhl et al. Thorax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2015 Apr;70(4):311-9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73618" y="5949280"/>
            <a:ext cx="44047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IND/GLY: </a:t>
            </a:r>
            <a:r>
              <a:rPr lang="en-US" sz="1200" dirty="0" err="1" smtClean="0"/>
              <a:t>Fixkombination</a:t>
            </a:r>
            <a:r>
              <a:rPr lang="en-US" sz="1200" dirty="0" smtClean="0"/>
              <a:t> </a:t>
            </a:r>
            <a:r>
              <a:rPr lang="en-US" sz="1200" dirty="0" err="1" smtClean="0"/>
              <a:t>aus</a:t>
            </a:r>
            <a:r>
              <a:rPr lang="en-US" sz="1200" dirty="0" smtClean="0"/>
              <a:t> </a:t>
            </a:r>
            <a:r>
              <a:rPr lang="en-US" sz="1200" dirty="0" err="1" smtClean="0"/>
              <a:t>Indacaterol</a:t>
            </a:r>
            <a:r>
              <a:rPr lang="en-US" sz="1200" dirty="0" smtClean="0"/>
              <a:t> und </a:t>
            </a:r>
            <a:r>
              <a:rPr lang="en-US" sz="1200" dirty="0" err="1" smtClean="0"/>
              <a:t>Glycopyrronium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537" name="Group 2"/>
          <p:cNvGrpSpPr>
            <a:grpSpLocks/>
          </p:cNvGrpSpPr>
          <p:nvPr/>
        </p:nvGrpSpPr>
        <p:grpSpPr bwMode="auto">
          <a:xfrm>
            <a:off x="4232275" y="2122819"/>
            <a:ext cx="690563" cy="369888"/>
            <a:chOff x="4232564" y="2565400"/>
            <a:chExt cx="690273" cy="369332"/>
          </a:xfrm>
        </p:grpSpPr>
        <p:cxnSp>
          <p:nvCxnSpPr>
            <p:cNvPr id="20" name="Gerade Verbindung 29"/>
            <p:cNvCxnSpPr/>
            <p:nvPr/>
          </p:nvCxnSpPr>
          <p:spPr>
            <a:xfrm flipV="1">
              <a:off x="4232564" y="2706476"/>
              <a:ext cx="0" cy="15217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Gerade Verbindung 30"/>
            <p:cNvCxnSpPr/>
            <p:nvPr/>
          </p:nvCxnSpPr>
          <p:spPr>
            <a:xfrm>
              <a:off x="4232564" y="2706476"/>
              <a:ext cx="22850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Gerade Verbindung 31"/>
            <p:cNvCxnSpPr/>
            <p:nvPr/>
          </p:nvCxnSpPr>
          <p:spPr>
            <a:xfrm>
              <a:off x="4689572" y="2706476"/>
              <a:ext cx="22850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Gerade Verbindung 32"/>
            <p:cNvCxnSpPr/>
            <p:nvPr/>
          </p:nvCxnSpPr>
          <p:spPr>
            <a:xfrm flipV="1">
              <a:off x="4922837" y="2708060"/>
              <a:ext cx="0" cy="15217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5560" name="Textfeld 33"/>
            <p:cNvSpPr txBox="1">
              <a:spLocks noChangeArrowheads="1"/>
            </p:cNvSpPr>
            <p:nvPr/>
          </p:nvSpPr>
          <p:spPr bwMode="auto">
            <a:xfrm>
              <a:off x="4433456" y="2565400"/>
              <a:ext cx="2286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e-DE">
                  <a:solidFill>
                    <a:prstClr val="black"/>
                  </a:solidFill>
                </a:rPr>
                <a:t>*</a:t>
              </a:r>
            </a:p>
          </p:txBody>
        </p:sp>
      </p:grpSp>
      <p:cxnSp>
        <p:nvCxnSpPr>
          <p:cNvPr id="17" name="Gerade Verbindung 16"/>
          <p:cNvCxnSpPr/>
          <p:nvPr/>
        </p:nvCxnSpPr>
        <p:spPr>
          <a:xfrm flipV="1">
            <a:off x="5791200" y="2467307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>
            <a:off x="5791200" y="2467307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>
            <a:off x="6248400" y="2467307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/>
          <p:cNvCxnSpPr/>
          <p:nvPr/>
        </p:nvCxnSpPr>
        <p:spPr>
          <a:xfrm flipV="1">
            <a:off x="6486525" y="2468894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543" name="TextBox 29"/>
          <p:cNvSpPr txBox="1">
            <a:spLocks noChangeArrowheads="1"/>
          </p:cNvSpPr>
          <p:nvPr/>
        </p:nvSpPr>
        <p:spPr bwMode="auto">
          <a:xfrm>
            <a:off x="3925888" y="5435932"/>
            <a:ext cx="12577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dirty="0">
                <a:solidFill>
                  <a:prstClr val="black"/>
                </a:solidFill>
              </a:rPr>
              <a:t>Woche 26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5546" name="Rectangle 33"/>
          <p:cNvSpPr>
            <a:spLocks noChangeArrowheads="1"/>
          </p:cNvSpPr>
          <p:nvPr/>
        </p:nvSpPr>
        <p:spPr bwMode="auto">
          <a:xfrm>
            <a:off x="5956300" y="2213307"/>
            <a:ext cx="18224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>
                <a:solidFill>
                  <a:prstClr val="black"/>
                </a:solidFill>
              </a:rPr>
              <a:t>p=0,033</a:t>
            </a:r>
            <a:r>
              <a:rPr lang="de-DE" b="1">
                <a:solidFill>
                  <a:prstClr val="black"/>
                </a:solidFill>
              </a:rPr>
              <a:t/>
            </a:r>
            <a:br>
              <a:rPr lang="de-DE" b="1">
                <a:solidFill>
                  <a:prstClr val="black"/>
                </a:solidFill>
              </a:rPr>
            </a:br>
            <a:endParaRPr lang="en-US">
              <a:solidFill>
                <a:prstClr val="black"/>
              </a:solidFill>
            </a:endParaRPr>
          </a:p>
        </p:txBody>
      </p:sp>
      <p:sp>
        <p:nvSpPr>
          <p:cNvPr id="65548" name="TextBox 1"/>
          <p:cNvSpPr txBox="1">
            <a:spLocks noChangeArrowheads="1"/>
          </p:cNvSpPr>
          <p:nvPr/>
        </p:nvSpPr>
        <p:spPr bwMode="auto">
          <a:xfrm>
            <a:off x="3902075" y="3275344"/>
            <a:ext cx="70008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300" b="1">
                <a:solidFill>
                  <a:prstClr val="black"/>
                </a:solidFill>
              </a:rPr>
              <a:t>49,6</a:t>
            </a:r>
            <a:endParaRPr lang="en-US" sz="1300" b="1">
              <a:solidFill>
                <a:prstClr val="black"/>
              </a:solidFill>
            </a:endParaRPr>
          </a:p>
        </p:txBody>
      </p:sp>
      <p:sp>
        <p:nvSpPr>
          <p:cNvPr id="65549" name="TextBox 31"/>
          <p:cNvSpPr txBox="1">
            <a:spLocks noChangeArrowheads="1"/>
          </p:cNvSpPr>
          <p:nvPr/>
        </p:nvSpPr>
        <p:spPr bwMode="auto">
          <a:xfrm>
            <a:off x="4664075" y="3275344"/>
            <a:ext cx="70008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300" b="1">
                <a:solidFill>
                  <a:prstClr val="black"/>
                </a:solidFill>
              </a:rPr>
              <a:t>42,4</a:t>
            </a:r>
            <a:endParaRPr lang="en-US" sz="1300" b="1">
              <a:solidFill>
                <a:prstClr val="black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289175" y="1785852"/>
            <a:ext cx="5025997" cy="3865490"/>
            <a:chOff x="2289175" y="1938374"/>
            <a:chExt cx="5025997" cy="3865490"/>
          </a:xfrm>
        </p:grpSpPr>
        <p:graphicFrame>
          <p:nvGraphicFramePr>
            <p:cNvPr id="3" name="Diagramm 1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344943405"/>
                </p:ext>
              </p:extLst>
            </p:nvPr>
          </p:nvGraphicFramePr>
          <p:xfrm>
            <a:off x="2648594" y="1938374"/>
            <a:ext cx="4666578" cy="386549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31" name="TextBox 30"/>
            <p:cNvSpPr txBox="1"/>
            <p:nvPr/>
          </p:nvSpPr>
          <p:spPr bwMode="auto">
            <a:xfrm>
              <a:off x="2289175" y="3068960"/>
              <a:ext cx="400110" cy="1423369"/>
            </a:xfrm>
            <a:prstGeom prst="rect">
              <a:avLst/>
            </a:prstGeom>
            <a:noFill/>
          </p:spPr>
          <p:txBody>
            <a:bodyPr vert="vert270">
              <a:spAutoFit/>
            </a:bodyPr>
            <a:lstStyle/>
            <a:p>
              <a:pPr>
                <a:defRPr/>
              </a:pPr>
              <a:r>
                <a:rPr lang="de-DE" sz="1400" b="1" dirty="0">
                  <a:solidFill>
                    <a:prstClr val="black"/>
                  </a:solidFill>
                </a:rPr>
                <a:t>Patienten (%)</a:t>
              </a:r>
              <a:endParaRPr lang="en-US" sz="1400" b="1" dirty="0">
                <a:solidFill>
                  <a:prstClr val="black"/>
                </a:solidFill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14153" y="5661248"/>
            <a:ext cx="33217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prstClr val="black"/>
                </a:solidFill>
              </a:rPr>
              <a:t>MCID: Minimal klinisch relevanter Unterschied</a:t>
            </a:r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81742" y="2176250"/>
            <a:ext cx="274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prstClr val="black"/>
                </a:solidFill>
              </a:rPr>
              <a:t>*</a:t>
            </a:r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23" name="Title 3"/>
          <p:cNvSpPr txBox="1">
            <a:spLocks/>
          </p:cNvSpPr>
          <p:nvPr/>
        </p:nvSpPr>
        <p:spPr bwMode="auto">
          <a:xfrm>
            <a:off x="530224" y="471488"/>
            <a:ext cx="8289925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5000"/>
              </a:lnSpc>
            </a:pPr>
            <a:r>
              <a:rPr lang="en-US" sz="2800" b="1" dirty="0">
                <a:solidFill>
                  <a:srgbClr val="1F497D"/>
                </a:solidFill>
              </a:rPr>
              <a:t>QUANTIFY</a:t>
            </a:r>
            <a:r>
              <a:rPr lang="de-DE" sz="2400" b="1" dirty="0">
                <a:solidFill>
                  <a:srgbClr val="69676D"/>
                </a:solidFill>
                <a:latin typeface="Calibri" pitchFamily="34" charset="0"/>
              </a:rPr>
              <a:t/>
            </a:r>
            <a:br>
              <a:rPr lang="de-DE" sz="2400" b="1" dirty="0">
                <a:solidFill>
                  <a:srgbClr val="69676D"/>
                </a:solidFill>
                <a:latin typeface="Calibri" pitchFamily="34" charset="0"/>
              </a:rPr>
            </a:br>
            <a:r>
              <a:rPr lang="de-DE" sz="2000" b="1" dirty="0" smtClean="0">
                <a:solidFill>
                  <a:srgbClr val="1F497D"/>
                </a:solidFill>
              </a:rPr>
              <a:t>Patienten mit Verbesserung von </a:t>
            </a:r>
            <a:r>
              <a:rPr lang="de-DE" sz="2000" b="1" dirty="0">
                <a:solidFill>
                  <a:srgbClr val="1F497D"/>
                </a:solidFill>
              </a:rPr>
              <a:t>≥ 1</a:t>
            </a:r>
            <a:r>
              <a:rPr lang="de-DE" sz="2000" b="1" dirty="0" smtClean="0">
                <a:solidFill>
                  <a:srgbClr val="1F497D"/>
                </a:solidFill>
              </a:rPr>
              <a:t> Einheit im TDI (MCID) </a:t>
            </a:r>
            <a:endParaRPr lang="de-DE" sz="2000" b="1" dirty="0">
              <a:solidFill>
                <a:srgbClr val="1F497D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112859" y="6577610"/>
            <a:ext cx="29095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Buhl et al. Thorax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2015 Apr;70(4):311-9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3528" y="5970976"/>
            <a:ext cx="44047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IND/GLY: </a:t>
            </a:r>
            <a:r>
              <a:rPr lang="en-US" sz="1200" dirty="0" err="1" smtClean="0"/>
              <a:t>Fixkombination</a:t>
            </a:r>
            <a:r>
              <a:rPr lang="en-US" sz="1200" dirty="0" smtClean="0"/>
              <a:t> </a:t>
            </a:r>
            <a:r>
              <a:rPr lang="en-US" sz="1200" dirty="0" err="1" smtClean="0"/>
              <a:t>aus</a:t>
            </a:r>
            <a:r>
              <a:rPr lang="en-US" sz="1200" dirty="0" smtClean="0"/>
              <a:t> </a:t>
            </a:r>
            <a:r>
              <a:rPr lang="en-US" sz="1200" dirty="0" err="1" smtClean="0"/>
              <a:t>Indacaterol</a:t>
            </a:r>
            <a:r>
              <a:rPr lang="en-US" sz="1200" dirty="0" smtClean="0"/>
              <a:t> und </a:t>
            </a:r>
            <a:r>
              <a:rPr lang="en-US" sz="1200" dirty="0" err="1" smtClean="0"/>
              <a:t>Glycopyrronium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62"/>
          <p:cNvGrpSpPr/>
          <p:nvPr/>
        </p:nvGrpSpPr>
        <p:grpSpPr>
          <a:xfrm>
            <a:off x="4977239" y="4370341"/>
            <a:ext cx="180000" cy="196376"/>
            <a:chOff x="944224" y="4926837"/>
            <a:chExt cx="180000" cy="196376"/>
          </a:xfrm>
        </p:grpSpPr>
        <p:sp>
          <p:nvSpPr>
            <p:cNvPr id="64" name="TextBox 63"/>
            <p:cNvSpPr txBox="1"/>
            <p:nvPr/>
          </p:nvSpPr>
          <p:spPr>
            <a:xfrm rot="2880000">
              <a:off x="1012624" y="4947148"/>
              <a:ext cx="43200" cy="1800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cxnSp>
          <p:nvCxnSpPr>
            <p:cNvPr id="65" name="Straight Connector 64"/>
            <p:cNvCxnSpPr/>
            <p:nvPr/>
          </p:nvCxnSpPr>
          <p:spPr>
            <a:xfrm flipV="1">
              <a:off x="974664" y="4989032"/>
              <a:ext cx="144000" cy="1341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80000" flipV="1">
              <a:off x="968012" y="4926837"/>
              <a:ext cx="144000" cy="14149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443111" y="1946016"/>
            <a:ext cx="3775101" cy="3303077"/>
            <a:chOff x="443111" y="1946016"/>
            <a:chExt cx="3775101" cy="3303077"/>
          </a:xfrm>
        </p:grpSpPr>
        <p:graphicFrame>
          <p:nvGraphicFramePr>
            <p:cNvPr id="30" name="Chart 29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55549016"/>
                </p:ext>
              </p:extLst>
            </p:nvPr>
          </p:nvGraphicFramePr>
          <p:xfrm>
            <a:off x="472976" y="1946016"/>
            <a:ext cx="3745236" cy="330307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" name="TextBox 1"/>
            <p:cNvSpPr txBox="1"/>
            <p:nvPr/>
          </p:nvSpPr>
          <p:spPr>
            <a:xfrm>
              <a:off x="443111" y="4653136"/>
              <a:ext cx="508447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600" b="1" dirty="0" smtClean="0">
                  <a:solidFill>
                    <a:prstClr val="black"/>
                  </a:solidFill>
                </a:rPr>
                <a:t>0</a:t>
              </a:r>
              <a:endParaRPr lang="en-US" sz="1600" b="1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886975" y="4494789"/>
            <a:ext cx="180000" cy="196376"/>
            <a:chOff x="944224" y="4926837"/>
            <a:chExt cx="180000" cy="196376"/>
          </a:xfrm>
        </p:grpSpPr>
        <p:sp>
          <p:nvSpPr>
            <p:cNvPr id="8" name="TextBox 7"/>
            <p:cNvSpPr txBox="1"/>
            <p:nvPr/>
          </p:nvSpPr>
          <p:spPr>
            <a:xfrm rot="2880000">
              <a:off x="1012624" y="4947148"/>
              <a:ext cx="43200" cy="18000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>
                <a:solidFill>
                  <a:prstClr val="black"/>
                </a:solidFill>
              </a:endParaRPr>
            </a:p>
          </p:txBody>
        </p:sp>
        <p:cxnSp>
          <p:nvCxnSpPr>
            <p:cNvPr id="52" name="Straight Connector 51"/>
            <p:cNvCxnSpPr/>
            <p:nvPr/>
          </p:nvCxnSpPr>
          <p:spPr>
            <a:xfrm flipV="1">
              <a:off x="974664" y="4989032"/>
              <a:ext cx="144000" cy="1341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80000" flipV="1">
              <a:off x="968012" y="4926837"/>
              <a:ext cx="144000" cy="14149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729" name="Textfeld 17"/>
          <p:cNvSpPr txBox="1">
            <a:spLocks noChangeArrowheads="1"/>
          </p:cNvSpPr>
          <p:nvPr/>
        </p:nvSpPr>
        <p:spPr bwMode="auto">
          <a:xfrm>
            <a:off x="1256557" y="1576684"/>
            <a:ext cx="25930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e-DE" b="1" dirty="0">
                <a:solidFill>
                  <a:prstClr val="black"/>
                </a:solidFill>
              </a:rPr>
              <a:t>FEV</a:t>
            </a:r>
            <a:r>
              <a:rPr lang="de-DE" b="1" baseline="-25000" dirty="0">
                <a:solidFill>
                  <a:prstClr val="black"/>
                </a:solidFill>
              </a:rPr>
              <a:t>1</a:t>
            </a:r>
            <a:r>
              <a:rPr lang="de-DE" b="1" dirty="0">
                <a:solidFill>
                  <a:prstClr val="black"/>
                </a:solidFill>
              </a:rPr>
              <a:t> </a:t>
            </a:r>
            <a:r>
              <a:rPr lang="de-DE" b="1" dirty="0" smtClean="0">
                <a:solidFill>
                  <a:prstClr val="black"/>
                </a:solidFill>
              </a:rPr>
              <a:t>Pre-Dose</a:t>
            </a:r>
            <a:endParaRPr lang="de-DE" b="1" dirty="0">
              <a:solidFill>
                <a:prstClr val="black"/>
              </a:solidFill>
            </a:endParaRPr>
          </a:p>
        </p:txBody>
      </p:sp>
      <p:sp>
        <p:nvSpPr>
          <p:cNvPr id="73730" name="Textfeld 18"/>
          <p:cNvSpPr txBox="1">
            <a:spLocks noChangeArrowheads="1"/>
          </p:cNvSpPr>
          <p:nvPr/>
        </p:nvSpPr>
        <p:spPr bwMode="auto">
          <a:xfrm>
            <a:off x="5602188" y="1556792"/>
            <a:ext cx="20097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e-DE" b="1" dirty="0">
                <a:solidFill>
                  <a:prstClr val="black"/>
                </a:solidFill>
              </a:rPr>
              <a:t>FVC </a:t>
            </a:r>
            <a:r>
              <a:rPr lang="de-DE" b="1" dirty="0" smtClean="0">
                <a:solidFill>
                  <a:prstClr val="black"/>
                </a:solidFill>
              </a:rPr>
              <a:t>Pre-Dose</a:t>
            </a:r>
            <a:endParaRPr lang="de-DE" b="1" dirty="0">
              <a:solidFill>
                <a:prstClr val="black"/>
              </a:solidFill>
            </a:endParaRPr>
          </a:p>
        </p:txBody>
      </p:sp>
      <p:sp>
        <p:nvSpPr>
          <p:cNvPr id="73734" name="TextBox 6"/>
          <p:cNvSpPr txBox="1">
            <a:spLocks noChangeArrowheads="1"/>
          </p:cNvSpPr>
          <p:nvPr/>
        </p:nvSpPr>
        <p:spPr bwMode="auto">
          <a:xfrm>
            <a:off x="8081070" y="2801037"/>
            <a:ext cx="9866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1400" dirty="0">
                <a:solidFill>
                  <a:prstClr val="black"/>
                </a:solidFill>
                <a:ea typeface="ヒラギノ角ゴ Pro W3"/>
                <a:cs typeface="ヒラギノ角ゴ Pro W3"/>
              </a:rPr>
              <a:t>*</a:t>
            </a:r>
            <a:r>
              <a:rPr lang="de-DE" sz="1400" dirty="0" smtClean="0">
                <a:solidFill>
                  <a:prstClr val="black"/>
                </a:solidFill>
                <a:ea typeface="ヒラギノ角ゴ Pro W3"/>
                <a:cs typeface="ヒラギノ角ゴ Pro W3"/>
              </a:rPr>
              <a:t>p&lt;0,001</a:t>
            </a:r>
            <a:br>
              <a:rPr lang="de-DE" sz="1400" dirty="0" smtClean="0">
                <a:solidFill>
                  <a:prstClr val="black"/>
                </a:solidFill>
                <a:ea typeface="ヒラギノ角ゴ Pro W3"/>
                <a:cs typeface="ヒラギノ角ゴ Pro W3"/>
              </a:rPr>
            </a:br>
            <a:r>
              <a:rPr lang="de-DE" sz="1400" dirty="0" smtClean="0">
                <a:solidFill>
                  <a:prstClr val="black"/>
                </a:solidFill>
                <a:ea typeface="ヒラギノ角ゴ Pro W3"/>
                <a:cs typeface="ヒラギノ角ゴ Pro W3"/>
              </a:rPr>
              <a:t>**p=0,004</a:t>
            </a:r>
            <a:endParaRPr lang="en-US" sz="1400" dirty="0">
              <a:solidFill>
                <a:prstClr val="black"/>
              </a:solidFill>
              <a:ea typeface="ヒラギノ角ゴ Pro W3"/>
              <a:cs typeface="ヒラギノ角ゴ Pro W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2309606"/>
            <a:ext cx="400110" cy="2530958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>
              <a:defRPr/>
            </a:pPr>
            <a:r>
              <a:rPr lang="en-US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FEV</a:t>
            </a:r>
            <a:r>
              <a:rPr lang="en-US" sz="1400" b="1" baseline="-25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pre-dose (l</a:t>
            </a:r>
            <a:r>
              <a:rPr lang="en-US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73741" name="Rectangle 6"/>
          <p:cNvSpPr>
            <a:spLocks noChangeArrowheads="1"/>
          </p:cNvSpPr>
          <p:nvPr/>
        </p:nvSpPr>
        <p:spPr bwMode="auto">
          <a:xfrm>
            <a:off x="5355355" y="4530429"/>
            <a:ext cx="6016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100" dirty="0">
                <a:solidFill>
                  <a:prstClr val="black"/>
                </a:solidFill>
              </a:rPr>
              <a:t>2,896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73742" name="Rectangle 37"/>
          <p:cNvSpPr>
            <a:spLocks noChangeArrowheads="1"/>
          </p:cNvSpPr>
          <p:nvPr/>
        </p:nvSpPr>
        <p:spPr bwMode="auto">
          <a:xfrm>
            <a:off x="5795048" y="4531201"/>
            <a:ext cx="601662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100" dirty="0">
                <a:solidFill>
                  <a:prstClr val="black"/>
                </a:solidFill>
              </a:rPr>
              <a:t>2,790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73743" name="Rectangle 38"/>
          <p:cNvSpPr>
            <a:spLocks noChangeArrowheads="1"/>
          </p:cNvSpPr>
          <p:nvPr/>
        </p:nvSpPr>
        <p:spPr bwMode="auto">
          <a:xfrm>
            <a:off x="6830098" y="4541497"/>
            <a:ext cx="601662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100">
                <a:solidFill>
                  <a:prstClr val="black"/>
                </a:solidFill>
              </a:rPr>
              <a:t>2,779</a:t>
            </a:r>
            <a:endParaRPr lang="en-US" sz="1100">
              <a:solidFill>
                <a:prstClr val="black"/>
              </a:solidFill>
            </a:endParaRPr>
          </a:p>
        </p:txBody>
      </p:sp>
      <p:sp>
        <p:nvSpPr>
          <p:cNvPr id="73744" name="Rectangle 39"/>
          <p:cNvSpPr>
            <a:spLocks noChangeArrowheads="1"/>
          </p:cNvSpPr>
          <p:nvPr/>
        </p:nvSpPr>
        <p:spPr bwMode="auto">
          <a:xfrm>
            <a:off x="7287298" y="4546259"/>
            <a:ext cx="601662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100" dirty="0">
                <a:solidFill>
                  <a:prstClr val="black"/>
                </a:solidFill>
              </a:rPr>
              <a:t>2,705</a:t>
            </a:r>
            <a:endParaRPr lang="en-US" sz="1100" dirty="0">
              <a:solidFill>
                <a:prstClr val="black"/>
              </a:solidFill>
            </a:endParaRPr>
          </a:p>
        </p:txBody>
      </p:sp>
      <p:grpSp>
        <p:nvGrpSpPr>
          <p:cNvPr id="73746" name="Group 73"/>
          <p:cNvGrpSpPr>
            <a:grpSpLocks/>
          </p:cNvGrpSpPr>
          <p:nvPr/>
        </p:nvGrpSpPr>
        <p:grpSpPr bwMode="auto">
          <a:xfrm>
            <a:off x="2874864" y="2584797"/>
            <a:ext cx="987425" cy="520700"/>
            <a:chOff x="1387207" y="2741654"/>
            <a:chExt cx="986580" cy="521051"/>
          </a:xfrm>
        </p:grpSpPr>
        <p:grpSp>
          <p:nvGrpSpPr>
            <p:cNvPr id="73761" name="Group 74"/>
            <p:cNvGrpSpPr>
              <a:grpSpLocks/>
            </p:cNvGrpSpPr>
            <p:nvPr/>
          </p:nvGrpSpPr>
          <p:grpSpPr bwMode="auto">
            <a:xfrm>
              <a:off x="1424380" y="2893373"/>
              <a:ext cx="792088" cy="369332"/>
              <a:chOff x="1731928" y="3618468"/>
              <a:chExt cx="503670" cy="369332"/>
            </a:xfrm>
          </p:grpSpPr>
          <p:cxnSp>
            <p:nvCxnSpPr>
              <p:cNvPr id="77" name="Gerade Verbindung 13"/>
              <p:cNvCxnSpPr/>
              <p:nvPr/>
            </p:nvCxnSpPr>
            <p:spPr>
              <a:xfrm>
                <a:off x="1731488" y="3759046"/>
                <a:ext cx="18053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Gerade Verbindung 14"/>
              <p:cNvCxnSpPr/>
              <p:nvPr/>
            </p:nvCxnSpPr>
            <p:spPr>
              <a:xfrm>
                <a:off x="2055246" y="3759046"/>
                <a:ext cx="18053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Gerade Verbindung 19"/>
              <p:cNvCxnSpPr/>
              <p:nvPr/>
            </p:nvCxnSpPr>
            <p:spPr>
              <a:xfrm flipV="1">
                <a:off x="2235783" y="3762223"/>
                <a:ext cx="0" cy="15250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3766" name="Textfeld 20"/>
              <p:cNvSpPr txBox="1">
                <a:spLocks noChangeArrowheads="1"/>
              </p:cNvSpPr>
              <p:nvPr/>
            </p:nvSpPr>
            <p:spPr bwMode="auto">
              <a:xfrm>
                <a:off x="1847095" y="3618468"/>
                <a:ext cx="2286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de-DE">
                    <a:solidFill>
                      <a:prstClr val="black"/>
                    </a:solidFill>
                  </a:rPr>
                  <a:t> *</a:t>
                </a:r>
              </a:p>
            </p:txBody>
          </p:sp>
        </p:grpSp>
        <p:sp>
          <p:nvSpPr>
            <p:cNvPr id="73762" name="TextBox 75"/>
            <p:cNvSpPr txBox="1">
              <a:spLocks noChangeArrowheads="1"/>
            </p:cNvSpPr>
            <p:nvPr/>
          </p:nvSpPr>
          <p:spPr bwMode="auto">
            <a:xfrm>
              <a:off x="1387207" y="2741654"/>
              <a:ext cx="98658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e-DE" sz="1400" dirty="0">
                  <a:solidFill>
                    <a:prstClr val="black"/>
                  </a:solidFill>
                </a:rPr>
                <a:t>∆ = 68 ml</a:t>
              </a:r>
              <a:endParaRPr lang="en-US" sz="1400" dirty="0">
                <a:solidFill>
                  <a:prstClr val="black"/>
                </a:solidFill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499579" y="5389273"/>
            <a:ext cx="81162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>
                <a:solidFill>
                  <a:prstClr val="black"/>
                </a:solidFill>
              </a:rPr>
              <a:t>Pre-Dose: Mittelwert aus den Messwerten 23:15 h bis 23:45 h nach der letzten morgendlichen Gabe 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73543" y="5697050"/>
            <a:ext cx="466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prstClr val="black"/>
                </a:solidFill>
              </a:rPr>
              <a:t>Darstellung: Kleinstquadratmittelwerte (least </a:t>
            </a:r>
            <a:r>
              <a:rPr lang="de-DE" sz="1200" dirty="0" err="1" smtClean="0">
                <a:solidFill>
                  <a:prstClr val="black"/>
                </a:solidFill>
              </a:rPr>
              <a:t>square</a:t>
            </a:r>
            <a:r>
              <a:rPr lang="de-DE" sz="1200" dirty="0" smtClean="0">
                <a:solidFill>
                  <a:prstClr val="black"/>
                </a:solidFill>
              </a:rPr>
              <a:t> </a:t>
            </a:r>
            <a:r>
              <a:rPr lang="de-DE" sz="1200" dirty="0" err="1" smtClean="0">
                <a:solidFill>
                  <a:prstClr val="black"/>
                </a:solidFill>
              </a:rPr>
              <a:t>means</a:t>
            </a:r>
            <a:r>
              <a:rPr lang="de-DE" sz="1200" dirty="0" smtClean="0">
                <a:solidFill>
                  <a:prstClr val="black"/>
                </a:solidFill>
              </a:rPr>
              <a:t>, LSM)</a:t>
            </a:r>
            <a:endParaRPr lang="en-US" sz="1200" dirty="0">
              <a:solidFill>
                <a:prstClr val="black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330226" y="2080741"/>
            <a:ext cx="985838" cy="520700"/>
            <a:chOff x="1387475" y="2754759"/>
            <a:chExt cx="985838" cy="520700"/>
          </a:xfrm>
        </p:grpSpPr>
        <p:grpSp>
          <p:nvGrpSpPr>
            <p:cNvPr id="73767" name="Group 45"/>
            <p:cNvGrpSpPr>
              <a:grpSpLocks/>
            </p:cNvGrpSpPr>
            <p:nvPr/>
          </p:nvGrpSpPr>
          <p:grpSpPr bwMode="auto">
            <a:xfrm>
              <a:off x="1424620" y="2906376"/>
              <a:ext cx="791492" cy="369083"/>
              <a:chOff x="1731928" y="3618468"/>
              <a:chExt cx="503670" cy="369332"/>
            </a:xfrm>
          </p:grpSpPr>
          <p:cxnSp>
            <p:nvCxnSpPr>
              <p:cNvPr id="48" name="Gerade Verbindung 13"/>
              <p:cNvCxnSpPr/>
              <p:nvPr/>
            </p:nvCxnSpPr>
            <p:spPr>
              <a:xfrm>
                <a:off x="1731526" y="3759046"/>
                <a:ext cx="17981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Gerade Verbindung 14"/>
              <p:cNvCxnSpPr/>
              <p:nvPr/>
            </p:nvCxnSpPr>
            <p:spPr>
              <a:xfrm>
                <a:off x="2054794" y="3759046"/>
                <a:ext cx="18082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Gerade Verbindung 19"/>
              <p:cNvCxnSpPr/>
              <p:nvPr/>
            </p:nvCxnSpPr>
            <p:spPr>
              <a:xfrm flipV="1">
                <a:off x="2235622" y="3762223"/>
                <a:ext cx="0" cy="15250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3772" name="Textfeld 20"/>
              <p:cNvSpPr txBox="1">
                <a:spLocks noChangeArrowheads="1"/>
              </p:cNvSpPr>
              <p:nvPr/>
            </p:nvSpPr>
            <p:spPr bwMode="auto">
              <a:xfrm>
                <a:off x="1847095" y="3618468"/>
                <a:ext cx="2286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de-DE">
                    <a:solidFill>
                      <a:prstClr val="black"/>
                    </a:solidFill>
                  </a:rPr>
                  <a:t> *</a:t>
                </a:r>
              </a:p>
            </p:txBody>
          </p:sp>
        </p:grpSp>
        <p:sp>
          <p:nvSpPr>
            <p:cNvPr id="73768" name="TextBox 7"/>
            <p:cNvSpPr txBox="1">
              <a:spLocks noChangeArrowheads="1"/>
            </p:cNvSpPr>
            <p:nvPr/>
          </p:nvSpPr>
          <p:spPr bwMode="auto">
            <a:xfrm>
              <a:off x="1387475" y="2754759"/>
              <a:ext cx="985838" cy="307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e-DE" sz="1400" dirty="0">
                  <a:solidFill>
                    <a:prstClr val="black"/>
                  </a:solidFill>
                </a:rPr>
                <a:t>∆ = 72 ml</a:t>
              </a:r>
              <a:endParaRPr lang="en-US" sz="1400" dirty="0">
                <a:solidFill>
                  <a:prstClr val="black"/>
                </a:solidFill>
              </a:endParaRPr>
            </a:p>
          </p:txBody>
        </p:sp>
        <p:cxnSp>
          <p:nvCxnSpPr>
            <p:cNvPr id="68" name="Gerade Verbindung 19"/>
            <p:cNvCxnSpPr/>
            <p:nvPr/>
          </p:nvCxnSpPr>
          <p:spPr bwMode="auto">
            <a:xfrm flipV="1">
              <a:off x="1418316" y="3051051"/>
              <a:ext cx="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9" name="Gerade Verbindung 19"/>
          <p:cNvCxnSpPr/>
          <p:nvPr/>
        </p:nvCxnSpPr>
        <p:spPr bwMode="auto">
          <a:xfrm flipV="1">
            <a:off x="2907143" y="2880368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5345014" y="2308584"/>
            <a:ext cx="1090612" cy="520700"/>
            <a:chOff x="5402263" y="2997200"/>
            <a:chExt cx="1090612" cy="520700"/>
          </a:xfrm>
        </p:grpSpPr>
        <p:grpSp>
          <p:nvGrpSpPr>
            <p:cNvPr id="73755" name="Group 81"/>
            <p:cNvGrpSpPr>
              <a:grpSpLocks/>
            </p:cNvGrpSpPr>
            <p:nvPr/>
          </p:nvGrpSpPr>
          <p:grpSpPr bwMode="auto">
            <a:xfrm>
              <a:off x="5499059" y="3148817"/>
              <a:ext cx="791531" cy="369083"/>
              <a:chOff x="1731928" y="3618468"/>
              <a:chExt cx="503670" cy="369332"/>
            </a:xfrm>
          </p:grpSpPr>
          <p:cxnSp>
            <p:nvCxnSpPr>
              <p:cNvPr id="84" name="Gerade Verbindung 13"/>
              <p:cNvCxnSpPr/>
              <p:nvPr/>
            </p:nvCxnSpPr>
            <p:spPr>
              <a:xfrm>
                <a:off x="1731954" y="3759046"/>
                <a:ext cx="17980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Gerade Verbindung 14"/>
              <p:cNvCxnSpPr/>
              <p:nvPr/>
            </p:nvCxnSpPr>
            <p:spPr>
              <a:xfrm>
                <a:off x="2055207" y="3759046"/>
                <a:ext cx="18082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Gerade Verbindung 19"/>
              <p:cNvCxnSpPr/>
              <p:nvPr/>
            </p:nvCxnSpPr>
            <p:spPr>
              <a:xfrm flipV="1">
                <a:off x="2236026" y="3762223"/>
                <a:ext cx="0" cy="15250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3760" name="Textfeld 20"/>
              <p:cNvSpPr txBox="1">
                <a:spLocks noChangeArrowheads="1"/>
              </p:cNvSpPr>
              <p:nvPr/>
            </p:nvSpPr>
            <p:spPr bwMode="auto">
              <a:xfrm>
                <a:off x="1847095" y="3618468"/>
                <a:ext cx="2286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de-DE">
                    <a:solidFill>
                      <a:prstClr val="black"/>
                    </a:solidFill>
                  </a:rPr>
                  <a:t> *</a:t>
                </a:r>
              </a:p>
            </p:txBody>
          </p:sp>
        </p:grpSp>
        <p:sp>
          <p:nvSpPr>
            <p:cNvPr id="73756" name="TextBox 82"/>
            <p:cNvSpPr txBox="1">
              <a:spLocks noChangeArrowheads="1"/>
            </p:cNvSpPr>
            <p:nvPr/>
          </p:nvSpPr>
          <p:spPr bwMode="auto">
            <a:xfrm>
              <a:off x="5402263" y="2997200"/>
              <a:ext cx="1090612" cy="307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e-DE" sz="1400" dirty="0">
                  <a:solidFill>
                    <a:prstClr val="black"/>
                  </a:solidFill>
                </a:rPr>
                <a:t>∆ = 106 ml</a:t>
              </a:r>
              <a:endParaRPr lang="en-US" sz="1400" dirty="0">
                <a:solidFill>
                  <a:prstClr val="black"/>
                </a:solidFill>
              </a:endParaRPr>
            </a:p>
          </p:txBody>
        </p:sp>
        <p:cxnSp>
          <p:nvCxnSpPr>
            <p:cNvPr id="70" name="Gerade Verbindung 19"/>
            <p:cNvCxnSpPr/>
            <p:nvPr/>
          </p:nvCxnSpPr>
          <p:spPr bwMode="auto">
            <a:xfrm flipV="1">
              <a:off x="5503341" y="3284984"/>
              <a:ext cx="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6956326" y="2973300"/>
            <a:ext cx="987425" cy="646112"/>
            <a:chOff x="7013575" y="3662363"/>
            <a:chExt cx="987425" cy="646112"/>
          </a:xfrm>
        </p:grpSpPr>
        <p:grpSp>
          <p:nvGrpSpPr>
            <p:cNvPr id="73749" name="Group 88"/>
            <p:cNvGrpSpPr>
              <a:grpSpLocks/>
            </p:cNvGrpSpPr>
            <p:nvPr/>
          </p:nvGrpSpPr>
          <p:grpSpPr bwMode="auto">
            <a:xfrm>
              <a:off x="7050780" y="3662363"/>
              <a:ext cx="792766" cy="646112"/>
              <a:chOff x="1731928" y="3344955"/>
              <a:chExt cx="503670" cy="646331"/>
            </a:xfrm>
          </p:grpSpPr>
          <p:cxnSp>
            <p:nvCxnSpPr>
              <p:cNvPr id="91" name="Gerade Verbindung 13"/>
              <p:cNvCxnSpPr/>
              <p:nvPr/>
            </p:nvCxnSpPr>
            <p:spPr>
              <a:xfrm>
                <a:off x="1731488" y="3759432"/>
                <a:ext cx="18053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Gerade Verbindung 14"/>
              <p:cNvCxnSpPr/>
              <p:nvPr/>
            </p:nvCxnSpPr>
            <p:spPr>
              <a:xfrm>
                <a:off x="2055246" y="3759432"/>
                <a:ext cx="18053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Gerade Verbindung 19"/>
              <p:cNvCxnSpPr/>
              <p:nvPr/>
            </p:nvCxnSpPr>
            <p:spPr>
              <a:xfrm flipV="1">
                <a:off x="2235784" y="3761021"/>
                <a:ext cx="0" cy="15245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3754" name="Textfeld 20"/>
              <p:cNvSpPr txBox="1">
                <a:spLocks noChangeArrowheads="1"/>
              </p:cNvSpPr>
              <p:nvPr/>
            </p:nvSpPr>
            <p:spPr bwMode="auto">
              <a:xfrm>
                <a:off x="1876141" y="3344955"/>
                <a:ext cx="257151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de-DE">
                    <a:solidFill>
                      <a:prstClr val="black"/>
                    </a:solidFill>
                  </a:rPr>
                  <a:t> **</a:t>
                </a:r>
              </a:p>
            </p:txBody>
          </p:sp>
        </p:grpSp>
        <p:sp>
          <p:nvSpPr>
            <p:cNvPr id="73750" name="TextBox 89"/>
            <p:cNvSpPr txBox="1">
              <a:spLocks noChangeArrowheads="1"/>
            </p:cNvSpPr>
            <p:nvPr/>
          </p:nvSpPr>
          <p:spPr bwMode="auto">
            <a:xfrm>
              <a:off x="7013575" y="3784116"/>
              <a:ext cx="987425" cy="3076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e-DE" sz="1400" dirty="0">
                  <a:solidFill>
                    <a:prstClr val="black"/>
                  </a:solidFill>
                </a:rPr>
                <a:t>∆ = 74 ml</a:t>
              </a:r>
              <a:endParaRPr lang="en-US" sz="1400" dirty="0">
                <a:solidFill>
                  <a:prstClr val="black"/>
                </a:solidFill>
              </a:endParaRPr>
            </a:p>
          </p:txBody>
        </p:sp>
        <p:cxnSp>
          <p:nvCxnSpPr>
            <p:cNvPr id="71" name="Gerade Verbindung 19"/>
            <p:cNvCxnSpPr/>
            <p:nvPr/>
          </p:nvCxnSpPr>
          <p:spPr bwMode="auto">
            <a:xfrm flipV="1">
              <a:off x="7055131" y="4077072"/>
              <a:ext cx="0" cy="1524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740" name="Group 4"/>
          <p:cNvGrpSpPr>
            <a:grpSpLocks/>
          </p:cNvGrpSpPr>
          <p:nvPr/>
        </p:nvGrpSpPr>
        <p:grpSpPr bwMode="auto">
          <a:xfrm>
            <a:off x="4179789" y="1891072"/>
            <a:ext cx="4951412" cy="3459162"/>
            <a:chOff x="4237361" y="2491116"/>
            <a:chExt cx="4950813" cy="3458164"/>
          </a:xfrm>
        </p:grpSpPr>
        <p:graphicFrame>
          <p:nvGraphicFramePr>
            <p:cNvPr id="34" name="Chart 3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437863312"/>
                </p:ext>
              </p:extLst>
            </p:nvPr>
          </p:nvGraphicFramePr>
          <p:xfrm>
            <a:off x="4498721" y="2491116"/>
            <a:ext cx="4689453" cy="345816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36" name="TextBox 35"/>
            <p:cNvSpPr txBox="1"/>
            <p:nvPr/>
          </p:nvSpPr>
          <p:spPr>
            <a:xfrm>
              <a:off x="4237361" y="2770262"/>
              <a:ext cx="400062" cy="2530958"/>
            </a:xfrm>
            <a:prstGeom prst="rect">
              <a:avLst/>
            </a:prstGeom>
            <a:noFill/>
          </p:spPr>
          <p:txBody>
            <a:bodyPr vert="vert270">
              <a:spAutoFit/>
            </a:bodyPr>
            <a:lstStyle/>
            <a:p>
              <a:pPr algn="ctr">
                <a:defRPr/>
              </a:pPr>
              <a:r>
                <a:rPr lang="en-US" sz="1400" b="1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FVC pre-dose </a:t>
              </a:r>
              <a:r>
                <a:rPr lang="en-US" sz="14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(l)</a:t>
              </a:r>
              <a:endParaRPr lang="en-US" sz="1400" b="1" dirty="0">
                <a:solidFill>
                  <a:prstClr val="black"/>
                </a:solidFill>
              </a:endParaRP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4510360" y="4629484"/>
            <a:ext cx="508447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 smtClean="0">
                <a:solidFill>
                  <a:prstClr val="black"/>
                </a:solidFill>
              </a:rPr>
              <a:t>0</a:t>
            </a:r>
            <a:endParaRPr lang="en-US" sz="1600" b="1" dirty="0">
              <a:solidFill>
                <a:prstClr val="black"/>
              </a:solidFill>
            </a:endParaRPr>
          </a:p>
        </p:txBody>
      </p:sp>
      <p:sp>
        <p:nvSpPr>
          <p:cNvPr id="60" name="Title 3"/>
          <p:cNvSpPr txBox="1">
            <a:spLocks/>
          </p:cNvSpPr>
          <p:nvPr/>
        </p:nvSpPr>
        <p:spPr bwMode="auto">
          <a:xfrm>
            <a:off x="530224" y="471488"/>
            <a:ext cx="8289925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5000"/>
              </a:lnSpc>
            </a:pPr>
            <a:r>
              <a:rPr lang="en-US" sz="2800" b="1" dirty="0">
                <a:solidFill>
                  <a:srgbClr val="1F497D"/>
                </a:solidFill>
              </a:rPr>
              <a:t>QUANTIFY</a:t>
            </a:r>
            <a:r>
              <a:rPr lang="de-DE" sz="2400" b="1" dirty="0">
                <a:solidFill>
                  <a:srgbClr val="69676D"/>
                </a:solidFill>
                <a:latin typeface="Calibri" pitchFamily="34" charset="0"/>
              </a:rPr>
              <a:t/>
            </a:r>
            <a:br>
              <a:rPr lang="de-DE" sz="2400" b="1" dirty="0">
                <a:solidFill>
                  <a:srgbClr val="69676D"/>
                </a:solidFill>
                <a:latin typeface="Calibri" pitchFamily="34" charset="0"/>
              </a:rPr>
            </a:br>
            <a:r>
              <a:rPr lang="de-DE" sz="2000" b="1" dirty="0" smtClean="0">
                <a:solidFill>
                  <a:srgbClr val="1F497D"/>
                </a:solidFill>
              </a:rPr>
              <a:t>Spirometrie </a:t>
            </a:r>
            <a:r>
              <a:rPr lang="de-DE" sz="2000" b="1" dirty="0" err="1" smtClean="0">
                <a:solidFill>
                  <a:srgbClr val="1F497D"/>
                </a:solidFill>
              </a:rPr>
              <a:t>Pre</a:t>
            </a:r>
            <a:r>
              <a:rPr lang="de-DE" sz="2000" b="1" dirty="0" smtClean="0">
                <a:solidFill>
                  <a:srgbClr val="1F497D"/>
                </a:solidFill>
              </a:rPr>
              <a:t>-Dose (I)</a:t>
            </a:r>
            <a:endParaRPr lang="de-DE" sz="2000" b="1" dirty="0">
              <a:solidFill>
                <a:srgbClr val="1F497D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112859" y="6577610"/>
            <a:ext cx="29095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Buhl et al. Thorax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2015 Apr;70(4):311-9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178200" y="6056059"/>
            <a:ext cx="35228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600" dirty="0" smtClean="0"/>
              <a:t>QVA = </a:t>
            </a:r>
            <a:r>
              <a:rPr lang="de-AT" sz="1600" dirty="0" err="1" smtClean="0"/>
              <a:t>Indacaterol+Glycopyrronium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6702854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4294967295"/>
          </p:nvPr>
        </p:nvSpPr>
        <p:spPr>
          <a:xfrm>
            <a:off x="733002" y="1616077"/>
            <a:ext cx="7884368" cy="4139406"/>
          </a:xfrm>
        </p:spPr>
        <p:txBody>
          <a:bodyPr/>
          <a:lstStyle/>
          <a:p>
            <a:pPr eaLnBrk="1" hangingPunct="1">
              <a:buClr>
                <a:srgbClr val="0070C0"/>
              </a:buClr>
              <a:buSzPct val="100000"/>
            </a:pPr>
            <a:r>
              <a:rPr lang="de-DE" sz="2000" b="1" dirty="0">
                <a:solidFill>
                  <a:srgbClr val="1F497D"/>
                </a:solidFill>
                <a:latin typeface="Arial" charset="0"/>
                <a:cs typeface="Arial" charset="0"/>
              </a:rPr>
              <a:t>primärer </a:t>
            </a:r>
            <a:r>
              <a:rPr lang="de-DE" sz="2000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Endpunkt: </a:t>
            </a:r>
            <a:r>
              <a:rPr lang="de-DE" sz="2000" dirty="0" smtClean="0">
                <a:latin typeface="Arial" charset="0"/>
                <a:cs typeface="Arial" charset="0"/>
              </a:rPr>
              <a:t>in Hinblick auf die </a:t>
            </a:r>
            <a:r>
              <a:rPr lang="de-DE" sz="2000" dirty="0">
                <a:latin typeface="Arial" charset="0"/>
                <a:cs typeface="Arial" charset="0"/>
              </a:rPr>
              <a:t>Lebensqualität</a:t>
            </a:r>
            <a:r>
              <a:rPr lang="de-DE" sz="2000" dirty="0" smtClean="0">
                <a:latin typeface="Arial" charset="0"/>
                <a:cs typeface="Arial" charset="0"/>
              </a:rPr>
              <a:t> (SGRQ-C) </a:t>
            </a:r>
            <a:br>
              <a:rPr lang="de-DE" sz="2000" dirty="0" smtClean="0">
                <a:latin typeface="Arial" charset="0"/>
                <a:cs typeface="Arial" charset="0"/>
              </a:rPr>
            </a:br>
            <a:r>
              <a:rPr lang="de-DE" sz="2000" dirty="0" smtClean="0">
                <a:latin typeface="Arial" charset="0"/>
                <a:cs typeface="Arial" charset="0"/>
              </a:rPr>
              <a:t>ist IND/GLY einer Kombination von Tiotropium + Formoterol </a:t>
            </a:r>
            <a:r>
              <a:rPr lang="de-DE" sz="2000" dirty="0">
                <a:latin typeface="Arial" charset="0"/>
                <a:cs typeface="Arial" charset="0"/>
              </a:rPr>
              <a:t>nicht unterlegen </a:t>
            </a:r>
            <a:r>
              <a:rPr lang="de-DE" sz="2000" dirty="0" smtClean="0">
                <a:latin typeface="Arial" charset="0"/>
                <a:cs typeface="Arial" charset="0"/>
              </a:rPr>
              <a:t>(p &lt; 0,001)</a:t>
            </a:r>
            <a:br>
              <a:rPr lang="de-DE" sz="2000" dirty="0" smtClean="0">
                <a:latin typeface="Arial" charset="0"/>
                <a:cs typeface="Arial" charset="0"/>
              </a:rPr>
            </a:br>
            <a:endParaRPr lang="de-DE" sz="2000" dirty="0" smtClean="0">
              <a:latin typeface="Arial" charset="0"/>
              <a:cs typeface="Arial" charset="0"/>
            </a:endParaRPr>
          </a:p>
          <a:p>
            <a:pPr eaLnBrk="1" hangingPunct="1">
              <a:buClr>
                <a:srgbClr val="0070C0"/>
              </a:buClr>
              <a:buSzPct val="100000"/>
            </a:pPr>
            <a:r>
              <a:rPr lang="de-DE" sz="2000" dirty="0" smtClean="0">
                <a:latin typeface="Arial" charset="0"/>
                <a:cs typeface="Arial" charset="0"/>
              </a:rPr>
              <a:t>Bei den </a:t>
            </a:r>
            <a:r>
              <a:rPr lang="de-DE" sz="2000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sekundären Endpunkten </a:t>
            </a:r>
            <a:r>
              <a:rPr lang="de-DE" sz="2000" dirty="0" smtClean="0">
                <a:latin typeface="Arial" charset="0"/>
                <a:cs typeface="Arial" charset="0"/>
              </a:rPr>
              <a:t>zeigte </a:t>
            </a:r>
            <a:r>
              <a:rPr lang="de-DE" sz="2000" dirty="0">
                <a:latin typeface="Arial" charset="0"/>
                <a:cs typeface="Arial" charset="0"/>
              </a:rPr>
              <a:t>Ultibro</a:t>
            </a:r>
            <a:r>
              <a:rPr lang="de-DE" sz="2000" baseline="30000" dirty="0">
                <a:latin typeface="Arial" charset="0"/>
                <a:cs typeface="Arial" charset="0"/>
              </a:rPr>
              <a:t>® </a:t>
            </a:r>
            <a:r>
              <a:rPr lang="de-DE" sz="2000" dirty="0" smtClean="0">
                <a:latin typeface="Arial" charset="0"/>
                <a:cs typeface="Arial" charset="0"/>
              </a:rPr>
              <a:t>eine </a:t>
            </a:r>
            <a:r>
              <a:rPr lang="de-DE" sz="2000" dirty="0">
                <a:latin typeface="Arial" charset="0"/>
                <a:cs typeface="Arial" charset="0"/>
              </a:rPr>
              <a:t>signifikante Überlegenheit </a:t>
            </a:r>
            <a:r>
              <a:rPr lang="de-DE" sz="2000" dirty="0" smtClean="0">
                <a:latin typeface="Arial" charset="0"/>
                <a:cs typeface="Arial" charset="0"/>
              </a:rPr>
              <a:t>gegenüber Tiotropium und Formoterol: </a:t>
            </a:r>
            <a:r>
              <a:rPr lang="de-DE" sz="1100" dirty="0" smtClean="0">
                <a:latin typeface="Arial" charset="0"/>
                <a:cs typeface="Arial" charset="0"/>
              </a:rPr>
              <a:t/>
            </a:r>
            <a:br>
              <a:rPr lang="de-DE" sz="1100" dirty="0" smtClean="0">
                <a:latin typeface="Arial" charset="0"/>
                <a:cs typeface="Arial" charset="0"/>
              </a:rPr>
            </a:br>
            <a:r>
              <a:rPr lang="de-DE" sz="1050" dirty="0" smtClean="0">
                <a:latin typeface="Arial" charset="0"/>
                <a:cs typeface="Arial" charset="0"/>
              </a:rPr>
              <a:t/>
            </a:r>
            <a:br>
              <a:rPr lang="de-DE" sz="1050" dirty="0" smtClean="0">
                <a:latin typeface="Arial" charset="0"/>
                <a:cs typeface="Arial" charset="0"/>
              </a:rPr>
            </a:br>
            <a:r>
              <a:rPr lang="de-DE" sz="2000" dirty="0" smtClean="0">
                <a:latin typeface="Arial" charset="0"/>
                <a:cs typeface="Arial" charset="0"/>
              </a:rPr>
              <a:t/>
            </a:r>
            <a:br>
              <a:rPr lang="de-DE" sz="2000" dirty="0" smtClean="0">
                <a:latin typeface="Arial" charset="0"/>
                <a:cs typeface="Arial" charset="0"/>
              </a:rPr>
            </a:br>
            <a:r>
              <a:rPr lang="de-DE" sz="2000" dirty="0" smtClean="0">
                <a:solidFill>
                  <a:srgbClr val="FF6600"/>
                </a:solidFill>
                <a:latin typeface="Arial" charset="0"/>
                <a:cs typeface="Arial" charset="0"/>
              </a:rPr>
              <a:t>▪  </a:t>
            </a:r>
            <a:r>
              <a:rPr lang="de-DE" sz="2000" dirty="0" smtClean="0">
                <a:latin typeface="Arial" charset="0"/>
                <a:cs typeface="Arial" charset="0"/>
              </a:rPr>
              <a:t>TDI-Wert (Anteil an Patienten mit &gt;1 Punkte Verbesserung im TDI Score)</a:t>
            </a:r>
            <a:r>
              <a:rPr lang="de-DE" sz="2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/>
            </a:r>
            <a:br>
              <a:rPr lang="de-DE" sz="2000" dirty="0" smtClean="0">
                <a:solidFill>
                  <a:srgbClr val="FF0000"/>
                </a:solidFill>
                <a:latin typeface="Arial" charset="0"/>
                <a:cs typeface="Arial" charset="0"/>
              </a:rPr>
            </a:br>
            <a:r>
              <a:rPr lang="de-DE" sz="2000" dirty="0" smtClean="0">
                <a:solidFill>
                  <a:srgbClr val="FF6600"/>
                </a:solidFill>
                <a:latin typeface="Arial" charset="0"/>
                <a:cs typeface="Arial" charset="0"/>
              </a:rPr>
              <a:t>▪  </a:t>
            </a:r>
            <a:r>
              <a:rPr lang="de-DE" sz="2000" dirty="0" smtClean="0">
                <a:latin typeface="Arial" charset="0"/>
                <a:cs typeface="Arial" charset="0"/>
              </a:rPr>
              <a:t>FEV</a:t>
            </a:r>
            <a:r>
              <a:rPr lang="de-DE" sz="2000" baseline="-25000" dirty="0" smtClean="0">
                <a:latin typeface="Arial" charset="0"/>
                <a:cs typeface="Arial" charset="0"/>
              </a:rPr>
              <a:t>1</a:t>
            </a:r>
            <a:r>
              <a:rPr lang="de-DE" sz="2000" dirty="0" smtClean="0">
                <a:latin typeface="Arial" charset="0"/>
                <a:cs typeface="Arial" charset="0"/>
              </a:rPr>
              <a:t/>
            </a:r>
            <a:br>
              <a:rPr lang="de-DE" sz="2000" dirty="0" smtClean="0">
                <a:latin typeface="Arial" charset="0"/>
                <a:cs typeface="Arial" charset="0"/>
              </a:rPr>
            </a:br>
            <a:r>
              <a:rPr lang="de-DE" sz="2000" dirty="0" smtClean="0">
                <a:solidFill>
                  <a:srgbClr val="FF6600"/>
                </a:solidFill>
                <a:latin typeface="Arial" charset="0"/>
                <a:cs typeface="Arial" charset="0"/>
              </a:rPr>
              <a:t>▪  </a:t>
            </a:r>
            <a:r>
              <a:rPr lang="de-DE" sz="2000" dirty="0" smtClean="0">
                <a:latin typeface="Arial" charset="0"/>
                <a:cs typeface="Arial" charset="0"/>
              </a:rPr>
              <a:t>FVC</a:t>
            </a:r>
            <a:endParaRPr lang="de-DE" sz="2000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Title 3"/>
          <p:cNvSpPr txBox="1">
            <a:spLocks/>
          </p:cNvSpPr>
          <p:nvPr/>
        </p:nvSpPr>
        <p:spPr bwMode="auto">
          <a:xfrm>
            <a:off x="530224" y="471488"/>
            <a:ext cx="8289925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5000"/>
              </a:lnSpc>
            </a:pPr>
            <a:r>
              <a:rPr lang="en-US" sz="2800" b="1" dirty="0">
                <a:solidFill>
                  <a:srgbClr val="1F497D"/>
                </a:solidFill>
              </a:rPr>
              <a:t>QUANTIFY</a:t>
            </a:r>
            <a:r>
              <a:rPr lang="de-DE" sz="2400" b="1" dirty="0">
                <a:solidFill>
                  <a:srgbClr val="69676D"/>
                </a:solidFill>
                <a:latin typeface="Calibri" pitchFamily="34" charset="0"/>
              </a:rPr>
              <a:t/>
            </a:r>
            <a:br>
              <a:rPr lang="de-DE" sz="2400" b="1" dirty="0">
                <a:solidFill>
                  <a:srgbClr val="69676D"/>
                </a:solidFill>
                <a:latin typeface="Calibri" pitchFamily="34" charset="0"/>
              </a:rPr>
            </a:br>
            <a:r>
              <a:rPr lang="de-DE" sz="2000" b="1" dirty="0" smtClean="0">
                <a:solidFill>
                  <a:srgbClr val="1F497D"/>
                </a:solidFill>
              </a:rPr>
              <a:t>Zusammenfassung Wirksamkeit</a:t>
            </a:r>
            <a:endParaRPr lang="de-DE" sz="2000" b="1" dirty="0">
              <a:solidFill>
                <a:srgbClr val="1F497D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12859" y="6577610"/>
            <a:ext cx="29095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Buhl et al. Thorax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2015 Apr;70(4):311-9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50434" y="5877272"/>
            <a:ext cx="44047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IND/GLY: </a:t>
            </a:r>
            <a:r>
              <a:rPr lang="en-US" sz="1200" dirty="0" err="1" smtClean="0"/>
              <a:t>Fixkombination</a:t>
            </a:r>
            <a:r>
              <a:rPr lang="en-US" sz="1200" dirty="0" smtClean="0"/>
              <a:t> </a:t>
            </a:r>
            <a:r>
              <a:rPr lang="en-US" sz="1200" dirty="0" err="1" smtClean="0"/>
              <a:t>aus</a:t>
            </a:r>
            <a:r>
              <a:rPr lang="en-US" sz="1200" dirty="0" smtClean="0"/>
              <a:t> </a:t>
            </a:r>
            <a:r>
              <a:rPr lang="en-US" sz="1200" dirty="0" err="1" smtClean="0"/>
              <a:t>Indacaterol</a:t>
            </a:r>
            <a:r>
              <a:rPr lang="en-US" sz="1200" dirty="0" smtClean="0"/>
              <a:t> und </a:t>
            </a:r>
            <a:r>
              <a:rPr lang="en-US" sz="1200" dirty="0" err="1" smtClean="0"/>
              <a:t>Glycopyrronium</a:t>
            </a:r>
            <a:endParaRPr lang="en-US" sz="1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Content Placeholder 2"/>
          <p:cNvSpPr>
            <a:spLocks noGrp="1"/>
          </p:cNvSpPr>
          <p:nvPr>
            <p:ph idx="4294967295"/>
          </p:nvPr>
        </p:nvSpPr>
        <p:spPr>
          <a:xfrm>
            <a:off x="655736" y="1628800"/>
            <a:ext cx="8153400" cy="3621087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ts val="1200"/>
              </a:spcBef>
              <a:buClr>
                <a:srgbClr val="0070C0"/>
              </a:buClr>
              <a:defRPr/>
            </a:pPr>
            <a:r>
              <a:rPr lang="de-DE" sz="2400" dirty="0" smtClean="0">
                <a:ea typeface="ヒラギノ角ゴ Pro W3"/>
                <a:cs typeface="ヒラギノ角ゴ Pro W3"/>
              </a:rPr>
              <a:t>das Profil Unerwünschter Ereignisse der Fixkombination IND/GLY (50,6 %) ist ähnlich dem der freien Kombination von Tiotropium plus Formoterol (49,3 %)</a:t>
            </a:r>
          </a:p>
          <a:p>
            <a:pPr>
              <a:lnSpc>
                <a:spcPct val="95000"/>
              </a:lnSpc>
              <a:spcBef>
                <a:spcPts val="1200"/>
              </a:spcBef>
              <a:buClr>
                <a:srgbClr val="0070C0"/>
              </a:buClr>
              <a:defRPr/>
            </a:pPr>
            <a:r>
              <a:rPr lang="de-DE" sz="2400" dirty="0" smtClean="0">
                <a:ea typeface="ヒラギノ角ゴ Pro W3"/>
                <a:cs typeface="ヒラギノ角ゴ Pro W3"/>
              </a:rPr>
              <a:t>prozentualer Anteil </a:t>
            </a:r>
            <a:r>
              <a:rPr lang="de-DE" sz="2400" dirty="0">
                <a:ea typeface="ヒラギノ角ゴ Pro W3"/>
                <a:cs typeface="ヒラギノ角ゴ Pro W3"/>
              </a:rPr>
              <a:t>s</a:t>
            </a:r>
            <a:r>
              <a:rPr lang="de-DE" sz="2400" dirty="0" smtClean="0">
                <a:ea typeface="ヒラギノ角ゴ Pro W3"/>
                <a:cs typeface="ヒラギノ角ゴ Pro W3"/>
              </a:rPr>
              <a:t>chwerer Unerwünschten Ereignissen (SUEs) bei IND/GLY (7,8 %) ähnlich dem von Tiotropium plus Formoterol (7,4 %)</a:t>
            </a:r>
          </a:p>
          <a:p>
            <a:pPr>
              <a:lnSpc>
                <a:spcPct val="95000"/>
              </a:lnSpc>
              <a:spcBef>
                <a:spcPts val="1200"/>
              </a:spcBef>
              <a:buClr>
                <a:srgbClr val="0070C0"/>
              </a:buClr>
              <a:defRPr/>
            </a:pPr>
            <a:r>
              <a:rPr lang="de-DE" sz="2400" dirty="0" smtClean="0">
                <a:ea typeface="ヒラギノ角ゴ Pro W3"/>
                <a:cs typeface="ヒラギノ角ゴ Pro W3"/>
              </a:rPr>
              <a:t>IND/GLY zeigt insgesamt ein gutes Verträglichkeitsprofil</a:t>
            </a:r>
          </a:p>
        </p:txBody>
      </p:sp>
      <p:sp>
        <p:nvSpPr>
          <p:cNvPr id="4" name="Title 3"/>
          <p:cNvSpPr txBox="1">
            <a:spLocks/>
          </p:cNvSpPr>
          <p:nvPr/>
        </p:nvSpPr>
        <p:spPr bwMode="auto">
          <a:xfrm>
            <a:off x="530224" y="471488"/>
            <a:ext cx="8289925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5000"/>
              </a:lnSpc>
            </a:pPr>
            <a:r>
              <a:rPr lang="en-US" sz="2800" b="1" dirty="0">
                <a:solidFill>
                  <a:srgbClr val="1F497D"/>
                </a:solidFill>
              </a:rPr>
              <a:t>QUANTIFY</a:t>
            </a:r>
            <a:r>
              <a:rPr lang="de-DE" sz="2400" b="1" dirty="0">
                <a:solidFill>
                  <a:srgbClr val="69676D"/>
                </a:solidFill>
                <a:latin typeface="Calibri" pitchFamily="34" charset="0"/>
              </a:rPr>
              <a:t/>
            </a:r>
            <a:br>
              <a:rPr lang="de-DE" sz="2400" b="1" dirty="0">
                <a:solidFill>
                  <a:srgbClr val="69676D"/>
                </a:solidFill>
                <a:latin typeface="Calibri" pitchFamily="34" charset="0"/>
              </a:rPr>
            </a:br>
            <a:r>
              <a:rPr lang="de-DE" sz="2000" b="1" dirty="0" smtClean="0">
                <a:solidFill>
                  <a:srgbClr val="1F497D"/>
                </a:solidFill>
              </a:rPr>
              <a:t>Zusammenfassung Verträglichkeit</a:t>
            </a:r>
            <a:endParaRPr lang="de-DE" sz="2000" b="1" dirty="0">
              <a:solidFill>
                <a:srgbClr val="1F497D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12859" y="6577610"/>
            <a:ext cx="29095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Buhl et al. Thorax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2015 Apr;70(4):311-9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Ultibro_Flamme_grau.png"/>
          <p:cNvPicPr/>
          <p:nvPr/>
        </p:nvPicPr>
        <p:blipFill>
          <a:blip r:embed="rId2">
            <a:alphaModFix amt="30000"/>
            <a:extLst/>
          </a:blip>
          <a:srcRect b="54946"/>
          <a:stretch>
            <a:fillRect/>
          </a:stretch>
        </p:blipFill>
        <p:spPr>
          <a:xfrm>
            <a:off x="3813544" y="308795"/>
            <a:ext cx="5179582" cy="6566807"/>
          </a:xfrm>
          <a:prstGeom prst="rect">
            <a:avLst/>
          </a:prstGeom>
          <a:ln w="12700">
            <a:miter lim="400000"/>
          </a:ln>
        </p:spPr>
      </p:pic>
      <p:sp>
        <p:nvSpPr>
          <p:cNvPr id="139" name="Shape 139"/>
          <p:cNvSpPr>
            <a:spLocks noGrp="1"/>
          </p:cNvSpPr>
          <p:nvPr>
            <p:ph type="title"/>
          </p:nvPr>
        </p:nvSpPr>
        <p:spPr>
          <a:xfrm>
            <a:off x="803674" y="1883455"/>
            <a:ext cx="7590235" cy="2044899"/>
          </a:xfrm>
          <a:prstGeom prst="rect">
            <a:avLst/>
          </a:prstGeom>
        </p:spPr>
        <p:txBody>
          <a:bodyPr lIns="0" tIns="0" rIns="0" bIns="0" anchor="b"/>
          <a:lstStyle/>
          <a:p>
            <a:pPr lvl="0">
              <a:lnSpc>
                <a:spcPct val="80000"/>
              </a:lnSpc>
              <a:defRPr sz="1800" cap="none">
                <a:solidFill>
                  <a:srgbClr val="000000"/>
                </a:solidFill>
              </a:defRPr>
            </a:pPr>
            <a:r>
              <a:rPr sz="7500" b="1">
                <a:solidFill>
                  <a:srgbClr val="005581"/>
                </a:solidFill>
                <a:latin typeface="News Gothic MT"/>
                <a:ea typeface="News Gothic MT"/>
                <a:cs typeface="News Gothic MT"/>
                <a:sym typeface="News Gothic MT"/>
              </a:rPr>
              <a:t>DANKE</a:t>
            </a:r>
            <a:r>
              <a:rPr sz="4500" b="1">
                <a:solidFill>
                  <a:srgbClr val="5A5F5E"/>
                </a:solidFill>
                <a:latin typeface="News Gothic MT"/>
                <a:ea typeface="News Gothic MT"/>
                <a:cs typeface="News Gothic MT"/>
                <a:sym typeface="News Gothic MT"/>
              </a:rPr>
              <a:t> </a:t>
            </a:r>
          </a:p>
        </p:txBody>
      </p:sp>
      <p:pic>
        <p:nvPicPr>
          <p:cNvPr id="140" name="nvs_pharma_cmyk-uc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7743" y="6462073"/>
            <a:ext cx="876000" cy="237639"/>
          </a:xfrm>
          <a:prstGeom prst="rect">
            <a:avLst/>
          </a:prstGeom>
          <a:ln w="12700">
            <a:miter lim="400000"/>
          </a:ln>
        </p:spPr>
      </p:pic>
      <p:pic>
        <p:nvPicPr>
          <p:cNvPr id="141" name="end_respiratory slide service logo.pdf"/>
          <p:cNvPicPr/>
          <p:nvPr/>
        </p:nvPicPr>
        <p:blipFill>
          <a:blip r:embed="rId4">
            <a:extLst/>
          </a:blip>
          <a:srcRect l="27922" t="27511" r="25861" b="52184"/>
          <a:stretch>
            <a:fillRect/>
          </a:stretch>
        </p:blipFill>
        <p:spPr>
          <a:xfrm>
            <a:off x="8098952" y="6263327"/>
            <a:ext cx="1022013" cy="635022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592058705"/>
      </p:ext>
    </p:extLst>
  </p:cSld>
  <p:clrMapOvr>
    <a:masterClrMapping/>
  </p:clrMapOvr>
  <p:transition spd="med">
    <p:pu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Ultibro_Flamme_grau.png"/>
          <p:cNvPicPr/>
          <p:nvPr/>
        </p:nvPicPr>
        <p:blipFill>
          <a:blip r:embed="rId2">
            <a:alphaModFix amt="30000"/>
            <a:extLst/>
          </a:blip>
          <a:srcRect b="54946"/>
          <a:stretch>
            <a:fillRect/>
          </a:stretch>
        </p:blipFill>
        <p:spPr>
          <a:xfrm>
            <a:off x="3813544" y="308794"/>
            <a:ext cx="5179582" cy="6566807"/>
          </a:xfrm>
          <a:prstGeom prst="rect">
            <a:avLst/>
          </a:prstGeom>
          <a:ln w="12700">
            <a:miter lim="400000"/>
          </a:ln>
        </p:spPr>
      </p:pic>
      <p:sp>
        <p:nvSpPr>
          <p:cNvPr id="144" name="Shape 144"/>
          <p:cNvSpPr>
            <a:spLocks noGrp="1"/>
          </p:cNvSpPr>
          <p:nvPr>
            <p:ph type="body" idx="1"/>
          </p:nvPr>
        </p:nvSpPr>
        <p:spPr>
          <a:xfrm>
            <a:off x="891184" y="3102373"/>
            <a:ext cx="7590235" cy="690935"/>
          </a:xfrm>
          <a:prstGeom prst="rect">
            <a:avLst/>
          </a:prstGeom>
        </p:spPr>
        <p:txBody>
          <a:bodyPr lIns="0" tIns="0" rIns="0" bIns="0" anchor="t"/>
          <a:lstStyle>
            <a:lvl1pPr marL="0" indent="0" algn="ctr" defTabSz="457200">
              <a:spcBef>
                <a:spcPts val="0"/>
              </a:spcBef>
              <a:buClrTx/>
              <a:buSzTx/>
              <a:buNone/>
              <a:defRPr sz="3600">
                <a:solidFill>
                  <a:srgbClr val="A7A9AC"/>
                </a:solidFill>
                <a:latin typeface="News Gothic MT"/>
                <a:ea typeface="News Gothic MT"/>
                <a:cs typeface="News Gothic MT"/>
                <a:sym typeface="News Gothic M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dirty="0" err="1"/>
              <a:t>Ein</a:t>
            </a:r>
            <a:r>
              <a:rPr dirty="0"/>
              <a:t> Service von Novartis Respiratory</a:t>
            </a:r>
          </a:p>
        </p:txBody>
      </p:sp>
      <p:pic>
        <p:nvPicPr>
          <p:cNvPr id="145" name="nvs_pharma_cmyk-uc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7743" y="6462072"/>
            <a:ext cx="876000" cy="237639"/>
          </a:xfrm>
          <a:prstGeom prst="rect">
            <a:avLst/>
          </a:prstGeom>
          <a:ln w="12700">
            <a:miter lim="400000"/>
          </a:ln>
        </p:spPr>
      </p:pic>
      <p:pic>
        <p:nvPicPr>
          <p:cNvPr id="146" name="end_respiratory slide service logo.pdf"/>
          <p:cNvPicPr/>
          <p:nvPr/>
        </p:nvPicPr>
        <p:blipFill>
          <a:blip r:embed="rId4">
            <a:extLst/>
          </a:blip>
          <a:srcRect l="27922" t="27511" r="25861" b="52184"/>
          <a:stretch>
            <a:fillRect/>
          </a:stretch>
        </p:blipFill>
        <p:spPr>
          <a:xfrm>
            <a:off x="2629219" y="841168"/>
            <a:ext cx="3935540" cy="2442707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TextBox 5"/>
          <p:cNvSpPr txBox="1"/>
          <p:nvPr/>
        </p:nvSpPr>
        <p:spPr>
          <a:xfrm>
            <a:off x="1615371" y="3592696"/>
            <a:ext cx="5963235" cy="231858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algn="ctr" defTabSz="584200" fontAlgn="auto" latinLnBrk="1" hangingPunct="0">
              <a:spcBef>
                <a:spcPts val="0"/>
              </a:spcBef>
              <a:spcAft>
                <a:spcPts val="0"/>
              </a:spcAft>
            </a:pPr>
            <a:r>
              <a:rPr lang="de-AT" dirty="0" smtClean="0">
                <a:solidFill>
                  <a:srgbClr val="535353">
                    <a:lumMod val="50000"/>
                  </a:srgbClr>
                </a:solidFill>
                <a:latin typeface="News Gothic MT" panose="020B0503020103020203" pitchFamily="34" charset="0"/>
                <a:ea typeface="MS PGothic" pitchFamily="34" charset="-128"/>
                <a:cs typeface="+mn-cs"/>
                <a:sym typeface="Gill Sans Light"/>
              </a:rPr>
              <a:t>Kontakt: </a:t>
            </a:r>
          </a:p>
          <a:p>
            <a:pPr algn="ctr" defTabSz="584200" fontAlgn="auto" latinLnBrk="1" hangingPunct="0">
              <a:spcBef>
                <a:spcPts val="0"/>
              </a:spcBef>
              <a:spcAft>
                <a:spcPts val="0"/>
              </a:spcAft>
            </a:pPr>
            <a:r>
              <a:rPr lang="de-AT" dirty="0" smtClean="0">
                <a:solidFill>
                  <a:srgbClr val="535353">
                    <a:lumMod val="50000"/>
                  </a:srgbClr>
                </a:solidFill>
                <a:latin typeface="News Gothic MT" panose="020B0503020103020203" pitchFamily="34" charset="0"/>
                <a:ea typeface="MS PGothic" pitchFamily="34" charset="-128"/>
                <a:cs typeface="+mn-cs"/>
                <a:sym typeface="Gill Sans Light"/>
              </a:rPr>
              <a:t>Dr. Ewald Gingl, Medical </a:t>
            </a:r>
            <a:r>
              <a:rPr lang="de-AT" dirty="0" err="1" smtClean="0">
                <a:solidFill>
                  <a:srgbClr val="535353">
                    <a:lumMod val="50000"/>
                  </a:srgbClr>
                </a:solidFill>
                <a:latin typeface="News Gothic MT" panose="020B0503020103020203" pitchFamily="34" charset="0"/>
                <a:ea typeface="MS PGothic" pitchFamily="34" charset="-128"/>
                <a:cs typeface="+mn-cs"/>
                <a:sym typeface="Gill Sans Light"/>
              </a:rPr>
              <a:t>Advisor</a:t>
            </a:r>
            <a:r>
              <a:rPr lang="de-AT" dirty="0" smtClean="0">
                <a:solidFill>
                  <a:srgbClr val="535353">
                    <a:lumMod val="50000"/>
                  </a:srgbClr>
                </a:solidFill>
                <a:latin typeface="News Gothic MT" panose="020B0503020103020203" pitchFamily="34" charset="0"/>
                <a:ea typeface="MS PGothic" pitchFamily="34" charset="-128"/>
                <a:cs typeface="+mn-cs"/>
                <a:sym typeface="Gill Sans Light"/>
              </a:rPr>
              <a:t>,</a:t>
            </a:r>
          </a:p>
          <a:p>
            <a:pPr algn="ctr" defTabSz="584200" fontAlgn="auto" latinLnBrk="1" hangingPunct="0">
              <a:spcBef>
                <a:spcPts val="0"/>
              </a:spcBef>
              <a:spcAft>
                <a:spcPts val="0"/>
              </a:spcAft>
            </a:pPr>
            <a:r>
              <a:rPr lang="de-AT" dirty="0" smtClean="0">
                <a:solidFill>
                  <a:srgbClr val="535353">
                    <a:lumMod val="50000"/>
                  </a:srgbClr>
                </a:solidFill>
                <a:latin typeface="News Gothic MT" panose="020B0503020103020203" pitchFamily="34" charset="0"/>
                <a:ea typeface="MS PGothic" pitchFamily="34" charset="-128"/>
                <a:cs typeface="+mn-cs"/>
                <a:sym typeface="Gill Sans Light"/>
              </a:rPr>
              <a:t> </a:t>
            </a:r>
            <a:r>
              <a:rPr lang="de-AT" dirty="0" smtClean="0">
                <a:solidFill>
                  <a:srgbClr val="535353">
                    <a:lumMod val="50000"/>
                  </a:srgbClr>
                </a:solidFill>
                <a:latin typeface="News Gothic MT" panose="020B0503020103020203" pitchFamily="34" charset="0"/>
                <a:ea typeface="MS PGothic" pitchFamily="34" charset="-128"/>
                <a:cs typeface="+mn-cs"/>
                <a:sym typeface="Gill Sans Light"/>
                <a:hlinkClick r:id="rId5"/>
              </a:rPr>
              <a:t>ewald.gingl@novartis.com</a:t>
            </a:r>
            <a:endParaRPr lang="de-AT" dirty="0" smtClean="0">
              <a:solidFill>
                <a:srgbClr val="535353">
                  <a:lumMod val="50000"/>
                </a:srgbClr>
              </a:solidFill>
              <a:latin typeface="News Gothic MT" panose="020B0503020103020203" pitchFamily="34" charset="0"/>
              <a:ea typeface="MS PGothic" pitchFamily="34" charset="-128"/>
              <a:cs typeface="+mn-cs"/>
              <a:sym typeface="Gill Sans Light"/>
            </a:endParaRPr>
          </a:p>
          <a:p>
            <a:pPr algn="ctr" defTabSz="584200" fontAlgn="auto" latinLnBrk="1" hangingPunct="0">
              <a:spcBef>
                <a:spcPts val="0"/>
              </a:spcBef>
              <a:spcAft>
                <a:spcPts val="0"/>
              </a:spcAft>
            </a:pPr>
            <a:endParaRPr lang="de-AT" dirty="0" smtClean="0">
              <a:solidFill>
                <a:srgbClr val="535353">
                  <a:lumMod val="50000"/>
                </a:srgbClr>
              </a:solidFill>
              <a:latin typeface="News Gothic MT" panose="020B0503020103020203" pitchFamily="34" charset="0"/>
              <a:ea typeface="MS PGothic" pitchFamily="34" charset="-128"/>
              <a:cs typeface="+mn-cs"/>
              <a:sym typeface="Gill Sans Light"/>
            </a:endParaRPr>
          </a:p>
          <a:p>
            <a:pPr algn="ctr" defTabSz="584200" fontAlgn="auto" latinLnBrk="1" hangingPunct="0">
              <a:spcBef>
                <a:spcPts val="0"/>
              </a:spcBef>
              <a:spcAft>
                <a:spcPts val="0"/>
              </a:spcAft>
            </a:pPr>
            <a:r>
              <a:rPr lang="de-AT" dirty="0" smtClean="0">
                <a:solidFill>
                  <a:srgbClr val="535353">
                    <a:lumMod val="50000"/>
                  </a:srgbClr>
                </a:solidFill>
                <a:latin typeface="News Gothic MT" panose="020B0503020103020203" pitchFamily="34" charset="0"/>
                <a:ea typeface="MS PGothic" pitchFamily="34" charset="-128"/>
                <a:cs typeface="+mn-cs"/>
                <a:sym typeface="Gill Sans Light"/>
              </a:rPr>
              <a:t>Dr. Marcel Dautzenberg, Medical Scientific Liaison, </a:t>
            </a:r>
          </a:p>
          <a:p>
            <a:pPr algn="ctr" defTabSz="584200" fontAlgn="auto" latinLnBrk="1" hangingPunct="0">
              <a:spcBef>
                <a:spcPts val="0"/>
              </a:spcBef>
              <a:spcAft>
                <a:spcPts val="0"/>
              </a:spcAft>
            </a:pPr>
            <a:r>
              <a:rPr lang="de-AT" dirty="0" smtClean="0">
                <a:solidFill>
                  <a:srgbClr val="535353">
                    <a:lumMod val="50000"/>
                  </a:srgbClr>
                </a:solidFill>
                <a:latin typeface="News Gothic MT" panose="020B0503020103020203" pitchFamily="34" charset="0"/>
                <a:ea typeface="MS PGothic" pitchFamily="34" charset="-128"/>
                <a:cs typeface="+mn-cs"/>
                <a:sym typeface="Gill Sans Light"/>
                <a:hlinkClick r:id="rId6"/>
              </a:rPr>
              <a:t>marcel.dautzenberg@novartis.com</a:t>
            </a:r>
            <a:endParaRPr lang="de-AT" dirty="0" smtClean="0">
              <a:solidFill>
                <a:srgbClr val="535353">
                  <a:lumMod val="50000"/>
                </a:srgbClr>
              </a:solidFill>
              <a:latin typeface="News Gothic MT" panose="020B0503020103020203" pitchFamily="34" charset="0"/>
              <a:ea typeface="MS PGothic" pitchFamily="34" charset="-128"/>
              <a:cs typeface="+mn-cs"/>
              <a:sym typeface="Gill Sans Light"/>
            </a:endParaRPr>
          </a:p>
          <a:p>
            <a:pPr algn="ctr" defTabSz="584200" fontAlgn="auto" latinLnBrk="1" hangingPunct="0">
              <a:spcBef>
                <a:spcPts val="0"/>
              </a:spcBef>
              <a:spcAft>
                <a:spcPts val="0"/>
              </a:spcAft>
            </a:pPr>
            <a:endParaRPr lang="de-AT" dirty="0">
              <a:solidFill>
                <a:srgbClr val="535353">
                  <a:lumMod val="50000"/>
                </a:srgbClr>
              </a:solidFill>
              <a:latin typeface="News Gothic MT" panose="020B0503020103020203" pitchFamily="34" charset="0"/>
              <a:ea typeface="MS PGothic" pitchFamily="34" charset="-128"/>
              <a:cs typeface="+mn-cs"/>
              <a:sym typeface="Gill Sans Light"/>
            </a:endParaRPr>
          </a:p>
          <a:p>
            <a:pPr algn="ctr" defTabSz="584200" fontAlgn="auto" latinLnBrk="1" hangingPunct="0">
              <a:spcBef>
                <a:spcPts val="0"/>
              </a:spcBef>
              <a:spcAft>
                <a:spcPts val="0"/>
              </a:spcAft>
            </a:pPr>
            <a:r>
              <a:rPr lang="de-AT" dirty="0" smtClean="0">
                <a:solidFill>
                  <a:srgbClr val="535353">
                    <a:lumMod val="50000"/>
                  </a:srgbClr>
                </a:solidFill>
                <a:latin typeface="News Gothic MT" panose="020B0503020103020203" pitchFamily="34" charset="0"/>
                <a:ea typeface="MS PGothic" pitchFamily="34" charset="-128"/>
                <a:cs typeface="+mn-cs"/>
                <a:sym typeface="Gill Sans Light"/>
              </a:rPr>
              <a:t>Stand der Information: Oktober 2015, </a:t>
            </a:r>
            <a:r>
              <a:rPr lang="en-US" smtClean="0">
                <a:solidFill>
                  <a:srgbClr val="535353">
                    <a:lumMod val="50000"/>
                  </a:srgbClr>
                </a:solidFill>
                <a:latin typeface="News Gothic MT" panose="020B0503020103020203" pitchFamily="34" charset="0"/>
              </a:rPr>
              <a:t>AT1511403179</a:t>
            </a:r>
            <a:endParaRPr lang="en-US">
              <a:solidFill>
                <a:srgbClr val="535353">
                  <a:lumMod val="50000"/>
                </a:srgbClr>
              </a:solidFill>
              <a:latin typeface="News Gothic MT" panose="020B0503020103020203" pitchFamily="34" charset="0"/>
              <a:sym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510112826"/>
      </p:ext>
    </p:extLst>
  </p:cSld>
  <p:clrMapOvr>
    <a:masterClrMapping/>
  </p:clrMapOvr>
  <p:transition spd="med">
    <p:push/>
  </p:transition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11899" y="532528"/>
            <a:ext cx="8229600" cy="850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106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212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32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426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de-AT" dirty="0" smtClean="0">
                <a:latin typeface="DIN Alternate"/>
              </a:rPr>
              <a:t>Disclaimer</a:t>
            </a:r>
            <a:endParaRPr lang="en-US" dirty="0">
              <a:latin typeface="DIN Alternate"/>
            </a:endParaRPr>
          </a:p>
        </p:txBody>
      </p:sp>
      <p:sp>
        <p:nvSpPr>
          <p:cNvPr id="5" name="Subtitle 2"/>
          <p:cNvSpPr>
            <a:spLocks noGrp="1"/>
          </p:cNvSpPr>
          <p:nvPr/>
        </p:nvSpPr>
        <p:spPr bwMode="auto">
          <a:xfrm>
            <a:off x="411899" y="1701800"/>
            <a:ext cx="8229600" cy="402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F7F7F"/>
              </a:buClr>
              <a:buFont typeface="Wingdings" pitchFamily="2" charset="2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106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F497D"/>
              </a:buClr>
              <a:buFont typeface="Wingdings" pitchFamily="2" charset="2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212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000"/>
              </a:buClr>
              <a:buFont typeface="Wingdings" pitchFamily="2" charset="2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32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Wingdings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426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5532" indent="0" algn="ctr" defTabSz="914212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2640" indent="0" algn="ctr" defTabSz="914212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199744" indent="0" algn="ctr" defTabSz="914212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6852" indent="0" algn="ctr" defTabSz="914212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de-AT" sz="1600" i="1" dirty="0" smtClean="0"/>
              <a:t>Dieser Foliensatz basiert ausschließlich auf öffentlich zugängliche Informationen.</a:t>
            </a:r>
            <a:br>
              <a:rPr lang="de-AT" sz="1600" i="1" dirty="0" smtClean="0"/>
            </a:br>
            <a:endParaRPr lang="de-AT" sz="1600" i="1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AT" sz="1600" i="1" dirty="0" smtClean="0"/>
              <a:t>Dieser Foliensatz ist ausschließlich für den persönlichen Gebrauch zu Schulungszwecken gedacht</a:t>
            </a:r>
            <a:r>
              <a:rPr lang="de-AT" sz="1600" i="1" dirty="0"/>
              <a:t> </a:t>
            </a:r>
            <a:r>
              <a:rPr lang="de-AT" sz="1600" i="1" dirty="0" smtClean="0"/>
              <a:t>und ist </a:t>
            </a:r>
            <a:r>
              <a:rPr lang="de-DE" sz="1600" i="1" dirty="0" smtClean="0"/>
              <a:t>nicht </a:t>
            </a:r>
            <a:r>
              <a:rPr lang="de-DE" sz="1600" i="1" dirty="0"/>
              <a:t>für die allgemeine Verbreitung bestimmt</a:t>
            </a:r>
            <a:r>
              <a:rPr lang="de-DE" sz="1600" i="1" dirty="0" smtClean="0"/>
              <a:t>.</a:t>
            </a:r>
            <a:r>
              <a:rPr lang="de-AT" sz="1600" i="1" dirty="0" smtClean="0"/>
              <a:t/>
            </a:r>
            <a:br>
              <a:rPr lang="de-AT" sz="1600" i="1" dirty="0" smtClean="0"/>
            </a:br>
            <a:endParaRPr lang="de-AT" sz="1600" i="1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AT" sz="1600" i="1" dirty="0" smtClean="0"/>
              <a:t>Die Informationen wurden nach bestem Wissen vollständig und aktuell zusammengestellt.</a:t>
            </a:r>
            <a:br>
              <a:rPr lang="de-AT" sz="1600" i="1" dirty="0" smtClean="0"/>
            </a:br>
            <a:endParaRPr lang="de-AT" sz="1600" i="1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AT" sz="1600" i="1" dirty="0"/>
              <a:t>Novartis Pharma GmbH übernimmt keinerlei Gewähr für die Vollständigkeit oder Aktualität der in diesem Dokument bereitgestellten Information.</a:t>
            </a:r>
            <a:r>
              <a:rPr lang="de-AT" sz="1600" i="1" dirty="0" smtClean="0"/>
              <a:t/>
            </a:r>
            <a:br>
              <a:rPr lang="de-AT" sz="1600" i="1" dirty="0" smtClean="0"/>
            </a:br>
            <a:endParaRPr lang="de-AT" sz="1600" i="1" dirty="0" smtClean="0"/>
          </a:p>
          <a:p>
            <a:pPr marL="285750" lvl="0" indent="-285750">
              <a:buFont typeface="Wingdings" pitchFamily="2" charset="2"/>
              <a:buChar char="§"/>
            </a:pPr>
            <a:r>
              <a:rPr lang="de-AT" sz="1600" i="1" dirty="0"/>
              <a:t>Novartis Pharma GmbH</a:t>
            </a:r>
            <a:r>
              <a:rPr lang="de-AT" sz="1600" i="1" dirty="0" smtClean="0"/>
              <a:t> </a:t>
            </a:r>
            <a:r>
              <a:rPr lang="de-AT" sz="1600" i="1" dirty="0"/>
              <a:t>ist nicht für die spätere Verwendung über den vorgesehenen Zweck hinaus bzw. für Änderungen des Vortrages durch Sie oder Dritte </a:t>
            </a:r>
            <a:r>
              <a:rPr lang="de-AT" sz="1600" i="1" dirty="0" smtClean="0"/>
              <a:t>verantwortlich.</a:t>
            </a:r>
            <a:br>
              <a:rPr lang="de-AT" sz="1600" i="1" dirty="0" smtClean="0"/>
            </a:br>
            <a:endParaRPr lang="de-AT" sz="1600" i="1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AT" sz="1600" i="1" dirty="0" smtClean="0"/>
              <a:t>Stand der Information: Oktober 2015</a:t>
            </a:r>
            <a:endParaRPr lang="en-US" sz="1600" dirty="0"/>
          </a:p>
          <a:p>
            <a:endParaRPr lang="en-US" sz="1600" dirty="0"/>
          </a:p>
          <a:p>
            <a:pPr lvl="0"/>
            <a:endParaRPr lang="en-US" sz="16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984241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AutoShape 67"/>
          <p:cNvSpPr>
            <a:spLocks noChangeArrowheads="1"/>
          </p:cNvSpPr>
          <p:nvPr/>
        </p:nvSpPr>
        <p:spPr bwMode="auto">
          <a:xfrm>
            <a:off x="4204497" y="3825620"/>
            <a:ext cx="4294923" cy="550862"/>
          </a:xfrm>
          <a:prstGeom prst="homePlate">
            <a:avLst>
              <a:gd name="adj" fmla="val 37421"/>
            </a:avLst>
          </a:prstGeom>
          <a:gradFill flip="none" rotWithShape="1">
            <a:gsLst>
              <a:gs pos="0">
                <a:srgbClr val="009999"/>
              </a:gs>
              <a:gs pos="94000">
                <a:schemeClr val="bg1">
                  <a:lumMod val="65000"/>
                </a:schemeClr>
              </a:gs>
              <a:gs pos="54000">
                <a:srgbClr val="9FFF9F"/>
              </a:gs>
            </a:gsLst>
            <a:lin ang="5400000" scaled="0"/>
            <a:tileRect/>
          </a:gra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72000" tIns="0" rIns="72000" bIns="0" anchor="ctr"/>
          <a:lstStyle/>
          <a:p>
            <a:pPr>
              <a:defRPr/>
            </a:pPr>
            <a:r>
              <a:rPr lang="de-DE" sz="12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	       </a:t>
            </a:r>
            <a:r>
              <a:rPr lang="de-DE" sz="1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+	                      +</a:t>
            </a:r>
            <a:endParaRPr lang="de-DE" sz="1200" b="1" dirty="0">
              <a:solidFill>
                <a:prstClr val="black"/>
              </a:solidFill>
              <a:cs typeface="Arial" pitchFamily="34" charset="0"/>
            </a:endParaRPr>
          </a:p>
        </p:txBody>
      </p:sp>
      <p:grpSp>
        <p:nvGrpSpPr>
          <p:cNvPr id="43013" name="Group 3"/>
          <p:cNvGrpSpPr>
            <a:grpSpLocks/>
          </p:cNvGrpSpPr>
          <p:nvPr/>
        </p:nvGrpSpPr>
        <p:grpSpPr bwMode="auto">
          <a:xfrm>
            <a:off x="400050" y="2204864"/>
            <a:ext cx="8099370" cy="3804920"/>
            <a:chOff x="205915" y="1798639"/>
            <a:chExt cx="8617725" cy="4031389"/>
          </a:xfrm>
        </p:grpSpPr>
        <p:grpSp>
          <p:nvGrpSpPr>
            <p:cNvPr id="43019" name="Group 6"/>
            <p:cNvGrpSpPr>
              <a:grpSpLocks/>
            </p:cNvGrpSpPr>
            <p:nvPr/>
          </p:nvGrpSpPr>
          <p:grpSpPr bwMode="auto">
            <a:xfrm>
              <a:off x="205915" y="1798639"/>
              <a:ext cx="8617725" cy="4031389"/>
              <a:chOff x="220663" y="1798639"/>
              <a:chExt cx="8617725" cy="4031389"/>
            </a:xfrm>
          </p:grpSpPr>
          <p:grpSp>
            <p:nvGrpSpPr>
              <p:cNvPr id="43022" name="Group 26"/>
              <p:cNvGrpSpPr>
                <a:grpSpLocks/>
              </p:cNvGrpSpPr>
              <p:nvPr/>
            </p:nvGrpSpPr>
            <p:grpSpPr bwMode="auto">
              <a:xfrm>
                <a:off x="220663" y="1798639"/>
                <a:ext cx="8617725" cy="4031389"/>
                <a:chOff x="220663" y="2306639"/>
                <a:chExt cx="8617725" cy="4031389"/>
              </a:xfrm>
            </p:grpSpPr>
            <p:sp>
              <p:nvSpPr>
                <p:cNvPr id="28" name="AutoShape 15"/>
                <p:cNvSpPr>
                  <a:spLocks noChangeArrowheads="1"/>
                </p:cNvSpPr>
                <p:nvPr/>
              </p:nvSpPr>
              <p:spPr bwMode="auto">
                <a:xfrm>
                  <a:off x="2438600" y="3931811"/>
                  <a:ext cx="1692427" cy="461842"/>
                </a:xfrm>
                <a:prstGeom prst="homePlate">
                  <a:avLst>
                    <a:gd name="adj" fmla="val 49563"/>
                  </a:avLst>
                </a:prstGeom>
                <a:solidFill>
                  <a:srgbClr val="404040"/>
                </a:solidFill>
                <a:ln>
                  <a:solidFill>
                    <a:srgbClr val="2C2C2C"/>
                  </a:solidFill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lIns="36000" rIns="0" anchor="ctr">
                  <a:spAutoFit/>
                </a:bodyPr>
                <a:lstStyle/>
                <a:p>
                  <a:pPr algn="ctr">
                    <a:defRPr/>
                  </a:pPr>
                  <a:r>
                    <a:rPr lang="de-DE" sz="1200" dirty="0" smtClean="0">
                      <a:solidFill>
                        <a:srgbClr val="FFFFFF"/>
                      </a:solidFill>
                      <a:latin typeface="Arial" pitchFamily="34" charset="0"/>
                      <a:ea typeface="ヒラギノ角ゴ Pro W3"/>
                      <a:cs typeface="Arial" pitchFamily="34" charset="0"/>
                    </a:rPr>
                    <a:t>Screening / </a:t>
                  </a:r>
                  <a:br>
                    <a:rPr lang="de-DE" sz="1200" dirty="0" smtClean="0">
                      <a:solidFill>
                        <a:srgbClr val="FFFFFF"/>
                      </a:solidFill>
                      <a:latin typeface="Arial" pitchFamily="34" charset="0"/>
                      <a:ea typeface="ヒラギノ角ゴ Pro W3"/>
                      <a:cs typeface="Arial" pitchFamily="34" charset="0"/>
                    </a:rPr>
                  </a:br>
                  <a:r>
                    <a:rPr lang="de-DE" sz="1200" dirty="0" smtClean="0">
                      <a:solidFill>
                        <a:srgbClr val="FFFFFF"/>
                      </a:solidFill>
                      <a:latin typeface="Arial" pitchFamily="34" charset="0"/>
                      <a:ea typeface="ヒラギノ角ゴ Pro W3"/>
                      <a:cs typeface="Arial" pitchFamily="34" charset="0"/>
                    </a:rPr>
                    <a:t>Run-in Phase</a:t>
                  </a:r>
                  <a:endParaRPr lang="de-DE" sz="1200" dirty="0">
                    <a:solidFill>
                      <a:srgbClr val="FFFFFF"/>
                    </a:solidFill>
                    <a:latin typeface="Arial" pitchFamily="34" charset="0"/>
                    <a:ea typeface="ヒラギノ角ゴ Pro W3"/>
                    <a:cs typeface="Arial" pitchFamily="34" charset="0"/>
                  </a:endParaRPr>
                </a:p>
              </p:txBody>
            </p:sp>
            <p:sp>
              <p:nvSpPr>
                <p:cNvPr id="29" name="AutoShape 67"/>
                <p:cNvSpPr>
                  <a:spLocks noChangeArrowheads="1"/>
                </p:cNvSpPr>
                <p:nvPr/>
              </p:nvSpPr>
              <p:spPr bwMode="auto">
                <a:xfrm>
                  <a:off x="4265977" y="3471557"/>
                  <a:ext cx="4572411" cy="550718"/>
                </a:xfrm>
                <a:prstGeom prst="homePlate">
                  <a:avLst>
                    <a:gd name="adj" fmla="val 37421"/>
                  </a:avLst>
                </a:prstGeom>
                <a:gradFill flip="none" rotWithShape="1">
                  <a:gsLst>
                    <a:gs pos="100000">
                      <a:schemeClr val="bg1">
                        <a:lumMod val="67000"/>
                        <a:alpha val="76000"/>
                      </a:schemeClr>
                    </a:gs>
                    <a:gs pos="0">
                      <a:srgbClr val="FAF400"/>
                    </a:gs>
                  </a:gsLst>
                  <a:lin ang="5400000" scaled="0"/>
                  <a:tileRect/>
                </a:gradFill>
                <a:ln>
                  <a:solidFill>
                    <a:schemeClr val="bg1">
                      <a:lumMod val="50000"/>
                    </a:schemeClr>
                  </a:solidFill>
                  <a:headEnd/>
                  <a:tailE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lIns="72000" tIns="0" rIns="72000" bIns="0" anchor="ctr"/>
                <a:lstStyle/>
                <a:p>
                  <a:pPr>
                    <a:defRPr/>
                  </a:pPr>
                  <a:r>
                    <a:rPr lang="de-DE" sz="1200" dirty="0" smtClean="0">
                      <a:solidFill>
                        <a:prstClr val="black"/>
                      </a:solidFill>
                      <a:latin typeface="Arial" pitchFamily="34" charset="0"/>
                      <a:cs typeface="Arial" pitchFamily="34" charset="0"/>
                    </a:rPr>
                    <a:t>   	</a:t>
                  </a:r>
                  <a:r>
                    <a:rPr lang="de-DE" sz="1200" dirty="0">
                      <a:solidFill>
                        <a:prstClr val="black"/>
                      </a:solidFill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de-DE" sz="1200" dirty="0" smtClean="0">
                      <a:solidFill>
                        <a:prstClr val="black"/>
                      </a:solidFill>
                      <a:latin typeface="Arial" pitchFamily="34" charset="0"/>
                      <a:cs typeface="Arial" pitchFamily="34" charset="0"/>
                    </a:rPr>
                    <a:t>     </a:t>
                  </a:r>
                  <a:r>
                    <a:rPr lang="de-DE" sz="1200" b="1" dirty="0" smtClean="0">
                      <a:solidFill>
                        <a:prstClr val="black"/>
                      </a:solidFill>
                      <a:latin typeface="Arial" pitchFamily="34" charset="0"/>
                      <a:cs typeface="Arial" pitchFamily="34" charset="0"/>
                    </a:rPr>
                    <a:t>  +</a:t>
                  </a:r>
                  <a:r>
                    <a:rPr lang="de-DE" sz="1200" dirty="0" smtClean="0">
                      <a:solidFill>
                        <a:prstClr val="black"/>
                      </a:solidFill>
                      <a:latin typeface="Arial" pitchFamily="34" charset="0"/>
                      <a:cs typeface="Arial" pitchFamily="34" charset="0"/>
                    </a:rPr>
                    <a:t>	                      </a:t>
                  </a:r>
                  <a:r>
                    <a:rPr lang="de-DE" sz="1200" b="1" dirty="0" smtClean="0">
                      <a:solidFill>
                        <a:prstClr val="black"/>
                      </a:solidFill>
                      <a:latin typeface="Arial" pitchFamily="34" charset="0"/>
                      <a:cs typeface="Arial" pitchFamily="34" charset="0"/>
                    </a:rPr>
                    <a:t>+</a:t>
                  </a:r>
                  <a:endParaRPr lang="de-DE" sz="1200" b="1" dirty="0">
                    <a:solidFill>
                      <a:prstClr val="black"/>
                    </a:solidFill>
                    <a:cs typeface="Arial" pitchFamily="34" charset="0"/>
                  </a:endParaRPr>
                </a:p>
              </p:txBody>
            </p:sp>
            <p:sp>
              <p:nvSpPr>
                <p:cNvPr id="30" name="Line 56"/>
                <p:cNvSpPr>
                  <a:spLocks noChangeShapeType="1"/>
                </p:cNvSpPr>
                <p:nvPr/>
              </p:nvSpPr>
              <p:spPr bwMode="auto">
                <a:xfrm flipV="1">
                  <a:off x="4267565" y="4934848"/>
                  <a:ext cx="4535895" cy="1428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lg" len="lg"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e-DE" sz="2400" dirty="0">
                    <a:solidFill>
                      <a:prstClr val="black"/>
                    </a:solidFill>
                    <a:cs typeface="+mn-cs"/>
                  </a:endParaRPr>
                </a:p>
              </p:txBody>
            </p:sp>
            <p:sp>
              <p:nvSpPr>
                <p:cNvPr id="31" name="Line 57"/>
                <p:cNvSpPr>
                  <a:spLocks noChangeShapeType="1"/>
                </p:cNvSpPr>
                <p:nvPr/>
              </p:nvSpPr>
              <p:spPr bwMode="auto">
                <a:xfrm>
                  <a:off x="593760" y="4934848"/>
                  <a:ext cx="1690839" cy="1428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lg" len="lg"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e-DE" sz="2400" dirty="0">
                    <a:solidFill>
                      <a:prstClr val="black"/>
                    </a:solidFill>
                    <a:cs typeface="+mn-cs"/>
                  </a:endParaRPr>
                </a:p>
              </p:txBody>
            </p:sp>
            <p:sp>
              <p:nvSpPr>
                <p:cNvPr id="32" name="Line 57"/>
                <p:cNvSpPr>
                  <a:spLocks noChangeShapeType="1"/>
                </p:cNvSpPr>
                <p:nvPr/>
              </p:nvSpPr>
              <p:spPr bwMode="auto">
                <a:xfrm flipV="1">
                  <a:off x="2449713" y="4934848"/>
                  <a:ext cx="1690840" cy="1428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lg" len="lg"/>
                </a:ln>
              </p:spPr>
              <p:txBody>
                <a:bodyPr/>
                <a:lstStyle/>
                <a:p>
                  <a:pPr>
                    <a:defRPr/>
                  </a:pPr>
                  <a:endParaRPr lang="de-DE" sz="2400" dirty="0">
                    <a:solidFill>
                      <a:prstClr val="black"/>
                    </a:solidFill>
                    <a:cs typeface="+mn-cs"/>
                  </a:endParaRPr>
                </a:p>
              </p:txBody>
            </p:sp>
            <p:sp>
              <p:nvSpPr>
                <p:cNvPr id="33" name="Rectangle 14"/>
                <p:cNvSpPr>
                  <a:spLocks noChangeArrowheads="1"/>
                </p:cNvSpPr>
                <p:nvPr/>
              </p:nvSpPr>
              <p:spPr bwMode="blackWhite">
                <a:xfrm>
                  <a:off x="631863" y="5128472"/>
                  <a:ext cx="1692427" cy="360268"/>
                </a:xfrm>
                <a:prstGeom prst="roundRect">
                  <a:avLst/>
                </a:prstGeom>
                <a:solidFill>
                  <a:srgbClr val="145477"/>
                </a:solidFill>
                <a:ln>
                  <a:solidFill>
                    <a:srgbClr val="0B3B56"/>
                  </a:solidFill>
                  <a:headEnd/>
                  <a:tailE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anchor="ctr"/>
                <a:lstStyle/>
                <a:p>
                  <a:pPr algn="ctr" eaLnBrk="0" hangingPunct="0">
                    <a:defRPr/>
                  </a:pPr>
                  <a:r>
                    <a:rPr lang="de-DE" sz="1100" dirty="0" smtClean="0">
                      <a:solidFill>
                        <a:srgbClr val="FFFFFF"/>
                      </a:solidFill>
                      <a:latin typeface="Arial" pitchFamily="34" charset="0"/>
                      <a:ea typeface="MS PGothic" pitchFamily="34" charset="-128"/>
                      <a:cs typeface="Arial" pitchFamily="34" charset="0"/>
                    </a:rPr>
                    <a:t>abhängig von </a:t>
                  </a:r>
                </a:p>
                <a:p>
                  <a:pPr algn="ctr" eaLnBrk="0" hangingPunct="0">
                    <a:defRPr/>
                  </a:pPr>
                  <a:r>
                    <a:rPr lang="de-DE" sz="1100" dirty="0" err="1" smtClean="0">
                      <a:solidFill>
                        <a:srgbClr val="FFFFFF"/>
                      </a:solidFill>
                      <a:latin typeface="Arial" pitchFamily="34" charset="0"/>
                      <a:ea typeface="MS PGothic" pitchFamily="34" charset="-128"/>
                      <a:cs typeface="Arial" pitchFamily="34" charset="0"/>
                    </a:rPr>
                    <a:t>Wash</a:t>
                  </a:r>
                  <a:r>
                    <a:rPr lang="de-DE" sz="1100" smtClean="0">
                      <a:solidFill>
                        <a:srgbClr val="FFFFFF"/>
                      </a:solidFill>
                      <a:latin typeface="Arial" pitchFamily="34" charset="0"/>
                      <a:ea typeface="MS PGothic" pitchFamily="34" charset="-128"/>
                      <a:cs typeface="Arial" pitchFamily="34" charset="0"/>
                    </a:rPr>
                    <a:t> out-Restriktionen</a:t>
                  </a:r>
                  <a:endParaRPr lang="de-DE" sz="1100" dirty="0">
                    <a:solidFill>
                      <a:srgbClr val="FFFFFF"/>
                    </a:solidFill>
                    <a:latin typeface="Arial" pitchFamily="34" charset="0"/>
                    <a:ea typeface="MS PGothic" pitchFamily="34" charset="-128"/>
                    <a:cs typeface="Arial" pitchFamily="34" charset="0"/>
                  </a:endParaRPr>
                </a:p>
              </p:txBody>
            </p:sp>
            <p:sp>
              <p:nvSpPr>
                <p:cNvPr id="34" name="Rectangle 14"/>
                <p:cNvSpPr>
                  <a:spLocks noChangeArrowheads="1"/>
                </p:cNvSpPr>
                <p:nvPr/>
              </p:nvSpPr>
              <p:spPr bwMode="blackWhite">
                <a:xfrm>
                  <a:off x="2429075" y="5128472"/>
                  <a:ext cx="1690839" cy="360268"/>
                </a:xfrm>
                <a:prstGeom prst="roundRect">
                  <a:avLst/>
                </a:prstGeom>
                <a:solidFill>
                  <a:srgbClr val="145477"/>
                </a:solidFill>
                <a:ln>
                  <a:solidFill>
                    <a:srgbClr val="0B3B56"/>
                  </a:solidFill>
                  <a:headEnd/>
                  <a:tailE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anchor="ctr"/>
                <a:lstStyle/>
                <a:p>
                  <a:pPr algn="ctr" eaLnBrk="0" hangingPunct="0">
                    <a:defRPr/>
                  </a:pPr>
                  <a:r>
                    <a:rPr lang="de-DE" sz="1100" smtClean="0">
                      <a:solidFill>
                        <a:srgbClr val="FFFFFF"/>
                      </a:solidFill>
                      <a:latin typeface="Arial" pitchFamily="34" charset="0"/>
                      <a:ea typeface="MS PGothic" pitchFamily="34" charset="-128"/>
                      <a:cs typeface="Arial" pitchFamily="34" charset="0"/>
                    </a:rPr>
                    <a:t>variabel</a:t>
                  </a:r>
                  <a:endParaRPr lang="de-DE" sz="1100" dirty="0">
                    <a:solidFill>
                      <a:srgbClr val="FFFFFF"/>
                    </a:solidFill>
                    <a:ea typeface="MS PGothic" pitchFamily="34" charset="-128"/>
                    <a:cs typeface="Arial" pitchFamily="34" charset="0"/>
                  </a:endParaRPr>
                </a:p>
              </p:txBody>
            </p:sp>
            <p:sp>
              <p:nvSpPr>
                <p:cNvPr id="35" name="Rectangle 14"/>
                <p:cNvSpPr>
                  <a:spLocks noChangeArrowheads="1"/>
                </p:cNvSpPr>
                <p:nvPr/>
              </p:nvSpPr>
              <p:spPr bwMode="blackWhite">
                <a:xfrm>
                  <a:off x="4258039" y="5128472"/>
                  <a:ext cx="4535895" cy="360268"/>
                </a:xfrm>
                <a:prstGeom prst="roundRect">
                  <a:avLst/>
                </a:prstGeom>
                <a:solidFill>
                  <a:srgbClr val="145477"/>
                </a:solidFill>
                <a:ln>
                  <a:solidFill>
                    <a:srgbClr val="0B3B56"/>
                  </a:solidFill>
                  <a:headEnd/>
                  <a:tailE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anchor="ctr"/>
                <a:lstStyle/>
                <a:p>
                  <a:pPr algn="ctr" eaLnBrk="0" hangingPunct="0">
                    <a:defRPr/>
                  </a:pPr>
                  <a:r>
                    <a:rPr lang="de-DE" sz="1100" smtClean="0">
                      <a:solidFill>
                        <a:srgbClr val="FFFFFF"/>
                      </a:solidFill>
                      <a:latin typeface="Arial" pitchFamily="34" charset="0"/>
                      <a:ea typeface="MS PGothic" pitchFamily="34" charset="-128"/>
                      <a:cs typeface="Arial" pitchFamily="34" charset="0"/>
                    </a:rPr>
                    <a:t>Visite 3  (Tag 1) bis Visite 7 (Tag 183)</a:t>
                  </a:r>
                  <a:endParaRPr lang="de-DE" sz="1100" dirty="0">
                    <a:solidFill>
                      <a:srgbClr val="FFFFFF"/>
                    </a:solidFill>
                    <a:latin typeface="Arial" pitchFamily="34" charset="0"/>
                    <a:ea typeface="MS PGothic" pitchFamily="34" charset="-128"/>
                    <a:cs typeface="Arial" pitchFamily="34" charset="0"/>
                  </a:endParaRPr>
                </a:p>
              </p:txBody>
            </p:sp>
            <p:cxnSp>
              <p:nvCxnSpPr>
                <p:cNvPr id="36" name="Straight Connector 35"/>
                <p:cNvCxnSpPr/>
                <p:nvPr/>
              </p:nvCxnSpPr>
              <p:spPr bwMode="auto">
                <a:xfrm>
                  <a:off x="4189770" y="2854182"/>
                  <a:ext cx="3175" cy="2656778"/>
                </a:xfrm>
                <a:prstGeom prst="line">
                  <a:avLst/>
                </a:prstGeom>
                <a:ln w="25400" cmpd="sng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auto">
                <a:xfrm>
                  <a:off x="2373507" y="3011303"/>
                  <a:ext cx="0" cy="2464741"/>
                </a:xfrm>
                <a:prstGeom prst="line">
                  <a:avLst/>
                </a:prstGeom>
                <a:ln w="25400" cmpd="sng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auto">
                <a:xfrm>
                  <a:off x="587409" y="2827201"/>
                  <a:ext cx="0" cy="2648843"/>
                </a:xfrm>
                <a:prstGeom prst="line">
                  <a:avLst/>
                </a:prstGeom>
                <a:ln w="25400" cmpd="sng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" name="Rounded Rectangle 38"/>
                <p:cNvSpPr/>
                <p:nvPr/>
              </p:nvSpPr>
              <p:spPr bwMode="auto">
                <a:xfrm>
                  <a:off x="652502" y="3006542"/>
                  <a:ext cx="3454711" cy="360267"/>
                </a:xfrm>
                <a:prstGeom prst="roundRect">
                  <a:avLst/>
                </a:prstGeom>
                <a:solidFill>
                  <a:srgbClr val="A6A6A6"/>
                </a:solidFill>
                <a:ln>
                  <a:solidFill>
                    <a:srgbClr val="7D7D7D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de-DE" sz="1200" b="1" dirty="0" smtClean="0">
                      <a:solidFill>
                        <a:prstClr val="white"/>
                      </a:solidFill>
                      <a:latin typeface="Arial" pitchFamily="34" charset="0"/>
                      <a:cs typeface="Arial" pitchFamily="34" charset="0"/>
                    </a:rPr>
                    <a:t>Prä-Randomisierungsphase</a:t>
                  </a:r>
                  <a:endParaRPr lang="de-DE" sz="1200" b="1" dirty="0">
                    <a:solidFill>
                      <a:prstClr val="white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0" name="Rounded Rectangle 39"/>
                <p:cNvSpPr/>
                <p:nvPr/>
              </p:nvSpPr>
              <p:spPr bwMode="auto">
                <a:xfrm>
                  <a:off x="220663" y="6085681"/>
                  <a:ext cx="743017" cy="252347"/>
                </a:xfrm>
                <a:prstGeom prst="roundRect">
                  <a:avLst/>
                </a:prstGeom>
                <a:solidFill>
                  <a:srgbClr val="0071BC"/>
                </a:solidFill>
                <a:ln>
                  <a:solidFill>
                    <a:srgbClr val="005189"/>
                  </a:solidFill>
                  <a:headEnd/>
                  <a:tailEnd/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lIns="0" tIns="0" rIns="0" bIns="0" anchor="ctr"/>
                <a:lstStyle/>
                <a:p>
                  <a:pPr algn="ctr">
                    <a:defRPr/>
                  </a:pPr>
                  <a:r>
                    <a:rPr lang="de-DE" sz="120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</a:rPr>
                    <a:t>Visite 1</a:t>
                  </a:r>
                  <a:endParaRPr lang="de-DE" sz="1200" dirty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1" name="Rounded Rectangle 40"/>
                <p:cNvSpPr/>
                <p:nvPr/>
              </p:nvSpPr>
              <p:spPr bwMode="auto">
                <a:xfrm>
                  <a:off x="1998823" y="6085681"/>
                  <a:ext cx="743017" cy="252347"/>
                </a:xfrm>
                <a:prstGeom prst="roundRect">
                  <a:avLst/>
                </a:prstGeom>
                <a:solidFill>
                  <a:srgbClr val="0071BC"/>
                </a:solidFill>
                <a:ln>
                  <a:solidFill>
                    <a:srgbClr val="005189"/>
                  </a:solidFill>
                  <a:headEnd/>
                  <a:tailEnd/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lIns="0" tIns="0" rIns="0" bIns="0" anchor="ctr"/>
                <a:lstStyle/>
                <a:p>
                  <a:pPr algn="ctr">
                    <a:defRPr/>
                  </a:pPr>
                  <a:r>
                    <a:rPr lang="de-DE" sz="120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</a:rPr>
                    <a:t>Visite 2</a:t>
                  </a:r>
                  <a:endParaRPr lang="de-DE" sz="1200" dirty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2" name="Rectangle 41"/>
                <p:cNvSpPr/>
                <p:nvPr/>
              </p:nvSpPr>
              <p:spPr bwMode="auto">
                <a:xfrm>
                  <a:off x="3259411" y="5510960"/>
                  <a:ext cx="1865481" cy="193624"/>
                </a:xfrm>
                <a:prstGeom prst="rect">
                  <a:avLst/>
                </a:prstGeom>
                <a:noFill/>
                <a:ln w="3175" cap="flat" cmpd="sng" algn="ctr">
                  <a:noFill/>
                  <a:prstDash val="solid"/>
                </a:ln>
                <a:effectLst/>
              </p:spPr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de-DE" sz="1200" kern="0" dirty="0" smtClean="0">
                      <a:solidFill>
                        <a:prstClr val="black"/>
                      </a:solidFill>
                      <a:latin typeface="Arial"/>
                      <a:ea typeface="MS PGothic" pitchFamily="34" charset="-128"/>
                      <a:cs typeface="Arial"/>
                    </a:rPr>
                    <a:t>Randomisierung</a:t>
                  </a:r>
                  <a:endParaRPr lang="de-DE" sz="1200" kern="0" dirty="0">
                    <a:solidFill>
                      <a:prstClr val="black"/>
                    </a:solidFill>
                    <a:latin typeface="Arial"/>
                    <a:ea typeface="MS PGothic" pitchFamily="34" charset="-128"/>
                    <a:cs typeface="Arial"/>
                  </a:endParaRPr>
                </a:p>
              </p:txBody>
            </p:sp>
            <p:sp>
              <p:nvSpPr>
                <p:cNvPr id="43" name="Rounded Rectangle 42"/>
                <p:cNvSpPr/>
                <p:nvPr/>
              </p:nvSpPr>
              <p:spPr bwMode="auto">
                <a:xfrm>
                  <a:off x="3834138" y="6085681"/>
                  <a:ext cx="743017" cy="252347"/>
                </a:xfrm>
                <a:prstGeom prst="roundRect">
                  <a:avLst/>
                </a:prstGeom>
                <a:solidFill>
                  <a:srgbClr val="0071BC"/>
                </a:solidFill>
                <a:ln>
                  <a:solidFill>
                    <a:srgbClr val="005189"/>
                  </a:solidFill>
                  <a:headEnd/>
                  <a:tailEnd/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lIns="0" tIns="0" rIns="0" bIns="0" anchor="ctr"/>
                <a:lstStyle/>
                <a:p>
                  <a:pPr algn="ctr">
                    <a:defRPr/>
                  </a:pPr>
                  <a:r>
                    <a:rPr lang="de-DE" sz="120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</a:rPr>
                    <a:t>Visite 3</a:t>
                  </a:r>
                  <a:endParaRPr lang="de-DE" sz="1200" dirty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4" name="Rectangle 14"/>
                <p:cNvSpPr>
                  <a:spLocks noChangeArrowheads="1"/>
                </p:cNvSpPr>
                <p:nvPr/>
              </p:nvSpPr>
              <p:spPr bwMode="blackWhite">
                <a:xfrm>
                  <a:off x="593760" y="2306639"/>
                  <a:ext cx="8208113" cy="615788"/>
                </a:xfrm>
                <a:prstGeom prst="roundRect">
                  <a:avLst/>
                </a:prstGeom>
                <a:solidFill>
                  <a:srgbClr val="0071BC"/>
                </a:solidFill>
                <a:ln>
                  <a:solidFill>
                    <a:srgbClr val="005189"/>
                  </a:solidFill>
                  <a:headEnd/>
                  <a:tailEnd/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lIns="0" tIns="0" rIns="0" bIns="0" anchor="ctr"/>
                <a:lstStyle/>
                <a:p>
                  <a:pPr algn="ctr">
                    <a:defRPr/>
                  </a:pPr>
                  <a:r>
                    <a:rPr lang="de-DE" sz="1400" b="1" dirty="0" smtClean="0">
                      <a:solidFill>
                        <a:srgbClr val="FFFFFF"/>
                      </a:solidFill>
                      <a:latin typeface="Arial" pitchFamily="34" charset="0"/>
                      <a:cs typeface="Arial" pitchFamily="34" charset="0"/>
                    </a:rPr>
                    <a:t>26-wöchige, multizentrische, randomisierte, verblindete Studie im Parallelgruppen-Design</a:t>
                  </a:r>
                  <a:endParaRPr lang="de-DE" sz="1400" b="1" dirty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5" name="Rounded Rectangle 44"/>
              <p:cNvSpPr/>
              <p:nvPr/>
            </p:nvSpPr>
            <p:spPr bwMode="auto">
              <a:xfrm>
                <a:off x="4265977" y="2492194"/>
                <a:ext cx="4535896" cy="358681"/>
              </a:xfrm>
              <a:prstGeom prst="roundRect">
                <a:avLst/>
              </a:prstGeom>
              <a:solidFill>
                <a:srgbClr val="A6A6A6"/>
              </a:solidFill>
              <a:ln>
                <a:solidFill>
                  <a:srgbClr val="7D7D7D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de-DE" sz="1200" b="1" dirty="0">
                    <a:solidFill>
                      <a:prstClr val="white"/>
                    </a:solidFill>
                    <a:latin typeface="Arial" pitchFamily="34" charset="0"/>
                    <a:cs typeface="Arial" pitchFamily="34" charset="0"/>
                  </a:rPr>
                  <a:t>v</a:t>
                </a:r>
                <a:r>
                  <a:rPr lang="de-DE" sz="1200" b="1" dirty="0" smtClean="0">
                    <a:solidFill>
                      <a:prstClr val="white"/>
                    </a:solidFill>
                    <a:latin typeface="Arial" pitchFamily="34" charset="0"/>
                    <a:cs typeface="Arial" pitchFamily="34" charset="0"/>
                  </a:rPr>
                  <a:t>erblindete Behandlungsphase (26 Wochen)</a:t>
                </a:r>
                <a:endParaRPr lang="de-DE" sz="1200" b="1" dirty="0">
                  <a:solidFill>
                    <a:prstClr val="white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" name="AutoShape 15"/>
              <p:cNvSpPr>
                <a:spLocks noChangeArrowheads="1"/>
              </p:cNvSpPr>
              <p:nvPr/>
            </p:nvSpPr>
            <p:spPr bwMode="auto">
              <a:xfrm>
                <a:off x="631863" y="3515862"/>
                <a:ext cx="1692427" cy="276153"/>
              </a:xfrm>
              <a:prstGeom prst="homePlate">
                <a:avLst>
                  <a:gd name="adj" fmla="val 49563"/>
                </a:avLst>
              </a:prstGeom>
              <a:solidFill>
                <a:srgbClr val="404040"/>
              </a:solidFill>
              <a:ln>
                <a:solidFill>
                  <a:srgbClr val="2C2C2C"/>
                </a:solidFill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36000" rIns="0" anchor="ctr">
                <a:spAutoFit/>
              </a:bodyPr>
              <a:lstStyle/>
              <a:p>
                <a:pPr algn="ctr">
                  <a:defRPr/>
                </a:pPr>
                <a:r>
                  <a:rPr lang="de-DE" sz="1200" dirty="0" smtClean="0">
                    <a:solidFill>
                      <a:srgbClr val="FFFFFF"/>
                    </a:solidFill>
                    <a:latin typeface="Arial" pitchFamily="34" charset="0"/>
                    <a:ea typeface="ヒラギノ角ゴ Pro W3"/>
                    <a:cs typeface="Arial" pitchFamily="34" charset="0"/>
                  </a:rPr>
                  <a:t>Prä-Screening</a:t>
                </a:r>
                <a:endParaRPr lang="de-DE" sz="1200" dirty="0">
                  <a:solidFill>
                    <a:srgbClr val="FFFFFF"/>
                  </a:solidFill>
                  <a:latin typeface="Arial" pitchFamily="34" charset="0"/>
                  <a:ea typeface="ヒラギノ角ゴ Pro W3"/>
                  <a:cs typeface="Arial" pitchFamily="34" charset="0"/>
                </a:endParaRPr>
              </a:p>
            </p:txBody>
          </p:sp>
          <p:sp>
            <p:nvSpPr>
              <p:cNvPr id="2" name="Rectangle 1"/>
              <p:cNvSpPr/>
              <p:nvPr/>
            </p:nvSpPr>
            <p:spPr bwMode="gray">
              <a:xfrm>
                <a:off x="4298622" y="3705520"/>
                <a:ext cx="1260113" cy="360266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de-DE" sz="12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 Tiotropium  od</a:t>
                </a:r>
                <a:endParaRPr lang="de-DE" sz="1200" b="1" noProof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 bwMode="gray">
              <a:xfrm>
                <a:off x="5785603" y="3705520"/>
                <a:ext cx="1260113" cy="360266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de-DE" sz="12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Formoterol bid       </a:t>
                </a:r>
                <a:endParaRPr lang="de-DE" sz="1200" b="1" noProof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" name="Rectangle 2"/>
              <p:cNvSpPr/>
              <p:nvPr/>
            </p:nvSpPr>
            <p:spPr bwMode="gray">
              <a:xfrm>
                <a:off x="7251216" y="3676359"/>
                <a:ext cx="1260113" cy="360266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de-DE" sz="1200" noProof="1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QVA149-</a:t>
                </a:r>
                <a:br>
                  <a:rPr lang="de-DE" sz="1200" noProof="1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</a:br>
                <a:r>
                  <a:rPr lang="de-DE" sz="1200" noProof="1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Placebo od</a:t>
                </a:r>
                <a:endParaRPr lang="de-DE" sz="1200" noProof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" name="Rectangle 53"/>
              <p:cNvSpPr/>
              <p:nvPr/>
            </p:nvSpPr>
            <p:spPr bwMode="gray">
              <a:xfrm>
                <a:off x="5775060" y="3057196"/>
                <a:ext cx="1260113" cy="360267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de-DE" sz="1200" noProof="1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Tiotropium-Placebo od</a:t>
                </a:r>
                <a:endParaRPr lang="de-DE" sz="1200" noProof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 bwMode="gray">
              <a:xfrm>
                <a:off x="7251216" y="3060370"/>
                <a:ext cx="1260113" cy="360267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de-DE" sz="1200" noProof="1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Formoterol-Placebo  bid</a:t>
                </a:r>
                <a:endParaRPr lang="de-DE" sz="1200" noProof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" name="Rectangle 65"/>
              <p:cNvSpPr/>
              <p:nvPr/>
            </p:nvSpPr>
            <p:spPr bwMode="gray">
              <a:xfrm>
                <a:off x="4319957" y="3052434"/>
                <a:ext cx="1260113" cy="360268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de-DE" sz="1200" b="1" dirty="0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IND/GLY </a:t>
                </a:r>
                <a:r>
                  <a:rPr lang="de-DE" sz="1200" b="1" dirty="0" err="1" smtClean="0">
                    <a:solidFill>
                      <a:prstClr val="black"/>
                    </a:solidFill>
                    <a:latin typeface="Arial" pitchFamily="34" charset="0"/>
                    <a:cs typeface="Arial" pitchFamily="34" charset="0"/>
                  </a:rPr>
                  <a:t>od</a:t>
                </a:r>
                <a:endParaRPr lang="de-DE" sz="1200" b="1" noProof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2" name="Down Arrow 71"/>
            <p:cNvSpPr>
              <a:spLocks noChangeArrowheads="1"/>
            </p:cNvSpPr>
            <p:nvPr/>
          </p:nvSpPr>
          <p:spPr bwMode="auto">
            <a:xfrm rot="10800000">
              <a:off x="2171417" y="5042636"/>
              <a:ext cx="369921" cy="431687"/>
            </a:xfrm>
            <a:prstGeom prst="downArrow">
              <a:avLst>
                <a:gd name="adj1" fmla="val 50000"/>
                <a:gd name="adj2" fmla="val 39735"/>
              </a:avLst>
            </a:prstGeom>
            <a:ln>
              <a:solidFill>
                <a:srgbClr val="145477"/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10800000" anchor="ctr"/>
            <a:lstStyle/>
            <a:p>
              <a:pPr algn="ctr">
                <a:defRPr/>
              </a:pPr>
              <a:endParaRPr lang="de-DE" sz="2800" dirty="0">
                <a:solidFill>
                  <a:srgbClr val="FFFFFF"/>
                </a:solidFill>
              </a:endParaRPr>
            </a:p>
          </p:txBody>
        </p:sp>
        <p:sp>
          <p:nvSpPr>
            <p:cNvPr id="73" name="Down Arrow 72"/>
            <p:cNvSpPr>
              <a:spLocks noChangeArrowheads="1"/>
            </p:cNvSpPr>
            <p:nvPr/>
          </p:nvSpPr>
          <p:spPr bwMode="auto">
            <a:xfrm rot="10800000">
              <a:off x="3989268" y="5196584"/>
              <a:ext cx="369920" cy="276153"/>
            </a:xfrm>
            <a:prstGeom prst="downArrow">
              <a:avLst>
                <a:gd name="adj1" fmla="val 50000"/>
                <a:gd name="adj2" fmla="val 39735"/>
              </a:avLst>
            </a:prstGeom>
            <a:ln>
              <a:solidFill>
                <a:srgbClr val="145477"/>
              </a:solidFill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10800000" anchor="ctr"/>
            <a:lstStyle/>
            <a:p>
              <a:pPr algn="ctr">
                <a:defRPr/>
              </a:pPr>
              <a:endParaRPr lang="de-DE" sz="2800" dirty="0">
                <a:solidFill>
                  <a:srgbClr val="FFFFFF"/>
                </a:solidFill>
              </a:endParaRPr>
            </a:p>
          </p:txBody>
        </p:sp>
      </p:grpSp>
      <p:sp>
        <p:nvSpPr>
          <p:cNvPr id="43014" name="Rectangle 4"/>
          <p:cNvSpPr>
            <a:spLocks noChangeArrowheads="1"/>
          </p:cNvSpPr>
          <p:nvPr/>
        </p:nvSpPr>
        <p:spPr bwMode="auto">
          <a:xfrm>
            <a:off x="569122" y="1491774"/>
            <a:ext cx="82073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Aft>
                <a:spcPts val="0"/>
              </a:spcAft>
              <a:buClr>
                <a:srgbClr val="145477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prstClr val="black"/>
                </a:solidFill>
                <a:ea typeface="MS PGothic" pitchFamily="34" charset="-128"/>
              </a:rPr>
              <a:t>Verträglichkeits- </a:t>
            </a:r>
            <a:r>
              <a:rPr lang="de-DE" dirty="0">
                <a:solidFill>
                  <a:prstClr val="black"/>
                </a:solidFill>
                <a:ea typeface="MS PGothic" pitchFamily="34" charset="-128"/>
              </a:rPr>
              <a:t>und Wirksamkeitsstudie, 26 </a:t>
            </a:r>
            <a:r>
              <a:rPr lang="de-DE" dirty="0" smtClean="0">
                <a:solidFill>
                  <a:prstClr val="black"/>
                </a:solidFill>
                <a:ea typeface="MS PGothic" pitchFamily="34" charset="-128"/>
              </a:rPr>
              <a:t>Wochen</a:t>
            </a:r>
          </a:p>
          <a:p>
            <a:pPr marL="285750" indent="-285750">
              <a:spcAft>
                <a:spcPts val="0"/>
              </a:spcAft>
              <a:buClr>
                <a:srgbClr val="145477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prstClr val="black"/>
                </a:solidFill>
                <a:ea typeface="MS PGothic" pitchFamily="34" charset="-128"/>
              </a:rPr>
              <a:t>934 COPD-Patienten</a:t>
            </a:r>
            <a:endParaRPr lang="de-DE" dirty="0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49" name="Down Arrow 48"/>
          <p:cNvSpPr>
            <a:spLocks noChangeArrowheads="1"/>
          </p:cNvSpPr>
          <p:nvPr/>
        </p:nvSpPr>
        <p:spPr bwMode="auto">
          <a:xfrm rot="10800000">
            <a:off x="400050" y="5157192"/>
            <a:ext cx="369888" cy="431800"/>
          </a:xfrm>
          <a:prstGeom prst="downArrow">
            <a:avLst>
              <a:gd name="adj1" fmla="val 50000"/>
              <a:gd name="adj2" fmla="val 39735"/>
            </a:avLst>
          </a:prstGeom>
          <a:ln>
            <a:solidFill>
              <a:srgbClr val="145477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10800000" anchor="ctr"/>
          <a:lstStyle/>
          <a:p>
            <a:pPr algn="ctr">
              <a:defRPr/>
            </a:pPr>
            <a:endParaRPr lang="de-DE" sz="2800" dirty="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59621" y="5632749"/>
            <a:ext cx="10983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 err="1" smtClean="0">
                <a:solidFill>
                  <a:prstClr val="black"/>
                </a:solidFill>
              </a:rPr>
              <a:t>Pcb</a:t>
            </a:r>
            <a:r>
              <a:rPr lang="de-DE" sz="1100" dirty="0" smtClean="0">
                <a:solidFill>
                  <a:prstClr val="black"/>
                </a:solidFill>
              </a:rPr>
              <a:t> = Placebo</a:t>
            </a:r>
            <a:endParaRPr lang="de-DE" sz="1100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57999" y="5613699"/>
            <a:ext cx="21996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prstClr val="black"/>
                </a:solidFill>
              </a:rPr>
              <a:t>od: 1 x täglich, bid: 2 x täglich</a:t>
            </a:r>
            <a:endParaRPr lang="de-DE" sz="1200" dirty="0">
              <a:solidFill>
                <a:prstClr val="black"/>
              </a:solidFill>
            </a:endParaRPr>
          </a:p>
        </p:txBody>
      </p:sp>
      <p:pic>
        <p:nvPicPr>
          <p:cNvPr id="50" name="Picture 1" descr="2210905b-5756-4b18-885c-5bca35e49877@mgd"/>
          <p:cNvPicPr>
            <a:picLocks noChangeAspect="1" noChangeArrowheads="1"/>
          </p:cNvPicPr>
          <p:nvPr/>
        </p:nvPicPr>
        <p:blipFill>
          <a:blip r:embed="rId3" cstate="print"/>
          <a:srcRect t="-12943" b="38895"/>
          <a:stretch>
            <a:fillRect/>
          </a:stretch>
        </p:blipFill>
        <p:spPr bwMode="auto">
          <a:xfrm>
            <a:off x="7027325" y="1436849"/>
            <a:ext cx="1949781" cy="648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Title 3"/>
          <p:cNvSpPr txBox="1">
            <a:spLocks/>
          </p:cNvSpPr>
          <p:nvPr/>
        </p:nvSpPr>
        <p:spPr bwMode="auto">
          <a:xfrm>
            <a:off x="533121" y="500063"/>
            <a:ext cx="8289925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5000"/>
              </a:lnSpc>
            </a:pPr>
            <a:r>
              <a:rPr lang="en-US" sz="2800" b="1" dirty="0">
                <a:solidFill>
                  <a:srgbClr val="1F497D"/>
                </a:solidFill>
              </a:rPr>
              <a:t>QUANTIFY</a:t>
            </a:r>
            <a:r>
              <a:rPr lang="de-DE" sz="2400" b="1" dirty="0">
                <a:solidFill>
                  <a:srgbClr val="69676D"/>
                </a:solidFill>
                <a:latin typeface="Calibri" pitchFamily="34" charset="0"/>
              </a:rPr>
              <a:t/>
            </a:r>
            <a:br>
              <a:rPr lang="de-DE" sz="2400" b="1" dirty="0">
                <a:solidFill>
                  <a:srgbClr val="69676D"/>
                </a:solidFill>
                <a:latin typeface="Calibri" pitchFamily="34" charset="0"/>
              </a:rPr>
            </a:br>
            <a:r>
              <a:rPr lang="de-DE" sz="2400" b="1" dirty="0" smtClean="0">
                <a:solidFill>
                  <a:srgbClr val="1F497D"/>
                </a:solidFill>
              </a:rPr>
              <a:t>Studiendesign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112859" y="6577610"/>
            <a:ext cx="29095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Buhl et al. Thorax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2015 Apr;70(4):311-9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304078" y="6231156"/>
            <a:ext cx="44047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IND/GLY: </a:t>
            </a:r>
            <a:r>
              <a:rPr lang="en-US" sz="1200" dirty="0" err="1" smtClean="0"/>
              <a:t>Fixkombination</a:t>
            </a:r>
            <a:r>
              <a:rPr lang="en-US" sz="1200" dirty="0" smtClean="0"/>
              <a:t> </a:t>
            </a:r>
            <a:r>
              <a:rPr lang="en-US" sz="1200" dirty="0" err="1" smtClean="0"/>
              <a:t>aus</a:t>
            </a:r>
            <a:r>
              <a:rPr lang="en-US" sz="1200" dirty="0" smtClean="0"/>
              <a:t> </a:t>
            </a:r>
            <a:r>
              <a:rPr lang="en-US" sz="1200" dirty="0" err="1" smtClean="0"/>
              <a:t>Indacaterol</a:t>
            </a:r>
            <a:r>
              <a:rPr lang="en-US" sz="1200" dirty="0" smtClean="0"/>
              <a:t> und </a:t>
            </a:r>
            <a:r>
              <a:rPr lang="en-US" sz="1200" dirty="0" err="1" smtClean="0"/>
              <a:t>Glycopyrronium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feld 17"/>
          <p:cNvSpPr txBox="1">
            <a:spLocks noChangeArrowheads="1"/>
          </p:cNvSpPr>
          <p:nvPr/>
        </p:nvSpPr>
        <p:spPr bwMode="auto">
          <a:xfrm>
            <a:off x="254518" y="716336"/>
            <a:ext cx="53225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e-DE" sz="2800" b="1" dirty="0">
                <a:solidFill>
                  <a:srgbClr val="1F497D"/>
                </a:solidFill>
              </a:rPr>
              <a:t>Inhalationen pro Studienarm</a:t>
            </a:r>
          </a:p>
        </p:txBody>
      </p:sp>
      <p:pic>
        <p:nvPicPr>
          <p:cNvPr id="14" name="Picture 13" descr="spiriva_handhaler_83097_83098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134554" y="3087356"/>
            <a:ext cx="825100" cy="800009"/>
          </a:xfrm>
          <a:prstGeom prst="rect">
            <a:avLst/>
          </a:prstGeom>
          <a:effectLst/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091" y="3989699"/>
            <a:ext cx="616027" cy="1000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9091" y="5136433"/>
            <a:ext cx="616027" cy="1000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7281859" y="2440257"/>
            <a:ext cx="1069524" cy="373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prstClr val="black"/>
                </a:solidFill>
              </a:rPr>
              <a:t>Placebo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117231" y="3296202"/>
            <a:ext cx="1385957" cy="373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err="1" smtClean="0">
                <a:solidFill>
                  <a:srgbClr val="009288"/>
                </a:solidFill>
              </a:rPr>
              <a:t>Tiotropium</a:t>
            </a:r>
            <a:endParaRPr lang="en-US" b="1" dirty="0">
              <a:solidFill>
                <a:srgbClr val="009288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108735" y="4283168"/>
            <a:ext cx="1402948" cy="373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err="1" smtClean="0">
                <a:solidFill>
                  <a:srgbClr val="00B050"/>
                </a:solidFill>
              </a:rPr>
              <a:t>Formoterol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108735" y="5488150"/>
            <a:ext cx="1402948" cy="373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err="1" smtClean="0">
                <a:solidFill>
                  <a:srgbClr val="00B050"/>
                </a:solidFill>
              </a:rPr>
              <a:t>Formoterol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920903" y="2078146"/>
            <a:ext cx="1107996" cy="373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rgbClr val="0070C0"/>
                </a:solidFill>
              </a:rPr>
              <a:t>8:00 Uhr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2" name="Rectangle 1"/>
          <p:cNvSpPr/>
          <p:nvPr/>
        </p:nvSpPr>
        <p:spPr bwMode="gray">
          <a:xfrm>
            <a:off x="4770487" y="2020382"/>
            <a:ext cx="3960440" cy="4289159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1">
              <a:solidFill>
                <a:srgbClr val="0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73716" y="5115125"/>
            <a:ext cx="1236236" cy="373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rgbClr val="0070C0"/>
                </a:solidFill>
              </a:rPr>
              <a:t>18:00 Uhr</a:t>
            </a:r>
            <a:endParaRPr lang="en-US" b="1" dirty="0">
              <a:solidFill>
                <a:srgbClr val="0070C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786548" y="5031084"/>
            <a:ext cx="3960440" cy="0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0901" name="Picture 5" descr="C:\Users\Antje\Desktop\ultibro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5791" y="2082611"/>
            <a:ext cx="682625" cy="92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2915816" y="3296203"/>
            <a:ext cx="1069524" cy="373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prstClr val="black"/>
                </a:solidFill>
              </a:rPr>
              <a:t>Placebo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915816" y="4264119"/>
            <a:ext cx="1069524" cy="373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prstClr val="black"/>
                </a:solidFill>
              </a:rPr>
              <a:t>Placebo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915816" y="5468738"/>
            <a:ext cx="1069524" cy="373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prstClr val="black"/>
                </a:solidFill>
              </a:rPr>
              <a:t>Placebo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986349" y="2440258"/>
            <a:ext cx="928459" cy="373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err="1" smtClean="0">
                <a:solidFill>
                  <a:srgbClr val="0070C0"/>
                </a:solidFill>
              </a:rPr>
              <a:t>Ultibro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93990" y="5115126"/>
            <a:ext cx="1236236" cy="373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rgbClr val="0070C0"/>
                </a:solidFill>
              </a:rPr>
              <a:t>18:00 Uhr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0" name="Rectangle 29"/>
          <p:cNvSpPr/>
          <p:nvPr/>
        </p:nvSpPr>
        <p:spPr bwMode="gray">
          <a:xfrm>
            <a:off x="395537" y="2020382"/>
            <a:ext cx="3960440" cy="4289159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1">
              <a:solidFill>
                <a:srgbClr val="0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93990" y="2067232"/>
            <a:ext cx="1107996" cy="3730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>
                <a:solidFill>
                  <a:srgbClr val="0070C0"/>
                </a:solidFill>
              </a:rPr>
              <a:t>8:00 Uhr</a:t>
            </a:r>
            <a:endParaRPr lang="en-US" b="1" dirty="0">
              <a:solidFill>
                <a:srgbClr val="0070C0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411597" y="5031085"/>
            <a:ext cx="3960440" cy="0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1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949FAA"/>
              </a:clrFrom>
              <a:clrTo>
                <a:srgbClr val="949FAA">
                  <a:alpha val="0"/>
                </a:srgbClr>
              </a:clrTo>
            </a:clrChange>
          </a:blip>
          <a:srcRect b="17822"/>
          <a:stretch>
            <a:fillRect/>
          </a:stretch>
        </p:blipFill>
        <p:spPr bwMode="auto">
          <a:xfrm>
            <a:off x="1944887" y="2020382"/>
            <a:ext cx="684710" cy="915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899" name="Picture 3" descr="C:\Users\Antje\Desktop\Foradil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237" y="3964300"/>
            <a:ext cx="615950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900" name="Picture 4" descr="C:\Users\Antje\Desktop\Foradil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237" y="5136886"/>
            <a:ext cx="615950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902" name="Picture 6" descr="C:\Users\Antje\Desktop\Tiotropium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9016" y="3083458"/>
            <a:ext cx="822325" cy="798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903" name="Picture 7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21"/>
          <a:stretch/>
        </p:blipFill>
        <p:spPr bwMode="auto">
          <a:xfrm>
            <a:off x="395537" y="1517358"/>
            <a:ext cx="3960440" cy="4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04" name="Picture 8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513" y="1501384"/>
            <a:ext cx="3905115" cy="4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TextBox 35"/>
          <p:cNvSpPr txBox="1"/>
          <p:nvPr/>
        </p:nvSpPr>
        <p:spPr>
          <a:xfrm>
            <a:off x="5092313" y="6434945"/>
            <a:ext cx="29095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Buhl et al. Thorax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2015 Apr;70(4):311-9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12108" y="6392944"/>
            <a:ext cx="37505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600" dirty="0" smtClean="0"/>
              <a:t>QVA149 = </a:t>
            </a:r>
            <a:r>
              <a:rPr lang="de-AT" sz="1600" dirty="0" err="1" smtClean="0"/>
              <a:t>Indacaterol+Glycopyrronium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48740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714375" y="1844824"/>
            <a:ext cx="7772400" cy="4114800"/>
          </a:xfrm>
        </p:spPr>
        <p:txBody>
          <a:bodyPr/>
          <a:lstStyle/>
          <a:p>
            <a:pPr>
              <a:spcBef>
                <a:spcPts val="400"/>
              </a:spcBef>
              <a:spcAft>
                <a:spcPts val="1200"/>
              </a:spcAft>
              <a:buClr>
                <a:srgbClr val="0070C0"/>
              </a:buClr>
              <a:defRPr/>
            </a:pPr>
            <a:r>
              <a:rPr lang="de-DE" sz="2000" b="0" dirty="0" smtClean="0">
                <a:ea typeface="ヒラギノ角ゴ Pro W3"/>
                <a:cs typeface="ヒラギノ角ゴ Pro W3"/>
              </a:rPr>
              <a:t>Männlich oder weiblich ≥ 40 Jahre,</a:t>
            </a:r>
            <a:br>
              <a:rPr lang="de-DE" sz="2000" b="0" dirty="0" smtClean="0">
                <a:ea typeface="ヒラギノ角ゴ Pro W3"/>
                <a:cs typeface="ヒラギノ角ゴ Pro W3"/>
              </a:rPr>
            </a:br>
            <a:r>
              <a:rPr lang="de-DE" sz="2000" b="0" dirty="0" smtClean="0">
                <a:ea typeface="ヒラギノ角ゴ Pro W3"/>
                <a:cs typeface="ヒラギノ角ゴ Pro W3"/>
              </a:rPr>
              <a:t>moderate bis schwere COPD (Stufe II oder III, </a:t>
            </a:r>
            <a:br>
              <a:rPr lang="de-DE" sz="2000" b="0" dirty="0" smtClean="0">
                <a:ea typeface="ヒラギノ角ゴ Pro W3"/>
                <a:cs typeface="ヒラギノ角ゴ Pro W3"/>
              </a:rPr>
            </a:br>
            <a:r>
              <a:rPr lang="de-DE" sz="2000" b="0" dirty="0" smtClean="0">
                <a:ea typeface="ヒラギノ角ゴ Pro W3"/>
                <a:cs typeface="ヒラギノ角ゴ Pro W3"/>
              </a:rPr>
              <a:t>nach GOLD 2010)</a:t>
            </a:r>
            <a:endParaRPr lang="de-DE" sz="2000" b="0" baseline="30000" dirty="0" smtClean="0">
              <a:ea typeface="ヒラギノ角ゴ Pro W3"/>
              <a:cs typeface="ヒラギノ角ゴ Pro W3"/>
            </a:endParaRPr>
          </a:p>
          <a:p>
            <a:pPr>
              <a:spcBef>
                <a:spcPts val="400"/>
              </a:spcBef>
              <a:spcAft>
                <a:spcPts val="1200"/>
              </a:spcAft>
              <a:buClr>
                <a:srgbClr val="0070C0"/>
              </a:buClr>
              <a:defRPr/>
            </a:pPr>
            <a:r>
              <a:rPr lang="de-DE" sz="2000" b="0" dirty="0" smtClean="0">
                <a:ea typeface="ヒラギノ角ゴ Pro W3"/>
                <a:cs typeface="ヒラギノ角ゴ Pro W3"/>
              </a:rPr>
              <a:t>Raucher oder Ex-Raucher </a:t>
            </a:r>
            <a:br>
              <a:rPr lang="de-DE" sz="2000" b="0" dirty="0" smtClean="0">
                <a:ea typeface="ヒラギノ角ゴ Pro W3"/>
                <a:cs typeface="ヒラギノ角ゴ Pro W3"/>
              </a:rPr>
            </a:br>
            <a:r>
              <a:rPr lang="de-DE" sz="2000" b="0" dirty="0" smtClean="0">
                <a:ea typeface="ヒラギノ角ゴ Pro W3"/>
                <a:cs typeface="ヒラギノ角ゴ Pro W3"/>
              </a:rPr>
              <a:t>mit einem Zigarettenverbrauch ≥ 10 Packungsjahre</a:t>
            </a:r>
          </a:p>
          <a:p>
            <a:pPr>
              <a:spcBef>
                <a:spcPts val="400"/>
              </a:spcBef>
              <a:spcAft>
                <a:spcPts val="1200"/>
              </a:spcAft>
              <a:buClr>
                <a:srgbClr val="0070C0"/>
              </a:buClr>
              <a:defRPr/>
            </a:pPr>
            <a:r>
              <a:rPr lang="de-DE" sz="2000" b="0" dirty="0" smtClean="0">
                <a:ea typeface="ヒラギノ角ゴ Pro W3"/>
                <a:cs typeface="ヒラギノ角ゴ Pro W3"/>
              </a:rPr>
              <a:t>Post-bronchodilatatorisches FEV</a:t>
            </a:r>
            <a:r>
              <a:rPr lang="de-DE" sz="2000" b="0" baseline="-25000" dirty="0" smtClean="0">
                <a:ea typeface="ヒラギノ角ゴ Pro W3"/>
                <a:cs typeface="ヒラギノ角ゴ Pro W3"/>
              </a:rPr>
              <a:t>1</a:t>
            </a:r>
            <a:r>
              <a:rPr lang="de-DE" sz="2000" b="0" dirty="0" smtClean="0">
                <a:ea typeface="ヒラギノ角ゴ Pro W3"/>
                <a:cs typeface="ヒラギノ角ゴ Pro W3"/>
              </a:rPr>
              <a:t> ≥ 30 % und &lt; 80 % vom Soll und post-bronchodilatatorisches FEV</a:t>
            </a:r>
            <a:r>
              <a:rPr lang="de-DE" sz="2000" b="0" baseline="-25000" dirty="0" smtClean="0">
                <a:ea typeface="ヒラギノ角ゴ Pro W3"/>
                <a:cs typeface="ヒラギノ角ゴ Pro W3"/>
              </a:rPr>
              <a:t>1 </a:t>
            </a:r>
            <a:r>
              <a:rPr lang="de-DE" sz="2000" b="0" dirty="0" smtClean="0">
                <a:ea typeface="ヒラギノ角ゴ Pro W3"/>
                <a:cs typeface="ヒラギノ角ゴ Pro W3"/>
              </a:rPr>
              <a:t>/ FVC &lt; 0,7 bei Visite 2</a:t>
            </a:r>
            <a:endParaRPr lang="de-DE" sz="2000" b="0" dirty="0">
              <a:ea typeface="ヒラギノ角ゴ Pro W3"/>
              <a:cs typeface="ヒラギノ角ゴ Pro W3"/>
            </a:endParaRPr>
          </a:p>
          <a:p>
            <a:pPr marL="0" indent="0">
              <a:spcBef>
                <a:spcPts val="400"/>
              </a:spcBef>
              <a:spcAft>
                <a:spcPts val="400"/>
              </a:spcAft>
              <a:buClr>
                <a:srgbClr val="0070C0"/>
              </a:buClr>
              <a:buNone/>
              <a:defRPr/>
            </a:pPr>
            <a:endParaRPr lang="de-DE" sz="2000" b="0" dirty="0" smtClean="0">
              <a:ea typeface="ヒラギノ角ゴ Pro W3"/>
              <a:cs typeface="ヒラギノ角ゴ Pro W3"/>
            </a:endParaRPr>
          </a:p>
          <a:p>
            <a:pPr marL="0" indent="0">
              <a:spcBef>
                <a:spcPts val="400"/>
              </a:spcBef>
              <a:spcAft>
                <a:spcPts val="400"/>
              </a:spcAft>
              <a:buFontTx/>
              <a:buNone/>
              <a:defRPr/>
            </a:pPr>
            <a:endParaRPr lang="de-DE" sz="2000" b="0" dirty="0" smtClean="0">
              <a:ea typeface="ヒラギノ角ゴ Pro W3"/>
              <a:cs typeface="ヒラギノ角ゴ Pro W3"/>
            </a:endParaRPr>
          </a:p>
          <a:p>
            <a:pPr>
              <a:spcBef>
                <a:spcPts val="400"/>
              </a:spcBef>
              <a:spcAft>
                <a:spcPts val="400"/>
              </a:spcAft>
              <a:defRPr/>
            </a:pPr>
            <a:endParaRPr lang="en-US" sz="2000" dirty="0" smtClean="0">
              <a:ea typeface="ヒラギノ角ゴ Pro W3"/>
              <a:cs typeface="ヒラギノ角ゴ Pro W3"/>
            </a:endParaRPr>
          </a:p>
        </p:txBody>
      </p:sp>
      <p:sp>
        <p:nvSpPr>
          <p:cNvPr id="47108" name="Title 3"/>
          <p:cNvSpPr txBox="1">
            <a:spLocks/>
          </p:cNvSpPr>
          <p:nvPr/>
        </p:nvSpPr>
        <p:spPr bwMode="auto">
          <a:xfrm>
            <a:off x="530224" y="509588"/>
            <a:ext cx="8289925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5000"/>
              </a:lnSpc>
            </a:pPr>
            <a:r>
              <a:rPr lang="en-US" sz="2800" b="1" dirty="0">
                <a:solidFill>
                  <a:srgbClr val="1F497D"/>
                </a:solidFill>
              </a:rPr>
              <a:t>QUANTIFY</a:t>
            </a:r>
            <a:r>
              <a:rPr lang="de-DE" sz="2400" b="1" dirty="0">
                <a:solidFill>
                  <a:srgbClr val="69676D"/>
                </a:solidFill>
                <a:latin typeface="Calibri" pitchFamily="34" charset="0"/>
              </a:rPr>
              <a:t/>
            </a:r>
            <a:br>
              <a:rPr lang="de-DE" sz="2400" b="1" dirty="0">
                <a:solidFill>
                  <a:srgbClr val="69676D"/>
                </a:solidFill>
                <a:latin typeface="Calibri" pitchFamily="34" charset="0"/>
              </a:rPr>
            </a:br>
            <a:r>
              <a:rPr lang="de-DE" sz="2400" b="1" dirty="0">
                <a:solidFill>
                  <a:srgbClr val="1F497D"/>
                </a:solidFill>
              </a:rPr>
              <a:t>Einschlusskriterien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2859" y="6577610"/>
            <a:ext cx="29095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Buhl et al. Thorax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2015 Apr;70(4):311-9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60081" y="1653952"/>
            <a:ext cx="8414642" cy="4731543"/>
          </a:xfrm>
        </p:spPr>
        <p:txBody>
          <a:bodyPr/>
          <a:lstStyle/>
          <a:p>
            <a:pPr marL="2874963" lvl="1" indent="-2874963" eaLnBrk="1" hangingPunct="1">
              <a:spcBef>
                <a:spcPct val="5000"/>
              </a:spcBef>
              <a:spcAft>
                <a:spcPct val="5000"/>
              </a:spcAft>
              <a:buClr>
                <a:srgbClr val="00518B"/>
              </a:buClr>
              <a:buNone/>
              <a:tabLst>
                <a:tab pos="2874963" algn="l"/>
              </a:tabLst>
              <a:defRPr/>
            </a:pPr>
            <a:r>
              <a:rPr lang="de-DE" b="1" dirty="0" smtClean="0">
                <a:solidFill>
                  <a:srgbClr val="1F497D"/>
                </a:solidFill>
                <a:ea typeface="ヒラギノ角ゴ Pro W3"/>
              </a:rPr>
              <a:t>Primärer Endpunkt</a:t>
            </a:r>
            <a:r>
              <a:rPr lang="de-DE" b="1" dirty="0" smtClean="0">
                <a:ea typeface="ヒラギノ角ゴ Pro W3"/>
              </a:rPr>
              <a:t>	Nachweis der Nicht-Unterlegenheit der</a:t>
            </a:r>
            <a:br>
              <a:rPr lang="de-DE" b="1" dirty="0" smtClean="0">
                <a:ea typeface="ヒラギノ角ゴ Pro W3"/>
              </a:rPr>
            </a:br>
            <a:r>
              <a:rPr lang="de-DE" b="1" dirty="0" err="1" smtClean="0">
                <a:ea typeface="ヒラギノ角ゴ Pro W3"/>
              </a:rPr>
              <a:t>gesundheits</a:t>
            </a:r>
            <a:r>
              <a:rPr lang="de-DE" b="1" dirty="0" smtClean="0">
                <a:ea typeface="ヒラギノ角ゴ Pro W3"/>
              </a:rPr>
              <a:t> bezogenen Lebensqualität </a:t>
            </a:r>
            <a:r>
              <a:rPr lang="de-DE" b="1" dirty="0">
                <a:ea typeface="ヒラギノ角ゴ Pro W3"/>
              </a:rPr>
              <a:t>(SGRQ-C)</a:t>
            </a:r>
            <a:br>
              <a:rPr lang="de-DE" b="1" dirty="0">
                <a:ea typeface="ヒラギノ角ゴ Pro W3"/>
              </a:rPr>
            </a:br>
            <a:r>
              <a:rPr lang="de-DE" dirty="0">
                <a:ea typeface="ヒラギノ角ゴ Pro W3"/>
              </a:rPr>
              <a:t>	</a:t>
            </a:r>
            <a:endParaRPr lang="de-DE" dirty="0" smtClean="0">
              <a:solidFill>
                <a:srgbClr val="1F497D"/>
              </a:solidFill>
              <a:ea typeface="ヒラギノ角ゴ Pro W3"/>
            </a:endParaRPr>
          </a:p>
          <a:p>
            <a:pPr marL="1588" lvl="1" indent="0" eaLnBrk="1" hangingPunct="1">
              <a:spcBef>
                <a:spcPct val="5000"/>
              </a:spcBef>
              <a:spcAft>
                <a:spcPts val="600"/>
              </a:spcAft>
              <a:buClr>
                <a:srgbClr val="00518B"/>
              </a:buClr>
              <a:buNone/>
              <a:tabLst>
                <a:tab pos="2874963" algn="l"/>
              </a:tabLst>
              <a:defRPr/>
            </a:pPr>
            <a:r>
              <a:rPr lang="de-DE" b="1" dirty="0" smtClean="0">
                <a:solidFill>
                  <a:srgbClr val="1F497D"/>
                </a:solidFill>
                <a:ea typeface="ヒラギノ角ゴ Pro W3"/>
              </a:rPr>
              <a:t>Wichtige sekundäre </a:t>
            </a:r>
            <a:r>
              <a:rPr lang="de-DE" dirty="0" smtClean="0">
                <a:ea typeface="ヒラギノ角ゴ Pro W3"/>
              </a:rPr>
              <a:t>	</a:t>
            </a:r>
            <a:r>
              <a:rPr lang="de-DE" dirty="0" smtClean="0">
                <a:solidFill>
                  <a:srgbClr val="1F497D"/>
                </a:solidFill>
                <a:ea typeface="ヒラギノ角ゴ Pro W3"/>
              </a:rPr>
              <a:t>▪  </a:t>
            </a:r>
            <a:r>
              <a:rPr lang="de-DE" dirty="0">
                <a:ea typeface="ヒラギノ角ゴ Pro W3"/>
              </a:rPr>
              <a:t>Dyspnoe: Baseline Dyspnoe Index (BDI), </a:t>
            </a:r>
            <a:br>
              <a:rPr lang="de-DE" dirty="0">
                <a:ea typeface="ヒラギノ角ゴ Pro W3"/>
              </a:rPr>
            </a:br>
            <a:r>
              <a:rPr lang="de-DE" b="1" dirty="0" smtClean="0">
                <a:solidFill>
                  <a:srgbClr val="1F497D"/>
                </a:solidFill>
                <a:ea typeface="ヒラギノ角ゴ Pro W3"/>
              </a:rPr>
              <a:t>Endpunkte</a:t>
            </a:r>
            <a:r>
              <a:rPr lang="de-DE" dirty="0">
                <a:ea typeface="ヒラギノ角ゴ Pro W3"/>
              </a:rPr>
              <a:t>	   Transition Dyspnoe Index (TDI)</a:t>
            </a:r>
            <a:br>
              <a:rPr lang="de-DE" dirty="0">
                <a:ea typeface="ヒラギノ角ゴ Pro W3"/>
              </a:rPr>
            </a:br>
            <a:r>
              <a:rPr lang="de-DE" dirty="0">
                <a:ea typeface="ヒラギノ角ゴ Pro W3"/>
              </a:rPr>
              <a:t/>
            </a:r>
            <a:br>
              <a:rPr lang="de-DE" dirty="0">
                <a:ea typeface="ヒラギノ角ゴ Pro W3"/>
              </a:rPr>
            </a:br>
            <a:r>
              <a:rPr lang="de-DE" dirty="0">
                <a:ea typeface="ヒラギノ角ゴ Pro W3"/>
              </a:rPr>
              <a:t>	▪  Rate moderate/schwere Exazerbationen, 	</a:t>
            </a:r>
            <a:br>
              <a:rPr lang="de-DE" dirty="0">
                <a:ea typeface="ヒラギノ角ゴ Pro W3"/>
              </a:rPr>
            </a:br>
            <a:r>
              <a:rPr lang="de-DE" dirty="0">
                <a:ea typeface="ヒラギノ角ゴ Pro W3"/>
              </a:rPr>
              <a:t> 	     die eine Hospitalisierung erfordern </a:t>
            </a:r>
            <a:br>
              <a:rPr lang="de-DE" dirty="0">
                <a:ea typeface="ヒラギノ角ゴ Pro W3"/>
              </a:rPr>
            </a:br>
            <a:r>
              <a:rPr lang="de-DE" dirty="0">
                <a:ea typeface="ヒラギノ角ゴ Pro W3"/>
              </a:rPr>
              <a:t/>
            </a:r>
            <a:br>
              <a:rPr lang="de-DE" dirty="0">
                <a:ea typeface="ヒラギノ角ゴ Pro W3"/>
              </a:rPr>
            </a:br>
            <a:r>
              <a:rPr lang="de-DE" dirty="0">
                <a:ea typeface="ヒラギノ角ゴ Pro W3"/>
              </a:rPr>
              <a:t>	▪  Zeit bis zur 1. moderaten/schweren </a:t>
            </a:r>
            <a:br>
              <a:rPr lang="de-DE" dirty="0">
                <a:ea typeface="ヒラギノ角ゴ Pro W3"/>
              </a:rPr>
            </a:br>
            <a:r>
              <a:rPr lang="de-DE" dirty="0">
                <a:ea typeface="ヒラギノ角ゴ Pro W3"/>
              </a:rPr>
              <a:t>	   Exazerbation</a:t>
            </a:r>
            <a:br>
              <a:rPr lang="de-DE" dirty="0">
                <a:ea typeface="ヒラギノ角ゴ Pro W3"/>
              </a:rPr>
            </a:br>
            <a:r>
              <a:rPr lang="de-DE" dirty="0">
                <a:ea typeface="ヒラギノ角ゴ Pro W3"/>
              </a:rPr>
              <a:t/>
            </a:r>
            <a:br>
              <a:rPr lang="de-DE" dirty="0">
                <a:ea typeface="ヒラギノ角ゴ Pro W3"/>
              </a:rPr>
            </a:br>
            <a:r>
              <a:rPr lang="de-DE" dirty="0">
                <a:ea typeface="ヒラギノ角ゴ Pro W3"/>
              </a:rPr>
              <a:t>	▪  Lungenfunktion:</a:t>
            </a:r>
            <a:br>
              <a:rPr lang="de-DE" dirty="0">
                <a:ea typeface="ヒラギノ角ゴ Pro W3"/>
              </a:rPr>
            </a:br>
            <a:r>
              <a:rPr lang="de-DE" dirty="0">
                <a:ea typeface="ヒラギノ角ゴ Pro W3"/>
              </a:rPr>
              <a:t>	   FEV1, FVC vor und 30 min nach Dosierung</a:t>
            </a:r>
          </a:p>
          <a:p>
            <a:pPr marL="1588" lvl="1" indent="0" eaLnBrk="1" hangingPunct="1">
              <a:spcBef>
                <a:spcPct val="5000"/>
              </a:spcBef>
              <a:spcAft>
                <a:spcPct val="5000"/>
              </a:spcAft>
              <a:buClr>
                <a:srgbClr val="00518B"/>
              </a:buClr>
              <a:buNone/>
              <a:tabLst>
                <a:tab pos="2874963" algn="l"/>
              </a:tabLst>
              <a:defRPr/>
            </a:pPr>
            <a:r>
              <a:rPr lang="de-DE" dirty="0" smtClean="0">
                <a:solidFill>
                  <a:srgbClr val="1F497D"/>
                </a:solidFill>
                <a:ea typeface="ヒラギノ角ゴ Pro W3"/>
              </a:rPr>
              <a:t>		</a:t>
            </a:r>
          </a:p>
          <a:p>
            <a:pPr marL="1588" lvl="1" indent="0" eaLnBrk="1" hangingPunct="1">
              <a:spcBef>
                <a:spcPct val="5000"/>
              </a:spcBef>
              <a:spcAft>
                <a:spcPct val="5000"/>
              </a:spcAft>
              <a:buClr>
                <a:srgbClr val="00518B"/>
              </a:buClr>
              <a:buNone/>
              <a:tabLst>
                <a:tab pos="2874963" algn="l"/>
              </a:tabLst>
              <a:defRPr/>
            </a:pPr>
            <a:r>
              <a:rPr lang="de-DE" b="1" dirty="0" smtClean="0">
                <a:solidFill>
                  <a:srgbClr val="1F497D"/>
                </a:solidFill>
                <a:ea typeface="ヒラギノ角ゴ Pro W3"/>
              </a:rPr>
              <a:t>Explorativer Endpunkt</a:t>
            </a:r>
            <a:r>
              <a:rPr lang="de-DE" dirty="0" smtClean="0">
                <a:ea typeface="ヒラギノ角ゴ Pro W3"/>
              </a:rPr>
              <a:t>	COPD </a:t>
            </a:r>
            <a:r>
              <a:rPr lang="de-DE" dirty="0">
                <a:ea typeface="ヒラギノ角ゴ Pro W3"/>
              </a:rPr>
              <a:t>Assessment Test (CAT)-Verbesserung</a:t>
            </a:r>
          </a:p>
        </p:txBody>
      </p:sp>
      <p:sp>
        <p:nvSpPr>
          <p:cNvPr id="4" name="Title 3"/>
          <p:cNvSpPr txBox="1">
            <a:spLocks/>
          </p:cNvSpPr>
          <p:nvPr/>
        </p:nvSpPr>
        <p:spPr bwMode="auto">
          <a:xfrm>
            <a:off x="549274" y="500063"/>
            <a:ext cx="8289925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5000"/>
              </a:lnSpc>
            </a:pPr>
            <a:r>
              <a:rPr lang="en-US" sz="2800" b="1" dirty="0">
                <a:solidFill>
                  <a:srgbClr val="1F497D"/>
                </a:solidFill>
              </a:rPr>
              <a:t>QUANTIFY</a:t>
            </a:r>
            <a:r>
              <a:rPr lang="de-DE" sz="2400" b="1" dirty="0">
                <a:solidFill>
                  <a:srgbClr val="69676D"/>
                </a:solidFill>
                <a:latin typeface="Calibri" pitchFamily="34" charset="0"/>
              </a:rPr>
              <a:t/>
            </a:r>
            <a:br>
              <a:rPr lang="de-DE" sz="2400" b="1" dirty="0">
                <a:solidFill>
                  <a:srgbClr val="69676D"/>
                </a:solidFill>
                <a:latin typeface="Calibri" pitchFamily="34" charset="0"/>
              </a:rPr>
            </a:br>
            <a:r>
              <a:rPr lang="de-DE" sz="2400" b="1" dirty="0" smtClean="0">
                <a:solidFill>
                  <a:srgbClr val="1F497D"/>
                </a:solidFill>
              </a:rPr>
              <a:t>Endpunkte</a:t>
            </a:r>
            <a:endParaRPr lang="de-DE" sz="2400" b="1" dirty="0">
              <a:solidFill>
                <a:srgbClr val="1F497D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12859" y="6577610"/>
            <a:ext cx="29095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Buhl et al. Thorax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2015 Apr;70(4):311-9</a:t>
            </a:r>
          </a:p>
        </p:txBody>
      </p:sp>
    </p:spTree>
    <p:extLst>
      <p:ext uri="{BB962C8B-B14F-4D97-AF65-F5344CB8AC3E}">
        <p14:creationId xmlns:p14="http://schemas.microsoft.com/office/powerpoint/2010/main" val="2476469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4047763"/>
              </p:ext>
            </p:extLst>
          </p:nvPr>
        </p:nvGraphicFramePr>
        <p:xfrm>
          <a:off x="344488" y="1574701"/>
          <a:ext cx="8488981" cy="1512169"/>
        </p:xfrm>
        <a:graphic>
          <a:graphicData uri="http://schemas.openxmlformats.org/drawingml/2006/table">
            <a:tbl>
              <a:tblPr firstRow="1" bandRow="1"/>
              <a:tblGrid>
                <a:gridCol w="3204675"/>
                <a:gridCol w="2390258"/>
                <a:gridCol w="2894048"/>
              </a:tblGrid>
              <a:tr h="6130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4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IND/GLY</a:t>
                      </a:r>
                      <a:endParaRPr lang="de-DE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4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Tiotropium</a:t>
                      </a:r>
                      <a:r>
                        <a:rPr lang="de-DE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+ </a:t>
                      </a:r>
                      <a:r>
                        <a:rPr lang="de-DE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Formoterol</a:t>
                      </a:r>
                      <a:endParaRPr lang="de-DE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477"/>
                    </a:solidFill>
                  </a:tcPr>
                </a:tc>
              </a:tr>
              <a:tr h="449568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itchFamily="34" charset="0"/>
                          <a:cs typeface="Arial" pitchFamily="34" charset="0"/>
                        </a:rPr>
                        <a:t>Randomisierte Patienten</a:t>
                      </a:r>
                      <a:endParaRPr lang="de-D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itchFamily="34" charset="0"/>
                          <a:cs typeface="Arial" pitchFamily="34" charset="0"/>
                        </a:rPr>
                        <a:t>476</a:t>
                      </a:r>
                      <a:endParaRPr lang="de-D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itchFamily="34" charset="0"/>
                          <a:cs typeface="Arial" pitchFamily="34" charset="0"/>
                        </a:rPr>
                        <a:t>458</a:t>
                      </a:r>
                      <a:endParaRPr lang="de-D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49568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Arial" pitchFamily="34" charset="0"/>
                          <a:cs typeface="Arial" pitchFamily="34" charset="0"/>
                        </a:rPr>
                        <a:t>Studienabbruch</a:t>
                      </a:r>
                      <a:endParaRPr lang="de-D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47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itchFamily="34" charset="0"/>
                          <a:cs typeface="Arial" pitchFamily="34" charset="0"/>
                        </a:rPr>
                        <a:t>12,8 %</a:t>
                      </a:r>
                      <a:endParaRPr lang="de-D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47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itchFamily="34" charset="0"/>
                          <a:cs typeface="Arial" pitchFamily="34" charset="0"/>
                        </a:rPr>
                        <a:t>11,4 %</a:t>
                      </a:r>
                      <a:endParaRPr lang="de-D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477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1312618"/>
              </p:ext>
            </p:extLst>
          </p:nvPr>
        </p:nvGraphicFramePr>
        <p:xfrm>
          <a:off x="344488" y="3285161"/>
          <a:ext cx="8475662" cy="2934639"/>
        </p:xfrm>
        <a:graphic>
          <a:graphicData uri="http://schemas.openxmlformats.org/drawingml/2006/table">
            <a:tbl>
              <a:tblPr firstRow="1" bandRow="1"/>
              <a:tblGrid>
                <a:gridCol w="6275250"/>
                <a:gridCol w="2200412"/>
              </a:tblGrid>
              <a:tr h="5833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4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Patienten</a:t>
                      </a:r>
                      <a:endParaRPr lang="de-DE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477"/>
                    </a:solidFill>
                  </a:tcPr>
                </a:tc>
              </a:tr>
              <a:tr h="136068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de-DE" dirty="0" smtClean="0">
                          <a:latin typeface="Arial" pitchFamily="34" charset="0"/>
                          <a:cs typeface="Arial" pitchFamily="34" charset="0"/>
                        </a:rPr>
                        <a:t>Spirometrie bei Screening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de-DE" baseline="0" dirty="0" smtClean="0">
                          <a:latin typeface="Arial" pitchFamily="34" charset="0"/>
                          <a:cs typeface="Arial" pitchFamily="34" charset="0"/>
                        </a:rPr>
                        <a:t>   Ø prozentuales post-bronchodilatorisches FEV</a:t>
                      </a:r>
                      <a:r>
                        <a:rPr lang="de-DE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de-DE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aseline="0" dirty="0" smtClean="0">
                          <a:latin typeface="Arial" pitchFamily="34" charset="0"/>
                          <a:cs typeface="Arial" pitchFamily="34" charset="0"/>
                        </a:rPr>
                        <a:t>   Ø post-bronchodilatorisches FEV</a:t>
                      </a:r>
                      <a:r>
                        <a:rPr lang="de-DE" baseline="-25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de-DE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baseline="0" dirty="0" smtClean="0">
                          <a:latin typeface="Arial" pitchFamily="34" charset="0"/>
                          <a:cs typeface="Arial" pitchFamily="34" charset="0"/>
                        </a:rPr>
                        <a:t>   Ø Reversibilität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de-DE" dirty="0" smtClean="0">
                          <a:latin typeface="Arial" pitchFamily="34" charset="0"/>
                          <a:cs typeface="Arial" pitchFamily="34" charset="0"/>
                        </a:rPr>
                        <a:t>53,2 %</a:t>
                      </a:r>
                    </a:p>
                    <a:p>
                      <a:pPr algn="ctr"/>
                      <a:r>
                        <a:rPr lang="de-DE" dirty="0" smtClean="0">
                          <a:latin typeface="Arial" pitchFamily="34" charset="0"/>
                          <a:cs typeface="Arial" pitchFamily="34" charset="0"/>
                        </a:rPr>
                        <a:t>1,55 l</a:t>
                      </a:r>
                    </a:p>
                    <a:p>
                      <a:pPr algn="ctr"/>
                      <a:r>
                        <a:rPr lang="de-DE" dirty="0" smtClean="0">
                          <a:latin typeface="Arial" pitchFamily="34" charset="0"/>
                          <a:cs typeface="Arial" pitchFamily="34" charset="0"/>
                        </a:rPr>
                        <a:t>19,4 %</a:t>
                      </a:r>
                      <a:endParaRPr lang="de-D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969075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de-DE" baseline="0" dirty="0" smtClean="0">
                          <a:latin typeface="Arial" pitchFamily="34" charset="0"/>
                          <a:cs typeface="Arial" pitchFamily="34" charset="0"/>
                        </a:rPr>
                        <a:t>Ø mMRC Score</a:t>
                      </a:r>
                    </a:p>
                    <a:p>
                      <a:r>
                        <a:rPr lang="de-DE" baseline="0" dirty="0" smtClean="0">
                          <a:latin typeface="Arial" pitchFamily="34" charset="0"/>
                          <a:cs typeface="Arial" pitchFamily="34" charset="0"/>
                        </a:rPr>
                        <a:t>   &lt;2</a:t>
                      </a:r>
                    </a:p>
                    <a:p>
                      <a:r>
                        <a:rPr lang="de-DE" baseline="0" dirty="0" smtClean="0">
                          <a:latin typeface="Arial" pitchFamily="34" charset="0"/>
                          <a:cs typeface="Arial" pitchFamily="34" charset="0"/>
                        </a:rPr>
                        <a:t>   ≥2</a:t>
                      </a:r>
                      <a:endParaRPr lang="de-D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47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>
                          <a:latin typeface="Arial" pitchFamily="34" charset="0"/>
                          <a:cs typeface="Arial" pitchFamily="34" charset="0"/>
                        </a:rPr>
                        <a:t>1,6</a:t>
                      </a:r>
                    </a:p>
                    <a:p>
                      <a:pPr algn="ctr"/>
                      <a:r>
                        <a:rPr lang="de-DE" dirty="0" smtClean="0">
                          <a:latin typeface="Arial" pitchFamily="34" charset="0"/>
                          <a:cs typeface="Arial" pitchFamily="34" charset="0"/>
                        </a:rPr>
                        <a:t>49 %</a:t>
                      </a:r>
                    </a:p>
                    <a:p>
                      <a:pPr algn="ctr"/>
                      <a:r>
                        <a:rPr lang="de-DE" dirty="0" smtClean="0">
                          <a:latin typeface="Arial" pitchFamily="34" charset="0"/>
                          <a:cs typeface="Arial" pitchFamily="34" charset="0"/>
                        </a:rPr>
                        <a:t>51 %</a:t>
                      </a:r>
                      <a:endParaRPr lang="de-DE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477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Title 3"/>
          <p:cNvSpPr txBox="1">
            <a:spLocks/>
          </p:cNvSpPr>
          <p:nvPr/>
        </p:nvSpPr>
        <p:spPr bwMode="auto">
          <a:xfrm>
            <a:off x="530223" y="548680"/>
            <a:ext cx="8289925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5000"/>
              </a:lnSpc>
            </a:pPr>
            <a:r>
              <a:rPr lang="en-US" sz="2800" b="1" dirty="0">
                <a:solidFill>
                  <a:srgbClr val="1F497D"/>
                </a:solidFill>
              </a:rPr>
              <a:t>QUANTIFY</a:t>
            </a:r>
            <a:r>
              <a:rPr lang="de-DE" sz="2400" b="1" dirty="0">
                <a:solidFill>
                  <a:srgbClr val="69676D"/>
                </a:solidFill>
                <a:latin typeface="Calibri" pitchFamily="34" charset="0"/>
              </a:rPr>
              <a:t/>
            </a:r>
            <a:br>
              <a:rPr lang="de-DE" sz="2400" b="1" dirty="0">
                <a:solidFill>
                  <a:srgbClr val="69676D"/>
                </a:solidFill>
                <a:latin typeface="Calibri" pitchFamily="34" charset="0"/>
              </a:rPr>
            </a:br>
            <a:r>
              <a:rPr lang="de-DE" sz="2400" b="1" dirty="0" smtClean="0">
                <a:solidFill>
                  <a:srgbClr val="1F497D"/>
                </a:solidFill>
              </a:rPr>
              <a:t>Studienpopulation (1/2)</a:t>
            </a:r>
            <a:endParaRPr lang="de-DE" sz="2400" b="1" dirty="0">
              <a:solidFill>
                <a:srgbClr val="1F497D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2859" y="6577610"/>
            <a:ext cx="29095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Buhl et al. Thorax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2015 Apr;70(4):311-9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7624" y="6219800"/>
            <a:ext cx="44047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IND/GLY: </a:t>
            </a:r>
            <a:r>
              <a:rPr lang="en-US" sz="1200" dirty="0" err="1" smtClean="0"/>
              <a:t>Fixkombination</a:t>
            </a:r>
            <a:r>
              <a:rPr lang="en-US" sz="1200" dirty="0" smtClean="0"/>
              <a:t> </a:t>
            </a:r>
            <a:r>
              <a:rPr lang="en-US" sz="1200" dirty="0" err="1" smtClean="0"/>
              <a:t>aus</a:t>
            </a:r>
            <a:r>
              <a:rPr lang="en-US" sz="1200" dirty="0" smtClean="0"/>
              <a:t> </a:t>
            </a:r>
            <a:r>
              <a:rPr lang="en-US" sz="1200" dirty="0" err="1" smtClean="0"/>
              <a:t>Indacaterol</a:t>
            </a:r>
            <a:r>
              <a:rPr lang="en-US" sz="1200" dirty="0" smtClean="0"/>
              <a:t> und </a:t>
            </a:r>
            <a:r>
              <a:rPr lang="en-US" sz="1200" dirty="0" err="1" smtClean="0"/>
              <a:t>Glycopyrronium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3638251"/>
              </p:ext>
            </p:extLst>
          </p:nvPr>
        </p:nvGraphicFramePr>
        <p:xfrm>
          <a:off x="530225" y="1556792"/>
          <a:ext cx="8208912" cy="4237930"/>
        </p:xfrm>
        <a:graphic>
          <a:graphicData uri="http://schemas.openxmlformats.org/drawingml/2006/table">
            <a:tbl>
              <a:tblPr firstRow="1" bandRow="1"/>
              <a:tblGrid>
                <a:gridCol w="4770002"/>
                <a:gridCol w="3438910"/>
              </a:tblGrid>
              <a:tr h="38221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endParaRPr lang="en-US" sz="15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47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5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Alle</a:t>
                      </a:r>
                      <a:r>
                        <a:rPr lang="de-DE" sz="15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Patienten</a:t>
                      </a:r>
                      <a:endParaRPr lang="de-DE" sz="15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477"/>
                    </a:solidFill>
                  </a:tcPr>
                </a:tc>
              </a:tr>
              <a:tr h="265862"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Arial" pitchFamily="34" charset="0"/>
                          <a:cs typeface="Arial" pitchFamily="34" charset="0"/>
                        </a:rPr>
                        <a:t>Alter</a:t>
                      </a:r>
                      <a:endParaRPr lang="de-DE" sz="15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500" dirty="0" smtClean="0">
                          <a:latin typeface="Arial" pitchFamily="34" charset="0"/>
                          <a:cs typeface="Arial" pitchFamily="34" charset="0"/>
                        </a:rPr>
                        <a:t>62,9</a:t>
                      </a:r>
                      <a:r>
                        <a:rPr lang="de-DE" sz="1500" baseline="0" dirty="0" smtClean="0">
                          <a:latin typeface="Arial" pitchFamily="34" charset="0"/>
                          <a:cs typeface="Arial" pitchFamily="34" charset="0"/>
                        </a:rPr>
                        <a:t> Jahre</a:t>
                      </a:r>
                      <a:endParaRPr lang="de-DE" sz="15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60142"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Arial" pitchFamily="34" charset="0"/>
                          <a:cs typeface="Arial" pitchFamily="34" charset="0"/>
                        </a:rPr>
                        <a:t>Geschlecht</a:t>
                      </a:r>
                      <a:endParaRPr lang="de-DE" sz="15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47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500" dirty="0" smtClean="0">
                          <a:latin typeface="Arial" pitchFamily="34" charset="0"/>
                          <a:cs typeface="Arial" pitchFamily="34" charset="0"/>
                        </a:rPr>
                        <a:t>66 %  männlich</a:t>
                      </a:r>
                      <a:endParaRPr lang="de-DE" sz="15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477">
                        <a:tint val="20000"/>
                      </a:srgbClr>
                    </a:solidFill>
                  </a:tcPr>
                </a:tc>
              </a:tr>
              <a:tr h="2544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 smtClean="0">
                          <a:latin typeface="Arial" pitchFamily="34" charset="0"/>
                          <a:cs typeface="Arial" pitchFamily="34" charset="0"/>
                        </a:rPr>
                        <a:t>Ethnische</a:t>
                      </a:r>
                      <a:r>
                        <a:rPr lang="de-DE" sz="1500" baseline="0" dirty="0" smtClean="0">
                          <a:latin typeface="Arial" pitchFamily="34" charset="0"/>
                          <a:cs typeface="Arial" pitchFamily="34" charset="0"/>
                        </a:rPr>
                        <a:t> Zugehörigkeit</a:t>
                      </a:r>
                      <a:endParaRPr lang="de-DE" sz="15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500" dirty="0" smtClean="0">
                          <a:latin typeface="Arial" pitchFamily="34" charset="0"/>
                          <a:cs typeface="Arial" pitchFamily="34" charset="0"/>
                        </a:rPr>
                        <a:t>99 % Kaukasier</a:t>
                      </a:r>
                      <a:endParaRPr lang="de-DE" sz="15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46936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de-DE" sz="1500" dirty="0" smtClean="0">
                          <a:latin typeface="Arial" pitchFamily="34" charset="0"/>
                          <a:cs typeface="Arial" pitchFamily="34" charset="0"/>
                        </a:rPr>
                        <a:t>Schweregrad der COPD</a:t>
                      </a:r>
                    </a:p>
                    <a:p>
                      <a:r>
                        <a:rPr lang="de-DE" sz="1500" dirty="0" smtClean="0">
                          <a:latin typeface="Arial" pitchFamily="34" charset="0"/>
                          <a:cs typeface="Arial" pitchFamily="34" charset="0"/>
                        </a:rPr>
                        <a:t>   moderat</a:t>
                      </a:r>
                    </a:p>
                    <a:p>
                      <a:r>
                        <a:rPr lang="de-DE" sz="1500" dirty="0" smtClean="0">
                          <a:latin typeface="Arial" pitchFamily="34" charset="0"/>
                          <a:cs typeface="Arial" pitchFamily="34" charset="0"/>
                        </a:rPr>
                        <a:t>   schwer</a:t>
                      </a:r>
                      <a:endParaRPr lang="de-DE" sz="15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47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5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de-DE" sz="1500" dirty="0" smtClean="0">
                          <a:latin typeface="Arial" pitchFamily="34" charset="0"/>
                          <a:cs typeface="Arial" pitchFamily="34" charset="0"/>
                        </a:rPr>
                        <a:t>57 %</a:t>
                      </a:r>
                    </a:p>
                    <a:p>
                      <a:pPr algn="ctr"/>
                      <a:r>
                        <a:rPr lang="de-DE" sz="1500" dirty="0" smtClean="0">
                          <a:latin typeface="Arial" pitchFamily="34" charset="0"/>
                          <a:cs typeface="Arial" pitchFamily="34" charset="0"/>
                        </a:rPr>
                        <a:t>42 %</a:t>
                      </a:r>
                      <a:endParaRPr lang="de-DE" sz="15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477">
                        <a:tint val="20000"/>
                      </a:srgbClr>
                    </a:solidFill>
                  </a:tcPr>
                </a:tc>
              </a:tr>
              <a:tr h="1080472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de-DE" sz="1500" dirty="0" smtClean="0">
                          <a:latin typeface="Arial" pitchFamily="34" charset="0"/>
                          <a:cs typeface="Arial" pitchFamily="34" charset="0"/>
                        </a:rPr>
                        <a:t>Exazerbationsanamnese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500" dirty="0" smtClean="0">
                          <a:latin typeface="Arial" pitchFamily="34" charset="0"/>
                          <a:cs typeface="Arial" pitchFamily="34" charset="0"/>
                        </a:rPr>
                        <a:t>   ≤</a:t>
                      </a:r>
                      <a:r>
                        <a:rPr lang="de-DE" sz="1500" baseline="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  <a:p>
                      <a:r>
                        <a:rPr lang="de-DE" sz="1500" baseline="0" dirty="0" smtClean="0">
                          <a:latin typeface="Arial" pitchFamily="34" charset="0"/>
                          <a:cs typeface="Arial" pitchFamily="34" charset="0"/>
                        </a:rPr>
                        <a:t>   2</a:t>
                      </a:r>
                    </a:p>
                    <a:p>
                      <a:r>
                        <a:rPr lang="de-DE" sz="1500" baseline="0" dirty="0" smtClean="0">
                          <a:latin typeface="Arial" pitchFamily="34" charset="0"/>
                          <a:cs typeface="Arial" pitchFamily="34" charset="0"/>
                        </a:rPr>
                        <a:t>   &gt;2</a:t>
                      </a:r>
                      <a:endParaRPr lang="de-DE" sz="15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5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de-DE" sz="1500" dirty="0" smtClean="0">
                          <a:latin typeface="Arial" pitchFamily="34" charset="0"/>
                          <a:cs typeface="Arial" pitchFamily="34" charset="0"/>
                        </a:rPr>
                        <a:t>98,9 %</a:t>
                      </a:r>
                    </a:p>
                    <a:p>
                      <a:pPr algn="ctr"/>
                      <a:r>
                        <a:rPr lang="de-DE" sz="1500" dirty="0" smtClean="0">
                          <a:latin typeface="Arial" pitchFamily="34" charset="0"/>
                          <a:cs typeface="Arial" pitchFamily="34" charset="0"/>
                        </a:rPr>
                        <a:t>0,7 %</a:t>
                      </a:r>
                    </a:p>
                    <a:p>
                      <a:pPr algn="ctr"/>
                      <a:r>
                        <a:rPr lang="de-DE" sz="1500" dirty="0" smtClean="0">
                          <a:latin typeface="Arial" pitchFamily="34" charset="0"/>
                          <a:cs typeface="Arial" pitchFamily="34" charset="0"/>
                        </a:rPr>
                        <a:t>0,3 %</a:t>
                      </a:r>
                      <a:endParaRPr lang="de-DE" sz="15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19608"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Arial" pitchFamily="34" charset="0"/>
                          <a:cs typeface="Arial" pitchFamily="34" charset="0"/>
                        </a:rPr>
                        <a:t>ICS Gebrauch bei Baseline</a:t>
                      </a:r>
                      <a:endParaRPr lang="de-DE" sz="15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47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500" dirty="0" smtClean="0">
                          <a:latin typeface="Arial" pitchFamily="34" charset="0"/>
                          <a:cs typeface="Arial" pitchFamily="34" charset="0"/>
                        </a:rPr>
                        <a:t>41 %</a:t>
                      </a:r>
                      <a:endParaRPr lang="de-DE" sz="15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477">
                        <a:tint val="20000"/>
                      </a:srgbClr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Arial" pitchFamily="34" charset="0"/>
                          <a:cs typeface="Arial" pitchFamily="34" charset="0"/>
                        </a:rPr>
                        <a:t>Ehemalige Raucher</a:t>
                      </a:r>
                      <a:endParaRPr lang="de-DE" sz="15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500" dirty="0" smtClean="0">
                          <a:latin typeface="Arial" pitchFamily="34" charset="0"/>
                          <a:cs typeface="Arial" pitchFamily="34" charset="0"/>
                        </a:rPr>
                        <a:t>51 %</a:t>
                      </a:r>
                      <a:endParaRPr lang="de-DE" sz="15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0000"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Arial" pitchFamily="34" charset="0"/>
                          <a:cs typeface="Arial" pitchFamily="34" charset="0"/>
                        </a:rPr>
                        <a:t>Durchschnittliche Packungsjahre</a:t>
                      </a:r>
                      <a:endParaRPr lang="de-DE" sz="15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477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500" dirty="0" smtClean="0">
                          <a:latin typeface="Arial" pitchFamily="34" charset="0"/>
                          <a:cs typeface="Arial" pitchFamily="34" charset="0"/>
                        </a:rPr>
                        <a:t>41 Jahre</a:t>
                      </a:r>
                      <a:endParaRPr lang="de-DE" sz="15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45477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" name="Title 3"/>
          <p:cNvSpPr txBox="1">
            <a:spLocks/>
          </p:cNvSpPr>
          <p:nvPr/>
        </p:nvSpPr>
        <p:spPr bwMode="auto">
          <a:xfrm>
            <a:off x="530223" y="548680"/>
            <a:ext cx="8289925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5000"/>
              </a:lnSpc>
            </a:pPr>
            <a:r>
              <a:rPr lang="en-US" sz="2800" b="1" dirty="0">
                <a:solidFill>
                  <a:srgbClr val="1F497D"/>
                </a:solidFill>
              </a:rPr>
              <a:t>QUANTIFY</a:t>
            </a:r>
            <a:r>
              <a:rPr lang="de-DE" sz="2400" b="1" dirty="0">
                <a:solidFill>
                  <a:srgbClr val="69676D"/>
                </a:solidFill>
                <a:latin typeface="Calibri" pitchFamily="34" charset="0"/>
              </a:rPr>
              <a:t/>
            </a:r>
            <a:br>
              <a:rPr lang="de-DE" sz="2400" b="1" dirty="0">
                <a:solidFill>
                  <a:srgbClr val="69676D"/>
                </a:solidFill>
                <a:latin typeface="Calibri" pitchFamily="34" charset="0"/>
              </a:rPr>
            </a:br>
            <a:r>
              <a:rPr lang="de-DE" sz="2400" b="1" dirty="0" smtClean="0">
                <a:solidFill>
                  <a:srgbClr val="1F497D"/>
                </a:solidFill>
              </a:rPr>
              <a:t>Studienpopulation (2/2)</a:t>
            </a:r>
            <a:endParaRPr lang="de-DE" sz="2400" b="1" dirty="0">
              <a:solidFill>
                <a:srgbClr val="1F497D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12859" y="6577610"/>
            <a:ext cx="29095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Buhl et al. Thorax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2015 Apr;70(4):311-9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02" name="Rechteck 13"/>
          <p:cNvSpPr>
            <a:spLocks noChangeArrowheads="1"/>
          </p:cNvSpPr>
          <p:nvPr/>
        </p:nvSpPr>
        <p:spPr bwMode="auto">
          <a:xfrm>
            <a:off x="1066800" y="4368552"/>
            <a:ext cx="457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mtClean="0">
                <a:solidFill>
                  <a:srgbClr val="FFFFFF"/>
                </a:solidFill>
                <a:ea typeface="ヒラギノ角ゴ Pro W3"/>
                <a:cs typeface="ヒラギノ角ゴ Pro W3"/>
              </a:rPr>
              <a:t/>
            </a:r>
            <a:br>
              <a:rPr lang="de-DE" smtClean="0">
                <a:solidFill>
                  <a:srgbClr val="FFFFFF"/>
                </a:solidFill>
                <a:ea typeface="ヒラギノ角ゴ Pro W3"/>
                <a:cs typeface="ヒラギノ角ゴ Pro W3"/>
              </a:rPr>
            </a:br>
            <a:endParaRPr lang="de-DE">
              <a:solidFill>
                <a:srgbClr val="FFFFFF"/>
              </a:solidFill>
              <a:ea typeface="ヒラギノ角ゴ Pro W3"/>
              <a:cs typeface="ヒラギノ角ゴ Pro W3"/>
            </a:endParaRPr>
          </a:p>
        </p:txBody>
      </p:sp>
      <p:grpSp>
        <p:nvGrpSpPr>
          <p:cNvPr id="59410" name="Group 3"/>
          <p:cNvGrpSpPr>
            <a:grpSpLocks/>
          </p:cNvGrpSpPr>
          <p:nvPr/>
        </p:nvGrpSpPr>
        <p:grpSpPr bwMode="auto">
          <a:xfrm>
            <a:off x="284039" y="1638052"/>
            <a:ext cx="8631330" cy="3543272"/>
            <a:chOff x="284235" y="2070388"/>
            <a:chExt cx="8631136" cy="3542981"/>
          </a:xfrm>
        </p:grpSpPr>
        <p:graphicFrame>
          <p:nvGraphicFramePr>
            <p:cNvPr id="4" name="Diagramm 1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598392058"/>
                </p:ext>
              </p:extLst>
            </p:nvPr>
          </p:nvGraphicFramePr>
          <p:xfrm>
            <a:off x="660432" y="2159032"/>
            <a:ext cx="8254939" cy="345433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" name="TextBox 1"/>
            <p:cNvSpPr txBox="1"/>
            <p:nvPr/>
          </p:nvSpPr>
          <p:spPr>
            <a:xfrm>
              <a:off x="284235" y="2070388"/>
              <a:ext cx="615539" cy="2795741"/>
            </a:xfrm>
            <a:prstGeom prst="rect">
              <a:avLst/>
            </a:prstGeom>
            <a:noFill/>
          </p:spPr>
          <p:txBody>
            <a:bodyPr vert="vert270">
              <a:spAutoFit/>
            </a:bodyPr>
            <a:lstStyle/>
            <a:p>
              <a:pPr algn="ctr">
                <a:defRPr/>
              </a:pPr>
              <a:r>
                <a:rPr lang="de-DE" sz="1400" b="1" smtClean="0">
                  <a:solidFill>
                    <a:prstClr val="black"/>
                  </a:solidFill>
                </a:rPr>
                <a:t>Änderung SGRQ-C Gesamtscore</a:t>
              </a:r>
              <a:endParaRPr lang="de-DE" sz="1400" b="1">
                <a:solidFill>
                  <a:prstClr val="black"/>
                </a:solidFill>
              </a:endParaRPr>
            </a:p>
          </p:txBody>
        </p:sp>
      </p:grpSp>
      <p:graphicFrame>
        <p:nvGraphicFramePr>
          <p:cNvPr id="13" name="Tabel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4651759"/>
              </p:ext>
            </p:extLst>
          </p:nvPr>
        </p:nvGraphicFramePr>
        <p:xfrm>
          <a:off x="385763" y="4648374"/>
          <a:ext cx="8074669" cy="124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965"/>
                <a:gridCol w="1570920"/>
                <a:gridCol w="2346232"/>
                <a:gridCol w="2419552"/>
              </a:tblGrid>
              <a:tr h="342314">
                <a:tc>
                  <a:txBody>
                    <a:bodyPr/>
                    <a:lstStyle/>
                    <a:p>
                      <a:pPr marL="0" indent="0"/>
                      <a:r>
                        <a:rPr lang="de-DE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∆IND/GLY vs. </a:t>
                      </a:r>
                      <a:r>
                        <a:rPr lang="de-DE" sz="1600" b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Tio+For</a:t>
                      </a:r>
                      <a:endParaRPr lang="de-DE" sz="16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85725"/>
                      <a:r>
                        <a:rPr lang="de-DE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endParaRPr lang="de-DE" sz="1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266700"/>
                      <a:r>
                        <a:rPr lang="de-DE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-0,36</a:t>
                      </a:r>
                      <a:endParaRPr lang="de-DE" sz="1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152400"/>
                      <a:r>
                        <a:rPr lang="de-DE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-0,69</a:t>
                      </a:r>
                      <a:endParaRPr lang="de-DE" sz="1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2938">
                <a:tc>
                  <a:txBody>
                    <a:bodyPr/>
                    <a:lstStyle/>
                    <a:p>
                      <a:r>
                        <a:rPr lang="de-DE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95 %-KI</a:t>
                      </a:r>
                    </a:p>
                  </a:txBody>
                  <a:tcPr marL="36000" marR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/>
                      <a:r>
                        <a:rPr lang="de-DE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endParaRPr lang="de-DE" sz="1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6700" indent="0"/>
                      <a:r>
                        <a:rPr lang="de-DE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[-1,89;</a:t>
                      </a:r>
                      <a:r>
                        <a:rPr lang="de-DE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1,17]</a:t>
                      </a:r>
                      <a:r>
                        <a:rPr lang="de-DE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57150"/>
                      <a:r>
                        <a:rPr lang="de-DE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[-2,31;</a:t>
                      </a:r>
                      <a:r>
                        <a:rPr lang="de-DE" sz="16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0,92]</a:t>
                      </a:r>
                      <a:r>
                        <a:rPr lang="de-DE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56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p-Wert</a:t>
                      </a:r>
                    </a:p>
                  </a:txBody>
                  <a:tcPr marL="36000" marR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indent="0"/>
                      <a:r>
                        <a:rPr lang="de-DE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endParaRPr lang="de-DE" sz="1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67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0,642</a:t>
                      </a:r>
                      <a:endParaRPr lang="de-DE" sz="1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5725" marR="0" indent="571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0,399</a:t>
                      </a:r>
                      <a:endParaRPr lang="de-DE" sz="1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79512" y="6013655"/>
            <a:ext cx="4667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prstClr val="black"/>
                </a:solidFill>
              </a:rPr>
              <a:t>Darstellung: Kleinstquadratmittelwerte (least </a:t>
            </a:r>
            <a:r>
              <a:rPr lang="de-DE" sz="1200" dirty="0" err="1" smtClean="0">
                <a:solidFill>
                  <a:prstClr val="black"/>
                </a:solidFill>
              </a:rPr>
              <a:t>square</a:t>
            </a:r>
            <a:r>
              <a:rPr lang="de-DE" sz="1200" dirty="0" smtClean="0">
                <a:solidFill>
                  <a:prstClr val="black"/>
                </a:solidFill>
              </a:rPr>
              <a:t> </a:t>
            </a:r>
            <a:r>
              <a:rPr lang="de-DE" sz="1200" dirty="0" err="1" smtClean="0">
                <a:solidFill>
                  <a:prstClr val="black"/>
                </a:solidFill>
              </a:rPr>
              <a:t>means</a:t>
            </a:r>
            <a:r>
              <a:rPr lang="de-DE" sz="1200" dirty="0" smtClean="0">
                <a:solidFill>
                  <a:prstClr val="black"/>
                </a:solidFill>
              </a:rPr>
              <a:t>, LSM)</a:t>
            </a:r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9" name="Title 3"/>
          <p:cNvSpPr txBox="1">
            <a:spLocks/>
          </p:cNvSpPr>
          <p:nvPr/>
        </p:nvSpPr>
        <p:spPr bwMode="auto">
          <a:xfrm>
            <a:off x="530224" y="471488"/>
            <a:ext cx="8289925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95000"/>
              </a:lnSpc>
            </a:pPr>
            <a:r>
              <a:rPr lang="en-US" sz="2800" b="1" dirty="0">
                <a:solidFill>
                  <a:srgbClr val="1F497D"/>
                </a:solidFill>
              </a:rPr>
              <a:t>QUANTIFY</a:t>
            </a:r>
            <a:r>
              <a:rPr lang="de-DE" sz="2400" b="1" dirty="0">
                <a:solidFill>
                  <a:srgbClr val="69676D"/>
                </a:solidFill>
                <a:latin typeface="Calibri" pitchFamily="34" charset="0"/>
              </a:rPr>
              <a:t/>
            </a:r>
            <a:br>
              <a:rPr lang="de-DE" sz="2400" b="1" dirty="0">
                <a:solidFill>
                  <a:srgbClr val="69676D"/>
                </a:solidFill>
                <a:latin typeface="Calibri" pitchFamily="34" charset="0"/>
              </a:rPr>
            </a:br>
            <a:r>
              <a:rPr lang="de-DE" sz="2000" b="1" dirty="0" smtClean="0">
                <a:solidFill>
                  <a:srgbClr val="1F497D"/>
                </a:solidFill>
              </a:rPr>
              <a:t>Änderung Gesamtscore SGRQ-C von Baseline</a:t>
            </a:r>
            <a:endParaRPr lang="de-DE" sz="2000" b="1" dirty="0">
              <a:solidFill>
                <a:srgbClr val="1F497D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12859" y="6577610"/>
            <a:ext cx="29095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Buhl et al. Thorax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2015 Apr;70(4):311-9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50434" y="6290654"/>
            <a:ext cx="44047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IND/GLY: </a:t>
            </a:r>
            <a:r>
              <a:rPr lang="en-US" sz="1200" dirty="0" err="1" smtClean="0"/>
              <a:t>Fixkombination</a:t>
            </a:r>
            <a:r>
              <a:rPr lang="en-US" sz="1200" dirty="0" smtClean="0"/>
              <a:t> </a:t>
            </a:r>
            <a:r>
              <a:rPr lang="en-US" sz="1200" dirty="0" err="1" smtClean="0"/>
              <a:t>aus</a:t>
            </a:r>
            <a:r>
              <a:rPr lang="en-US" sz="1200" dirty="0" smtClean="0"/>
              <a:t> </a:t>
            </a:r>
            <a:r>
              <a:rPr lang="en-US" sz="1200" dirty="0" err="1" smtClean="0"/>
              <a:t>Indacaterol</a:t>
            </a:r>
            <a:r>
              <a:rPr lang="en-US" sz="1200" dirty="0" smtClean="0"/>
              <a:t> und </a:t>
            </a:r>
            <a:r>
              <a:rPr lang="en-US" sz="1200" dirty="0" err="1" smtClean="0"/>
              <a:t>Glycopyrronium</a:t>
            </a:r>
            <a:endParaRPr lang="en-US" sz="12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heme/theme1.xml><?xml version="1.0" encoding="utf-8"?>
<a:theme xmlns:a="http://schemas.openxmlformats.org/drawingml/2006/main" name="70_Office Theme">
  <a:themeElements>
    <a:clrScheme name="Benutzerdefiniert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FFFF"/>
      </a:accent1>
      <a:accent2>
        <a:srgbClr val="F2F2F2"/>
      </a:accent2>
      <a:accent3>
        <a:srgbClr val="D9D9D9"/>
      </a:accent3>
      <a:accent4>
        <a:srgbClr val="BFBFBF"/>
      </a:accent4>
      <a:accent5>
        <a:srgbClr val="A6A6A6"/>
      </a:accent5>
      <a:accent6>
        <a:srgbClr val="818181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818181"/>
        </a:solidFill>
        <a:ln w="9525">
          <a:solidFill>
            <a:schemeClr val="tx1"/>
          </a:solidFill>
        </a:ln>
      </a:spPr>
      <a:bodyPr rtlCol="0" anchor="ctr"/>
      <a:lstStyle>
        <a:defPPr algn="ctr">
          <a:defRPr noProof="1" dirty="0">
            <a:solidFill>
              <a:srgbClr val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Showroom">
  <a:themeElements>
    <a:clrScheme name="Showroom">
      <a:dk1>
        <a:srgbClr val="535353"/>
      </a:dk1>
      <a:lt1>
        <a:srgbClr val="340053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D9971A"/>
      </a:accent3>
      <a:accent4>
        <a:srgbClr val="D7620E"/>
      </a:accent4>
      <a:accent5>
        <a:srgbClr val="A61702"/>
      </a:accent5>
      <a:accent6>
        <a:srgbClr val="606B7E"/>
      </a:accent6>
      <a:hlink>
        <a:srgbClr val="0000FF"/>
      </a:hlink>
      <a:folHlink>
        <a:srgbClr val="FF00FF"/>
      </a:folHlink>
    </a:clrScheme>
    <a:fontScheme name="Showroom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Showro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8785"/>
        </a:solid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5A5F5E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535353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1_Showroom">
  <a:themeElements>
    <a:clrScheme name="Showroom">
      <a:dk1>
        <a:srgbClr val="535353"/>
      </a:dk1>
      <a:lt1>
        <a:srgbClr val="340053"/>
      </a:lt1>
      <a:dk2>
        <a:srgbClr val="5A5F5E"/>
      </a:dk2>
      <a:lt2>
        <a:srgbClr val="B4B4B4"/>
      </a:lt2>
      <a:accent1>
        <a:srgbClr val="78AAB3"/>
      </a:accent1>
      <a:accent2>
        <a:srgbClr val="9A9671"/>
      </a:accent2>
      <a:accent3>
        <a:srgbClr val="D9971A"/>
      </a:accent3>
      <a:accent4>
        <a:srgbClr val="D7620E"/>
      </a:accent4>
      <a:accent5>
        <a:srgbClr val="A61702"/>
      </a:accent5>
      <a:accent6>
        <a:srgbClr val="606B7E"/>
      </a:accent6>
      <a:hlink>
        <a:srgbClr val="0000FF"/>
      </a:hlink>
      <a:folHlink>
        <a:srgbClr val="FF00FF"/>
      </a:folHlink>
    </a:clrScheme>
    <a:fontScheme name="Showroom">
      <a:majorFont>
        <a:latin typeface="Gill Sans Light"/>
        <a:ea typeface="Gill Sans Light"/>
        <a:cs typeface="Gill Sans Light"/>
      </a:majorFont>
      <a:minorFont>
        <a:latin typeface="Gill Sans Light"/>
        <a:ea typeface="Gill Sans Light"/>
        <a:cs typeface="Gill Sans Light"/>
      </a:minorFont>
    </a:fontScheme>
    <a:fmtScheme name="Showroo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08785"/>
        </a:solid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5A5F5E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535353"/>
            </a:solidFill>
            <a:effectLst/>
            <a:uFillTx/>
            <a:latin typeface="+mn-lt"/>
            <a:ea typeface="+mn-ea"/>
            <a:cs typeface="+mn-cs"/>
            <a:sym typeface="Gill Sans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2575</TotalTime>
  <Words>711</Words>
  <Application>Microsoft Office PowerPoint</Application>
  <PresentationFormat>On-screen Show (4:3)</PresentationFormat>
  <Paragraphs>227</Paragraphs>
  <Slides>16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70_Office Theme</vt:lpstr>
      <vt:lpstr>Showroom</vt:lpstr>
      <vt:lpstr>1_Showroom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DANKE </vt:lpstr>
      <vt:lpstr>PowerPoint Presentation</vt:lpstr>
    </vt:vector>
  </TitlesOfParts>
  <Company>Novartis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WEINRKL2</dc:creator>
  <cp:lastModifiedBy>Essenther, Pia-Maria</cp:lastModifiedBy>
  <cp:revision>961</cp:revision>
  <cp:lastPrinted>2013-08-28T09:59:18Z</cp:lastPrinted>
  <dcterms:created xsi:type="dcterms:W3CDTF">2013-01-08T14:00:00Z</dcterms:created>
  <dcterms:modified xsi:type="dcterms:W3CDTF">2015-11-09T09:37:25Z</dcterms:modified>
</cp:coreProperties>
</file>