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 id="2147483680" r:id="rId6"/>
  </p:sldMasterIdLst>
  <p:notesMasterIdLst>
    <p:notesMasterId r:id="rId53"/>
  </p:notesMasterIdLst>
  <p:sldIdLst>
    <p:sldId id="257" r:id="rId7"/>
    <p:sldId id="341" r:id="rId8"/>
    <p:sldId id="335" r:id="rId9"/>
    <p:sldId id="336" r:id="rId10"/>
    <p:sldId id="259" r:id="rId11"/>
    <p:sldId id="271" r:id="rId12"/>
    <p:sldId id="294" r:id="rId13"/>
    <p:sldId id="295" r:id="rId14"/>
    <p:sldId id="296" r:id="rId15"/>
    <p:sldId id="297" r:id="rId16"/>
    <p:sldId id="298" r:id="rId17"/>
    <p:sldId id="299" r:id="rId18"/>
    <p:sldId id="300" r:id="rId19"/>
    <p:sldId id="301" r:id="rId20"/>
    <p:sldId id="302" r:id="rId21"/>
    <p:sldId id="303" r:id="rId22"/>
    <p:sldId id="339" r:id="rId23"/>
    <p:sldId id="306" r:id="rId24"/>
    <p:sldId id="307" r:id="rId25"/>
    <p:sldId id="308" r:id="rId26"/>
    <p:sldId id="309" r:id="rId27"/>
    <p:sldId id="310" r:id="rId28"/>
    <p:sldId id="311" r:id="rId29"/>
    <p:sldId id="314" r:id="rId30"/>
    <p:sldId id="312" r:id="rId31"/>
    <p:sldId id="334" r:id="rId32"/>
    <p:sldId id="313" r:id="rId33"/>
    <p:sldId id="315" r:id="rId34"/>
    <p:sldId id="272" r:id="rId35"/>
    <p:sldId id="316" r:id="rId36"/>
    <p:sldId id="317"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7" r:id="rId51"/>
    <p:sldId id="340" r:id="rId5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746A"/>
    <a:srgbClr val="A1A1A4"/>
    <a:srgbClr val="F58025"/>
    <a:srgbClr val="FFD200"/>
    <a:srgbClr val="679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2" autoAdjust="0"/>
    <p:restoredTop sz="94556" autoAdjust="0"/>
  </p:normalViewPr>
  <p:slideViewPr>
    <p:cSldViewPr snapToObjects="1">
      <p:cViewPr varScale="1">
        <p:scale>
          <a:sx n="107" d="100"/>
          <a:sy n="107" d="100"/>
        </p:scale>
        <p:origin x="-1014" y="-78"/>
      </p:cViewPr>
      <p:guideLst>
        <p:guide orient="horz" pos="4088"/>
        <p:guide pos="5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athy\Documents\Business\KP360\Webex\Day\Day%201%20figure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athy\Documents\Business\KP360\Webex\Day\Week%2012%20figureTest.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athy\Documents\Business\KP360\Webex\Day\Week%2052%20figure.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peshita1\Desktop\NVA237%20KOL%20impact%20slide.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PHINHY-S3026.ap.novartis.net\PESHITA1$\DATA\6_Respiratoy_primary%20care\6_KOL%20impact%20slide%20deck_NVA237\Extra%20slides%20sent%20to%20Gerrit\NVA237%20KOL%20impact%20slide.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7.4266766734934E-2"/>
          <c:y val="9.6539448962323804E-2"/>
          <c:w val="0.89482342047086905"/>
          <c:h val="0.80601307956871104"/>
        </c:manualLayout>
      </c:layout>
      <c:scatterChart>
        <c:scatterStyle val="lineMarker"/>
        <c:varyColors val="0"/>
        <c:ser>
          <c:idx val="0"/>
          <c:order val="0"/>
          <c:tx>
            <c:strRef>
              <c:f>'Figure 4a'!$D$1:$E$1</c:f>
              <c:strCache>
                <c:ptCount val="1"/>
                <c:pt idx="0">
                  <c:v>NVA237 (n=144)</c:v>
                </c:pt>
              </c:strCache>
            </c:strRef>
          </c:tx>
          <c:spPr>
            <a:ln>
              <a:solidFill>
                <a:srgbClr val="F58025"/>
              </a:solidFill>
            </a:ln>
          </c:spPr>
          <c:marker>
            <c:symbol val="diamond"/>
            <c:size val="7"/>
            <c:spPr>
              <a:solidFill>
                <a:srgbClr val="F58025"/>
              </a:solidFill>
              <a:ln>
                <a:solidFill>
                  <a:srgbClr val="F58025"/>
                </a:solidFill>
              </a:ln>
            </c:spPr>
          </c:marker>
          <c:errBars>
            <c:errDir val="y"/>
            <c:errBarType val="both"/>
            <c:errValType val="cust"/>
            <c:noEndCap val="0"/>
            <c:plus>
              <c:numRef>
                <c:f>'Figure 4a'!$E$3:$E$15</c:f>
                <c:numCache>
                  <c:formatCode>General</c:formatCode>
                  <c:ptCount val="13"/>
                  <c:pt idx="0">
                    <c:v>0.13500000000000001</c:v>
                  </c:pt>
                  <c:pt idx="1">
                    <c:v>1.52E-2</c:v>
                  </c:pt>
                  <c:pt idx="2">
                    <c:v>1.7999999999999999E-2</c:v>
                  </c:pt>
                  <c:pt idx="3">
                    <c:v>1.72E-2</c:v>
                  </c:pt>
                  <c:pt idx="4">
                    <c:v>2.0199999999999999E-2</c:v>
                  </c:pt>
                  <c:pt idx="5">
                    <c:v>1.9900000000000199E-2</c:v>
                  </c:pt>
                  <c:pt idx="6">
                    <c:v>2.2100000000000002E-2</c:v>
                  </c:pt>
                  <c:pt idx="7">
                    <c:v>2.0400000000000001E-2</c:v>
                  </c:pt>
                  <c:pt idx="8">
                    <c:v>2.2599999999999999E-2</c:v>
                  </c:pt>
                  <c:pt idx="9">
                    <c:v>2.35E-2</c:v>
                  </c:pt>
                  <c:pt idx="10">
                    <c:v>2.5399999999999999E-2</c:v>
                  </c:pt>
                  <c:pt idx="11">
                    <c:v>2.1399999999999999E-2</c:v>
                  </c:pt>
                  <c:pt idx="12">
                    <c:v>2.1000000000000001E-2</c:v>
                  </c:pt>
                </c:numCache>
              </c:numRef>
            </c:plus>
            <c:minus>
              <c:numRef>
                <c:f>'Figure 4a'!$E$3:$E$15</c:f>
                <c:numCache>
                  <c:formatCode>General</c:formatCode>
                  <c:ptCount val="13"/>
                  <c:pt idx="0">
                    <c:v>0.13500000000000001</c:v>
                  </c:pt>
                  <c:pt idx="1">
                    <c:v>1.52E-2</c:v>
                  </c:pt>
                  <c:pt idx="2">
                    <c:v>1.7999999999999999E-2</c:v>
                  </c:pt>
                  <c:pt idx="3">
                    <c:v>1.72E-2</c:v>
                  </c:pt>
                  <c:pt idx="4">
                    <c:v>2.0199999999999999E-2</c:v>
                  </c:pt>
                  <c:pt idx="5">
                    <c:v>1.9900000000000199E-2</c:v>
                  </c:pt>
                  <c:pt idx="6">
                    <c:v>2.2100000000000002E-2</c:v>
                  </c:pt>
                  <c:pt idx="7">
                    <c:v>2.0400000000000001E-2</c:v>
                  </c:pt>
                  <c:pt idx="8">
                    <c:v>2.2599999999999999E-2</c:v>
                  </c:pt>
                  <c:pt idx="9">
                    <c:v>2.35E-2</c:v>
                  </c:pt>
                  <c:pt idx="10">
                    <c:v>2.5399999999999999E-2</c:v>
                  </c:pt>
                  <c:pt idx="11">
                    <c:v>2.1399999999999999E-2</c:v>
                  </c:pt>
                  <c:pt idx="12">
                    <c:v>2.1000000000000001E-2</c:v>
                  </c:pt>
                </c:numCache>
              </c:numRef>
            </c:minus>
          </c:errBars>
          <c:xVal>
            <c:numRef>
              <c:f>'Figure 4a'!$C$3:$C$18</c:f>
              <c:numCache>
                <c:formatCode>General</c:formatCode>
                <c:ptCount val="16"/>
                <c:pt idx="0">
                  <c:v>8.3333333333333301E-2</c:v>
                </c:pt>
                <c:pt idx="1">
                  <c:v>0.25</c:v>
                </c:pt>
                <c:pt idx="2">
                  <c:v>0.5</c:v>
                </c:pt>
                <c:pt idx="3">
                  <c:v>1</c:v>
                </c:pt>
                <c:pt idx="4">
                  <c:v>2</c:v>
                </c:pt>
                <c:pt idx="5">
                  <c:v>3</c:v>
                </c:pt>
                <c:pt idx="6">
                  <c:v>4</c:v>
                </c:pt>
                <c:pt idx="7">
                  <c:v>6</c:v>
                </c:pt>
                <c:pt idx="8">
                  <c:v>8</c:v>
                </c:pt>
                <c:pt idx="9">
                  <c:v>10</c:v>
                </c:pt>
                <c:pt idx="10">
                  <c:v>12</c:v>
                </c:pt>
                <c:pt idx="11">
                  <c:v>23.25</c:v>
                </c:pt>
                <c:pt idx="12">
                  <c:v>23.75</c:v>
                </c:pt>
              </c:numCache>
            </c:numRef>
          </c:xVal>
          <c:yVal>
            <c:numRef>
              <c:f>'Figure 4a'!$D$3:$D$20</c:f>
              <c:numCache>
                <c:formatCode>#,##0.000</c:formatCode>
                <c:ptCount val="18"/>
                <c:pt idx="0" formatCode="General">
                  <c:v>1.494</c:v>
                </c:pt>
                <c:pt idx="1">
                  <c:v>1.548</c:v>
                </c:pt>
                <c:pt idx="2" formatCode="General">
                  <c:v>1.5609999999999891</c:v>
                </c:pt>
                <c:pt idx="3" formatCode="General">
                  <c:v>1.583</c:v>
                </c:pt>
                <c:pt idx="4" formatCode="General">
                  <c:v>1.639</c:v>
                </c:pt>
                <c:pt idx="5" formatCode="General">
                  <c:v>1.629</c:v>
                </c:pt>
                <c:pt idx="6" formatCode="General">
                  <c:v>1.599</c:v>
                </c:pt>
                <c:pt idx="7" formatCode="General">
                  <c:v>1.5780000000000001</c:v>
                </c:pt>
                <c:pt idx="8" formatCode="General">
                  <c:v>1.544</c:v>
                </c:pt>
                <c:pt idx="9" formatCode="General">
                  <c:v>1.546</c:v>
                </c:pt>
                <c:pt idx="10" formatCode="General">
                  <c:v>1.522</c:v>
                </c:pt>
                <c:pt idx="11" formatCode="General">
                  <c:v>1.470999999999985</c:v>
                </c:pt>
                <c:pt idx="12" formatCode="General">
                  <c:v>1.518</c:v>
                </c:pt>
              </c:numCache>
            </c:numRef>
          </c:yVal>
          <c:smooth val="0"/>
        </c:ser>
        <c:ser>
          <c:idx val="1"/>
          <c:order val="1"/>
          <c:tx>
            <c:strRef>
              <c:f>'Figure 4a'!$F$1:$G$1</c:f>
              <c:strCache>
                <c:ptCount val="1"/>
                <c:pt idx="0">
                  <c:v>Placebo (n=79)</c:v>
                </c:pt>
              </c:strCache>
            </c:strRef>
          </c:tx>
          <c:spPr>
            <a:ln>
              <a:solidFill>
                <a:srgbClr val="A1A1A4"/>
              </a:solidFill>
            </a:ln>
          </c:spPr>
          <c:marker>
            <c:spPr>
              <a:solidFill>
                <a:srgbClr val="A1A1A4"/>
              </a:solidFill>
              <a:ln>
                <a:solidFill>
                  <a:srgbClr val="A1A1A4"/>
                </a:solidFill>
              </a:ln>
            </c:spPr>
          </c:marker>
          <c:errBars>
            <c:errDir val="y"/>
            <c:errBarType val="both"/>
            <c:errValType val="cust"/>
            <c:noEndCap val="0"/>
            <c:plus>
              <c:numRef>
                <c:f>'Figure 4a'!$G$3:$G$15</c:f>
                <c:numCache>
                  <c:formatCode>General</c:formatCode>
                  <c:ptCount val="13"/>
                  <c:pt idx="0">
                    <c:v>0.16600000000000001</c:v>
                  </c:pt>
                  <c:pt idx="1">
                    <c:v>1.8499999999999999E-2</c:v>
                  </c:pt>
                  <c:pt idx="2">
                    <c:v>2.1800000000000101E-2</c:v>
                  </c:pt>
                  <c:pt idx="3">
                    <c:v>2.1299999999999999E-2</c:v>
                  </c:pt>
                  <c:pt idx="4">
                    <c:v>2.4799999999999999E-2</c:v>
                  </c:pt>
                  <c:pt idx="5">
                    <c:v>2.4899999999999999E-2</c:v>
                  </c:pt>
                  <c:pt idx="6">
                    <c:v>2.81E-2</c:v>
                  </c:pt>
                  <c:pt idx="7">
                    <c:v>2.5499999999999998E-2</c:v>
                  </c:pt>
                  <c:pt idx="8">
                    <c:v>2.8400000000000002E-2</c:v>
                  </c:pt>
                  <c:pt idx="9">
                    <c:v>2.9000000000000001E-2</c:v>
                  </c:pt>
                  <c:pt idx="10">
                    <c:v>3.0700000000000002E-2</c:v>
                  </c:pt>
                  <c:pt idx="11">
                    <c:v>2.5899999999999999E-2</c:v>
                  </c:pt>
                  <c:pt idx="12">
                    <c:v>2.52E-2</c:v>
                  </c:pt>
                </c:numCache>
              </c:numRef>
            </c:plus>
            <c:minus>
              <c:numRef>
                <c:f>'Figure 4a'!$G$3:$G$15</c:f>
                <c:numCache>
                  <c:formatCode>General</c:formatCode>
                  <c:ptCount val="13"/>
                  <c:pt idx="0">
                    <c:v>0.16600000000000001</c:v>
                  </c:pt>
                  <c:pt idx="1">
                    <c:v>1.8499999999999999E-2</c:v>
                  </c:pt>
                  <c:pt idx="2">
                    <c:v>2.1800000000000101E-2</c:v>
                  </c:pt>
                  <c:pt idx="3">
                    <c:v>2.1299999999999999E-2</c:v>
                  </c:pt>
                  <c:pt idx="4">
                    <c:v>2.4799999999999999E-2</c:v>
                  </c:pt>
                  <c:pt idx="5">
                    <c:v>2.4899999999999999E-2</c:v>
                  </c:pt>
                  <c:pt idx="6">
                    <c:v>2.81E-2</c:v>
                  </c:pt>
                  <c:pt idx="7">
                    <c:v>2.5499999999999998E-2</c:v>
                  </c:pt>
                  <c:pt idx="8">
                    <c:v>2.8400000000000002E-2</c:v>
                  </c:pt>
                  <c:pt idx="9">
                    <c:v>2.9000000000000001E-2</c:v>
                  </c:pt>
                  <c:pt idx="10">
                    <c:v>3.0700000000000002E-2</c:v>
                  </c:pt>
                  <c:pt idx="11">
                    <c:v>2.5899999999999999E-2</c:v>
                  </c:pt>
                  <c:pt idx="12">
                    <c:v>2.52E-2</c:v>
                  </c:pt>
                </c:numCache>
              </c:numRef>
            </c:minus>
          </c:errBars>
          <c:xVal>
            <c:numRef>
              <c:f>'Figure 4a'!$C$3:$C$18</c:f>
              <c:numCache>
                <c:formatCode>General</c:formatCode>
                <c:ptCount val="16"/>
                <c:pt idx="0">
                  <c:v>8.3333333333333301E-2</c:v>
                </c:pt>
                <c:pt idx="1">
                  <c:v>0.25</c:v>
                </c:pt>
                <c:pt idx="2">
                  <c:v>0.5</c:v>
                </c:pt>
                <c:pt idx="3">
                  <c:v>1</c:v>
                </c:pt>
                <c:pt idx="4">
                  <c:v>2</c:v>
                </c:pt>
                <c:pt idx="5">
                  <c:v>3</c:v>
                </c:pt>
                <c:pt idx="6">
                  <c:v>4</c:v>
                </c:pt>
                <c:pt idx="7">
                  <c:v>6</c:v>
                </c:pt>
                <c:pt idx="8">
                  <c:v>8</c:v>
                </c:pt>
                <c:pt idx="9">
                  <c:v>10</c:v>
                </c:pt>
                <c:pt idx="10">
                  <c:v>12</c:v>
                </c:pt>
                <c:pt idx="11">
                  <c:v>23.25</c:v>
                </c:pt>
                <c:pt idx="12">
                  <c:v>23.75</c:v>
                </c:pt>
              </c:numCache>
            </c:numRef>
          </c:xVal>
          <c:yVal>
            <c:numRef>
              <c:f>'Figure 4a'!$F$3:$F$18</c:f>
              <c:numCache>
                <c:formatCode>General</c:formatCode>
                <c:ptCount val="16"/>
                <c:pt idx="0">
                  <c:v>1.4159999999999731</c:v>
                </c:pt>
                <c:pt idx="1">
                  <c:v>1.4279999999999731</c:v>
                </c:pt>
                <c:pt idx="2">
                  <c:v>1.408999999999982</c:v>
                </c:pt>
                <c:pt idx="3">
                  <c:v>1.403999999999971</c:v>
                </c:pt>
                <c:pt idx="4">
                  <c:v>1.4449999999999841</c:v>
                </c:pt>
                <c:pt idx="5">
                  <c:v>1.434999999999983</c:v>
                </c:pt>
                <c:pt idx="6">
                  <c:v>1.414999999999982</c:v>
                </c:pt>
                <c:pt idx="7">
                  <c:v>1.4259999999999731</c:v>
                </c:pt>
                <c:pt idx="8">
                  <c:v>1.4309999999999821</c:v>
                </c:pt>
                <c:pt idx="9">
                  <c:v>1.414999999999982</c:v>
                </c:pt>
                <c:pt idx="10">
                  <c:v>1.369</c:v>
                </c:pt>
                <c:pt idx="11">
                  <c:v>1.395999999999987</c:v>
                </c:pt>
                <c:pt idx="12">
                  <c:v>1.446</c:v>
                </c:pt>
              </c:numCache>
            </c:numRef>
          </c:yVal>
          <c:smooth val="0"/>
        </c:ser>
        <c:ser>
          <c:idx val="2"/>
          <c:order val="2"/>
          <c:tx>
            <c:strRef>
              <c:f>'Figure 4a'!$I$1</c:f>
              <c:strCache>
                <c:ptCount val="1"/>
                <c:pt idx="0">
                  <c:v>Tiotropium (n = 76)</c:v>
                </c:pt>
              </c:strCache>
            </c:strRef>
          </c:tx>
          <c:spPr>
            <a:ln>
              <a:solidFill>
                <a:srgbClr val="679AC9"/>
              </a:solidFill>
            </a:ln>
          </c:spPr>
          <c:marker>
            <c:symbol val="triangle"/>
            <c:size val="7"/>
            <c:spPr>
              <a:solidFill>
                <a:srgbClr val="679AC9"/>
              </a:solidFill>
              <a:ln>
                <a:solidFill>
                  <a:srgbClr val="679AC9"/>
                </a:solidFill>
              </a:ln>
            </c:spPr>
          </c:marker>
          <c:errBars>
            <c:errDir val="x"/>
            <c:errBarType val="both"/>
            <c:errValType val="cust"/>
            <c:noEndCap val="0"/>
            <c:plus>
              <c:numRef>
                <c:f>'Figure 4a'!$J$3:$J$15</c:f>
                <c:numCache>
                  <c:formatCode>General</c:formatCode>
                  <c:ptCount val="13"/>
                  <c:pt idx="0">
                    <c:v>1.6400000000000001E-2</c:v>
                  </c:pt>
                  <c:pt idx="1">
                    <c:v>1.8499999999999999E-2</c:v>
                  </c:pt>
                  <c:pt idx="2">
                    <c:v>2.1899999999999999E-2</c:v>
                  </c:pt>
                  <c:pt idx="3">
                    <c:v>2.12E-2</c:v>
                  </c:pt>
                  <c:pt idx="4">
                    <c:v>2.47E-2</c:v>
                  </c:pt>
                  <c:pt idx="5">
                    <c:v>2.4799999999999999E-2</c:v>
                  </c:pt>
                  <c:pt idx="6">
                    <c:v>2.75E-2</c:v>
                  </c:pt>
                  <c:pt idx="7">
                    <c:v>2.52E-2</c:v>
                  </c:pt>
                  <c:pt idx="8">
                    <c:v>2.78000000000003E-2</c:v>
                  </c:pt>
                  <c:pt idx="9">
                    <c:v>2.86E-2</c:v>
                  </c:pt>
                  <c:pt idx="10">
                    <c:v>3.0599999999999999E-2</c:v>
                  </c:pt>
                  <c:pt idx="11">
                    <c:v>2.5499999999999998E-2</c:v>
                  </c:pt>
                  <c:pt idx="12">
                    <c:v>2.4899999999999999E-2</c:v>
                  </c:pt>
                </c:numCache>
              </c:numRef>
            </c:plus>
            <c:minus>
              <c:numRef>
                <c:f>'Figure 4a'!$J$3:$J$15</c:f>
                <c:numCache>
                  <c:formatCode>General</c:formatCode>
                  <c:ptCount val="13"/>
                  <c:pt idx="0">
                    <c:v>1.6400000000000001E-2</c:v>
                  </c:pt>
                  <c:pt idx="1">
                    <c:v>1.8499999999999999E-2</c:v>
                  </c:pt>
                  <c:pt idx="2">
                    <c:v>2.1899999999999999E-2</c:v>
                  </c:pt>
                  <c:pt idx="3">
                    <c:v>2.12E-2</c:v>
                  </c:pt>
                  <c:pt idx="4">
                    <c:v>2.47E-2</c:v>
                  </c:pt>
                  <c:pt idx="5">
                    <c:v>2.4799999999999999E-2</c:v>
                  </c:pt>
                  <c:pt idx="6">
                    <c:v>2.75E-2</c:v>
                  </c:pt>
                  <c:pt idx="7">
                    <c:v>2.52E-2</c:v>
                  </c:pt>
                  <c:pt idx="8">
                    <c:v>2.78000000000003E-2</c:v>
                  </c:pt>
                  <c:pt idx="9">
                    <c:v>2.86E-2</c:v>
                  </c:pt>
                  <c:pt idx="10">
                    <c:v>3.0599999999999999E-2</c:v>
                  </c:pt>
                  <c:pt idx="11">
                    <c:v>2.5499999999999998E-2</c:v>
                  </c:pt>
                  <c:pt idx="12">
                    <c:v>2.4899999999999999E-2</c:v>
                  </c:pt>
                </c:numCache>
              </c:numRef>
            </c:minus>
          </c:errBars>
          <c:errBars>
            <c:errDir val="y"/>
            <c:errBarType val="both"/>
            <c:errValType val="cust"/>
            <c:noEndCap val="0"/>
            <c:plus>
              <c:numRef>
                <c:f>'Figure 4a'!$J$3:$J$15</c:f>
                <c:numCache>
                  <c:formatCode>General</c:formatCode>
                  <c:ptCount val="13"/>
                  <c:pt idx="0">
                    <c:v>1.6400000000000001E-2</c:v>
                  </c:pt>
                  <c:pt idx="1">
                    <c:v>1.8499999999999999E-2</c:v>
                  </c:pt>
                  <c:pt idx="2">
                    <c:v>2.1899999999999999E-2</c:v>
                  </c:pt>
                  <c:pt idx="3">
                    <c:v>2.12E-2</c:v>
                  </c:pt>
                  <c:pt idx="4">
                    <c:v>2.47E-2</c:v>
                  </c:pt>
                  <c:pt idx="5">
                    <c:v>2.4799999999999999E-2</c:v>
                  </c:pt>
                  <c:pt idx="6">
                    <c:v>2.75E-2</c:v>
                  </c:pt>
                  <c:pt idx="7">
                    <c:v>2.52E-2</c:v>
                  </c:pt>
                  <c:pt idx="8">
                    <c:v>2.78000000000003E-2</c:v>
                  </c:pt>
                  <c:pt idx="9">
                    <c:v>2.86E-2</c:v>
                  </c:pt>
                  <c:pt idx="10">
                    <c:v>3.0599999999999999E-2</c:v>
                  </c:pt>
                  <c:pt idx="11">
                    <c:v>2.5499999999999998E-2</c:v>
                  </c:pt>
                  <c:pt idx="12">
                    <c:v>2.4899999999999999E-2</c:v>
                  </c:pt>
                </c:numCache>
              </c:numRef>
            </c:plus>
            <c:minus>
              <c:numRef>
                <c:f>'Figure 4a'!$J$3:$J$15</c:f>
                <c:numCache>
                  <c:formatCode>General</c:formatCode>
                  <c:ptCount val="13"/>
                  <c:pt idx="0">
                    <c:v>1.6400000000000001E-2</c:v>
                  </c:pt>
                  <c:pt idx="1">
                    <c:v>1.8499999999999999E-2</c:v>
                  </c:pt>
                  <c:pt idx="2">
                    <c:v>2.1899999999999999E-2</c:v>
                  </c:pt>
                  <c:pt idx="3">
                    <c:v>2.12E-2</c:v>
                  </c:pt>
                  <c:pt idx="4">
                    <c:v>2.47E-2</c:v>
                  </c:pt>
                  <c:pt idx="5">
                    <c:v>2.4799999999999999E-2</c:v>
                  </c:pt>
                  <c:pt idx="6">
                    <c:v>2.75E-2</c:v>
                  </c:pt>
                  <c:pt idx="7">
                    <c:v>2.52E-2</c:v>
                  </c:pt>
                  <c:pt idx="8">
                    <c:v>2.78000000000003E-2</c:v>
                  </c:pt>
                  <c:pt idx="9">
                    <c:v>2.86E-2</c:v>
                  </c:pt>
                  <c:pt idx="10">
                    <c:v>3.0599999999999999E-2</c:v>
                  </c:pt>
                  <c:pt idx="11">
                    <c:v>2.5499999999999998E-2</c:v>
                  </c:pt>
                  <c:pt idx="12">
                    <c:v>2.4899999999999999E-2</c:v>
                  </c:pt>
                </c:numCache>
              </c:numRef>
            </c:minus>
          </c:errBars>
          <c:xVal>
            <c:numRef>
              <c:f>'Figure 4a'!$C$3:$C$15</c:f>
              <c:numCache>
                <c:formatCode>General</c:formatCode>
                <c:ptCount val="13"/>
                <c:pt idx="0">
                  <c:v>8.3333333333333301E-2</c:v>
                </c:pt>
                <c:pt idx="1">
                  <c:v>0.25</c:v>
                </c:pt>
                <c:pt idx="2">
                  <c:v>0.5</c:v>
                </c:pt>
                <c:pt idx="3">
                  <c:v>1</c:v>
                </c:pt>
                <c:pt idx="4">
                  <c:v>2</c:v>
                </c:pt>
                <c:pt idx="5">
                  <c:v>3</c:v>
                </c:pt>
                <c:pt idx="6">
                  <c:v>4</c:v>
                </c:pt>
                <c:pt idx="7">
                  <c:v>6</c:v>
                </c:pt>
                <c:pt idx="8">
                  <c:v>8</c:v>
                </c:pt>
                <c:pt idx="9">
                  <c:v>10</c:v>
                </c:pt>
                <c:pt idx="10">
                  <c:v>12</c:v>
                </c:pt>
                <c:pt idx="11">
                  <c:v>23.25</c:v>
                </c:pt>
                <c:pt idx="12">
                  <c:v>23.75</c:v>
                </c:pt>
              </c:numCache>
            </c:numRef>
          </c:xVal>
          <c:yVal>
            <c:numRef>
              <c:f>'Figure 4a'!$I$3:$I$15</c:f>
              <c:numCache>
                <c:formatCode>General</c:formatCode>
                <c:ptCount val="13"/>
                <c:pt idx="0">
                  <c:v>1.4469999999999841</c:v>
                </c:pt>
                <c:pt idx="1">
                  <c:v>1.484999999999987</c:v>
                </c:pt>
                <c:pt idx="2">
                  <c:v>1.482999999999985</c:v>
                </c:pt>
                <c:pt idx="3">
                  <c:v>1.514</c:v>
                </c:pt>
                <c:pt idx="4">
                  <c:v>1.569</c:v>
                </c:pt>
                <c:pt idx="5">
                  <c:v>1.587</c:v>
                </c:pt>
                <c:pt idx="6">
                  <c:v>1.56</c:v>
                </c:pt>
                <c:pt idx="7">
                  <c:v>1.575</c:v>
                </c:pt>
                <c:pt idx="8">
                  <c:v>1.544999999999989</c:v>
                </c:pt>
                <c:pt idx="9">
                  <c:v>1.536999999999987</c:v>
                </c:pt>
                <c:pt idx="10">
                  <c:v>1.48</c:v>
                </c:pt>
                <c:pt idx="11">
                  <c:v>1.480999999999985</c:v>
                </c:pt>
                <c:pt idx="12">
                  <c:v>1.498999999999987</c:v>
                </c:pt>
              </c:numCache>
            </c:numRef>
          </c:yVal>
          <c:smooth val="0"/>
        </c:ser>
        <c:dLbls>
          <c:showLegendKey val="0"/>
          <c:showVal val="0"/>
          <c:showCatName val="0"/>
          <c:showSerName val="0"/>
          <c:showPercent val="0"/>
          <c:showBubbleSize val="0"/>
        </c:dLbls>
        <c:axId val="163198464"/>
        <c:axId val="163200000"/>
      </c:scatterChart>
      <c:valAx>
        <c:axId val="163198464"/>
        <c:scaling>
          <c:orientation val="minMax"/>
          <c:max val="24"/>
          <c:min val="0"/>
        </c:scaling>
        <c:delete val="0"/>
        <c:axPos val="b"/>
        <c:numFmt formatCode="General" sourceLinked="1"/>
        <c:majorTickMark val="out"/>
        <c:minorTickMark val="none"/>
        <c:tickLblPos val="low"/>
        <c:txPr>
          <a:bodyPr rot="0" vert="horz"/>
          <a:lstStyle/>
          <a:p>
            <a:pPr>
              <a:defRPr lang="en-US"/>
            </a:pPr>
            <a:endParaRPr lang="en-US"/>
          </a:p>
        </c:txPr>
        <c:crossAx val="163200000"/>
        <c:crosses val="autoZero"/>
        <c:crossBetween val="midCat"/>
        <c:majorUnit val="1"/>
      </c:valAx>
      <c:valAx>
        <c:axId val="163200000"/>
        <c:scaling>
          <c:orientation val="minMax"/>
          <c:max val="1.7"/>
          <c:min val="1.2"/>
        </c:scaling>
        <c:delete val="0"/>
        <c:axPos val="l"/>
        <c:numFmt formatCode="#,##0.00" sourceLinked="0"/>
        <c:majorTickMark val="out"/>
        <c:minorTickMark val="none"/>
        <c:tickLblPos val="nextTo"/>
        <c:txPr>
          <a:bodyPr rot="0" vert="horz"/>
          <a:lstStyle/>
          <a:p>
            <a:pPr>
              <a:defRPr lang="en-US"/>
            </a:pPr>
            <a:endParaRPr lang="en-US"/>
          </a:p>
        </c:txPr>
        <c:crossAx val="163198464"/>
        <c:crosses val="autoZero"/>
        <c:crossBetween val="midCat"/>
      </c:valAx>
    </c:plotArea>
    <c:legend>
      <c:legendPos val="r"/>
      <c:layout>
        <c:manualLayout>
          <c:xMode val="edge"/>
          <c:yMode val="edge"/>
          <c:x val="0.60909756232005796"/>
          <c:y val="7.2859744990892497E-3"/>
          <c:w val="0.38981305042846998"/>
          <c:h val="0.25694534084878701"/>
        </c:manualLayout>
      </c:layout>
      <c:overlay val="0"/>
      <c:txPr>
        <a:bodyPr/>
        <a:lstStyle/>
        <a:p>
          <a:pPr>
            <a:defRPr lang="en-US"/>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7.4266766734934E-2"/>
          <c:y val="9.6539448962323804E-2"/>
          <c:w val="0.89482342047086905"/>
          <c:h val="0.80601307956871104"/>
        </c:manualLayout>
      </c:layout>
      <c:scatterChart>
        <c:scatterStyle val="lineMarker"/>
        <c:varyColors val="0"/>
        <c:ser>
          <c:idx val="0"/>
          <c:order val="0"/>
          <c:tx>
            <c:strRef>
              <c:f>'Figure 4a'!$D$1:$E$1</c:f>
              <c:strCache>
                <c:ptCount val="1"/>
                <c:pt idx="0">
                  <c:v>NVA237 (n=144)</c:v>
                </c:pt>
              </c:strCache>
            </c:strRef>
          </c:tx>
          <c:spPr>
            <a:ln>
              <a:solidFill>
                <a:srgbClr val="F58025"/>
              </a:solidFill>
            </a:ln>
          </c:spPr>
          <c:marker>
            <c:spPr>
              <a:solidFill>
                <a:srgbClr val="F58025"/>
              </a:solidFill>
              <a:ln>
                <a:solidFill>
                  <a:srgbClr val="F58025"/>
                </a:solidFill>
              </a:ln>
            </c:spPr>
          </c:marker>
          <c:errBars>
            <c:errDir val="y"/>
            <c:errBarType val="both"/>
            <c:errValType val="cust"/>
            <c:noEndCap val="0"/>
            <c:plus>
              <c:numRef>
                <c:f>'Figure 4a'!$E$3:$E$17</c:f>
                <c:numCache>
                  <c:formatCode>General</c:formatCode>
                  <c:ptCount val="15"/>
                  <c:pt idx="0">
                    <c:v>2.5399999999999999E-2</c:v>
                  </c:pt>
                  <c:pt idx="1">
                    <c:v>2.5100000000000001E-2</c:v>
                  </c:pt>
                  <c:pt idx="2">
                    <c:v>2.75E-2</c:v>
                  </c:pt>
                  <c:pt idx="3">
                    <c:v>2.7300000000000001E-2</c:v>
                  </c:pt>
                  <c:pt idx="4">
                    <c:v>2.9000000000000001E-2</c:v>
                  </c:pt>
                  <c:pt idx="5">
                    <c:v>2.9100000000000001E-2</c:v>
                  </c:pt>
                  <c:pt idx="6">
                    <c:v>3.1899999999999998E-2</c:v>
                  </c:pt>
                  <c:pt idx="7">
                    <c:v>3.2099999999999997E-2</c:v>
                  </c:pt>
                  <c:pt idx="8">
                    <c:v>3.1E-2</c:v>
                  </c:pt>
                  <c:pt idx="9">
                    <c:v>2.9600000000000001E-2</c:v>
                  </c:pt>
                  <c:pt idx="10">
                    <c:v>3.1300000000000001E-2</c:v>
                  </c:pt>
                  <c:pt idx="11">
                    <c:v>3.2000000000000001E-2</c:v>
                  </c:pt>
                  <c:pt idx="12">
                    <c:v>2.6800000000000102E-2</c:v>
                  </c:pt>
                  <c:pt idx="13">
                    <c:v>2.69E-2</c:v>
                  </c:pt>
                  <c:pt idx="14">
                    <c:v>2.9399999999999999E-2</c:v>
                  </c:pt>
                </c:numCache>
              </c:numRef>
            </c:plus>
            <c:minus>
              <c:numRef>
                <c:f>'Figure 4a'!$E$3:$E$17</c:f>
                <c:numCache>
                  <c:formatCode>General</c:formatCode>
                  <c:ptCount val="15"/>
                  <c:pt idx="0">
                    <c:v>2.5399999999999999E-2</c:v>
                  </c:pt>
                  <c:pt idx="1">
                    <c:v>2.5100000000000001E-2</c:v>
                  </c:pt>
                  <c:pt idx="2">
                    <c:v>2.75E-2</c:v>
                  </c:pt>
                  <c:pt idx="3">
                    <c:v>2.7300000000000001E-2</c:v>
                  </c:pt>
                  <c:pt idx="4">
                    <c:v>2.9000000000000001E-2</c:v>
                  </c:pt>
                  <c:pt idx="5">
                    <c:v>2.9100000000000001E-2</c:v>
                  </c:pt>
                  <c:pt idx="6">
                    <c:v>3.1899999999999998E-2</c:v>
                  </c:pt>
                  <c:pt idx="7">
                    <c:v>3.2099999999999997E-2</c:v>
                  </c:pt>
                  <c:pt idx="8">
                    <c:v>3.1E-2</c:v>
                  </c:pt>
                  <c:pt idx="9">
                    <c:v>2.9600000000000001E-2</c:v>
                  </c:pt>
                  <c:pt idx="10">
                    <c:v>3.1300000000000001E-2</c:v>
                  </c:pt>
                  <c:pt idx="11">
                    <c:v>3.2000000000000001E-2</c:v>
                  </c:pt>
                  <c:pt idx="12">
                    <c:v>2.6800000000000102E-2</c:v>
                  </c:pt>
                  <c:pt idx="13">
                    <c:v>2.69E-2</c:v>
                  </c:pt>
                  <c:pt idx="14">
                    <c:v>2.9399999999999999E-2</c:v>
                  </c:pt>
                </c:numCache>
              </c:numRef>
            </c:minus>
          </c:errBars>
          <c:xVal>
            <c:numRef>
              <c:f>'Figure 4a'!$C$3:$C$20</c:f>
              <c:numCache>
                <c:formatCode>General</c:formatCode>
                <c:ptCount val="18"/>
                <c:pt idx="0">
                  <c:v>8.3333333333333301E-2</c:v>
                </c:pt>
                <c:pt idx="1">
                  <c:v>0.25</c:v>
                </c:pt>
                <c:pt idx="2">
                  <c:v>0.5</c:v>
                </c:pt>
                <c:pt idx="3">
                  <c:v>1</c:v>
                </c:pt>
                <c:pt idx="4">
                  <c:v>2</c:v>
                </c:pt>
                <c:pt idx="5">
                  <c:v>3</c:v>
                </c:pt>
                <c:pt idx="6">
                  <c:v>4</c:v>
                </c:pt>
                <c:pt idx="7">
                  <c:v>6</c:v>
                </c:pt>
                <c:pt idx="8">
                  <c:v>8</c:v>
                </c:pt>
                <c:pt idx="9">
                  <c:v>10</c:v>
                </c:pt>
                <c:pt idx="10">
                  <c:v>12</c:v>
                </c:pt>
                <c:pt idx="11">
                  <c:v>16</c:v>
                </c:pt>
                <c:pt idx="12">
                  <c:v>22</c:v>
                </c:pt>
                <c:pt idx="13">
                  <c:v>23.25</c:v>
                </c:pt>
                <c:pt idx="14">
                  <c:v>23.75</c:v>
                </c:pt>
              </c:numCache>
            </c:numRef>
          </c:xVal>
          <c:yVal>
            <c:numRef>
              <c:f>'Figure 4a'!$D$3:$D$22</c:f>
              <c:numCache>
                <c:formatCode>General</c:formatCode>
                <c:ptCount val="20"/>
                <c:pt idx="0">
                  <c:v>1.496999999999987</c:v>
                </c:pt>
                <c:pt idx="1">
                  <c:v>1.522999999999987</c:v>
                </c:pt>
                <c:pt idx="2">
                  <c:v>1.571</c:v>
                </c:pt>
                <c:pt idx="3">
                  <c:v>1.5569999999999891</c:v>
                </c:pt>
                <c:pt idx="4">
                  <c:v>1.5960000000000001</c:v>
                </c:pt>
                <c:pt idx="5">
                  <c:v>1.6</c:v>
                </c:pt>
                <c:pt idx="6">
                  <c:v>1.5840000000000001</c:v>
                </c:pt>
                <c:pt idx="7">
                  <c:v>1.5580000000000001</c:v>
                </c:pt>
                <c:pt idx="8">
                  <c:v>1.534999999999987</c:v>
                </c:pt>
                <c:pt idx="9">
                  <c:v>1.540999999999989</c:v>
                </c:pt>
                <c:pt idx="10">
                  <c:v>1.522</c:v>
                </c:pt>
                <c:pt idx="11">
                  <c:v>1.4309999999999821</c:v>
                </c:pt>
                <c:pt idx="12">
                  <c:v>1.42</c:v>
                </c:pt>
                <c:pt idx="13">
                  <c:v>1.518</c:v>
                </c:pt>
                <c:pt idx="14">
                  <c:v>1.512999999999987</c:v>
                </c:pt>
              </c:numCache>
            </c:numRef>
          </c:yVal>
          <c:smooth val="0"/>
        </c:ser>
        <c:ser>
          <c:idx val="1"/>
          <c:order val="1"/>
          <c:tx>
            <c:strRef>
              <c:f>'Figure 4a'!$F$1:$G$1</c:f>
              <c:strCache>
                <c:ptCount val="1"/>
                <c:pt idx="0">
                  <c:v>Placebo (n=79)</c:v>
                </c:pt>
              </c:strCache>
            </c:strRef>
          </c:tx>
          <c:spPr>
            <a:ln>
              <a:solidFill>
                <a:srgbClr val="A1A1A4"/>
              </a:solidFill>
            </a:ln>
          </c:spPr>
          <c:marker>
            <c:spPr>
              <a:solidFill>
                <a:srgbClr val="A1A1A4"/>
              </a:solidFill>
              <a:ln>
                <a:solidFill>
                  <a:srgbClr val="A1A1A4"/>
                </a:solidFill>
              </a:ln>
            </c:spPr>
          </c:marker>
          <c:errBars>
            <c:errDir val="y"/>
            <c:errBarType val="both"/>
            <c:errValType val="cust"/>
            <c:noEndCap val="0"/>
            <c:plus>
              <c:numRef>
                <c:f>'Figure 4a'!$G$3:$G$17</c:f>
                <c:numCache>
                  <c:formatCode>General</c:formatCode>
                  <c:ptCount val="15"/>
                  <c:pt idx="0">
                    <c:v>3.1899999999999998E-2</c:v>
                  </c:pt>
                  <c:pt idx="1">
                    <c:v>3.1699999999999999E-2</c:v>
                  </c:pt>
                  <c:pt idx="2">
                    <c:v>3.3599999999999998E-2</c:v>
                  </c:pt>
                  <c:pt idx="3">
                    <c:v>3.4099999999999998E-2</c:v>
                  </c:pt>
                  <c:pt idx="4">
                    <c:v>3.6499999999999998E-2</c:v>
                  </c:pt>
                  <c:pt idx="5">
                    <c:v>3.7499999999999999E-2</c:v>
                  </c:pt>
                  <c:pt idx="6">
                    <c:v>4.07E-2</c:v>
                  </c:pt>
                  <c:pt idx="7">
                    <c:v>4.07E-2</c:v>
                  </c:pt>
                  <c:pt idx="8">
                    <c:v>3.85E-2</c:v>
                  </c:pt>
                  <c:pt idx="9">
                    <c:v>3.9199999999999999E-2</c:v>
                  </c:pt>
                  <c:pt idx="10">
                    <c:v>4.1700000000000001E-2</c:v>
                  </c:pt>
                  <c:pt idx="11">
                    <c:v>4.2500000000000003E-2</c:v>
                  </c:pt>
                  <c:pt idx="12">
                    <c:v>3.5000000000000003E-2</c:v>
                  </c:pt>
                  <c:pt idx="13">
                    <c:v>3.4500000000000003E-2</c:v>
                  </c:pt>
                  <c:pt idx="14">
                    <c:v>3.7699999999999997E-2</c:v>
                  </c:pt>
                </c:numCache>
              </c:numRef>
            </c:plus>
            <c:minus>
              <c:numRef>
                <c:f>'Figure 4a'!$G$3:$G$17</c:f>
                <c:numCache>
                  <c:formatCode>General</c:formatCode>
                  <c:ptCount val="15"/>
                  <c:pt idx="0">
                    <c:v>3.1899999999999998E-2</c:v>
                  </c:pt>
                  <c:pt idx="1">
                    <c:v>3.1699999999999999E-2</c:v>
                  </c:pt>
                  <c:pt idx="2">
                    <c:v>3.3599999999999998E-2</c:v>
                  </c:pt>
                  <c:pt idx="3">
                    <c:v>3.4099999999999998E-2</c:v>
                  </c:pt>
                  <c:pt idx="4">
                    <c:v>3.6499999999999998E-2</c:v>
                  </c:pt>
                  <c:pt idx="5">
                    <c:v>3.7499999999999999E-2</c:v>
                  </c:pt>
                  <c:pt idx="6">
                    <c:v>4.07E-2</c:v>
                  </c:pt>
                  <c:pt idx="7">
                    <c:v>4.07E-2</c:v>
                  </c:pt>
                  <c:pt idx="8">
                    <c:v>3.85E-2</c:v>
                  </c:pt>
                  <c:pt idx="9">
                    <c:v>3.9199999999999999E-2</c:v>
                  </c:pt>
                  <c:pt idx="10">
                    <c:v>4.1700000000000001E-2</c:v>
                  </c:pt>
                  <c:pt idx="11">
                    <c:v>4.2500000000000003E-2</c:v>
                  </c:pt>
                  <c:pt idx="12">
                    <c:v>3.5000000000000003E-2</c:v>
                  </c:pt>
                  <c:pt idx="13">
                    <c:v>3.4500000000000003E-2</c:v>
                  </c:pt>
                  <c:pt idx="14">
                    <c:v>3.7699999999999997E-2</c:v>
                  </c:pt>
                </c:numCache>
              </c:numRef>
            </c:minus>
          </c:errBars>
          <c:xVal>
            <c:numRef>
              <c:f>'Figure 4a'!$C$3:$C$20</c:f>
              <c:numCache>
                <c:formatCode>General</c:formatCode>
                <c:ptCount val="18"/>
                <c:pt idx="0">
                  <c:v>8.3333333333333301E-2</c:v>
                </c:pt>
                <c:pt idx="1">
                  <c:v>0.25</c:v>
                </c:pt>
                <c:pt idx="2">
                  <c:v>0.5</c:v>
                </c:pt>
                <c:pt idx="3">
                  <c:v>1</c:v>
                </c:pt>
                <c:pt idx="4">
                  <c:v>2</c:v>
                </c:pt>
                <c:pt idx="5">
                  <c:v>3</c:v>
                </c:pt>
                <c:pt idx="6">
                  <c:v>4</c:v>
                </c:pt>
                <c:pt idx="7">
                  <c:v>6</c:v>
                </c:pt>
                <c:pt idx="8">
                  <c:v>8</c:v>
                </c:pt>
                <c:pt idx="9">
                  <c:v>10</c:v>
                </c:pt>
                <c:pt idx="10">
                  <c:v>12</c:v>
                </c:pt>
                <c:pt idx="11">
                  <c:v>16</c:v>
                </c:pt>
                <c:pt idx="12">
                  <c:v>22</c:v>
                </c:pt>
                <c:pt idx="13">
                  <c:v>23.25</c:v>
                </c:pt>
                <c:pt idx="14">
                  <c:v>23.75</c:v>
                </c:pt>
              </c:numCache>
            </c:numRef>
          </c:xVal>
          <c:yVal>
            <c:numRef>
              <c:f>'Figure 4a'!$F$3:$F$20</c:f>
              <c:numCache>
                <c:formatCode>General</c:formatCode>
                <c:ptCount val="18"/>
                <c:pt idx="0">
                  <c:v>1.385</c:v>
                </c:pt>
                <c:pt idx="1">
                  <c:v>1.373</c:v>
                </c:pt>
                <c:pt idx="2">
                  <c:v>1.3620000000000001</c:v>
                </c:pt>
                <c:pt idx="3">
                  <c:v>1.369</c:v>
                </c:pt>
                <c:pt idx="4">
                  <c:v>1.4339999999999731</c:v>
                </c:pt>
                <c:pt idx="5">
                  <c:v>1.4429999999999841</c:v>
                </c:pt>
                <c:pt idx="6">
                  <c:v>1.4419999999999731</c:v>
                </c:pt>
                <c:pt idx="7">
                  <c:v>1.4429999999999841</c:v>
                </c:pt>
                <c:pt idx="8">
                  <c:v>1.4079999999999711</c:v>
                </c:pt>
                <c:pt idx="9">
                  <c:v>1.434999999999983</c:v>
                </c:pt>
                <c:pt idx="10">
                  <c:v>1.4219999999999731</c:v>
                </c:pt>
                <c:pt idx="11">
                  <c:v>1.36</c:v>
                </c:pt>
                <c:pt idx="12">
                  <c:v>1.349</c:v>
                </c:pt>
                <c:pt idx="13">
                  <c:v>1.456</c:v>
                </c:pt>
                <c:pt idx="14">
                  <c:v>1.47</c:v>
                </c:pt>
              </c:numCache>
            </c:numRef>
          </c:yVal>
          <c:smooth val="0"/>
        </c:ser>
        <c:ser>
          <c:idx val="2"/>
          <c:order val="2"/>
          <c:tx>
            <c:strRef>
              <c:f>'Figure 4a'!$I$1</c:f>
              <c:strCache>
                <c:ptCount val="1"/>
                <c:pt idx="0">
                  <c:v>Tiotropium (n = 76)</c:v>
                </c:pt>
              </c:strCache>
            </c:strRef>
          </c:tx>
          <c:spPr>
            <a:ln>
              <a:solidFill>
                <a:srgbClr val="679AC9"/>
              </a:solidFill>
            </a:ln>
          </c:spPr>
          <c:marker>
            <c:spPr>
              <a:solidFill>
                <a:srgbClr val="679AC9"/>
              </a:solidFill>
              <a:ln>
                <a:solidFill>
                  <a:srgbClr val="679AC9"/>
                </a:solidFill>
              </a:ln>
            </c:spPr>
          </c:marker>
          <c:errBars>
            <c:errDir val="x"/>
            <c:errBarType val="both"/>
            <c:errValType val="cust"/>
            <c:noEndCap val="0"/>
            <c:plus>
              <c:numRef>
                <c:f>'Figure 4a'!$J$3:$J$17</c:f>
                <c:numCache>
                  <c:formatCode>General</c:formatCode>
                  <c:ptCount val="15"/>
                  <c:pt idx="0">
                    <c:v>3.15E-2</c:v>
                  </c:pt>
                  <c:pt idx="1">
                    <c:v>3.15E-2</c:v>
                  </c:pt>
                  <c:pt idx="2">
                    <c:v>3.3500000000000002E-2</c:v>
                  </c:pt>
                  <c:pt idx="3">
                    <c:v>3.3300000000000003E-2</c:v>
                  </c:pt>
                  <c:pt idx="4">
                    <c:v>3.5299999999999998E-2</c:v>
                  </c:pt>
                  <c:pt idx="5">
                    <c:v>3.5299999999999998E-2</c:v>
                  </c:pt>
                  <c:pt idx="6">
                    <c:v>3.8300000000000001E-2</c:v>
                  </c:pt>
                  <c:pt idx="7">
                    <c:v>3.8100000000000002E-2</c:v>
                  </c:pt>
                  <c:pt idx="8">
                    <c:v>3.7400000000000301E-2</c:v>
                  </c:pt>
                  <c:pt idx="9">
                    <c:v>3.6499999999999998E-2</c:v>
                  </c:pt>
                  <c:pt idx="10">
                    <c:v>3.8199999999999998E-2</c:v>
                  </c:pt>
                  <c:pt idx="11">
                    <c:v>4.0399999999999998E-2</c:v>
                  </c:pt>
                  <c:pt idx="12">
                    <c:v>3.3300000000000003E-2</c:v>
                  </c:pt>
                  <c:pt idx="13">
                    <c:v>3.3500000000000002E-2</c:v>
                  </c:pt>
                  <c:pt idx="14">
                    <c:v>3.7400000000000301E-2</c:v>
                  </c:pt>
                </c:numCache>
              </c:numRef>
            </c:plus>
            <c:minus>
              <c:numRef>
                <c:f>'Figure 4a'!$J$3:$J$17</c:f>
                <c:numCache>
                  <c:formatCode>General</c:formatCode>
                  <c:ptCount val="15"/>
                  <c:pt idx="0">
                    <c:v>3.15E-2</c:v>
                  </c:pt>
                  <c:pt idx="1">
                    <c:v>3.15E-2</c:v>
                  </c:pt>
                  <c:pt idx="2">
                    <c:v>3.3500000000000002E-2</c:v>
                  </c:pt>
                  <c:pt idx="3">
                    <c:v>3.3300000000000003E-2</c:v>
                  </c:pt>
                  <c:pt idx="4">
                    <c:v>3.5299999999999998E-2</c:v>
                  </c:pt>
                  <c:pt idx="5">
                    <c:v>3.5299999999999998E-2</c:v>
                  </c:pt>
                  <c:pt idx="6">
                    <c:v>3.8300000000000001E-2</c:v>
                  </c:pt>
                  <c:pt idx="7">
                    <c:v>3.8100000000000002E-2</c:v>
                  </c:pt>
                  <c:pt idx="8">
                    <c:v>3.7400000000000301E-2</c:v>
                  </c:pt>
                  <c:pt idx="9">
                    <c:v>3.6499999999999998E-2</c:v>
                  </c:pt>
                  <c:pt idx="10">
                    <c:v>3.8199999999999998E-2</c:v>
                  </c:pt>
                  <c:pt idx="11">
                    <c:v>4.0399999999999998E-2</c:v>
                  </c:pt>
                  <c:pt idx="12">
                    <c:v>3.3300000000000003E-2</c:v>
                  </c:pt>
                  <c:pt idx="13">
                    <c:v>3.3500000000000002E-2</c:v>
                  </c:pt>
                  <c:pt idx="14">
                    <c:v>3.7400000000000301E-2</c:v>
                  </c:pt>
                </c:numCache>
              </c:numRef>
            </c:minus>
          </c:errBars>
          <c:errBars>
            <c:errDir val="y"/>
            <c:errBarType val="both"/>
            <c:errValType val="cust"/>
            <c:noEndCap val="0"/>
            <c:plus>
              <c:numRef>
                <c:f>'Figure 4a'!$J$3:$J$17</c:f>
                <c:numCache>
                  <c:formatCode>General</c:formatCode>
                  <c:ptCount val="15"/>
                  <c:pt idx="0">
                    <c:v>3.15E-2</c:v>
                  </c:pt>
                  <c:pt idx="1">
                    <c:v>3.15E-2</c:v>
                  </c:pt>
                  <c:pt idx="2">
                    <c:v>3.3500000000000002E-2</c:v>
                  </c:pt>
                  <c:pt idx="3">
                    <c:v>3.3300000000000003E-2</c:v>
                  </c:pt>
                  <c:pt idx="4">
                    <c:v>3.5299999999999998E-2</c:v>
                  </c:pt>
                  <c:pt idx="5">
                    <c:v>3.5299999999999998E-2</c:v>
                  </c:pt>
                  <c:pt idx="6">
                    <c:v>3.8300000000000001E-2</c:v>
                  </c:pt>
                  <c:pt idx="7">
                    <c:v>3.8100000000000002E-2</c:v>
                  </c:pt>
                  <c:pt idx="8">
                    <c:v>3.7400000000000301E-2</c:v>
                  </c:pt>
                  <c:pt idx="9">
                    <c:v>3.6499999999999998E-2</c:v>
                  </c:pt>
                  <c:pt idx="10">
                    <c:v>3.8199999999999998E-2</c:v>
                  </c:pt>
                  <c:pt idx="11">
                    <c:v>4.0399999999999998E-2</c:v>
                  </c:pt>
                  <c:pt idx="12">
                    <c:v>3.3300000000000003E-2</c:v>
                  </c:pt>
                  <c:pt idx="13">
                    <c:v>3.3500000000000002E-2</c:v>
                  </c:pt>
                  <c:pt idx="14">
                    <c:v>3.7400000000000301E-2</c:v>
                  </c:pt>
                </c:numCache>
              </c:numRef>
            </c:plus>
            <c:minus>
              <c:numRef>
                <c:f>'Figure 4a'!$J$3:$J$17</c:f>
                <c:numCache>
                  <c:formatCode>General</c:formatCode>
                  <c:ptCount val="15"/>
                  <c:pt idx="0">
                    <c:v>3.15E-2</c:v>
                  </c:pt>
                  <c:pt idx="1">
                    <c:v>3.15E-2</c:v>
                  </c:pt>
                  <c:pt idx="2">
                    <c:v>3.3500000000000002E-2</c:v>
                  </c:pt>
                  <c:pt idx="3">
                    <c:v>3.3300000000000003E-2</c:v>
                  </c:pt>
                  <c:pt idx="4">
                    <c:v>3.5299999999999998E-2</c:v>
                  </c:pt>
                  <c:pt idx="5">
                    <c:v>3.5299999999999998E-2</c:v>
                  </c:pt>
                  <c:pt idx="6">
                    <c:v>3.8300000000000001E-2</c:v>
                  </c:pt>
                  <c:pt idx="7">
                    <c:v>3.8100000000000002E-2</c:v>
                  </c:pt>
                  <c:pt idx="8">
                    <c:v>3.7400000000000301E-2</c:v>
                  </c:pt>
                  <c:pt idx="9">
                    <c:v>3.6499999999999998E-2</c:v>
                  </c:pt>
                  <c:pt idx="10">
                    <c:v>3.8199999999999998E-2</c:v>
                  </c:pt>
                  <c:pt idx="11">
                    <c:v>4.0399999999999998E-2</c:v>
                  </c:pt>
                  <c:pt idx="12">
                    <c:v>3.3300000000000003E-2</c:v>
                  </c:pt>
                  <c:pt idx="13">
                    <c:v>3.3500000000000002E-2</c:v>
                  </c:pt>
                  <c:pt idx="14">
                    <c:v>3.7400000000000301E-2</c:v>
                  </c:pt>
                </c:numCache>
              </c:numRef>
            </c:minus>
          </c:errBars>
          <c:xVal>
            <c:numRef>
              <c:f>'Figure 4a'!$C$3:$C$17</c:f>
              <c:numCache>
                <c:formatCode>General</c:formatCode>
                <c:ptCount val="15"/>
                <c:pt idx="0">
                  <c:v>8.3333333333333301E-2</c:v>
                </c:pt>
                <c:pt idx="1">
                  <c:v>0.25</c:v>
                </c:pt>
                <c:pt idx="2">
                  <c:v>0.5</c:v>
                </c:pt>
                <c:pt idx="3">
                  <c:v>1</c:v>
                </c:pt>
                <c:pt idx="4">
                  <c:v>2</c:v>
                </c:pt>
                <c:pt idx="5">
                  <c:v>3</c:v>
                </c:pt>
                <c:pt idx="6">
                  <c:v>4</c:v>
                </c:pt>
                <c:pt idx="7">
                  <c:v>6</c:v>
                </c:pt>
                <c:pt idx="8">
                  <c:v>8</c:v>
                </c:pt>
                <c:pt idx="9">
                  <c:v>10</c:v>
                </c:pt>
                <c:pt idx="10">
                  <c:v>12</c:v>
                </c:pt>
                <c:pt idx="11">
                  <c:v>16</c:v>
                </c:pt>
                <c:pt idx="12">
                  <c:v>22</c:v>
                </c:pt>
                <c:pt idx="13">
                  <c:v>23.25</c:v>
                </c:pt>
                <c:pt idx="14">
                  <c:v>23.75</c:v>
                </c:pt>
              </c:numCache>
            </c:numRef>
          </c:xVal>
          <c:yVal>
            <c:numRef>
              <c:f>'Figure 4a'!$I$3:$I$17</c:f>
              <c:numCache>
                <c:formatCode>General</c:formatCode>
                <c:ptCount val="15"/>
                <c:pt idx="0">
                  <c:v>1.474</c:v>
                </c:pt>
                <c:pt idx="1">
                  <c:v>1.480999999999985</c:v>
                </c:pt>
                <c:pt idx="2">
                  <c:v>1.488</c:v>
                </c:pt>
                <c:pt idx="3">
                  <c:v>1.518999999999987</c:v>
                </c:pt>
                <c:pt idx="4">
                  <c:v>1.5649999999999891</c:v>
                </c:pt>
                <c:pt idx="5">
                  <c:v>1.5660000000000001</c:v>
                </c:pt>
                <c:pt idx="6">
                  <c:v>1.534999999999987</c:v>
                </c:pt>
                <c:pt idx="7">
                  <c:v>1.52</c:v>
                </c:pt>
                <c:pt idx="8">
                  <c:v>1.478999999999985</c:v>
                </c:pt>
                <c:pt idx="9">
                  <c:v>1.532</c:v>
                </c:pt>
                <c:pt idx="10">
                  <c:v>1.486999999999987</c:v>
                </c:pt>
                <c:pt idx="11">
                  <c:v>1.377999999999987</c:v>
                </c:pt>
                <c:pt idx="12">
                  <c:v>1.371</c:v>
                </c:pt>
                <c:pt idx="13">
                  <c:v>1.52</c:v>
                </c:pt>
                <c:pt idx="14">
                  <c:v>1.488</c:v>
                </c:pt>
              </c:numCache>
            </c:numRef>
          </c:yVal>
          <c:smooth val="0"/>
        </c:ser>
        <c:dLbls>
          <c:showLegendKey val="0"/>
          <c:showVal val="0"/>
          <c:showCatName val="0"/>
          <c:showSerName val="0"/>
          <c:showPercent val="0"/>
          <c:showBubbleSize val="0"/>
        </c:dLbls>
        <c:axId val="168122624"/>
        <c:axId val="168128512"/>
      </c:scatterChart>
      <c:valAx>
        <c:axId val="168122624"/>
        <c:scaling>
          <c:orientation val="minMax"/>
          <c:max val="24"/>
          <c:min val="0"/>
        </c:scaling>
        <c:delete val="0"/>
        <c:axPos val="b"/>
        <c:numFmt formatCode="General" sourceLinked="1"/>
        <c:majorTickMark val="out"/>
        <c:minorTickMark val="none"/>
        <c:tickLblPos val="low"/>
        <c:txPr>
          <a:bodyPr rot="0" vert="horz"/>
          <a:lstStyle/>
          <a:p>
            <a:pPr>
              <a:defRPr lang="en-US"/>
            </a:pPr>
            <a:endParaRPr lang="en-US"/>
          </a:p>
        </c:txPr>
        <c:crossAx val="168128512"/>
        <c:crosses val="autoZero"/>
        <c:crossBetween val="midCat"/>
        <c:majorUnit val="1"/>
      </c:valAx>
      <c:valAx>
        <c:axId val="168128512"/>
        <c:scaling>
          <c:orientation val="minMax"/>
          <c:max val="1.8"/>
          <c:min val="1.1000000000000001"/>
        </c:scaling>
        <c:delete val="0"/>
        <c:axPos val="l"/>
        <c:numFmt formatCode="#,##0.00" sourceLinked="0"/>
        <c:majorTickMark val="out"/>
        <c:minorTickMark val="none"/>
        <c:tickLblPos val="nextTo"/>
        <c:txPr>
          <a:bodyPr rot="0" vert="horz"/>
          <a:lstStyle/>
          <a:p>
            <a:pPr>
              <a:defRPr lang="en-US"/>
            </a:pPr>
            <a:endParaRPr lang="en-US"/>
          </a:p>
        </c:txPr>
        <c:crossAx val="168122624"/>
        <c:crosses val="autoZero"/>
        <c:crossBetween val="midCat"/>
      </c:valAx>
    </c:plotArea>
    <c:legend>
      <c:legendPos val="r"/>
      <c:layout>
        <c:manualLayout>
          <c:xMode val="edge"/>
          <c:yMode val="edge"/>
          <c:x val="0.661846537253448"/>
          <c:y val="8.3272796383278595E-4"/>
          <c:w val="0.32950071871065201"/>
          <c:h val="0.27738781018702802"/>
        </c:manualLayout>
      </c:layout>
      <c:overlay val="0"/>
      <c:txPr>
        <a:bodyPr/>
        <a:lstStyle/>
        <a:p>
          <a:pPr>
            <a:defRPr lang="en-US"/>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7.4266766734934E-2"/>
          <c:y val="9.6539448962323804E-2"/>
          <c:w val="0.89482342047086905"/>
          <c:h val="0.80601307956871104"/>
        </c:manualLayout>
      </c:layout>
      <c:scatterChart>
        <c:scatterStyle val="lineMarker"/>
        <c:varyColors val="0"/>
        <c:ser>
          <c:idx val="0"/>
          <c:order val="0"/>
          <c:tx>
            <c:strRef>
              <c:f>'Figure 4a'!$D$1:$E$1</c:f>
              <c:strCache>
                <c:ptCount val="1"/>
                <c:pt idx="0">
                  <c:v>NVA237 (n=144)</c:v>
                </c:pt>
              </c:strCache>
            </c:strRef>
          </c:tx>
          <c:spPr>
            <a:ln>
              <a:solidFill>
                <a:srgbClr val="F58025"/>
              </a:solidFill>
            </a:ln>
          </c:spPr>
          <c:marker>
            <c:spPr>
              <a:solidFill>
                <a:srgbClr val="F58025"/>
              </a:solidFill>
              <a:ln>
                <a:solidFill>
                  <a:srgbClr val="F58025"/>
                </a:solidFill>
              </a:ln>
            </c:spPr>
          </c:marker>
          <c:errBars>
            <c:errDir val="y"/>
            <c:errBarType val="both"/>
            <c:errValType val="cust"/>
            <c:noEndCap val="0"/>
            <c:plus>
              <c:numRef>
                <c:f>'Figure 4a'!$E$3:$E$17</c:f>
                <c:numCache>
                  <c:formatCode>General</c:formatCode>
                  <c:ptCount val="15"/>
                  <c:pt idx="0">
                    <c:v>2.7600000000000301E-2</c:v>
                  </c:pt>
                  <c:pt idx="1">
                    <c:v>2.8199999999999999E-2</c:v>
                  </c:pt>
                  <c:pt idx="2">
                    <c:v>2.8000000000000001E-2</c:v>
                  </c:pt>
                  <c:pt idx="3">
                    <c:v>2.7099999999999999E-2</c:v>
                  </c:pt>
                  <c:pt idx="4">
                    <c:v>2.5899999999999999E-2</c:v>
                  </c:pt>
                  <c:pt idx="5">
                    <c:v>2.63E-2</c:v>
                  </c:pt>
                  <c:pt idx="6">
                    <c:v>2.9700000000000001E-2</c:v>
                  </c:pt>
                  <c:pt idx="7">
                    <c:v>2.9399999999999999E-2</c:v>
                  </c:pt>
                  <c:pt idx="8">
                    <c:v>0.03</c:v>
                  </c:pt>
                  <c:pt idx="9">
                    <c:v>3.04E-2</c:v>
                  </c:pt>
                  <c:pt idx="10">
                    <c:v>3.3399999999999999E-2</c:v>
                  </c:pt>
                  <c:pt idx="11">
                    <c:v>3.09E-2</c:v>
                  </c:pt>
                  <c:pt idx="12">
                    <c:v>3.0200000000000001E-2</c:v>
                  </c:pt>
                  <c:pt idx="13">
                    <c:v>2.87E-2</c:v>
                  </c:pt>
                  <c:pt idx="14">
                    <c:v>2.81E-2</c:v>
                  </c:pt>
                </c:numCache>
              </c:numRef>
            </c:plus>
            <c:minus>
              <c:numRef>
                <c:f>'Figure 4a'!$E$3:$E$17</c:f>
                <c:numCache>
                  <c:formatCode>General</c:formatCode>
                  <c:ptCount val="15"/>
                  <c:pt idx="0">
                    <c:v>2.7600000000000301E-2</c:v>
                  </c:pt>
                  <c:pt idx="1">
                    <c:v>2.8199999999999999E-2</c:v>
                  </c:pt>
                  <c:pt idx="2">
                    <c:v>2.8000000000000001E-2</c:v>
                  </c:pt>
                  <c:pt idx="3">
                    <c:v>2.7099999999999999E-2</c:v>
                  </c:pt>
                  <c:pt idx="4">
                    <c:v>2.5899999999999999E-2</c:v>
                  </c:pt>
                  <c:pt idx="5">
                    <c:v>2.63E-2</c:v>
                  </c:pt>
                  <c:pt idx="6">
                    <c:v>2.9700000000000001E-2</c:v>
                  </c:pt>
                  <c:pt idx="7">
                    <c:v>2.9399999999999999E-2</c:v>
                  </c:pt>
                  <c:pt idx="8">
                    <c:v>0.03</c:v>
                  </c:pt>
                  <c:pt idx="9">
                    <c:v>3.04E-2</c:v>
                  </c:pt>
                  <c:pt idx="10">
                    <c:v>3.3399999999999999E-2</c:v>
                  </c:pt>
                  <c:pt idx="11">
                    <c:v>3.09E-2</c:v>
                  </c:pt>
                  <c:pt idx="12">
                    <c:v>3.0200000000000001E-2</c:v>
                  </c:pt>
                  <c:pt idx="13">
                    <c:v>2.87E-2</c:v>
                  </c:pt>
                  <c:pt idx="14">
                    <c:v>2.81E-2</c:v>
                  </c:pt>
                </c:numCache>
              </c:numRef>
            </c:minus>
          </c:errBars>
          <c:xVal>
            <c:numRef>
              <c:f>'Figure 4a'!$C$3:$C$20</c:f>
              <c:numCache>
                <c:formatCode>General</c:formatCode>
                <c:ptCount val="18"/>
                <c:pt idx="0">
                  <c:v>8.3333333333333301E-2</c:v>
                </c:pt>
                <c:pt idx="1">
                  <c:v>0.25</c:v>
                </c:pt>
                <c:pt idx="2">
                  <c:v>0.5</c:v>
                </c:pt>
                <c:pt idx="3">
                  <c:v>1</c:v>
                </c:pt>
                <c:pt idx="4">
                  <c:v>2</c:v>
                </c:pt>
                <c:pt idx="5">
                  <c:v>3</c:v>
                </c:pt>
                <c:pt idx="6">
                  <c:v>4</c:v>
                </c:pt>
                <c:pt idx="7">
                  <c:v>6</c:v>
                </c:pt>
                <c:pt idx="8">
                  <c:v>8</c:v>
                </c:pt>
                <c:pt idx="9">
                  <c:v>10</c:v>
                </c:pt>
                <c:pt idx="10">
                  <c:v>12</c:v>
                </c:pt>
                <c:pt idx="11">
                  <c:v>16</c:v>
                </c:pt>
                <c:pt idx="12">
                  <c:v>22</c:v>
                </c:pt>
                <c:pt idx="13">
                  <c:v>23.25</c:v>
                </c:pt>
                <c:pt idx="14">
                  <c:v>23.75</c:v>
                </c:pt>
              </c:numCache>
            </c:numRef>
          </c:xVal>
          <c:yVal>
            <c:numRef>
              <c:f>'Figure 4a'!$D$3:$D$22</c:f>
              <c:numCache>
                <c:formatCode>General</c:formatCode>
                <c:ptCount val="20"/>
                <c:pt idx="0">
                  <c:v>1.456</c:v>
                </c:pt>
                <c:pt idx="1">
                  <c:v>1.502</c:v>
                </c:pt>
                <c:pt idx="2">
                  <c:v>1.482999999999985</c:v>
                </c:pt>
                <c:pt idx="3">
                  <c:v>1.524999999999987</c:v>
                </c:pt>
                <c:pt idx="4">
                  <c:v>1.554</c:v>
                </c:pt>
                <c:pt idx="5">
                  <c:v>1.5580000000000001</c:v>
                </c:pt>
                <c:pt idx="6">
                  <c:v>1.534999999999987</c:v>
                </c:pt>
                <c:pt idx="7">
                  <c:v>1.494</c:v>
                </c:pt>
                <c:pt idx="8">
                  <c:v>1.472999999999985</c:v>
                </c:pt>
                <c:pt idx="9">
                  <c:v>1.478</c:v>
                </c:pt>
                <c:pt idx="10">
                  <c:v>1.4509999999999841</c:v>
                </c:pt>
                <c:pt idx="11">
                  <c:v>1.377</c:v>
                </c:pt>
                <c:pt idx="12">
                  <c:v>1.391</c:v>
                </c:pt>
                <c:pt idx="13">
                  <c:v>1.4469999999999841</c:v>
                </c:pt>
                <c:pt idx="14">
                  <c:v>1.4339999999999731</c:v>
                </c:pt>
              </c:numCache>
            </c:numRef>
          </c:yVal>
          <c:smooth val="0"/>
        </c:ser>
        <c:ser>
          <c:idx val="1"/>
          <c:order val="1"/>
          <c:tx>
            <c:strRef>
              <c:f>'Figure 4a'!$F$1:$G$1</c:f>
              <c:strCache>
                <c:ptCount val="1"/>
                <c:pt idx="0">
                  <c:v>Placebo (n=79)</c:v>
                </c:pt>
              </c:strCache>
            </c:strRef>
          </c:tx>
          <c:spPr>
            <a:ln>
              <a:solidFill>
                <a:srgbClr val="A1A1A4"/>
              </a:solidFill>
            </a:ln>
          </c:spPr>
          <c:marker>
            <c:spPr>
              <a:solidFill>
                <a:srgbClr val="A1A1A4"/>
              </a:solidFill>
              <a:ln>
                <a:solidFill>
                  <a:srgbClr val="A1A1A4"/>
                </a:solidFill>
              </a:ln>
            </c:spPr>
          </c:marker>
          <c:errBars>
            <c:errDir val="y"/>
            <c:errBarType val="both"/>
            <c:errValType val="cust"/>
            <c:noEndCap val="0"/>
            <c:plus>
              <c:numRef>
                <c:f>'Figure 4a'!$G$3:$G$17</c:f>
                <c:numCache>
                  <c:formatCode>General</c:formatCode>
                  <c:ptCount val="15"/>
                  <c:pt idx="0">
                    <c:v>3.6799999999999999E-2</c:v>
                  </c:pt>
                  <c:pt idx="1">
                    <c:v>3.7800000000000403E-2</c:v>
                  </c:pt>
                  <c:pt idx="2">
                    <c:v>3.6999999999999998E-2</c:v>
                  </c:pt>
                  <c:pt idx="3">
                    <c:v>3.5900000000000001E-2</c:v>
                  </c:pt>
                  <c:pt idx="4">
                    <c:v>3.9300000000000002E-2</c:v>
                  </c:pt>
                  <c:pt idx="5">
                    <c:v>3.49E-2</c:v>
                  </c:pt>
                  <c:pt idx="6">
                    <c:v>3.95E-2</c:v>
                  </c:pt>
                  <c:pt idx="7">
                    <c:v>3.9199999999999999E-2</c:v>
                  </c:pt>
                  <c:pt idx="8">
                    <c:v>3.9800000000000002E-2</c:v>
                  </c:pt>
                  <c:pt idx="9">
                    <c:v>3.9699999999999999E-2</c:v>
                  </c:pt>
                  <c:pt idx="10">
                    <c:v>4.4600000000000001E-2</c:v>
                  </c:pt>
                  <c:pt idx="11">
                    <c:v>4.2200000000000001E-2</c:v>
                  </c:pt>
                  <c:pt idx="12">
                    <c:v>3.9699999999999999E-2</c:v>
                  </c:pt>
                  <c:pt idx="13">
                    <c:v>3.7800000000000403E-2</c:v>
                  </c:pt>
                  <c:pt idx="14">
                    <c:v>3.7200000000000101E-2</c:v>
                  </c:pt>
                </c:numCache>
              </c:numRef>
            </c:plus>
            <c:minus>
              <c:numRef>
                <c:f>'Figure 4a'!$G$3:$G$17</c:f>
                <c:numCache>
                  <c:formatCode>General</c:formatCode>
                  <c:ptCount val="15"/>
                  <c:pt idx="0">
                    <c:v>3.6799999999999999E-2</c:v>
                  </c:pt>
                  <c:pt idx="1">
                    <c:v>3.7800000000000403E-2</c:v>
                  </c:pt>
                  <c:pt idx="2">
                    <c:v>3.6999999999999998E-2</c:v>
                  </c:pt>
                  <c:pt idx="3">
                    <c:v>3.5900000000000001E-2</c:v>
                  </c:pt>
                  <c:pt idx="4">
                    <c:v>3.9300000000000002E-2</c:v>
                  </c:pt>
                  <c:pt idx="5">
                    <c:v>3.49E-2</c:v>
                  </c:pt>
                  <c:pt idx="6">
                    <c:v>3.95E-2</c:v>
                  </c:pt>
                  <c:pt idx="7">
                    <c:v>3.9199999999999999E-2</c:v>
                  </c:pt>
                  <c:pt idx="8">
                    <c:v>3.9800000000000002E-2</c:v>
                  </c:pt>
                  <c:pt idx="9">
                    <c:v>3.9699999999999999E-2</c:v>
                  </c:pt>
                  <c:pt idx="10">
                    <c:v>4.4600000000000001E-2</c:v>
                  </c:pt>
                  <c:pt idx="11">
                    <c:v>4.2200000000000001E-2</c:v>
                  </c:pt>
                  <c:pt idx="12">
                    <c:v>3.9699999999999999E-2</c:v>
                  </c:pt>
                  <c:pt idx="13">
                    <c:v>3.7800000000000403E-2</c:v>
                  </c:pt>
                  <c:pt idx="14">
                    <c:v>3.7200000000000101E-2</c:v>
                  </c:pt>
                </c:numCache>
              </c:numRef>
            </c:minus>
          </c:errBars>
          <c:xVal>
            <c:numRef>
              <c:f>'Figure 4a'!$C$3:$C$20</c:f>
              <c:numCache>
                <c:formatCode>General</c:formatCode>
                <c:ptCount val="18"/>
                <c:pt idx="0">
                  <c:v>8.3333333333333301E-2</c:v>
                </c:pt>
                <c:pt idx="1">
                  <c:v>0.25</c:v>
                </c:pt>
                <c:pt idx="2">
                  <c:v>0.5</c:v>
                </c:pt>
                <c:pt idx="3">
                  <c:v>1</c:v>
                </c:pt>
                <c:pt idx="4">
                  <c:v>2</c:v>
                </c:pt>
                <c:pt idx="5">
                  <c:v>3</c:v>
                </c:pt>
                <c:pt idx="6">
                  <c:v>4</c:v>
                </c:pt>
                <c:pt idx="7">
                  <c:v>6</c:v>
                </c:pt>
                <c:pt idx="8">
                  <c:v>8</c:v>
                </c:pt>
                <c:pt idx="9">
                  <c:v>10</c:v>
                </c:pt>
                <c:pt idx="10">
                  <c:v>12</c:v>
                </c:pt>
                <c:pt idx="11">
                  <c:v>16</c:v>
                </c:pt>
                <c:pt idx="12">
                  <c:v>22</c:v>
                </c:pt>
                <c:pt idx="13">
                  <c:v>23.25</c:v>
                </c:pt>
                <c:pt idx="14">
                  <c:v>23.75</c:v>
                </c:pt>
              </c:numCache>
            </c:numRef>
          </c:xVal>
          <c:yVal>
            <c:numRef>
              <c:f>'Figure 4a'!$F$3:$F$20</c:f>
              <c:numCache>
                <c:formatCode>General</c:formatCode>
                <c:ptCount val="18"/>
                <c:pt idx="0">
                  <c:v>1.337</c:v>
                </c:pt>
                <c:pt idx="1">
                  <c:v>1.38</c:v>
                </c:pt>
                <c:pt idx="2">
                  <c:v>1.3660000000000001</c:v>
                </c:pt>
                <c:pt idx="3">
                  <c:v>1.3560000000000001</c:v>
                </c:pt>
                <c:pt idx="4">
                  <c:v>1.4179999999999731</c:v>
                </c:pt>
                <c:pt idx="5">
                  <c:v>1.383999999999987</c:v>
                </c:pt>
                <c:pt idx="6">
                  <c:v>1.381</c:v>
                </c:pt>
                <c:pt idx="7">
                  <c:v>1.37</c:v>
                </c:pt>
                <c:pt idx="8">
                  <c:v>1.3580000000000001</c:v>
                </c:pt>
                <c:pt idx="9">
                  <c:v>1.349</c:v>
                </c:pt>
                <c:pt idx="10">
                  <c:v>1.369</c:v>
                </c:pt>
                <c:pt idx="11">
                  <c:v>1.276999999999987</c:v>
                </c:pt>
                <c:pt idx="12">
                  <c:v>1.3140000000000001</c:v>
                </c:pt>
                <c:pt idx="13">
                  <c:v>1.3620000000000001</c:v>
                </c:pt>
                <c:pt idx="14">
                  <c:v>1.337</c:v>
                </c:pt>
              </c:numCache>
            </c:numRef>
          </c:yVal>
          <c:smooth val="0"/>
        </c:ser>
        <c:ser>
          <c:idx val="2"/>
          <c:order val="2"/>
          <c:tx>
            <c:strRef>
              <c:f>'Figure 4a'!$I$1</c:f>
              <c:strCache>
                <c:ptCount val="1"/>
                <c:pt idx="0">
                  <c:v>Tiotropium (n = 76)</c:v>
                </c:pt>
              </c:strCache>
            </c:strRef>
          </c:tx>
          <c:spPr>
            <a:ln>
              <a:solidFill>
                <a:srgbClr val="679AC9"/>
              </a:solidFill>
            </a:ln>
          </c:spPr>
          <c:marker>
            <c:spPr>
              <a:solidFill>
                <a:srgbClr val="679AC9"/>
              </a:solidFill>
              <a:ln>
                <a:solidFill>
                  <a:srgbClr val="679AC9"/>
                </a:solidFill>
              </a:ln>
            </c:spPr>
          </c:marker>
          <c:errBars>
            <c:errDir val="x"/>
            <c:errBarType val="both"/>
            <c:errValType val="cust"/>
            <c:noEndCap val="0"/>
            <c:plus>
              <c:numRef>
                <c:f>'Figure 4a'!$J$3:$J$17</c:f>
                <c:numCache>
                  <c:formatCode>General</c:formatCode>
                  <c:ptCount val="15"/>
                  <c:pt idx="0">
                    <c:v>3.5900000000000001E-2</c:v>
                  </c:pt>
                  <c:pt idx="1">
                    <c:v>3.6400000000000002E-2</c:v>
                  </c:pt>
                  <c:pt idx="2">
                    <c:v>3.62000000000001E-2</c:v>
                  </c:pt>
                  <c:pt idx="3">
                    <c:v>3.5200000000000002E-2</c:v>
                  </c:pt>
                  <c:pt idx="4">
                    <c:v>3.8199999999999998E-2</c:v>
                  </c:pt>
                  <c:pt idx="5">
                    <c:v>3.4500000000000003E-2</c:v>
                  </c:pt>
                  <c:pt idx="6">
                    <c:v>3.9E-2</c:v>
                  </c:pt>
                  <c:pt idx="7">
                    <c:v>3.8800000000000001E-2</c:v>
                  </c:pt>
                  <c:pt idx="8">
                    <c:v>3.9399999999999998E-2</c:v>
                  </c:pt>
                  <c:pt idx="9">
                    <c:v>3.9100000000000003E-2</c:v>
                  </c:pt>
                  <c:pt idx="10">
                    <c:v>4.4400000000000099E-2</c:v>
                  </c:pt>
                  <c:pt idx="11">
                    <c:v>4.2000000000000003E-2</c:v>
                  </c:pt>
                  <c:pt idx="12">
                    <c:v>3.9600000000000003E-2</c:v>
                  </c:pt>
                  <c:pt idx="13">
                    <c:v>3.7100000000000001E-2</c:v>
                  </c:pt>
                  <c:pt idx="14">
                    <c:v>3.6400000000000002E-2</c:v>
                  </c:pt>
                </c:numCache>
              </c:numRef>
            </c:plus>
            <c:minus>
              <c:numRef>
                <c:f>'Figure 4a'!$J$3:$J$17</c:f>
                <c:numCache>
                  <c:formatCode>General</c:formatCode>
                  <c:ptCount val="15"/>
                  <c:pt idx="0">
                    <c:v>3.5900000000000001E-2</c:v>
                  </c:pt>
                  <c:pt idx="1">
                    <c:v>3.6400000000000002E-2</c:v>
                  </c:pt>
                  <c:pt idx="2">
                    <c:v>3.62000000000001E-2</c:v>
                  </c:pt>
                  <c:pt idx="3">
                    <c:v>3.5200000000000002E-2</c:v>
                  </c:pt>
                  <c:pt idx="4">
                    <c:v>3.8199999999999998E-2</c:v>
                  </c:pt>
                  <c:pt idx="5">
                    <c:v>3.4500000000000003E-2</c:v>
                  </c:pt>
                  <c:pt idx="6">
                    <c:v>3.9E-2</c:v>
                  </c:pt>
                  <c:pt idx="7">
                    <c:v>3.8800000000000001E-2</c:v>
                  </c:pt>
                  <c:pt idx="8">
                    <c:v>3.9399999999999998E-2</c:v>
                  </c:pt>
                  <c:pt idx="9">
                    <c:v>3.9100000000000003E-2</c:v>
                  </c:pt>
                  <c:pt idx="10">
                    <c:v>4.4400000000000099E-2</c:v>
                  </c:pt>
                  <c:pt idx="11">
                    <c:v>4.2000000000000003E-2</c:v>
                  </c:pt>
                  <c:pt idx="12">
                    <c:v>3.9600000000000003E-2</c:v>
                  </c:pt>
                  <c:pt idx="13">
                    <c:v>3.7100000000000001E-2</c:v>
                  </c:pt>
                  <c:pt idx="14">
                    <c:v>3.6400000000000002E-2</c:v>
                  </c:pt>
                </c:numCache>
              </c:numRef>
            </c:minus>
          </c:errBars>
          <c:errBars>
            <c:errDir val="y"/>
            <c:errBarType val="both"/>
            <c:errValType val="cust"/>
            <c:noEndCap val="0"/>
            <c:plus>
              <c:numRef>
                <c:f>'Figure 4a'!$J$3:$J$17</c:f>
                <c:numCache>
                  <c:formatCode>General</c:formatCode>
                  <c:ptCount val="15"/>
                  <c:pt idx="0">
                    <c:v>3.5900000000000001E-2</c:v>
                  </c:pt>
                  <c:pt idx="1">
                    <c:v>3.6400000000000002E-2</c:v>
                  </c:pt>
                  <c:pt idx="2">
                    <c:v>3.62000000000001E-2</c:v>
                  </c:pt>
                  <c:pt idx="3">
                    <c:v>3.5200000000000002E-2</c:v>
                  </c:pt>
                  <c:pt idx="4">
                    <c:v>3.8199999999999998E-2</c:v>
                  </c:pt>
                  <c:pt idx="5">
                    <c:v>3.4500000000000003E-2</c:v>
                  </c:pt>
                  <c:pt idx="6">
                    <c:v>3.9E-2</c:v>
                  </c:pt>
                  <c:pt idx="7">
                    <c:v>3.8800000000000001E-2</c:v>
                  </c:pt>
                  <c:pt idx="8">
                    <c:v>3.9399999999999998E-2</c:v>
                  </c:pt>
                  <c:pt idx="9">
                    <c:v>3.9100000000000003E-2</c:v>
                  </c:pt>
                  <c:pt idx="10">
                    <c:v>4.4400000000000099E-2</c:v>
                  </c:pt>
                  <c:pt idx="11">
                    <c:v>4.2000000000000003E-2</c:v>
                  </c:pt>
                  <c:pt idx="12">
                    <c:v>3.9600000000000003E-2</c:v>
                  </c:pt>
                  <c:pt idx="13">
                    <c:v>3.7100000000000001E-2</c:v>
                  </c:pt>
                  <c:pt idx="14">
                    <c:v>3.6400000000000002E-2</c:v>
                  </c:pt>
                </c:numCache>
              </c:numRef>
            </c:plus>
            <c:minus>
              <c:numRef>
                <c:f>'Figure 4a'!$J$3:$J$17</c:f>
                <c:numCache>
                  <c:formatCode>General</c:formatCode>
                  <c:ptCount val="15"/>
                  <c:pt idx="0">
                    <c:v>3.5900000000000001E-2</c:v>
                  </c:pt>
                  <c:pt idx="1">
                    <c:v>3.6400000000000002E-2</c:v>
                  </c:pt>
                  <c:pt idx="2">
                    <c:v>3.62000000000001E-2</c:v>
                  </c:pt>
                  <c:pt idx="3">
                    <c:v>3.5200000000000002E-2</c:v>
                  </c:pt>
                  <c:pt idx="4">
                    <c:v>3.8199999999999998E-2</c:v>
                  </c:pt>
                  <c:pt idx="5">
                    <c:v>3.4500000000000003E-2</c:v>
                  </c:pt>
                  <c:pt idx="6">
                    <c:v>3.9E-2</c:v>
                  </c:pt>
                  <c:pt idx="7">
                    <c:v>3.8800000000000001E-2</c:v>
                  </c:pt>
                  <c:pt idx="8">
                    <c:v>3.9399999999999998E-2</c:v>
                  </c:pt>
                  <c:pt idx="9">
                    <c:v>3.9100000000000003E-2</c:v>
                  </c:pt>
                  <c:pt idx="10">
                    <c:v>4.4400000000000099E-2</c:v>
                  </c:pt>
                  <c:pt idx="11">
                    <c:v>4.2000000000000003E-2</c:v>
                  </c:pt>
                  <c:pt idx="12">
                    <c:v>3.9600000000000003E-2</c:v>
                  </c:pt>
                  <c:pt idx="13">
                    <c:v>3.7100000000000001E-2</c:v>
                  </c:pt>
                  <c:pt idx="14">
                    <c:v>3.6400000000000002E-2</c:v>
                  </c:pt>
                </c:numCache>
              </c:numRef>
            </c:minus>
          </c:errBars>
          <c:xVal>
            <c:numRef>
              <c:f>'Figure 4a'!$C$3:$C$17</c:f>
              <c:numCache>
                <c:formatCode>General</c:formatCode>
                <c:ptCount val="15"/>
                <c:pt idx="0">
                  <c:v>8.3333333333333301E-2</c:v>
                </c:pt>
                <c:pt idx="1">
                  <c:v>0.25</c:v>
                </c:pt>
                <c:pt idx="2">
                  <c:v>0.5</c:v>
                </c:pt>
                <c:pt idx="3">
                  <c:v>1</c:v>
                </c:pt>
                <c:pt idx="4">
                  <c:v>2</c:v>
                </c:pt>
                <c:pt idx="5">
                  <c:v>3</c:v>
                </c:pt>
                <c:pt idx="6">
                  <c:v>4</c:v>
                </c:pt>
                <c:pt idx="7">
                  <c:v>6</c:v>
                </c:pt>
                <c:pt idx="8">
                  <c:v>8</c:v>
                </c:pt>
                <c:pt idx="9">
                  <c:v>10</c:v>
                </c:pt>
                <c:pt idx="10">
                  <c:v>12</c:v>
                </c:pt>
                <c:pt idx="11">
                  <c:v>16</c:v>
                </c:pt>
                <c:pt idx="12">
                  <c:v>22</c:v>
                </c:pt>
                <c:pt idx="13">
                  <c:v>23.25</c:v>
                </c:pt>
                <c:pt idx="14">
                  <c:v>23.75</c:v>
                </c:pt>
              </c:numCache>
            </c:numRef>
          </c:xVal>
          <c:yVal>
            <c:numRef>
              <c:f>'Figure 4a'!$I$3:$I$17</c:f>
              <c:numCache>
                <c:formatCode>General</c:formatCode>
                <c:ptCount val="15"/>
                <c:pt idx="0">
                  <c:v>1.377</c:v>
                </c:pt>
                <c:pt idx="1">
                  <c:v>1.4279999999999731</c:v>
                </c:pt>
                <c:pt idx="2">
                  <c:v>1.406999999999982</c:v>
                </c:pt>
                <c:pt idx="3">
                  <c:v>1.438999999999983</c:v>
                </c:pt>
                <c:pt idx="4">
                  <c:v>1.478999999999985</c:v>
                </c:pt>
                <c:pt idx="5">
                  <c:v>1.486999999999987</c:v>
                </c:pt>
                <c:pt idx="6">
                  <c:v>1.468</c:v>
                </c:pt>
                <c:pt idx="7">
                  <c:v>1.4609999999999841</c:v>
                </c:pt>
                <c:pt idx="8">
                  <c:v>1.4179999999999731</c:v>
                </c:pt>
                <c:pt idx="9">
                  <c:v>1.4189999999999821</c:v>
                </c:pt>
                <c:pt idx="10">
                  <c:v>1.347</c:v>
                </c:pt>
                <c:pt idx="11">
                  <c:v>1.329</c:v>
                </c:pt>
                <c:pt idx="12">
                  <c:v>1.282</c:v>
                </c:pt>
                <c:pt idx="13">
                  <c:v>1.387</c:v>
                </c:pt>
                <c:pt idx="14">
                  <c:v>1.359</c:v>
                </c:pt>
              </c:numCache>
            </c:numRef>
          </c:yVal>
          <c:smooth val="0"/>
        </c:ser>
        <c:dLbls>
          <c:showLegendKey val="0"/>
          <c:showVal val="0"/>
          <c:showCatName val="0"/>
          <c:showSerName val="0"/>
          <c:showPercent val="0"/>
          <c:showBubbleSize val="0"/>
        </c:dLbls>
        <c:axId val="167882112"/>
        <c:axId val="167892096"/>
      </c:scatterChart>
      <c:valAx>
        <c:axId val="167882112"/>
        <c:scaling>
          <c:orientation val="minMax"/>
          <c:max val="24"/>
          <c:min val="0"/>
        </c:scaling>
        <c:delete val="0"/>
        <c:axPos val="b"/>
        <c:numFmt formatCode="General" sourceLinked="1"/>
        <c:majorTickMark val="out"/>
        <c:minorTickMark val="none"/>
        <c:tickLblPos val="low"/>
        <c:txPr>
          <a:bodyPr rot="0" vert="horz"/>
          <a:lstStyle/>
          <a:p>
            <a:pPr>
              <a:defRPr lang="en-US"/>
            </a:pPr>
            <a:endParaRPr lang="en-US"/>
          </a:p>
        </c:txPr>
        <c:crossAx val="167892096"/>
        <c:crosses val="autoZero"/>
        <c:crossBetween val="midCat"/>
        <c:majorUnit val="1"/>
      </c:valAx>
      <c:valAx>
        <c:axId val="167892096"/>
        <c:scaling>
          <c:orientation val="minMax"/>
          <c:max val="1.8"/>
          <c:min val="1.1000000000000001"/>
        </c:scaling>
        <c:delete val="0"/>
        <c:axPos val="l"/>
        <c:numFmt formatCode="#,##0.00" sourceLinked="0"/>
        <c:majorTickMark val="out"/>
        <c:minorTickMark val="none"/>
        <c:tickLblPos val="nextTo"/>
        <c:txPr>
          <a:bodyPr rot="0" vert="horz"/>
          <a:lstStyle/>
          <a:p>
            <a:pPr>
              <a:defRPr lang="en-US"/>
            </a:pPr>
            <a:endParaRPr lang="en-US"/>
          </a:p>
        </c:txPr>
        <c:crossAx val="167882112"/>
        <c:crosses val="autoZero"/>
        <c:crossBetween val="midCat"/>
      </c:valAx>
    </c:plotArea>
    <c:legend>
      <c:legendPos val="r"/>
      <c:layout>
        <c:manualLayout>
          <c:xMode val="edge"/>
          <c:yMode val="edge"/>
          <c:x val="0.70864010605428696"/>
          <c:y val="1.9616909751002401E-2"/>
          <c:w val="0.29135995471402598"/>
          <c:h val="0.33170120714789603"/>
        </c:manualLayout>
      </c:layout>
      <c:overlay val="0"/>
      <c:txPr>
        <a:bodyPr/>
        <a:lstStyle/>
        <a:p>
          <a:pPr>
            <a:defRPr lang="en-US"/>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A1A1A4"/>
              </a:solidFill>
            </c:spPr>
          </c:dPt>
          <c:dPt>
            <c:idx val="1"/>
            <c:invertIfNegative val="0"/>
            <c:bubble3D val="0"/>
            <c:spPr>
              <a:solidFill>
                <a:srgbClr val="679AC9"/>
              </a:solidFill>
            </c:spPr>
          </c:dPt>
          <c:dPt>
            <c:idx val="2"/>
            <c:invertIfNegative val="0"/>
            <c:bubble3D val="0"/>
            <c:spPr>
              <a:solidFill>
                <a:srgbClr val="F58025"/>
              </a:solidFill>
            </c:spPr>
          </c:dPt>
          <c:errBars>
            <c:errBarType val="both"/>
            <c:errValType val="cust"/>
            <c:noEndCap val="0"/>
            <c:plus>
              <c:numRef>
                <c:f>Sheet1!$C$60:$C$62</c:f>
                <c:numCache>
                  <c:formatCode>General</c:formatCode>
                  <c:ptCount val="3"/>
                  <c:pt idx="0">
                    <c:v>9.1999999999999998E-3</c:v>
                  </c:pt>
                  <c:pt idx="1">
                    <c:v>9.1999999999999998E-3</c:v>
                  </c:pt>
                  <c:pt idx="2">
                    <c:v>7.5000000000000197E-3</c:v>
                  </c:pt>
                </c:numCache>
              </c:numRef>
            </c:plus>
            <c:minus>
              <c:numRef>
                <c:f>Sheet1!$C$60:$C$62</c:f>
                <c:numCache>
                  <c:formatCode>General</c:formatCode>
                  <c:ptCount val="3"/>
                  <c:pt idx="0">
                    <c:v>9.1999999999999998E-3</c:v>
                  </c:pt>
                  <c:pt idx="1">
                    <c:v>9.1999999999999998E-3</c:v>
                  </c:pt>
                  <c:pt idx="2">
                    <c:v>7.5000000000000197E-3</c:v>
                  </c:pt>
                </c:numCache>
              </c:numRef>
            </c:minus>
          </c:errBars>
          <c:cat>
            <c:strRef>
              <c:f>Sheet1!$A$60:$A$62</c:f>
              <c:strCache>
                <c:ptCount val="3"/>
                <c:pt idx="0">
                  <c:v>Placebo</c:v>
                </c:pt>
                <c:pt idx="1">
                  <c:v>Tiotropium</c:v>
                </c:pt>
                <c:pt idx="2">
                  <c:v>NVA237</c:v>
                </c:pt>
              </c:strCache>
            </c:strRef>
          </c:cat>
          <c:val>
            <c:numRef>
              <c:f>Sheet1!$B$60:$B$62</c:f>
              <c:numCache>
                <c:formatCode>General</c:formatCode>
                <c:ptCount val="3"/>
                <c:pt idx="0">
                  <c:v>1.373</c:v>
                </c:pt>
                <c:pt idx="1">
                  <c:v>1.514</c:v>
                </c:pt>
                <c:pt idx="2">
                  <c:v>1.57</c:v>
                </c:pt>
              </c:numCache>
            </c:numRef>
          </c:val>
        </c:ser>
        <c:dLbls>
          <c:showLegendKey val="0"/>
          <c:showVal val="0"/>
          <c:showCatName val="0"/>
          <c:showSerName val="0"/>
          <c:showPercent val="0"/>
          <c:showBubbleSize val="0"/>
        </c:dLbls>
        <c:gapWidth val="150"/>
        <c:axId val="167967744"/>
        <c:axId val="168043264"/>
      </c:barChart>
      <c:catAx>
        <c:axId val="167967744"/>
        <c:scaling>
          <c:orientation val="minMax"/>
        </c:scaling>
        <c:delete val="0"/>
        <c:axPos val="b"/>
        <c:numFmt formatCode="General" sourceLinked="1"/>
        <c:majorTickMark val="out"/>
        <c:minorTickMark val="none"/>
        <c:tickLblPos val="nextTo"/>
        <c:txPr>
          <a:bodyPr/>
          <a:lstStyle/>
          <a:p>
            <a:pPr>
              <a:defRPr lang="en-US"/>
            </a:pPr>
            <a:endParaRPr lang="en-US"/>
          </a:p>
        </c:txPr>
        <c:crossAx val="168043264"/>
        <c:crosses val="autoZero"/>
        <c:auto val="1"/>
        <c:lblAlgn val="ctr"/>
        <c:lblOffset val="100"/>
        <c:noMultiLvlLbl val="0"/>
      </c:catAx>
      <c:valAx>
        <c:axId val="168043264"/>
        <c:scaling>
          <c:orientation val="minMax"/>
          <c:max val="1.6"/>
          <c:min val="1.3"/>
        </c:scaling>
        <c:delete val="0"/>
        <c:axPos val="l"/>
        <c:title>
          <c:tx>
            <c:rich>
              <a:bodyPr rot="-5400000" vert="horz"/>
              <a:lstStyle/>
              <a:p>
                <a:pPr>
                  <a:defRPr lang="en-US" b="0"/>
                </a:pPr>
                <a:r>
                  <a:rPr lang="en-GB" b="0" dirty="0"/>
                  <a:t>FEV</a:t>
                </a:r>
                <a:r>
                  <a:rPr lang="en-GB" b="0" baseline="-25000" dirty="0"/>
                  <a:t>1 </a:t>
                </a:r>
                <a:r>
                  <a:rPr lang="en-GB" b="0" dirty="0"/>
                  <a:t>AUC</a:t>
                </a:r>
                <a:r>
                  <a:rPr lang="en-GB" b="0" baseline="-25000" dirty="0"/>
                  <a:t>5 min–4 h</a:t>
                </a:r>
                <a:endParaRPr lang="en-US" b="0" baseline="-25000" dirty="0"/>
              </a:p>
            </c:rich>
          </c:tx>
          <c:layout/>
          <c:overlay val="0"/>
        </c:title>
        <c:numFmt formatCode="General" sourceLinked="1"/>
        <c:majorTickMark val="out"/>
        <c:minorTickMark val="none"/>
        <c:tickLblPos val="nextTo"/>
        <c:txPr>
          <a:bodyPr/>
          <a:lstStyle/>
          <a:p>
            <a:pPr>
              <a:defRPr lang="en-US"/>
            </a:pPr>
            <a:endParaRPr lang="en-US"/>
          </a:p>
        </c:txPr>
        <c:crossAx val="167967744"/>
        <c:crosses val="autoZero"/>
        <c:crossBetween val="between"/>
        <c:majorUnit val="0.1"/>
      </c:valAx>
    </c:plotArea>
    <c:plotVisOnly val="1"/>
    <c:dispBlanksAs val="gap"/>
    <c:showDLblsOverMax val="0"/>
  </c:chart>
  <c:txPr>
    <a:bodyPr/>
    <a:lstStyle/>
    <a:p>
      <a:pPr>
        <a:defRPr sz="14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9122739203054201"/>
          <c:y val="3.55910962411711E-2"/>
          <c:w val="0.72962061560487401"/>
          <c:h val="0.85763004203976401"/>
        </c:manualLayout>
      </c:layout>
      <c:lineChart>
        <c:grouping val="standard"/>
        <c:varyColors val="0"/>
        <c:ser>
          <c:idx val="0"/>
          <c:order val="0"/>
          <c:tx>
            <c:strRef>
              <c:f>Sheet3!$B$3</c:f>
              <c:strCache>
                <c:ptCount val="1"/>
                <c:pt idx="0">
                  <c:v>Placebo</c:v>
                </c:pt>
              </c:strCache>
            </c:strRef>
          </c:tx>
          <c:spPr>
            <a:ln>
              <a:solidFill>
                <a:srgbClr val="A1A1A4"/>
              </a:solidFill>
            </a:ln>
          </c:spPr>
          <c:marker>
            <c:spPr>
              <a:solidFill>
                <a:srgbClr val="A1A1A4"/>
              </a:solidFill>
              <a:ln>
                <a:solidFill>
                  <a:srgbClr val="A1A1A4"/>
                </a:solidFill>
              </a:ln>
            </c:spPr>
          </c:marker>
          <c:errBars>
            <c:errDir val="y"/>
            <c:errBarType val="both"/>
            <c:errValType val="cust"/>
            <c:noEndCap val="0"/>
            <c:plus>
              <c:numRef>
                <c:f>Sheet3!$C$7:$I$7</c:f>
                <c:numCache>
                  <c:formatCode>General</c:formatCode>
                  <c:ptCount val="7"/>
                  <c:pt idx="0">
                    <c:v>8.0999999999999996E-3</c:v>
                  </c:pt>
                  <c:pt idx="1">
                    <c:v>8.9999999999999993E-3</c:v>
                  </c:pt>
                  <c:pt idx="2">
                    <c:v>1.26E-2</c:v>
                  </c:pt>
                  <c:pt idx="3">
                    <c:v>1.01E-2</c:v>
                  </c:pt>
                  <c:pt idx="4">
                    <c:v>1.1299999999999999E-2</c:v>
                  </c:pt>
                  <c:pt idx="5">
                    <c:v>1.11E-2</c:v>
                  </c:pt>
                  <c:pt idx="6">
                    <c:v>1.21E-2</c:v>
                  </c:pt>
                </c:numCache>
              </c:numRef>
            </c:plus>
            <c:minus>
              <c:numRef>
                <c:f>Sheet3!$C$7:$I$7</c:f>
                <c:numCache>
                  <c:formatCode>General</c:formatCode>
                  <c:ptCount val="7"/>
                  <c:pt idx="0">
                    <c:v>8.0999999999999996E-3</c:v>
                  </c:pt>
                  <c:pt idx="1">
                    <c:v>8.9999999999999993E-3</c:v>
                  </c:pt>
                  <c:pt idx="2">
                    <c:v>1.26E-2</c:v>
                  </c:pt>
                  <c:pt idx="3">
                    <c:v>1.01E-2</c:v>
                  </c:pt>
                  <c:pt idx="4">
                    <c:v>1.1299999999999999E-2</c:v>
                  </c:pt>
                  <c:pt idx="5">
                    <c:v>1.11E-2</c:v>
                  </c:pt>
                  <c:pt idx="6">
                    <c:v>1.21E-2</c:v>
                  </c:pt>
                </c:numCache>
              </c:numRef>
            </c:minus>
          </c:errBars>
          <c:cat>
            <c:numRef>
              <c:f>Sheet3!$C$2:$I$2</c:f>
              <c:numCache>
                <c:formatCode>General</c:formatCode>
                <c:ptCount val="7"/>
                <c:pt idx="0">
                  <c:v>1</c:v>
                </c:pt>
                <c:pt idx="1">
                  <c:v>3</c:v>
                </c:pt>
                <c:pt idx="2">
                  <c:v>6</c:v>
                </c:pt>
                <c:pt idx="3">
                  <c:v>12</c:v>
                </c:pt>
                <c:pt idx="4">
                  <c:v>24</c:v>
                </c:pt>
                <c:pt idx="5">
                  <c:v>36</c:v>
                </c:pt>
                <c:pt idx="6">
                  <c:v>48</c:v>
                </c:pt>
              </c:numCache>
            </c:numRef>
          </c:cat>
          <c:val>
            <c:numRef>
              <c:f>Sheet3!$C$3:$I$3</c:f>
              <c:numCache>
                <c:formatCode>General</c:formatCode>
                <c:ptCount val="7"/>
                <c:pt idx="0">
                  <c:v>1.357</c:v>
                </c:pt>
                <c:pt idx="1">
                  <c:v>1.359</c:v>
                </c:pt>
                <c:pt idx="2">
                  <c:v>1.357</c:v>
                </c:pt>
                <c:pt idx="3">
                  <c:v>1.353</c:v>
                </c:pt>
                <c:pt idx="4">
                  <c:v>1.397</c:v>
                </c:pt>
                <c:pt idx="5">
                  <c:v>1.389</c:v>
                </c:pt>
                <c:pt idx="6">
                  <c:v>1.395999999999995</c:v>
                </c:pt>
              </c:numCache>
            </c:numRef>
          </c:val>
          <c:smooth val="0"/>
        </c:ser>
        <c:ser>
          <c:idx val="1"/>
          <c:order val="1"/>
          <c:tx>
            <c:strRef>
              <c:f>Sheet3!$B$4</c:f>
              <c:strCache>
                <c:ptCount val="1"/>
                <c:pt idx="0">
                  <c:v>Tiotropium</c:v>
                </c:pt>
              </c:strCache>
            </c:strRef>
          </c:tx>
          <c:spPr>
            <a:ln>
              <a:solidFill>
                <a:srgbClr val="679AC9"/>
              </a:solidFill>
            </a:ln>
          </c:spPr>
          <c:marker>
            <c:symbol val="circle"/>
            <c:size val="7"/>
            <c:spPr>
              <a:solidFill>
                <a:srgbClr val="679AC9"/>
              </a:solidFill>
              <a:ln>
                <a:solidFill>
                  <a:srgbClr val="679AC9"/>
                </a:solidFill>
              </a:ln>
            </c:spPr>
          </c:marker>
          <c:errBars>
            <c:errDir val="y"/>
            <c:errBarType val="both"/>
            <c:errValType val="cust"/>
            <c:noEndCap val="0"/>
            <c:plus>
              <c:numRef>
                <c:f>Sheet3!$C$8:$I$8</c:f>
                <c:numCache>
                  <c:formatCode>General</c:formatCode>
                  <c:ptCount val="7"/>
                  <c:pt idx="0">
                    <c:v>8.0999999999999996E-3</c:v>
                  </c:pt>
                  <c:pt idx="1">
                    <c:v>8.9999999999999993E-3</c:v>
                  </c:pt>
                  <c:pt idx="2">
                    <c:v>1.2500000000000001E-2</c:v>
                  </c:pt>
                  <c:pt idx="3">
                    <c:v>1.01E-2</c:v>
                  </c:pt>
                  <c:pt idx="4">
                    <c:v>1.12E-2</c:v>
                  </c:pt>
                  <c:pt idx="5">
                    <c:v>1.09E-2</c:v>
                  </c:pt>
                  <c:pt idx="6">
                    <c:v>1.17E-2</c:v>
                  </c:pt>
                </c:numCache>
              </c:numRef>
            </c:plus>
            <c:minus>
              <c:numRef>
                <c:f>Sheet3!$C$8:$I$8</c:f>
                <c:numCache>
                  <c:formatCode>General</c:formatCode>
                  <c:ptCount val="7"/>
                  <c:pt idx="0">
                    <c:v>8.0999999999999996E-3</c:v>
                  </c:pt>
                  <c:pt idx="1">
                    <c:v>8.9999999999999993E-3</c:v>
                  </c:pt>
                  <c:pt idx="2">
                    <c:v>1.2500000000000001E-2</c:v>
                  </c:pt>
                  <c:pt idx="3">
                    <c:v>1.01E-2</c:v>
                  </c:pt>
                  <c:pt idx="4">
                    <c:v>1.12E-2</c:v>
                  </c:pt>
                  <c:pt idx="5">
                    <c:v>1.09E-2</c:v>
                  </c:pt>
                  <c:pt idx="6">
                    <c:v>1.17E-2</c:v>
                  </c:pt>
                </c:numCache>
              </c:numRef>
            </c:minus>
          </c:errBars>
          <c:cat>
            <c:numRef>
              <c:f>Sheet3!$C$2:$I$2</c:f>
              <c:numCache>
                <c:formatCode>General</c:formatCode>
                <c:ptCount val="7"/>
                <c:pt idx="0">
                  <c:v>1</c:v>
                </c:pt>
                <c:pt idx="1">
                  <c:v>3</c:v>
                </c:pt>
                <c:pt idx="2">
                  <c:v>6</c:v>
                </c:pt>
                <c:pt idx="3">
                  <c:v>12</c:v>
                </c:pt>
                <c:pt idx="4">
                  <c:v>24</c:v>
                </c:pt>
                <c:pt idx="5">
                  <c:v>36</c:v>
                </c:pt>
                <c:pt idx="6">
                  <c:v>48</c:v>
                </c:pt>
              </c:numCache>
            </c:numRef>
          </c:cat>
          <c:val>
            <c:numRef>
              <c:f>Sheet3!$C$4:$I$4</c:f>
              <c:numCache>
                <c:formatCode>General</c:formatCode>
                <c:ptCount val="7"/>
                <c:pt idx="0">
                  <c:v>1.401999999999989</c:v>
                </c:pt>
                <c:pt idx="1">
                  <c:v>1.4369999999999921</c:v>
                </c:pt>
                <c:pt idx="2">
                  <c:v>1.468</c:v>
                </c:pt>
                <c:pt idx="3">
                  <c:v>1.484</c:v>
                </c:pt>
                <c:pt idx="4">
                  <c:v>1.548999999999997</c:v>
                </c:pt>
                <c:pt idx="5">
                  <c:v>1.56</c:v>
                </c:pt>
                <c:pt idx="6">
                  <c:v>1.548999999999997</c:v>
                </c:pt>
              </c:numCache>
            </c:numRef>
          </c:val>
          <c:smooth val="0"/>
        </c:ser>
        <c:ser>
          <c:idx val="2"/>
          <c:order val="2"/>
          <c:tx>
            <c:strRef>
              <c:f>Sheet3!$B$5</c:f>
              <c:strCache>
                <c:ptCount val="1"/>
                <c:pt idx="0">
                  <c:v>NVA237</c:v>
                </c:pt>
              </c:strCache>
            </c:strRef>
          </c:tx>
          <c:spPr>
            <a:ln>
              <a:solidFill>
                <a:srgbClr val="F58025"/>
              </a:solidFill>
            </a:ln>
          </c:spPr>
          <c:marker>
            <c:spPr>
              <a:solidFill>
                <a:srgbClr val="F58025"/>
              </a:solidFill>
              <a:ln>
                <a:solidFill>
                  <a:srgbClr val="F58025"/>
                </a:solidFill>
              </a:ln>
            </c:spPr>
          </c:marker>
          <c:errBars>
            <c:errDir val="y"/>
            <c:errBarType val="both"/>
            <c:errValType val="cust"/>
            <c:noEndCap val="0"/>
            <c:plus>
              <c:numRef>
                <c:f>Sheet3!$C$9:$I$9</c:f>
                <c:numCache>
                  <c:formatCode>General</c:formatCode>
                  <c:ptCount val="7"/>
                  <c:pt idx="0">
                    <c:v>6.7000000000000098E-3</c:v>
                  </c:pt>
                  <c:pt idx="1">
                    <c:v>7.4000000000000203E-3</c:v>
                  </c:pt>
                  <c:pt idx="2">
                    <c:v>1.03E-2</c:v>
                  </c:pt>
                  <c:pt idx="3">
                    <c:v>8.2000000000000007E-3</c:v>
                  </c:pt>
                  <c:pt idx="4">
                    <c:v>8.9999999999999993E-3</c:v>
                  </c:pt>
                  <c:pt idx="5">
                    <c:v>8.8000000000000196E-3</c:v>
                  </c:pt>
                  <c:pt idx="6">
                    <c:v>9.5000000000000102E-3</c:v>
                  </c:pt>
                </c:numCache>
              </c:numRef>
            </c:plus>
            <c:minus>
              <c:numRef>
                <c:f>Sheet3!$C$9:$I$9</c:f>
                <c:numCache>
                  <c:formatCode>General</c:formatCode>
                  <c:ptCount val="7"/>
                  <c:pt idx="0">
                    <c:v>6.7000000000000098E-3</c:v>
                  </c:pt>
                  <c:pt idx="1">
                    <c:v>7.4000000000000203E-3</c:v>
                  </c:pt>
                  <c:pt idx="2">
                    <c:v>1.03E-2</c:v>
                  </c:pt>
                  <c:pt idx="3">
                    <c:v>8.2000000000000007E-3</c:v>
                  </c:pt>
                  <c:pt idx="4">
                    <c:v>8.9999999999999993E-3</c:v>
                  </c:pt>
                  <c:pt idx="5">
                    <c:v>8.8000000000000196E-3</c:v>
                  </c:pt>
                  <c:pt idx="6">
                    <c:v>9.5000000000000102E-3</c:v>
                  </c:pt>
                </c:numCache>
              </c:numRef>
            </c:minus>
          </c:errBars>
          <c:cat>
            <c:numRef>
              <c:f>Sheet3!$C$2:$I$2</c:f>
              <c:numCache>
                <c:formatCode>General</c:formatCode>
                <c:ptCount val="7"/>
                <c:pt idx="0">
                  <c:v>1</c:v>
                </c:pt>
                <c:pt idx="1">
                  <c:v>3</c:v>
                </c:pt>
                <c:pt idx="2">
                  <c:v>6</c:v>
                </c:pt>
                <c:pt idx="3">
                  <c:v>12</c:v>
                </c:pt>
                <c:pt idx="4">
                  <c:v>24</c:v>
                </c:pt>
                <c:pt idx="5">
                  <c:v>36</c:v>
                </c:pt>
                <c:pt idx="6">
                  <c:v>48</c:v>
                </c:pt>
              </c:numCache>
            </c:numRef>
          </c:cat>
          <c:val>
            <c:numRef>
              <c:f>Sheet3!$C$5:$I$5</c:f>
              <c:numCache>
                <c:formatCode>General</c:formatCode>
                <c:ptCount val="7"/>
                <c:pt idx="0">
                  <c:v>1.4429999999999941</c:v>
                </c:pt>
                <c:pt idx="1">
                  <c:v>1.500999999999995</c:v>
                </c:pt>
                <c:pt idx="2">
                  <c:v>1.524</c:v>
                </c:pt>
                <c:pt idx="3">
                  <c:v>1.552</c:v>
                </c:pt>
                <c:pt idx="4">
                  <c:v>1.6120000000000001</c:v>
                </c:pt>
                <c:pt idx="5">
                  <c:v>1.59</c:v>
                </c:pt>
                <c:pt idx="6">
                  <c:v>1.59</c:v>
                </c:pt>
              </c:numCache>
            </c:numRef>
          </c:val>
          <c:smooth val="0"/>
        </c:ser>
        <c:dLbls>
          <c:showLegendKey val="0"/>
          <c:showVal val="0"/>
          <c:showCatName val="0"/>
          <c:showSerName val="0"/>
          <c:showPercent val="0"/>
          <c:showBubbleSize val="0"/>
        </c:dLbls>
        <c:marker val="1"/>
        <c:smooth val="0"/>
        <c:axId val="168096512"/>
        <c:axId val="168098048"/>
      </c:lineChart>
      <c:dateAx>
        <c:axId val="168096512"/>
        <c:scaling>
          <c:orientation val="minMax"/>
          <c:max val="50"/>
        </c:scaling>
        <c:delete val="0"/>
        <c:axPos val="b"/>
        <c:numFmt formatCode="General" sourceLinked="1"/>
        <c:majorTickMark val="none"/>
        <c:minorTickMark val="none"/>
        <c:tickLblPos val="none"/>
        <c:txPr>
          <a:bodyPr/>
          <a:lstStyle/>
          <a:p>
            <a:pPr>
              <a:defRPr lang="en-US"/>
            </a:pPr>
            <a:endParaRPr lang="en-US"/>
          </a:p>
        </c:txPr>
        <c:crossAx val="168098048"/>
        <c:crosses val="autoZero"/>
        <c:auto val="0"/>
        <c:lblOffset val="100"/>
        <c:baseTimeUnit val="days"/>
        <c:majorUnit val="6"/>
        <c:majorTimeUnit val="days"/>
      </c:dateAx>
      <c:valAx>
        <c:axId val="168098048"/>
        <c:scaling>
          <c:orientation val="minMax"/>
          <c:max val="1.8"/>
          <c:min val="1.2"/>
        </c:scaling>
        <c:delete val="0"/>
        <c:axPos val="l"/>
        <c:title>
          <c:tx>
            <c:rich>
              <a:bodyPr rot="-5400000" vert="horz"/>
              <a:lstStyle/>
              <a:p>
                <a:pPr>
                  <a:defRPr lang="en-US"/>
                </a:pPr>
                <a:r>
                  <a:rPr lang="en-US" dirty="0"/>
                  <a:t>FEV</a:t>
                </a:r>
                <a:r>
                  <a:rPr lang="en-US" baseline="-25000" dirty="0"/>
                  <a:t>1</a:t>
                </a:r>
                <a:r>
                  <a:rPr lang="en-US" dirty="0"/>
                  <a:t> (L)</a:t>
                </a:r>
              </a:p>
            </c:rich>
          </c:tx>
          <c:layout>
            <c:manualLayout>
              <c:xMode val="edge"/>
              <c:yMode val="edge"/>
              <c:x val="0"/>
              <c:y val="0.32589601252627387"/>
            </c:manualLayout>
          </c:layout>
          <c:overlay val="0"/>
        </c:title>
        <c:numFmt formatCode="General" sourceLinked="1"/>
        <c:majorTickMark val="out"/>
        <c:minorTickMark val="none"/>
        <c:tickLblPos val="nextTo"/>
        <c:txPr>
          <a:bodyPr/>
          <a:lstStyle/>
          <a:p>
            <a:pPr>
              <a:defRPr lang="en-US"/>
            </a:pPr>
            <a:endParaRPr lang="en-US"/>
          </a:p>
        </c:txPr>
        <c:crossAx val="168096512"/>
        <c:crossesAt val="1"/>
        <c:crossBetween val="midCat"/>
        <c:majorUnit val="0.1"/>
      </c:valAx>
      <c:spPr>
        <a:noFill/>
        <a:ln w="25400">
          <a:noFill/>
        </a:ln>
      </c:spPr>
    </c:plotArea>
    <c:legend>
      <c:legendPos val="r"/>
      <c:layout>
        <c:manualLayout>
          <c:xMode val="edge"/>
          <c:yMode val="edge"/>
          <c:x val="0.207107611548556"/>
          <c:y val="1.0797046784829501E-3"/>
          <c:w val="0.78784180386542801"/>
          <c:h val="0.13078120443277899"/>
        </c:manualLayout>
      </c:layout>
      <c:overlay val="0"/>
      <c:txPr>
        <a:bodyPr/>
        <a:lstStyle/>
        <a:p>
          <a:pPr>
            <a:defRPr lang="en-US"/>
          </a:pPr>
          <a:endParaRPr lang="en-US"/>
        </a:p>
      </c:txPr>
    </c:legend>
    <c:plotVisOnly val="1"/>
    <c:dispBlanksAs val="gap"/>
    <c:showDLblsOverMax val="0"/>
  </c:chart>
  <c:txPr>
    <a:bodyPr/>
    <a:lstStyle/>
    <a:p>
      <a:pPr>
        <a:defRPr sz="1400" b="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0.81849</cdr:x>
      <cdr:y>0.001</cdr:y>
    </cdr:from>
    <cdr:to>
      <cdr:x>1</cdr:x>
      <cdr:y>0.123</cdr:y>
    </cdr:to>
    <cdr:sp macro="" textlink="">
      <cdr:nvSpPr>
        <cdr:cNvPr id="3" name="TextBox 7"/>
        <cdr:cNvSpPr txBox="1"/>
      </cdr:nvSpPr>
      <cdr:spPr>
        <a:xfrm xmlns:a="http://schemas.openxmlformats.org/drawingml/2006/main">
          <a:off x="2597639" y="2881"/>
          <a:ext cx="576064" cy="34975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smtClean="0">
              <a:solidFill>
                <a:srgbClr val="F58025"/>
              </a:solidFill>
            </a:rPr>
            <a:t>†</a:t>
          </a:r>
          <a:r>
            <a:rPr lang="en-US" sz="1600" b="1" dirty="0" smtClean="0">
              <a:solidFill>
                <a:srgbClr val="F58025"/>
              </a:solidFill>
              <a:effectLst/>
            </a:rPr>
            <a:t>†</a:t>
          </a:r>
          <a:r>
            <a:rPr lang="en-US" sz="1600" b="1" dirty="0">
              <a:solidFill>
                <a:srgbClr val="F58025"/>
              </a:solidFill>
              <a:effectLst/>
            </a:rPr>
            <a:t>†</a:t>
          </a:r>
          <a:endParaRPr lang="en-US" sz="1600" b="1" dirty="0">
            <a:solidFill>
              <a:srgbClr val="F58025"/>
            </a:solidFill>
          </a:endParaRPr>
        </a:p>
      </cdr:txBody>
    </cdr:sp>
  </cdr:relSizeAnchor>
  <cdr:relSizeAnchor xmlns:cdr="http://schemas.openxmlformats.org/drawingml/2006/chartDrawing">
    <cdr:from>
      <cdr:x>0.53472</cdr:x>
      <cdr:y>0.12846</cdr:y>
    </cdr:from>
    <cdr:to>
      <cdr:x>0.69821</cdr:x>
      <cdr:y>0.23617</cdr:y>
    </cdr:to>
    <cdr:sp macro="" textlink="">
      <cdr:nvSpPr>
        <cdr:cNvPr id="5" name="TextBox 1"/>
        <cdr:cNvSpPr txBox="1">
          <a:spLocks xmlns:a="http://schemas.openxmlformats.org/drawingml/2006/main" noChangeArrowheads="1"/>
        </cdr:cNvSpPr>
      </cdr:nvSpPr>
      <cdr:spPr bwMode="auto">
        <a:xfrm xmlns:a="http://schemas.openxmlformats.org/drawingml/2006/main">
          <a:off x="1697042" y="368260"/>
          <a:ext cx="518869" cy="30878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800" dirty="0"/>
            <a:t>***</a:t>
          </a:r>
        </a:p>
      </cdr:txBody>
    </cdr:sp>
  </cdr:relSizeAnchor>
  <cdr:relSizeAnchor xmlns:cdr="http://schemas.openxmlformats.org/drawingml/2006/chartDrawing">
    <cdr:from>
      <cdr:x>0.71625</cdr:x>
      <cdr:y>0</cdr:y>
    </cdr:from>
    <cdr:to>
      <cdr:x>0.86276</cdr:x>
      <cdr:y>0.10771</cdr:y>
    </cdr:to>
    <cdr:sp macro="" textlink="">
      <cdr:nvSpPr>
        <cdr:cNvPr id="6" name="TextBox 1"/>
        <cdr:cNvSpPr txBox="1">
          <a:spLocks xmlns:a="http://schemas.openxmlformats.org/drawingml/2006/main" noChangeArrowheads="1"/>
        </cdr:cNvSpPr>
      </cdr:nvSpPr>
      <cdr:spPr bwMode="auto">
        <a:xfrm xmlns:a="http://schemas.openxmlformats.org/drawingml/2006/main">
          <a:off x="2273152" y="0"/>
          <a:ext cx="464979" cy="30878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tx1"/>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TC Franklin Gothic Std Book"/>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TC Franklin Gothic Std Book"/>
              </a:defRPr>
            </a:lvl1pPr>
          </a:lstStyle>
          <a:p>
            <a:fld id="{8933B836-C941-8A4A-9564-99B653D20A2C}" type="datetimeFigureOut">
              <a:rPr lang="de-DE" smtClean="0"/>
              <a:pPr/>
              <a:t>09.11.2015</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TC Franklin Gothic Std Book"/>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TC Franklin Gothic Std Book"/>
              </a:defRPr>
            </a:lvl1pPr>
          </a:lstStyle>
          <a:p>
            <a:fld id="{71DDF54A-5C49-F543-AF61-8F660E604AFF}" type="slidenum">
              <a:rPr lang="de-DE" smtClean="0"/>
              <a:pPr/>
              <a:t>‹#›</a:t>
            </a:fld>
            <a:endParaRPr lang="de-DE" dirty="0"/>
          </a:p>
        </p:txBody>
      </p:sp>
    </p:spTree>
    <p:extLst>
      <p:ext uri="{BB962C8B-B14F-4D97-AF65-F5344CB8AC3E}">
        <p14:creationId xmlns:p14="http://schemas.microsoft.com/office/powerpoint/2010/main" val="3409603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ITC Franklin Gothic Std Book"/>
        <a:ea typeface="+mn-ea"/>
        <a:cs typeface="+mn-cs"/>
      </a:defRPr>
    </a:lvl1pPr>
    <a:lvl2pPr marL="457200" algn="l" defTabSz="457200" rtl="0" eaLnBrk="1" latinLnBrk="0" hangingPunct="1">
      <a:defRPr sz="1200" kern="1200">
        <a:solidFill>
          <a:schemeClr val="tx1"/>
        </a:solidFill>
        <a:latin typeface="ITC Franklin Gothic Std Book"/>
        <a:ea typeface="+mn-ea"/>
        <a:cs typeface="+mn-cs"/>
      </a:defRPr>
    </a:lvl2pPr>
    <a:lvl3pPr marL="914400" algn="l" defTabSz="457200" rtl="0" eaLnBrk="1" latinLnBrk="0" hangingPunct="1">
      <a:defRPr sz="1200" kern="1200">
        <a:solidFill>
          <a:schemeClr val="tx1"/>
        </a:solidFill>
        <a:latin typeface="ITC Franklin Gothic Std Book"/>
        <a:ea typeface="+mn-ea"/>
        <a:cs typeface="+mn-cs"/>
      </a:defRPr>
    </a:lvl3pPr>
    <a:lvl4pPr marL="1371600" algn="l" defTabSz="457200" rtl="0" eaLnBrk="1" latinLnBrk="0" hangingPunct="1">
      <a:defRPr sz="1200" kern="1200">
        <a:solidFill>
          <a:schemeClr val="tx1"/>
        </a:solidFill>
        <a:latin typeface="ITC Franklin Gothic Std Book"/>
        <a:ea typeface="+mn-ea"/>
        <a:cs typeface="+mn-cs"/>
      </a:defRPr>
    </a:lvl4pPr>
    <a:lvl5pPr marL="1828800" algn="l" defTabSz="457200" rtl="0" eaLnBrk="1" latinLnBrk="0" hangingPunct="1">
      <a:defRPr sz="1200" kern="1200">
        <a:solidFill>
          <a:schemeClr val="tx1"/>
        </a:solidFill>
        <a:latin typeface="ITC Franklin Gothic Std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en-US" smtClean="0"/>
          </a:p>
        </p:txBody>
      </p:sp>
      <p:sp>
        <p:nvSpPr>
          <p:cNvPr id="573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F760A39-3A90-4F01-88A3-823A02D85B4D}" type="slidenum">
              <a:rPr lang="de-DE">
                <a:solidFill>
                  <a:prstClr val="black"/>
                </a:solidFill>
              </a:rPr>
              <a:pPr>
                <a:defRPr/>
              </a:pPr>
              <a:t>3</a:t>
            </a:fld>
            <a:endParaRPr lang="de-D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0" i="0" dirty="0" smtClean="0">
                <a:solidFill>
                  <a:srgbClr val="000000"/>
                </a:solidFill>
                <a:latin typeface="Arial" pitchFamily="18" charset="0"/>
              </a:rPr>
              <a:t>Die </a:t>
            </a:r>
            <a:r>
              <a:rPr lang="de-DE" sz="1200" b="0" i="0" dirty="0" err="1" smtClean="0">
                <a:solidFill>
                  <a:srgbClr val="000000"/>
                </a:solidFill>
                <a:latin typeface="Arial" pitchFamily="18" charset="0"/>
              </a:rPr>
              <a:t>SGRQ-Scores</a:t>
            </a:r>
            <a:r>
              <a:rPr lang="de-DE" sz="1200" b="0" i="0" dirty="0" smtClean="0">
                <a:solidFill>
                  <a:srgbClr val="000000"/>
                </a:solidFill>
                <a:latin typeface="Arial" pitchFamily="18" charset="0"/>
              </a:rPr>
              <a:t> in Woche 52 waren ebenfalls signifikant besser (niedriger) bei Patienten, die NVA237 (40,85) erhielten als bei den Patienten unter Placebo (44,16), mit einem Unterschied zwischen den Behandlungen von -3,32 (p&lt;  0,001). </a:t>
            </a:r>
          </a:p>
          <a:p>
            <a:pPr eaLnBrk="1" hangingPunct="1">
              <a:spcBef>
                <a:spcPct val="0"/>
              </a:spcBef>
            </a:pPr>
            <a:r>
              <a:rPr lang="de-DE" sz="1200" b="0" i="0" dirty="0" smtClean="0">
                <a:solidFill>
                  <a:srgbClr val="000000"/>
                </a:solidFill>
                <a:latin typeface="Arial" pitchFamily="18" charset="0"/>
              </a:rPr>
              <a:t>Außerdem war der Unterschied zwischen den Behandlungen mit NVA237 und Placebo zahlenmäßig höher als der Unterschied zwischen </a:t>
            </a:r>
            <a:r>
              <a:rPr lang="de-DE" sz="1200" b="1" i="0" dirty="0" err="1" smtClean="0">
                <a:solidFill>
                  <a:srgbClr val="000000"/>
                </a:solidFill>
                <a:latin typeface="Arial" pitchFamily="18" charset="0"/>
              </a:rPr>
              <a:t>Tiotropium</a:t>
            </a:r>
            <a:r>
              <a:rPr lang="de-DE" sz="1200" b="0" i="0" dirty="0" smtClean="0">
                <a:solidFill>
                  <a:srgbClr val="000000"/>
                </a:solidFill>
                <a:latin typeface="Arial" pitchFamily="18" charset="0"/>
              </a:rPr>
              <a:t> und Placebo (-2,84, p = 0,014). </a:t>
            </a:r>
          </a:p>
        </p:txBody>
      </p:sp>
      <p:sp>
        <p:nvSpPr>
          <p:cNvPr id="4" name="Foliennummernplatzhalter 3"/>
          <p:cNvSpPr>
            <a:spLocks noGrp="1"/>
          </p:cNvSpPr>
          <p:nvPr>
            <p:ph type="sldNum" sz="quarter" idx="10"/>
          </p:nvPr>
        </p:nvSpPr>
        <p:spPr/>
        <p:txBody>
          <a:bodyPr/>
          <a:lstStyle/>
          <a:p>
            <a:fld id="{71DDF54A-5C49-F543-AF61-8F660E604AFF}" type="slidenum">
              <a:rPr lang="de-DE" smtClean="0"/>
              <a:pPr/>
              <a:t>18</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1" i="0" dirty="0" smtClean="0">
                <a:solidFill>
                  <a:srgbClr val="000000"/>
                </a:solidFill>
                <a:latin typeface="Arial" pitchFamily="18" charset="0"/>
              </a:rPr>
              <a:t>Literaturhinweis</a:t>
            </a:r>
          </a:p>
          <a:p>
            <a:pPr eaLnBrk="1" hangingPunct="1">
              <a:spcBef>
                <a:spcPct val="0"/>
              </a:spcBef>
            </a:pPr>
            <a:r>
              <a:rPr lang="de-DE" sz="1200" b="0" i="0" dirty="0" smtClean="0">
                <a:solidFill>
                  <a:srgbClr val="000000"/>
                </a:solidFill>
                <a:latin typeface="Arial" pitchFamily="18" charset="0"/>
              </a:rPr>
              <a:t>Daten aus Tabelle 11.11 auf Seite 75 der CSR-Studie, Nr.: CNVA273A2303</a:t>
            </a:r>
          </a:p>
          <a:p>
            <a:pPr eaLnBrk="1" hangingPunct="1">
              <a:spcBef>
                <a:spcPct val="0"/>
              </a:spcBef>
            </a:pPr>
            <a:endParaRPr lang="de-AT" dirty="0" smtClean="0">
              <a:latin typeface="Arial" pitchFamily="34" charset="0"/>
            </a:endParaRPr>
          </a:p>
          <a:p>
            <a:pPr eaLnBrk="1" hangingPunct="1">
              <a:spcBef>
                <a:spcPct val="0"/>
              </a:spcBef>
            </a:pPr>
            <a:r>
              <a:rPr lang="de-DE" sz="1200" b="0" i="0" dirty="0" err="1" smtClean="0">
                <a:solidFill>
                  <a:srgbClr val="000000"/>
                </a:solidFill>
                <a:latin typeface="Arial" pitchFamily="18" charset="0"/>
              </a:rPr>
              <a:t>Spiriva</a:t>
            </a:r>
            <a:r>
              <a:rPr lang="de-DE" sz="1200" b="0" i="0" dirty="0" smtClean="0">
                <a:solidFill>
                  <a:srgbClr val="000000"/>
                </a:solidFill>
                <a:latin typeface="Arial" pitchFamily="18" charset="0"/>
              </a:rPr>
              <a:t> war in den Studien immer eher besser bei </a:t>
            </a:r>
            <a:r>
              <a:rPr lang="de-DE" sz="1200" b="0" i="0" dirty="0" err="1" smtClean="0">
                <a:solidFill>
                  <a:srgbClr val="000000"/>
                </a:solidFill>
                <a:latin typeface="Arial" pitchFamily="18" charset="0"/>
              </a:rPr>
              <a:t>Exazerbas</a:t>
            </a:r>
            <a:r>
              <a:rPr lang="de-DE" sz="1200" b="0" i="0" dirty="0" smtClean="0">
                <a:solidFill>
                  <a:srgbClr val="000000"/>
                </a:solidFill>
                <a:latin typeface="Arial" pitchFamily="18" charset="0"/>
              </a:rPr>
              <a:t>, aber nicht so gut bei </a:t>
            </a:r>
            <a:r>
              <a:rPr lang="de-DE" sz="1200" b="0" i="0" dirty="0" err="1" smtClean="0">
                <a:solidFill>
                  <a:srgbClr val="000000"/>
                </a:solidFill>
                <a:latin typeface="Arial" pitchFamily="18" charset="0"/>
              </a:rPr>
              <a:t>QoL</a:t>
            </a:r>
            <a:r>
              <a:rPr lang="de-DE" sz="1200" b="0" i="0" dirty="0" smtClean="0">
                <a:solidFill>
                  <a:srgbClr val="000000"/>
                </a:solidFill>
                <a:latin typeface="Arial" pitchFamily="18" charset="0"/>
              </a:rPr>
              <a:t> – konnte man nicht wirklich erklären. (</a:t>
            </a:r>
            <a:r>
              <a:rPr lang="de-DE" sz="1200" b="0" i="0" dirty="0" err="1" smtClean="0">
                <a:solidFill>
                  <a:srgbClr val="000000"/>
                </a:solidFill>
                <a:latin typeface="Arial" pitchFamily="18" charset="0"/>
              </a:rPr>
              <a:t>mündl</a:t>
            </a:r>
            <a:r>
              <a:rPr lang="de-DE" sz="1200" b="0" i="0" dirty="0" smtClean="0">
                <a:solidFill>
                  <a:srgbClr val="000000"/>
                </a:solidFill>
                <a:latin typeface="Arial" pitchFamily="18" charset="0"/>
              </a:rPr>
              <a:t>. Mitteilung, </a:t>
            </a:r>
            <a:r>
              <a:rPr lang="de-DE" sz="1200" b="0" i="0" dirty="0" err="1" smtClean="0">
                <a:solidFill>
                  <a:srgbClr val="000000"/>
                </a:solidFill>
                <a:latin typeface="Arial" pitchFamily="18" charset="0"/>
              </a:rPr>
              <a:t>glob.Team</a:t>
            </a:r>
            <a:r>
              <a:rPr lang="de-DE" sz="1200" b="0" i="0" dirty="0" smtClean="0">
                <a:solidFill>
                  <a:srgbClr val="000000"/>
                </a:solidFill>
                <a:latin typeface="Arial" pitchFamily="18" charset="0"/>
              </a:rPr>
              <a:t>)</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19</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u="sng" dirty="0" smtClean="0">
                <a:solidFill>
                  <a:srgbClr val="000000"/>
                </a:solidFill>
                <a:latin typeface="Arial" pitchFamily="18" charset="0"/>
              </a:rPr>
              <a:t>NNT</a:t>
            </a:r>
            <a:r>
              <a:rPr lang="de-DE" sz="1200" b="0" i="0" dirty="0" smtClean="0">
                <a:solidFill>
                  <a:srgbClr val="000000"/>
                </a:solidFill>
                <a:latin typeface="Arial" pitchFamily="18" charset="0"/>
              </a:rPr>
              <a:t>: NVA237 ca. 13, </a:t>
            </a:r>
            <a:r>
              <a:rPr lang="de-DE" sz="1200" b="0" i="0" dirty="0" err="1" smtClean="0">
                <a:solidFill>
                  <a:srgbClr val="000000"/>
                </a:solidFill>
                <a:latin typeface="Arial" pitchFamily="18" charset="0"/>
              </a:rPr>
              <a:t>Tio</a:t>
            </a:r>
            <a:r>
              <a:rPr lang="de-DE" sz="1200" b="0" i="0" dirty="0" smtClean="0">
                <a:solidFill>
                  <a:srgbClr val="000000"/>
                </a:solidFill>
                <a:latin typeface="Arial" pitchFamily="18" charset="0"/>
              </a:rPr>
              <a:t> ca. 10</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20</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latin typeface="Arial" pitchFamily="18" charset="0"/>
              </a:rPr>
              <a:t>Die </a:t>
            </a:r>
            <a:r>
              <a:rPr lang="de-DE" sz="1200" b="0" i="0" dirty="0" err="1" smtClean="0">
                <a:solidFill>
                  <a:srgbClr val="000000"/>
                </a:solidFill>
                <a:latin typeface="Arial" pitchFamily="18" charset="0"/>
              </a:rPr>
              <a:t>Inzidenz</a:t>
            </a:r>
            <a:r>
              <a:rPr lang="de-DE" sz="1200" b="0" i="0" dirty="0" smtClean="0">
                <a:solidFill>
                  <a:srgbClr val="000000"/>
                </a:solidFill>
                <a:latin typeface="Arial" pitchFamily="18" charset="0"/>
              </a:rPr>
              <a:t> unerwünschter Ereignisse war über die drei Behandlungsgruppen hinweg ähnlich. </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23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0" i="0" dirty="0" smtClean="0">
                <a:solidFill>
                  <a:srgbClr val="000000"/>
                </a:solidFill>
              </a:rPr>
              <a:t>* Zwei weitere Patienten in der NVA237-Gruppe hatten innerhalb von 30 Tagen nach der letzten Dosis ein SUE, einschließlich eines Todesfalls. Diese SUE wurden weder in der klinischen Datenbank noch in der Quelltabelle erfasst. Die Patienten hatten auch SUE während der Behandlungsperiode. Insgesamt beträgt die Gesamtzahl der Patienten mit SUE in der NVA237-Gruppe 66 (12,6 %).</a:t>
            </a:r>
          </a:p>
          <a:p>
            <a:r>
              <a:rPr lang="de-DE" sz="1200" b="0" i="0" dirty="0" smtClean="0">
                <a:solidFill>
                  <a:srgbClr val="000000"/>
                </a:solidFill>
              </a:rPr>
              <a:t>† Ein Patient in der </a:t>
            </a:r>
            <a:r>
              <a:rPr lang="de-DE" sz="1200" b="0" i="0" dirty="0" err="1" smtClean="0">
                <a:solidFill>
                  <a:srgbClr val="000000"/>
                </a:solidFill>
              </a:rPr>
              <a:t>Tiotropium-Gruppe</a:t>
            </a:r>
            <a:r>
              <a:rPr lang="de-DE" sz="1200" b="0" i="0" dirty="0" smtClean="0">
                <a:solidFill>
                  <a:srgbClr val="000000"/>
                </a:solidFill>
              </a:rPr>
              <a:t> hatte ein SUE innerhalb von 30 Tagen nach der letzten Dosis. Dieses SUE wurde weder in der klinischen Datenbank noch in der Quelltabelle erfasst. Dieser Patient hatte während der Behandlungsperiode kein SUE. Insgesamt beträgt die Gesamtzahl der Patienten mit SUE in der </a:t>
            </a:r>
            <a:r>
              <a:rPr lang="de-DE" sz="1200" b="0" i="0" dirty="0" err="1" smtClean="0">
                <a:solidFill>
                  <a:srgbClr val="000000"/>
                </a:solidFill>
              </a:rPr>
              <a:t>Tiotropium-Gruppe</a:t>
            </a:r>
            <a:r>
              <a:rPr lang="de-DE" sz="1200" b="0" i="0" dirty="0" smtClean="0">
                <a:solidFill>
                  <a:srgbClr val="000000"/>
                </a:solidFill>
              </a:rPr>
              <a:t> 41 (15,4 %).</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24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latin typeface="Arial" pitchFamily="18" charset="0"/>
              </a:rPr>
              <a:t>Die </a:t>
            </a:r>
            <a:r>
              <a:rPr lang="de-DE" sz="1200" b="0" i="0" dirty="0" err="1" smtClean="0">
                <a:solidFill>
                  <a:srgbClr val="000000"/>
                </a:solidFill>
                <a:latin typeface="Arial" pitchFamily="18" charset="0"/>
              </a:rPr>
              <a:t>Inzidenz</a:t>
            </a:r>
            <a:r>
              <a:rPr lang="de-DE" sz="1200" b="0" i="0" dirty="0" smtClean="0">
                <a:solidFill>
                  <a:srgbClr val="000000"/>
                </a:solidFill>
                <a:latin typeface="Arial" pitchFamily="18" charset="0"/>
              </a:rPr>
              <a:t> von verlängerten Werten im </a:t>
            </a:r>
            <a:r>
              <a:rPr lang="de-DE" sz="1200" b="0" i="0" dirty="0" err="1" smtClean="0">
                <a:solidFill>
                  <a:srgbClr val="000000"/>
                </a:solidFill>
                <a:latin typeface="Arial" pitchFamily="18" charset="0"/>
              </a:rPr>
              <a:t>QTc-Intervall</a:t>
            </a:r>
            <a:r>
              <a:rPr lang="de-DE" sz="1200" b="0" i="0" dirty="0" smtClean="0">
                <a:solidFill>
                  <a:srgbClr val="000000"/>
                </a:solidFill>
                <a:latin typeface="Arial" pitchFamily="18" charset="0"/>
              </a:rPr>
              <a:t> nach </a:t>
            </a:r>
            <a:r>
              <a:rPr lang="de-DE" sz="1200" b="0" i="0" dirty="0" err="1" smtClean="0">
                <a:solidFill>
                  <a:srgbClr val="000000"/>
                </a:solidFill>
                <a:latin typeface="Arial" pitchFamily="18" charset="0"/>
              </a:rPr>
              <a:t>Fridericia</a:t>
            </a:r>
            <a:r>
              <a:rPr lang="de-DE" sz="1200" b="0" i="0" dirty="0" smtClean="0">
                <a:solidFill>
                  <a:srgbClr val="000000"/>
                </a:solidFill>
                <a:latin typeface="Arial" pitchFamily="18" charset="0"/>
              </a:rPr>
              <a:t> war ähnlich wie bei Placebo. </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25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latin typeface="Arial" pitchFamily="18" charset="0"/>
              </a:rPr>
              <a:t>Die </a:t>
            </a:r>
            <a:r>
              <a:rPr lang="de-DE" sz="1200" b="0" i="0" dirty="0" err="1" smtClean="0">
                <a:solidFill>
                  <a:srgbClr val="000000"/>
                </a:solidFill>
                <a:latin typeface="Arial" pitchFamily="18" charset="0"/>
              </a:rPr>
              <a:t>Inzidenz</a:t>
            </a:r>
            <a:r>
              <a:rPr lang="de-DE" sz="1200" b="0" i="0" dirty="0" smtClean="0">
                <a:solidFill>
                  <a:srgbClr val="000000"/>
                </a:solidFill>
                <a:latin typeface="Arial" pitchFamily="18" charset="0"/>
              </a:rPr>
              <a:t> von verlängerten Werten im </a:t>
            </a:r>
            <a:r>
              <a:rPr lang="de-DE" sz="1200" b="0" i="0" dirty="0" err="1" smtClean="0">
                <a:solidFill>
                  <a:srgbClr val="000000"/>
                </a:solidFill>
                <a:latin typeface="Arial" pitchFamily="18" charset="0"/>
              </a:rPr>
              <a:t>QTc-Intervall</a:t>
            </a:r>
            <a:r>
              <a:rPr lang="de-DE" sz="1200" b="0" i="0" dirty="0" smtClean="0">
                <a:solidFill>
                  <a:srgbClr val="000000"/>
                </a:solidFill>
                <a:latin typeface="Arial" pitchFamily="18" charset="0"/>
              </a:rPr>
              <a:t> nach </a:t>
            </a:r>
            <a:r>
              <a:rPr lang="de-DE" sz="1200" b="0" i="0" dirty="0" err="1" smtClean="0">
                <a:solidFill>
                  <a:srgbClr val="000000"/>
                </a:solidFill>
                <a:latin typeface="Arial" pitchFamily="18" charset="0"/>
              </a:rPr>
              <a:t>Fridericia</a:t>
            </a:r>
            <a:r>
              <a:rPr lang="de-DE" sz="1200" b="0" i="0" dirty="0" smtClean="0">
                <a:solidFill>
                  <a:srgbClr val="000000"/>
                </a:solidFill>
                <a:latin typeface="Arial" pitchFamily="18" charset="0"/>
              </a:rPr>
              <a:t> war ähnlich wie bei Placebo. </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26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0" i="0" dirty="0" smtClean="0">
                <a:solidFill>
                  <a:srgbClr val="000000"/>
                </a:solidFill>
                <a:latin typeface="Arial" pitchFamily="18" charset="0"/>
              </a:rPr>
              <a:t>NVA237 vergleichbar mit </a:t>
            </a:r>
            <a:r>
              <a:rPr lang="de-DE" sz="1200" b="0" i="0" dirty="0" err="1" smtClean="0">
                <a:solidFill>
                  <a:srgbClr val="000000"/>
                </a:solidFill>
                <a:latin typeface="Arial" pitchFamily="18" charset="0"/>
              </a:rPr>
              <a:t>Tio</a:t>
            </a:r>
            <a:r>
              <a:rPr lang="de-DE" sz="1200" b="0" i="0" dirty="0" smtClean="0">
                <a:solidFill>
                  <a:srgbClr val="000000"/>
                </a:solidFill>
                <a:latin typeface="Arial" pitchFamily="18" charset="0"/>
              </a:rPr>
              <a:t>, das kommt im Wesentlichen auch in den QVA-Studien heraus.</a:t>
            </a:r>
          </a:p>
          <a:p>
            <a:pPr eaLnBrk="1" hangingPunct="1">
              <a:spcBef>
                <a:spcPct val="0"/>
              </a:spcBef>
            </a:pPr>
            <a:r>
              <a:rPr lang="de-DE" sz="1200" b="0" i="0" dirty="0" smtClean="0">
                <a:solidFill>
                  <a:srgbClr val="000000"/>
                </a:solidFill>
                <a:latin typeface="Arial" pitchFamily="18" charset="0"/>
              </a:rPr>
              <a:t>Allerdings: Produkt mit schnellem Wirkungseintritt, niedrigem Widerstand.</a:t>
            </a:r>
          </a:p>
          <a:p>
            <a:pPr eaLnBrk="1" hangingPunct="1">
              <a:spcBef>
                <a:spcPct val="0"/>
              </a:spcBef>
            </a:pPr>
            <a:r>
              <a:rPr lang="de-DE" sz="1200" b="0" i="0" dirty="0" err="1" smtClean="0">
                <a:solidFill>
                  <a:srgbClr val="000000"/>
                </a:solidFill>
                <a:latin typeface="Arial" pitchFamily="18" charset="0"/>
              </a:rPr>
              <a:t>Tio</a:t>
            </a:r>
            <a:r>
              <a:rPr lang="de-DE" sz="1200" b="0" i="0" dirty="0" smtClean="0">
                <a:solidFill>
                  <a:srgbClr val="000000"/>
                </a:solidFill>
                <a:latin typeface="Arial" pitchFamily="18" charset="0"/>
              </a:rPr>
              <a:t> deswegen Goldstandard, weil es nichts anderes gegeben hat.</a:t>
            </a:r>
          </a:p>
        </p:txBody>
      </p:sp>
      <p:sp>
        <p:nvSpPr>
          <p:cNvPr id="4" name="Foliennummernplatzhalter 3"/>
          <p:cNvSpPr>
            <a:spLocks noGrp="1"/>
          </p:cNvSpPr>
          <p:nvPr>
            <p:ph type="sldNum" sz="quarter" idx="10"/>
          </p:nvPr>
        </p:nvSpPr>
        <p:spPr/>
        <p:txBody>
          <a:bodyPr/>
          <a:lstStyle/>
          <a:p>
            <a:fld id="{71DDF54A-5C49-F543-AF61-8F660E604AFF}" type="slidenum">
              <a:rPr lang="de-DE" smtClean="0"/>
              <a:pPr/>
              <a:t>27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err="1" smtClean="0">
                <a:solidFill>
                  <a:srgbClr val="000000"/>
                </a:solidFill>
              </a:rPr>
              <a:t>Krea</a:t>
            </a:r>
            <a:r>
              <a:rPr lang="de-DE" sz="1200" b="0" i="0" dirty="0" smtClean="0">
                <a:solidFill>
                  <a:srgbClr val="000000"/>
                </a:solidFill>
              </a:rPr>
              <a:t>/</a:t>
            </a:r>
            <a:r>
              <a:rPr lang="de-DE" sz="1200" b="0" i="0" dirty="0" err="1" smtClean="0">
                <a:solidFill>
                  <a:srgbClr val="000000"/>
                </a:solidFill>
              </a:rPr>
              <a:t>Clearance</a:t>
            </a:r>
            <a:r>
              <a:rPr lang="de-DE" sz="1200" b="0" i="0" dirty="0" smtClean="0">
                <a:solidFill>
                  <a:srgbClr val="000000"/>
                </a:solidFill>
              </a:rPr>
              <a:t>-Grenze: NVA237 &lt;30 ml/min, </a:t>
            </a:r>
            <a:r>
              <a:rPr lang="de-DE" sz="1200" b="0" i="0" dirty="0" err="1" smtClean="0">
                <a:solidFill>
                  <a:srgbClr val="000000"/>
                </a:solidFill>
              </a:rPr>
              <a:t>Tio</a:t>
            </a:r>
            <a:r>
              <a:rPr lang="de-DE" sz="1200" b="0" i="0" dirty="0" smtClean="0">
                <a:solidFill>
                  <a:srgbClr val="000000"/>
                </a:solidFill>
              </a:rPr>
              <a:t> &lt;50 ml/min.</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28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0" i="0" dirty="0" smtClean="0">
                <a:solidFill>
                  <a:srgbClr val="000000"/>
                </a:solidFill>
                <a:latin typeface="Arial" pitchFamily="18" charset="0"/>
              </a:rPr>
              <a:t>Primärer Endpunkt – Ausdauerbelastungszeit in Woche 3</a:t>
            </a:r>
          </a:p>
          <a:p>
            <a:pPr eaLnBrk="1" hangingPunct="1">
              <a:spcBef>
                <a:spcPct val="0"/>
              </a:spcBef>
            </a:pPr>
            <a:r>
              <a:rPr lang="de-DE" sz="1200" b="0" i="0" dirty="0" smtClean="0">
                <a:solidFill>
                  <a:srgbClr val="000000"/>
                </a:solidFill>
                <a:latin typeface="Arial" pitchFamily="18" charset="0"/>
              </a:rPr>
              <a:t>Wichtiger sekundärer Endpunkt: IC bei </a:t>
            </a:r>
            <a:r>
              <a:rPr lang="de-DE" sz="1200" b="0" i="0" dirty="0" err="1" smtClean="0">
                <a:solidFill>
                  <a:srgbClr val="000000"/>
                </a:solidFill>
                <a:latin typeface="Arial" pitchFamily="18" charset="0"/>
              </a:rPr>
              <a:t>Isotime</a:t>
            </a:r>
            <a:r>
              <a:rPr lang="de-DE" sz="1200" b="0" i="0" dirty="0" smtClean="0">
                <a:solidFill>
                  <a:srgbClr val="000000"/>
                </a:solidFill>
                <a:latin typeface="Arial" pitchFamily="18" charset="0"/>
              </a:rPr>
              <a:t> in Woche 3</a:t>
            </a:r>
          </a:p>
          <a:p>
            <a:pPr eaLnBrk="1" hangingPunct="1">
              <a:spcBef>
                <a:spcPct val="0"/>
              </a:spcBef>
            </a:pPr>
            <a:r>
              <a:rPr lang="de-DE" sz="1200" b="0" i="0" dirty="0" smtClean="0">
                <a:solidFill>
                  <a:srgbClr val="000000"/>
                </a:solidFill>
                <a:latin typeface="Arial" pitchFamily="18" charset="0"/>
              </a:rPr>
              <a:t>Weitere sekundäre Endpunkte:</a:t>
            </a:r>
          </a:p>
          <a:p>
            <a:pPr eaLnBrk="1" hangingPunct="1">
              <a:spcBef>
                <a:spcPct val="0"/>
              </a:spcBef>
            </a:pPr>
            <a:r>
              <a:rPr lang="de-DE" sz="1200" b="0" i="0" dirty="0" smtClean="0">
                <a:solidFill>
                  <a:srgbClr val="000000"/>
                </a:solidFill>
                <a:latin typeface="Arial" pitchFamily="18" charset="0"/>
              </a:rPr>
              <a:t>• Ausdauerbelastungszeit an Tag 1</a:t>
            </a:r>
          </a:p>
          <a:p>
            <a:pPr eaLnBrk="1" hangingPunct="1">
              <a:spcBef>
                <a:spcPct val="0"/>
              </a:spcBef>
            </a:pPr>
            <a:r>
              <a:rPr lang="de-DE" sz="1200" b="0" i="0" dirty="0" smtClean="0">
                <a:solidFill>
                  <a:srgbClr val="000000"/>
                </a:solidFill>
                <a:latin typeface="Arial" pitchFamily="18" charset="0"/>
              </a:rPr>
              <a:t>• IC in Ruhe und bei maximaler Belastung während SMET in Woche 3</a:t>
            </a:r>
          </a:p>
          <a:p>
            <a:pPr eaLnBrk="1" hangingPunct="1">
              <a:spcBef>
                <a:spcPct val="0"/>
              </a:spcBef>
            </a:pPr>
            <a:r>
              <a:rPr lang="de-DE" sz="1200" b="0" i="0" dirty="0" smtClean="0">
                <a:solidFill>
                  <a:srgbClr val="000000"/>
                </a:solidFill>
                <a:latin typeface="Arial" pitchFamily="18" charset="0"/>
              </a:rPr>
              <a:t>• FEV</a:t>
            </a:r>
            <a:r>
              <a:rPr lang="de-DE" sz="1200" b="0" i="0" baseline="-25000" dirty="0" smtClean="0">
                <a:solidFill>
                  <a:srgbClr val="000000"/>
                </a:solidFill>
                <a:latin typeface="Arial" pitchFamily="18" charset="0"/>
              </a:rPr>
              <a:t>1</a:t>
            </a:r>
            <a:r>
              <a:rPr lang="de-DE" sz="1200" b="0" i="0" dirty="0" smtClean="0">
                <a:solidFill>
                  <a:srgbClr val="000000"/>
                </a:solidFill>
                <a:latin typeface="Arial" pitchFamily="18" charset="0"/>
              </a:rPr>
              <a:t> Maximal- und </a:t>
            </a:r>
            <a:r>
              <a:rPr lang="de-DE" sz="1200" b="0" i="0" dirty="0" err="1" smtClean="0">
                <a:solidFill>
                  <a:srgbClr val="000000"/>
                </a:solidFill>
                <a:latin typeface="Arial" pitchFamily="18" charset="0"/>
              </a:rPr>
              <a:t>Talwert</a:t>
            </a:r>
            <a:r>
              <a:rPr lang="de-DE" sz="1200" b="0" i="0" dirty="0" smtClean="0">
                <a:solidFill>
                  <a:srgbClr val="000000"/>
                </a:solidFill>
                <a:latin typeface="Arial" pitchFamily="18" charset="0"/>
              </a:rPr>
              <a:t> in Woche 3</a:t>
            </a:r>
          </a:p>
          <a:p>
            <a:pPr eaLnBrk="1" hangingPunct="1">
              <a:spcBef>
                <a:spcPct val="0"/>
              </a:spcBef>
            </a:pPr>
            <a:r>
              <a:rPr lang="de-DE" sz="1200" b="0" i="0" dirty="0" smtClean="0">
                <a:solidFill>
                  <a:srgbClr val="000000"/>
                </a:solidFill>
                <a:latin typeface="Arial" pitchFamily="18" charset="0"/>
              </a:rPr>
              <a:t>• SVC, FVC, </a:t>
            </a:r>
            <a:r>
              <a:rPr lang="de-DE" sz="1200" b="0" i="0" dirty="0" err="1" smtClean="0">
                <a:solidFill>
                  <a:srgbClr val="000000"/>
                </a:solidFill>
                <a:latin typeface="Arial" pitchFamily="18" charset="0"/>
              </a:rPr>
              <a:t>SGaw</a:t>
            </a:r>
            <a:r>
              <a:rPr lang="de-DE" sz="1200" b="0" i="0" dirty="0" smtClean="0">
                <a:solidFill>
                  <a:srgbClr val="000000"/>
                </a:solidFill>
                <a:latin typeface="Arial" pitchFamily="18" charset="0"/>
              </a:rPr>
              <a:t> und TLC in Woche 3 vor Gabe und 1 h nach Gabe</a:t>
            </a:r>
          </a:p>
          <a:p>
            <a:pPr eaLnBrk="1" hangingPunct="1">
              <a:spcBef>
                <a:spcPct val="0"/>
              </a:spcBef>
            </a:pP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Belastungsdyspnoe</a:t>
            </a:r>
            <a:r>
              <a:rPr lang="de-DE" sz="1200" b="0" i="0" dirty="0" smtClean="0">
                <a:solidFill>
                  <a:srgbClr val="000000"/>
                </a:solidFill>
                <a:latin typeface="Arial" pitchFamily="18" charset="0"/>
              </a:rPr>
              <a:t> bei </a:t>
            </a:r>
            <a:r>
              <a:rPr lang="de-DE" sz="1200" b="0" i="0" dirty="0" err="1" smtClean="0">
                <a:solidFill>
                  <a:srgbClr val="000000"/>
                </a:solidFill>
                <a:latin typeface="Arial" pitchFamily="18" charset="0"/>
              </a:rPr>
              <a:t>Isotime</a:t>
            </a:r>
            <a:r>
              <a:rPr lang="de-DE" sz="1200" b="0" i="0" dirty="0" smtClean="0">
                <a:solidFill>
                  <a:srgbClr val="000000"/>
                </a:solidFill>
                <a:latin typeface="Arial" pitchFamily="18" charset="0"/>
              </a:rPr>
              <a:t> während SMET in Woche 3</a:t>
            </a:r>
          </a:p>
          <a:p>
            <a:pPr eaLnBrk="1" hangingPunct="1">
              <a:spcBef>
                <a:spcPct val="0"/>
              </a:spcBef>
            </a:pPr>
            <a:r>
              <a:rPr lang="de-DE" sz="1200" b="0" i="0" dirty="0" smtClean="0">
                <a:solidFill>
                  <a:srgbClr val="000000"/>
                </a:solidFill>
                <a:latin typeface="Arial" pitchFamily="18" charset="0"/>
              </a:rPr>
              <a:t>• Beinbeschwerden bei </a:t>
            </a:r>
            <a:r>
              <a:rPr lang="de-DE" sz="1200" b="0" i="0" dirty="0" err="1" smtClean="0">
                <a:solidFill>
                  <a:srgbClr val="000000"/>
                </a:solidFill>
                <a:latin typeface="Arial" pitchFamily="18" charset="0"/>
              </a:rPr>
              <a:t>Isotime</a:t>
            </a:r>
            <a:r>
              <a:rPr lang="de-DE" sz="1200" b="0" i="0" dirty="0" smtClean="0">
                <a:solidFill>
                  <a:srgbClr val="000000"/>
                </a:solidFill>
                <a:latin typeface="Arial" pitchFamily="18" charset="0"/>
              </a:rPr>
              <a:t> während SMET in Woche 3</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31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0" i="0" dirty="0" smtClean="0">
                <a:solidFill>
                  <a:srgbClr val="000000"/>
                </a:solidFill>
                <a:latin typeface="Arial" pitchFamily="18" charset="0"/>
              </a:rPr>
              <a:t>GLOW2: eine multizentrische, doppelblinde, placebokontrollierte Parallelgruppenstudie mit einem offenen </a:t>
            </a:r>
            <a:r>
              <a:rPr lang="de-DE" sz="1200" b="0" i="0" dirty="0" err="1" smtClean="0">
                <a:solidFill>
                  <a:srgbClr val="000000"/>
                </a:solidFill>
                <a:latin typeface="Arial" pitchFamily="18" charset="0"/>
              </a:rPr>
              <a:t>Tiotropium-Arm</a:t>
            </a:r>
            <a:r>
              <a:rPr lang="de-DE" sz="1200" b="0" i="0" dirty="0" smtClean="0">
                <a:solidFill>
                  <a:srgbClr val="000000"/>
                </a:solidFill>
                <a:latin typeface="Arial" pitchFamily="18" charset="0"/>
              </a:rPr>
              <a:t>. </a:t>
            </a:r>
          </a:p>
          <a:p>
            <a:pPr eaLnBrk="1" hangingPunct="1">
              <a:spcBef>
                <a:spcPct val="0"/>
              </a:spcBef>
            </a:pPr>
            <a:r>
              <a:rPr lang="de-DE" sz="1200" b="0" i="0" dirty="0" smtClean="0">
                <a:solidFill>
                  <a:srgbClr val="000000"/>
                </a:solidFill>
                <a:latin typeface="Arial" pitchFamily="18" charset="0"/>
              </a:rPr>
              <a:t>Nach einer </a:t>
            </a:r>
            <a:r>
              <a:rPr lang="de-DE" sz="1200" b="0" i="0" dirty="0" err="1" smtClean="0">
                <a:solidFill>
                  <a:srgbClr val="000000"/>
                </a:solidFill>
                <a:latin typeface="Arial" pitchFamily="18" charset="0"/>
              </a:rPr>
              <a:t>Washout-Periode</a:t>
            </a:r>
            <a:r>
              <a:rPr lang="de-DE" sz="1200" b="0" i="0" dirty="0" smtClean="0">
                <a:solidFill>
                  <a:srgbClr val="000000"/>
                </a:solidFill>
                <a:latin typeface="Arial" pitchFamily="18" charset="0"/>
              </a:rPr>
              <a:t> (bis zu 7 Tage), gefolgt von einer 14-tägigen </a:t>
            </a:r>
            <a:r>
              <a:rPr lang="de-DE" sz="1200" b="0" i="0" dirty="0" err="1" smtClean="0">
                <a:solidFill>
                  <a:srgbClr val="000000"/>
                </a:solidFill>
                <a:latin typeface="Arial" pitchFamily="18" charset="0"/>
              </a:rPr>
              <a:t>Run-In-Periode</a:t>
            </a:r>
            <a:r>
              <a:rPr lang="de-DE" sz="1200" b="0" i="0" dirty="0" smtClean="0">
                <a:solidFill>
                  <a:srgbClr val="000000"/>
                </a:solidFill>
                <a:latin typeface="Arial" pitchFamily="18" charset="0"/>
              </a:rPr>
              <a:t>, wurden die Patienten per </a:t>
            </a:r>
            <a:r>
              <a:rPr lang="de-DE" sz="1200" b="0" i="0" dirty="0" err="1" smtClean="0">
                <a:solidFill>
                  <a:srgbClr val="000000"/>
                </a:solidFill>
                <a:latin typeface="Arial" pitchFamily="18" charset="0"/>
              </a:rPr>
              <a:t>Randomisierung</a:t>
            </a:r>
            <a:r>
              <a:rPr lang="de-DE" sz="1200" b="0" i="0" dirty="0" smtClean="0">
                <a:solidFill>
                  <a:srgbClr val="000000"/>
                </a:solidFill>
                <a:latin typeface="Arial" pitchFamily="18" charset="0"/>
              </a:rPr>
              <a:t> entweder einer 52-wöchigen Behandlung mit NVA237 50 µg 1-mal tgl. oder Placebo [beide verabreicht mit einem </a:t>
            </a:r>
            <a:r>
              <a:rPr lang="de-DE" sz="1200" b="0" i="0" dirty="0" err="1" smtClean="0">
                <a:solidFill>
                  <a:srgbClr val="000000"/>
                </a:solidFill>
                <a:latin typeface="Arial" pitchFamily="18" charset="0"/>
              </a:rPr>
              <a:t>Trockenpulver-Inhalator</a:t>
            </a:r>
            <a:r>
              <a:rPr lang="de-DE" sz="1200" b="0" i="0" dirty="0" smtClean="0">
                <a:solidFill>
                  <a:srgbClr val="000000"/>
                </a:solidFill>
                <a:latin typeface="Arial" pitchFamily="18" charset="0"/>
              </a:rPr>
              <a:t> für Einzeldosen mit niedrigem Widerstand (</a:t>
            </a:r>
            <a:r>
              <a:rPr lang="de-DE" sz="1200" b="0" i="0" dirty="0" err="1" smtClean="0">
                <a:solidFill>
                  <a:srgbClr val="000000"/>
                </a:solidFill>
                <a:latin typeface="Arial" pitchFamily="18" charset="0"/>
              </a:rPr>
              <a:t>Breezhaler</a:t>
            </a:r>
            <a:r>
              <a:rPr lang="de-DE" sz="1200" b="0" i="0" dirty="0" smtClean="0">
                <a:solidFill>
                  <a:srgbClr val="000000"/>
                </a:solidFill>
                <a:latin typeface="Arial" pitchFamily="18" charset="0"/>
              </a:rPr>
              <a:t>®)] oder </a:t>
            </a:r>
            <a:r>
              <a:rPr lang="de-DE" sz="1200" b="0" i="0" dirty="0" err="1" smtClean="0">
                <a:solidFill>
                  <a:srgbClr val="000000"/>
                </a:solidFill>
                <a:latin typeface="Arial" pitchFamily="18" charset="0"/>
              </a:rPr>
              <a:t>unverblindetem</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Tiotropium</a:t>
            </a:r>
            <a:r>
              <a:rPr lang="de-DE" sz="1200" b="0" i="0" dirty="0" smtClean="0">
                <a:solidFill>
                  <a:srgbClr val="000000"/>
                </a:solidFill>
                <a:latin typeface="Arial" pitchFamily="18" charset="0"/>
              </a:rPr>
              <a:t> 18 µg (verabreicht mit dem </a:t>
            </a:r>
            <a:r>
              <a:rPr lang="de-DE" sz="1200" b="0" i="0" dirty="0" err="1" smtClean="0">
                <a:solidFill>
                  <a:srgbClr val="000000"/>
                </a:solidFill>
                <a:latin typeface="Arial" pitchFamily="18" charset="0"/>
              </a:rPr>
              <a:t>Handihaler</a:t>
            </a:r>
            <a:r>
              <a:rPr lang="de-DE" sz="1200" b="0" i="0" baseline="30000" dirty="0" smtClean="0">
                <a:solidFill>
                  <a:srgbClr val="000000"/>
                </a:solidFill>
                <a:latin typeface="Arial" pitchFamily="18" charset="0"/>
              </a:rPr>
              <a:t>®</a:t>
            </a:r>
            <a:r>
              <a:rPr lang="de-DE" sz="1200" b="0" i="0" dirty="0" smtClean="0">
                <a:solidFill>
                  <a:srgbClr val="000000"/>
                </a:solidFill>
                <a:latin typeface="Arial" pitchFamily="18" charset="0"/>
              </a:rPr>
              <a:t>) im Verhältnis 2:1:1 zugewiesen.</a:t>
            </a:r>
          </a:p>
          <a:p>
            <a:pPr eaLnBrk="1" hangingPunct="1">
              <a:spcBef>
                <a:spcPct val="0"/>
              </a:spcBef>
            </a:pPr>
            <a:endParaRPr lang="en-GB" dirty="0" smtClean="0">
              <a:latin typeface="Arial" pitchFamily="34" charset="0"/>
            </a:endParaRPr>
          </a:p>
          <a:p>
            <a:pPr eaLnBrk="1" hangingPunct="1">
              <a:spcBef>
                <a:spcPct val="0"/>
              </a:spcBef>
            </a:pPr>
            <a:r>
              <a:rPr lang="de-DE" sz="1200" b="0" i="0" dirty="0" smtClean="0">
                <a:solidFill>
                  <a:srgbClr val="000000"/>
                </a:solidFill>
                <a:latin typeface="Arial" pitchFamily="18" charset="0"/>
              </a:rPr>
              <a:t>Die Patienten mussten </a:t>
            </a:r>
            <a:r>
              <a:rPr lang="de-DE" sz="1200" b="0" i="0" dirty="0" err="1" smtClean="0">
                <a:solidFill>
                  <a:srgbClr val="000000"/>
                </a:solidFill>
                <a:latin typeface="Arial" pitchFamily="18" charset="0"/>
              </a:rPr>
              <a:t>langwirkende</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Bronchodilatatoren</a:t>
            </a:r>
            <a:r>
              <a:rPr lang="de-DE" sz="1200" b="0" i="0" dirty="0" smtClean="0">
                <a:solidFill>
                  <a:srgbClr val="000000"/>
                </a:solidFill>
                <a:latin typeface="Arial" pitchFamily="18" charset="0"/>
              </a:rPr>
              <a:t> vor Beginn der Studienbehandlung absetzen. Eine 48-stündige </a:t>
            </a:r>
            <a:r>
              <a:rPr lang="de-DE" sz="1200" b="0" i="0" dirty="0" err="1" smtClean="0">
                <a:solidFill>
                  <a:srgbClr val="000000"/>
                </a:solidFill>
                <a:latin typeface="Arial" pitchFamily="18" charset="0"/>
              </a:rPr>
              <a:t>Washout-Periode</a:t>
            </a:r>
            <a:r>
              <a:rPr lang="de-DE" sz="1200" b="0" i="0" dirty="0" smtClean="0">
                <a:solidFill>
                  <a:srgbClr val="000000"/>
                </a:solidFill>
                <a:latin typeface="Arial" pitchFamily="18" charset="0"/>
              </a:rPr>
              <a:t> war bei der LABA/ICS-Festkombination erforderlich, wobei die Patienten auf eine äquivalente Dosis eines ICS umgestellt wurden, das in der Fixdosis-Kombination enthalten war. Die ICS-Dosierungen mussten während der </a:t>
            </a:r>
            <a:r>
              <a:rPr lang="de-DE" sz="1200" b="0" i="0" dirty="0" err="1" smtClean="0">
                <a:solidFill>
                  <a:srgbClr val="000000"/>
                </a:solidFill>
                <a:latin typeface="Arial" pitchFamily="18" charset="0"/>
              </a:rPr>
              <a:t>Screeningperiode</a:t>
            </a:r>
            <a:r>
              <a:rPr lang="de-DE" sz="1200" b="0" i="0" dirty="0" smtClean="0">
                <a:solidFill>
                  <a:srgbClr val="000000"/>
                </a:solidFill>
                <a:latin typeface="Arial" pitchFamily="18" charset="0"/>
              </a:rPr>
              <a:t> stabil bleiben. Patienten, die das </a:t>
            </a:r>
            <a:r>
              <a:rPr lang="de-DE" sz="1200" b="0" i="0" dirty="0" err="1" smtClean="0">
                <a:solidFill>
                  <a:srgbClr val="000000"/>
                </a:solidFill>
                <a:latin typeface="Arial" pitchFamily="18" charset="0"/>
              </a:rPr>
              <a:t>Screening</a:t>
            </a:r>
            <a:r>
              <a:rPr lang="de-DE" sz="1200" b="0" i="0" dirty="0" smtClean="0">
                <a:solidFill>
                  <a:srgbClr val="000000"/>
                </a:solidFill>
                <a:latin typeface="Arial" pitchFamily="18" charset="0"/>
              </a:rPr>
              <a:t> aus diesem Grund nicht bestanden, konnten erneut </a:t>
            </a:r>
            <a:r>
              <a:rPr lang="de-DE" sz="1200" b="0" i="0" dirty="0" err="1" smtClean="0">
                <a:solidFill>
                  <a:srgbClr val="000000"/>
                </a:solidFill>
                <a:latin typeface="Arial" pitchFamily="18" charset="0"/>
              </a:rPr>
              <a:t>gescreent</a:t>
            </a:r>
            <a:r>
              <a:rPr lang="de-DE" sz="1200" b="0" i="0" dirty="0" smtClean="0">
                <a:solidFill>
                  <a:srgbClr val="000000"/>
                </a:solidFill>
                <a:latin typeface="Arial" pitchFamily="18" charset="0"/>
              </a:rPr>
              <a:t> werden, wenn die ICS-Dosis 1 Monat lang stabil geblieben war. Die Studienbehandlungen wurden zusätzlich zur stabilen Hintergrundtherapie für COPD verabreicht (</a:t>
            </a:r>
            <a:r>
              <a:rPr lang="de-DE" sz="1200" b="0" i="0" dirty="0" err="1" smtClean="0">
                <a:solidFill>
                  <a:srgbClr val="000000"/>
                </a:solidFill>
                <a:latin typeface="Arial" pitchFamily="18" charset="0"/>
              </a:rPr>
              <a:t>inhalative</a:t>
            </a:r>
            <a:r>
              <a:rPr lang="de-DE" sz="1200" b="0" i="0" dirty="0" smtClean="0">
                <a:solidFill>
                  <a:srgbClr val="000000"/>
                </a:solidFill>
                <a:latin typeface="Arial" pitchFamily="18" charset="0"/>
              </a:rPr>
              <a:t> oder </a:t>
            </a:r>
            <a:r>
              <a:rPr lang="de-DE" sz="1200" b="0" i="0" dirty="0" err="1" smtClean="0">
                <a:solidFill>
                  <a:srgbClr val="000000"/>
                </a:solidFill>
                <a:latin typeface="Arial" pitchFamily="18" charset="0"/>
              </a:rPr>
              <a:t>intranasale</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Kortikosteroide</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Cromoglicinsäure</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Nedocromil</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Ketotifen</a:t>
            </a:r>
            <a:r>
              <a:rPr lang="de-DE" sz="1200" b="0" i="0" dirty="0" smtClean="0">
                <a:solidFill>
                  <a:srgbClr val="000000"/>
                </a:solidFill>
                <a:latin typeface="Arial" pitchFamily="18" charset="0"/>
              </a:rPr>
              <a:t> und </a:t>
            </a:r>
            <a:r>
              <a:rPr lang="de-DE" sz="1200" b="0" i="0" dirty="0" err="1" smtClean="0">
                <a:solidFill>
                  <a:srgbClr val="000000"/>
                </a:solidFill>
                <a:latin typeface="Arial" pitchFamily="18" charset="0"/>
              </a:rPr>
              <a:t>Leukotrienantagonisten</a:t>
            </a:r>
            <a:r>
              <a:rPr lang="de-DE" sz="1200" b="0" i="0" dirty="0" smtClean="0">
                <a:solidFill>
                  <a:srgbClr val="000000"/>
                </a:solidFill>
                <a:latin typeface="Arial" pitchFamily="18" charset="0"/>
              </a:rPr>
              <a:t>). Die Patienten erhielten einen </a:t>
            </a:r>
            <a:r>
              <a:rPr lang="de-DE" sz="1200" b="0" i="0" dirty="0" err="1" smtClean="0">
                <a:solidFill>
                  <a:srgbClr val="000000"/>
                </a:solidFill>
                <a:latin typeface="Arial" pitchFamily="18" charset="0"/>
              </a:rPr>
              <a:t>Salbutamol/Albuterol-Inhalator</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schnellwirkender</a:t>
            </a:r>
            <a:r>
              <a:rPr lang="de-DE" sz="1200" b="0" i="0" dirty="0" smtClean="0">
                <a:solidFill>
                  <a:srgbClr val="000000"/>
                </a:solidFill>
                <a:latin typeface="Arial" pitchFamily="18" charset="0"/>
              </a:rPr>
              <a:t> β-2-Agonist) für den Einsatz als Notfallmedikation während der Studie.</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7</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1" i="0" dirty="0" smtClean="0">
                <a:solidFill>
                  <a:srgbClr val="000000"/>
                </a:solidFill>
                <a:latin typeface="Arial" pitchFamily="18" charset="0"/>
              </a:rPr>
              <a:t>Literaturhinweis</a:t>
            </a:r>
          </a:p>
          <a:p>
            <a:pPr eaLnBrk="1" hangingPunct="1">
              <a:spcBef>
                <a:spcPct val="0"/>
              </a:spcBef>
            </a:pPr>
            <a:r>
              <a:rPr lang="de-DE" sz="1200" b="0" i="0" dirty="0" smtClean="0">
                <a:solidFill>
                  <a:srgbClr val="000000"/>
                </a:solidFill>
                <a:latin typeface="Arial" pitchFamily="18" charset="0"/>
              </a:rPr>
              <a:t>Roca J, </a:t>
            </a:r>
            <a:r>
              <a:rPr lang="de-DE" sz="1200" b="0" i="0" dirty="0" err="1" smtClean="0">
                <a:solidFill>
                  <a:srgbClr val="000000"/>
                </a:solidFill>
                <a:latin typeface="Arial" pitchFamily="18" charset="0"/>
              </a:rPr>
              <a:t>Whipp</a:t>
            </a:r>
            <a:r>
              <a:rPr lang="de-DE" sz="1200" b="0" i="0" dirty="0" smtClean="0">
                <a:solidFill>
                  <a:srgbClr val="000000"/>
                </a:solidFill>
                <a:latin typeface="Arial" pitchFamily="18" charset="0"/>
              </a:rPr>
              <a:t> BJ, </a:t>
            </a:r>
            <a:r>
              <a:rPr lang="de-DE" sz="1200" b="0" i="0" dirty="0" err="1" smtClean="0">
                <a:solidFill>
                  <a:srgbClr val="000000"/>
                </a:solidFill>
                <a:latin typeface="Arial" pitchFamily="18" charset="0"/>
              </a:rPr>
              <a:t>Agusti</a:t>
            </a:r>
            <a:r>
              <a:rPr lang="de-DE" sz="1200" b="0" i="0" dirty="0" smtClean="0">
                <a:solidFill>
                  <a:srgbClr val="000000"/>
                </a:solidFill>
                <a:latin typeface="Arial" pitchFamily="18" charset="0"/>
              </a:rPr>
              <a:t> AGN, Anderson SD, </a:t>
            </a:r>
            <a:r>
              <a:rPr lang="de-DE" sz="1200" b="0" i="0" dirty="0" err="1" smtClean="0">
                <a:solidFill>
                  <a:srgbClr val="000000"/>
                </a:solidFill>
                <a:latin typeface="Arial" pitchFamily="18" charset="0"/>
              </a:rPr>
              <a:t>Casaburi</a:t>
            </a:r>
            <a:r>
              <a:rPr lang="de-DE" sz="1200" b="0" i="0" dirty="0" smtClean="0">
                <a:solidFill>
                  <a:srgbClr val="000000"/>
                </a:solidFill>
                <a:latin typeface="Arial" pitchFamily="18" charset="0"/>
              </a:rPr>
              <a:t> R, </a:t>
            </a:r>
            <a:r>
              <a:rPr lang="de-DE" sz="1200" b="0" i="0" dirty="0" err="1" smtClean="0">
                <a:solidFill>
                  <a:srgbClr val="000000"/>
                </a:solidFill>
                <a:latin typeface="Arial" pitchFamily="18" charset="0"/>
              </a:rPr>
              <a:t>Cotes</a:t>
            </a:r>
            <a:r>
              <a:rPr lang="de-DE" sz="1200" b="0" i="0" dirty="0" smtClean="0">
                <a:solidFill>
                  <a:srgbClr val="000000"/>
                </a:solidFill>
                <a:latin typeface="Arial" pitchFamily="18" charset="0"/>
              </a:rPr>
              <a:t> JE et al. ERS </a:t>
            </a:r>
            <a:r>
              <a:rPr lang="de-DE" sz="1200" b="0" i="0" dirty="0" err="1" smtClean="0">
                <a:solidFill>
                  <a:srgbClr val="000000"/>
                </a:solidFill>
                <a:latin typeface="Arial" pitchFamily="18" charset="0"/>
              </a:rPr>
              <a:t>Task</a:t>
            </a:r>
            <a:r>
              <a:rPr lang="de-DE" sz="1200" b="0" i="0" dirty="0" smtClean="0">
                <a:solidFill>
                  <a:srgbClr val="000000"/>
                </a:solidFill>
                <a:latin typeface="Arial" pitchFamily="18" charset="0"/>
              </a:rPr>
              <a:t> Force. </a:t>
            </a:r>
            <a:r>
              <a:rPr lang="de-DE" sz="1200" b="0" i="0" dirty="0" err="1" smtClean="0">
                <a:solidFill>
                  <a:srgbClr val="000000"/>
                </a:solidFill>
                <a:latin typeface="Arial" pitchFamily="18" charset="0"/>
              </a:rPr>
              <a:t>Clinical</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exercise</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testing</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with</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reference</a:t>
            </a:r>
            <a:r>
              <a:rPr lang="de-DE" sz="1200" b="0" i="0" dirty="0" smtClean="0">
                <a:solidFill>
                  <a:srgbClr val="000000"/>
                </a:solidFill>
                <a:latin typeface="Arial" pitchFamily="18" charset="0"/>
              </a:rPr>
              <a:t> to </a:t>
            </a:r>
            <a:r>
              <a:rPr lang="de-DE" sz="1200" b="0" i="0" dirty="0" err="1" smtClean="0">
                <a:solidFill>
                  <a:srgbClr val="000000"/>
                </a:solidFill>
                <a:latin typeface="Arial" pitchFamily="18" charset="0"/>
              </a:rPr>
              <a:t>lung</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diseases</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indications</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standardization</a:t>
            </a:r>
            <a:r>
              <a:rPr lang="de-DE" sz="1200" b="0" i="0" dirty="0" smtClean="0">
                <a:solidFill>
                  <a:srgbClr val="000000"/>
                </a:solidFill>
                <a:latin typeface="Arial" pitchFamily="18" charset="0"/>
              </a:rPr>
              <a:t> and </a:t>
            </a:r>
            <a:r>
              <a:rPr lang="de-DE" sz="1200" b="0" i="0" dirty="0" err="1" smtClean="0">
                <a:solidFill>
                  <a:srgbClr val="000000"/>
                </a:solidFill>
                <a:latin typeface="Arial" pitchFamily="18" charset="0"/>
              </a:rPr>
              <a:t>interpretation</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strategies</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Eur</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Respir</a:t>
            </a:r>
            <a:r>
              <a:rPr lang="de-DE" sz="1200" b="0" i="0" dirty="0" smtClean="0">
                <a:solidFill>
                  <a:srgbClr val="000000"/>
                </a:solidFill>
                <a:latin typeface="Arial" pitchFamily="18" charset="0"/>
              </a:rPr>
              <a:t> J 1997; 10:2662-89.</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33</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1" i="0" dirty="0" smtClean="0">
                <a:solidFill>
                  <a:srgbClr val="000000"/>
                </a:solidFill>
                <a:latin typeface="Arial" pitchFamily="18" charset="0"/>
              </a:rPr>
              <a:t>Literatur</a:t>
            </a:r>
          </a:p>
          <a:p>
            <a:pPr eaLnBrk="1" hangingPunct="1">
              <a:spcBef>
                <a:spcPct val="0"/>
              </a:spcBef>
            </a:pPr>
            <a:r>
              <a:rPr lang="de-DE" sz="1200" b="0" i="0" dirty="0" smtClean="0">
                <a:solidFill>
                  <a:srgbClr val="000000"/>
                </a:solidFill>
                <a:latin typeface="Arial" pitchFamily="18" charset="0"/>
              </a:rPr>
              <a:t>Roca J, </a:t>
            </a:r>
            <a:r>
              <a:rPr lang="de-DE" sz="1200" b="0" i="0" dirty="0" err="1" smtClean="0">
                <a:solidFill>
                  <a:srgbClr val="000000"/>
                </a:solidFill>
                <a:latin typeface="Arial" pitchFamily="18" charset="0"/>
              </a:rPr>
              <a:t>Whipp</a:t>
            </a:r>
            <a:r>
              <a:rPr lang="de-DE" sz="1200" b="0" i="0" dirty="0" smtClean="0">
                <a:solidFill>
                  <a:srgbClr val="000000"/>
                </a:solidFill>
                <a:latin typeface="Arial" pitchFamily="18" charset="0"/>
              </a:rPr>
              <a:t> BJ, </a:t>
            </a:r>
            <a:r>
              <a:rPr lang="de-DE" sz="1200" b="0" i="0" dirty="0" err="1" smtClean="0">
                <a:solidFill>
                  <a:srgbClr val="000000"/>
                </a:solidFill>
                <a:latin typeface="Arial" pitchFamily="18" charset="0"/>
              </a:rPr>
              <a:t>Agusti</a:t>
            </a:r>
            <a:r>
              <a:rPr lang="de-DE" sz="1200" b="0" i="0" dirty="0" smtClean="0">
                <a:solidFill>
                  <a:srgbClr val="000000"/>
                </a:solidFill>
                <a:latin typeface="Arial" pitchFamily="18" charset="0"/>
              </a:rPr>
              <a:t> AGN, Anderson SD, </a:t>
            </a:r>
            <a:r>
              <a:rPr lang="de-DE" sz="1200" b="0" i="0" dirty="0" err="1" smtClean="0">
                <a:solidFill>
                  <a:srgbClr val="000000"/>
                </a:solidFill>
                <a:latin typeface="Arial" pitchFamily="18" charset="0"/>
              </a:rPr>
              <a:t>Casaburi</a:t>
            </a:r>
            <a:r>
              <a:rPr lang="de-DE" sz="1200" b="0" i="0" dirty="0" smtClean="0">
                <a:solidFill>
                  <a:srgbClr val="000000"/>
                </a:solidFill>
                <a:latin typeface="Arial" pitchFamily="18" charset="0"/>
              </a:rPr>
              <a:t> R, </a:t>
            </a:r>
            <a:r>
              <a:rPr lang="de-DE" sz="1200" b="0" i="0" dirty="0" err="1" smtClean="0">
                <a:solidFill>
                  <a:srgbClr val="000000"/>
                </a:solidFill>
                <a:latin typeface="Arial" pitchFamily="18" charset="0"/>
              </a:rPr>
              <a:t>Cotes</a:t>
            </a:r>
            <a:r>
              <a:rPr lang="de-DE" sz="1200" b="0" i="0" dirty="0" smtClean="0">
                <a:solidFill>
                  <a:srgbClr val="000000"/>
                </a:solidFill>
                <a:latin typeface="Arial" pitchFamily="18" charset="0"/>
              </a:rPr>
              <a:t> JE et al. ERS </a:t>
            </a:r>
            <a:r>
              <a:rPr lang="de-DE" sz="1200" b="0" i="0" dirty="0" err="1" smtClean="0">
                <a:solidFill>
                  <a:srgbClr val="000000"/>
                </a:solidFill>
                <a:latin typeface="Arial" pitchFamily="18" charset="0"/>
              </a:rPr>
              <a:t>Task</a:t>
            </a:r>
            <a:r>
              <a:rPr lang="de-DE" sz="1200" b="0" i="0" dirty="0" smtClean="0">
                <a:solidFill>
                  <a:srgbClr val="000000"/>
                </a:solidFill>
                <a:latin typeface="Arial" pitchFamily="18" charset="0"/>
              </a:rPr>
              <a:t> Force. </a:t>
            </a:r>
            <a:r>
              <a:rPr lang="de-DE" sz="1200" b="0" i="0" dirty="0" err="1" smtClean="0">
                <a:solidFill>
                  <a:srgbClr val="000000"/>
                </a:solidFill>
                <a:latin typeface="Arial" pitchFamily="18" charset="0"/>
              </a:rPr>
              <a:t>Clinical</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exercise</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testing</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with</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reference</a:t>
            </a:r>
            <a:r>
              <a:rPr lang="de-DE" sz="1200" b="0" i="0" dirty="0" smtClean="0">
                <a:solidFill>
                  <a:srgbClr val="000000"/>
                </a:solidFill>
                <a:latin typeface="Arial" pitchFamily="18" charset="0"/>
              </a:rPr>
              <a:t> to </a:t>
            </a:r>
            <a:r>
              <a:rPr lang="de-DE" sz="1200" b="0" i="0" dirty="0" err="1" smtClean="0">
                <a:solidFill>
                  <a:srgbClr val="000000"/>
                </a:solidFill>
                <a:latin typeface="Arial" pitchFamily="18" charset="0"/>
              </a:rPr>
              <a:t>lung</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diseases</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indications</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standardization</a:t>
            </a:r>
            <a:r>
              <a:rPr lang="de-DE" sz="1200" b="0" i="0" dirty="0" smtClean="0">
                <a:solidFill>
                  <a:srgbClr val="000000"/>
                </a:solidFill>
                <a:latin typeface="Arial" pitchFamily="18" charset="0"/>
              </a:rPr>
              <a:t> and </a:t>
            </a:r>
            <a:r>
              <a:rPr lang="de-DE" sz="1200" b="0" i="0" dirty="0" err="1" smtClean="0">
                <a:solidFill>
                  <a:srgbClr val="000000"/>
                </a:solidFill>
                <a:latin typeface="Arial" pitchFamily="18" charset="0"/>
              </a:rPr>
              <a:t>interpretation</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strategies</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Eur</a:t>
            </a:r>
            <a:r>
              <a:rPr lang="de-DE" sz="1200" b="0" i="0" dirty="0" smtClean="0">
                <a:solidFill>
                  <a:srgbClr val="000000"/>
                </a:solidFill>
                <a:latin typeface="Arial" pitchFamily="18" charset="0"/>
              </a:rPr>
              <a:t> </a:t>
            </a:r>
            <a:r>
              <a:rPr lang="de-DE" sz="1200" b="0" i="0" dirty="0" err="1" smtClean="0">
                <a:solidFill>
                  <a:srgbClr val="000000"/>
                </a:solidFill>
                <a:latin typeface="Arial" pitchFamily="18" charset="0"/>
              </a:rPr>
              <a:t>Respir</a:t>
            </a:r>
            <a:r>
              <a:rPr lang="de-DE" sz="1200" b="0" i="0" dirty="0" smtClean="0">
                <a:solidFill>
                  <a:srgbClr val="000000"/>
                </a:solidFill>
                <a:latin typeface="Arial" pitchFamily="18" charset="0"/>
              </a:rPr>
              <a:t> J 1997; 10:2662-89.</a:t>
            </a:r>
          </a:p>
        </p:txBody>
      </p:sp>
      <p:sp>
        <p:nvSpPr>
          <p:cNvPr id="4" name="Foliennummernplatzhalter 3"/>
          <p:cNvSpPr>
            <a:spLocks noGrp="1"/>
          </p:cNvSpPr>
          <p:nvPr>
            <p:ph type="sldNum" sz="quarter" idx="10"/>
          </p:nvPr>
        </p:nvSpPr>
        <p:spPr/>
        <p:txBody>
          <a:bodyPr/>
          <a:lstStyle/>
          <a:p>
            <a:fld id="{71DDF54A-5C49-F543-AF61-8F660E604AFF}" type="slidenum">
              <a:rPr lang="de-DE" smtClean="0"/>
              <a:pPr/>
              <a:t>34</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IC bei </a:t>
            </a:r>
            <a:r>
              <a:rPr lang="de-DE" sz="1200" b="0" i="0" dirty="0" err="1" smtClean="0">
                <a:solidFill>
                  <a:srgbClr val="000000"/>
                </a:solidFill>
              </a:rPr>
              <a:t>Isotime</a:t>
            </a:r>
            <a:r>
              <a:rPr lang="de-DE" sz="1200" b="0" i="0" dirty="0" smtClean="0">
                <a:solidFill>
                  <a:srgbClr val="000000"/>
                </a:solidFill>
              </a:rPr>
              <a:t> an </a:t>
            </a:r>
            <a:r>
              <a:rPr lang="de-DE" sz="1200" b="0" i="0" u="sng" dirty="0" smtClean="0">
                <a:solidFill>
                  <a:srgbClr val="000000"/>
                </a:solidFill>
              </a:rPr>
              <a:t>Tag 1 lag in der gleichen Größenordnung wie an Tag 21</a:t>
            </a:r>
            <a:r>
              <a:rPr lang="de-DE" sz="1200" b="0" i="0" dirty="0" smtClean="0">
                <a:solidFill>
                  <a:srgbClr val="000000"/>
                </a:solidFill>
              </a:rPr>
              <a:t>. Dies deutet darauf hin, dass NVA237 die dynamische Hyperinflation nach der ersten Dosis verringert und diesen Effekt während der 3 Wochen aufrechterhält.</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36</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latin typeface="Arial" pitchFamily="18" charset="0"/>
              </a:rPr>
              <a:t>IC in Ruhe wurde mit zwei Methoden bestimmt – </a:t>
            </a:r>
            <a:r>
              <a:rPr lang="de-DE" sz="1200" b="0" i="0" dirty="0" err="1" smtClean="0">
                <a:solidFill>
                  <a:srgbClr val="000000"/>
                </a:solidFill>
                <a:latin typeface="Arial" pitchFamily="18" charset="0"/>
              </a:rPr>
              <a:t>Ganzkörperplethysmografie</a:t>
            </a:r>
            <a:r>
              <a:rPr lang="de-DE" sz="1200" b="0" i="0" dirty="0" smtClean="0">
                <a:solidFill>
                  <a:srgbClr val="000000"/>
                </a:solidFill>
                <a:latin typeface="Arial" pitchFamily="18" charset="0"/>
              </a:rPr>
              <a:t> (Bodybox) und </a:t>
            </a:r>
            <a:r>
              <a:rPr lang="de-DE" sz="1200" b="0" i="0" dirty="0" err="1" smtClean="0">
                <a:solidFill>
                  <a:srgbClr val="000000"/>
                </a:solidFill>
                <a:latin typeface="Arial" pitchFamily="18" charset="0"/>
              </a:rPr>
              <a:t>Spirometrie</a:t>
            </a:r>
            <a:r>
              <a:rPr lang="de-DE" sz="1200" b="0" i="0" dirty="0" smtClean="0">
                <a:solidFill>
                  <a:srgbClr val="000000"/>
                </a:solidFill>
                <a:latin typeface="Arial" pitchFamily="18" charset="0"/>
              </a:rPr>
              <a:t>.</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37</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latin typeface="Arial" pitchFamily="18" charset="0"/>
              </a:rPr>
              <a:t>MCID für Borg DI = 1</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38</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sz="1200" b="0" i="0" dirty="0" smtClean="0">
                <a:solidFill>
                  <a:srgbClr val="000000"/>
                </a:solidFill>
                <a:latin typeface="Arial" pitchFamily="18" charset="0"/>
              </a:rPr>
              <a:t>Es wurde festgestellt, dass die Behandlung mit NVA237 der mit Placebo an Tag 1 und Tag 21 in Bezug auf FEV1 bei maximaler Belastung überlegen war, wobei die 95%igen </a:t>
            </a:r>
            <a:r>
              <a:rPr lang="de-DE" sz="1200" b="0" i="0" dirty="0" err="1" smtClean="0">
                <a:solidFill>
                  <a:srgbClr val="000000"/>
                </a:solidFill>
                <a:latin typeface="Arial" pitchFamily="18" charset="0"/>
              </a:rPr>
              <a:t>Konfidenzintervalle</a:t>
            </a:r>
            <a:r>
              <a:rPr lang="de-DE" sz="1200" b="0" i="0" dirty="0" smtClean="0">
                <a:solidFill>
                  <a:srgbClr val="000000"/>
                </a:solidFill>
                <a:latin typeface="Arial" pitchFamily="18" charset="0"/>
              </a:rPr>
              <a:t> bei allen Vergleichen zwischen den Behandlungen über 0 lagen. Der Unterschied zwischen den Behandlungsgruppen an Tag 21 betrug 0,25 l.</a:t>
            </a:r>
          </a:p>
          <a:p>
            <a:pPr eaLnBrk="1" fontAlgn="auto" hangingPunct="1">
              <a:spcBef>
                <a:spcPts val="0"/>
              </a:spcBef>
              <a:spcAft>
                <a:spcPts val="0"/>
              </a:spcAft>
              <a:defRPr/>
            </a:pPr>
            <a:endParaRPr lang="en-GB" dirty="0" smtClean="0">
              <a:latin typeface="Arial" pitchFamily="34" charset="0"/>
            </a:endParaRPr>
          </a:p>
          <a:p>
            <a:pPr eaLnBrk="1" fontAlgn="auto" hangingPunct="1">
              <a:spcBef>
                <a:spcPts val="0"/>
              </a:spcBef>
              <a:spcAft>
                <a:spcPts val="0"/>
              </a:spcAft>
              <a:defRPr/>
            </a:pPr>
            <a:r>
              <a:rPr lang="de-DE" sz="1200" b="0" i="0" dirty="0" smtClean="0">
                <a:solidFill>
                  <a:srgbClr val="000000"/>
                </a:solidFill>
                <a:latin typeface="Arial" pitchFamily="18" charset="0"/>
              </a:rPr>
              <a:t>Signifikante Verbesserung an Tag 1 wurde während der gesamten Studie aufrechterhalten.</a:t>
            </a:r>
          </a:p>
        </p:txBody>
      </p:sp>
      <p:sp>
        <p:nvSpPr>
          <p:cNvPr id="4" name="Foliennummernplatzhalter 3"/>
          <p:cNvSpPr>
            <a:spLocks noGrp="1"/>
          </p:cNvSpPr>
          <p:nvPr>
            <p:ph type="sldNum" sz="quarter" idx="10"/>
          </p:nvPr>
        </p:nvSpPr>
        <p:spPr/>
        <p:txBody>
          <a:bodyPr/>
          <a:lstStyle/>
          <a:p>
            <a:fld id="{71DDF54A-5C49-F543-AF61-8F660E604AFF}" type="slidenum">
              <a:rPr lang="de-DE" smtClean="0"/>
              <a:pPr/>
              <a:t>39</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sz="1200" b="0" i="0" dirty="0" smtClean="0">
                <a:solidFill>
                  <a:srgbClr val="000000"/>
                </a:solidFill>
                <a:latin typeface="Arial" pitchFamily="18" charset="0"/>
              </a:rPr>
              <a:t>Die Borg-CR10-Skala</a:t>
            </a:r>
            <a:r>
              <a:rPr lang="de-DE" sz="1200" b="0" i="0" baseline="30000" dirty="0" smtClean="0">
                <a:solidFill>
                  <a:srgbClr val="000000"/>
                </a:solidFill>
                <a:latin typeface="Arial" pitchFamily="18" charset="0"/>
              </a:rPr>
              <a:t>®</a:t>
            </a:r>
            <a:r>
              <a:rPr lang="de-DE" sz="1200" b="0" i="0" dirty="0" smtClean="0">
                <a:solidFill>
                  <a:srgbClr val="000000"/>
                </a:solidFill>
                <a:latin typeface="Arial" pitchFamily="18" charset="0"/>
              </a:rPr>
              <a:t> ist ein 12 Punkte umfassender Score, auf den der Patient deutet, um das Ausmaß seiner </a:t>
            </a:r>
            <a:r>
              <a:rPr lang="de-DE" sz="1200" b="0" i="0" dirty="0" err="1" smtClean="0">
                <a:solidFill>
                  <a:srgbClr val="000000"/>
                </a:solidFill>
                <a:latin typeface="Arial" pitchFamily="18" charset="0"/>
              </a:rPr>
              <a:t>Dyspnoe</a:t>
            </a:r>
            <a:r>
              <a:rPr lang="de-DE" sz="1200" b="0" i="0" dirty="0" smtClean="0">
                <a:solidFill>
                  <a:srgbClr val="000000"/>
                </a:solidFill>
                <a:latin typeface="Arial" pitchFamily="18" charset="0"/>
              </a:rPr>
              <a:t> und der Beinbeschwerden vor und während der Belastungstestung anzuzeigen.</a:t>
            </a:r>
          </a:p>
          <a:p>
            <a:pPr eaLnBrk="1" fontAlgn="auto" hangingPunct="1">
              <a:spcBef>
                <a:spcPts val="0"/>
              </a:spcBef>
              <a:spcAft>
                <a:spcPts val="0"/>
              </a:spcAft>
              <a:defRPr/>
            </a:pPr>
            <a:r>
              <a:rPr lang="de-DE" sz="1200" b="1" i="0" dirty="0" smtClean="0">
                <a:solidFill>
                  <a:srgbClr val="000000"/>
                </a:solidFill>
                <a:latin typeface="Arial" pitchFamily="18" charset="0"/>
              </a:rPr>
              <a:t>MCID</a:t>
            </a:r>
            <a:r>
              <a:rPr lang="de-DE" sz="1200" b="0" i="0" dirty="0" smtClean="0">
                <a:solidFill>
                  <a:srgbClr val="000000"/>
                </a:solidFill>
                <a:latin typeface="Arial" pitchFamily="18" charset="0"/>
              </a:rPr>
              <a:t> für Borg DI = 1</a:t>
            </a:r>
          </a:p>
          <a:p>
            <a:pPr eaLnBrk="1" fontAlgn="auto" hangingPunct="1">
              <a:spcBef>
                <a:spcPts val="0"/>
              </a:spcBef>
              <a:spcAft>
                <a:spcPts val="0"/>
              </a:spcAft>
              <a:defRPr/>
            </a:pPr>
            <a:endParaRPr lang="en-GB"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latin typeface="Arial" pitchFamily="18" charset="0"/>
              </a:rPr>
              <a:t>Die funktionelle Residualkapazität (FRC): setzt sich zusammen aus </a:t>
            </a:r>
            <a:r>
              <a:rPr lang="de-DE" sz="1200" b="0" i="0" dirty="0" err="1" smtClean="0">
                <a:solidFill>
                  <a:srgbClr val="000000"/>
                </a:solidFill>
                <a:latin typeface="Arial" pitchFamily="18" charset="0"/>
              </a:rPr>
              <a:t>exspiratorischem</a:t>
            </a:r>
            <a:r>
              <a:rPr lang="de-DE" sz="1200" b="0" i="0" dirty="0" smtClean="0">
                <a:solidFill>
                  <a:srgbClr val="000000"/>
                </a:solidFill>
                <a:latin typeface="Arial" pitchFamily="18" charset="0"/>
              </a:rPr>
              <a:t> Reservevolumen und Residualvolumen, beschreibt somit die Luftmenge, die nach einer normalen Ausatmung in der Lunge verbleibt.</a:t>
            </a:r>
          </a:p>
        </p:txBody>
      </p:sp>
      <p:sp>
        <p:nvSpPr>
          <p:cNvPr id="4" name="Foliennummernplatzhalter 3"/>
          <p:cNvSpPr>
            <a:spLocks noGrp="1"/>
          </p:cNvSpPr>
          <p:nvPr>
            <p:ph type="sldNum" sz="quarter" idx="10"/>
          </p:nvPr>
        </p:nvSpPr>
        <p:spPr/>
        <p:txBody>
          <a:bodyPr/>
          <a:lstStyle/>
          <a:p>
            <a:fld id="{71DDF54A-5C49-F543-AF61-8F660E604AFF}" type="slidenum">
              <a:rPr lang="de-DE" smtClean="0"/>
              <a:pPr/>
              <a:t>40</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0" i="0" dirty="0" smtClean="0">
                <a:solidFill>
                  <a:srgbClr val="000000"/>
                </a:solidFill>
                <a:latin typeface="Arial" pitchFamily="18" charset="0"/>
              </a:rPr>
              <a:t>Die </a:t>
            </a:r>
            <a:r>
              <a:rPr lang="de-DE" sz="1200" b="0" i="0" dirty="0" err="1" smtClean="0">
                <a:solidFill>
                  <a:srgbClr val="000000"/>
                </a:solidFill>
                <a:latin typeface="Arial" pitchFamily="18" charset="0"/>
              </a:rPr>
              <a:t>Inzidenz</a:t>
            </a:r>
            <a:r>
              <a:rPr lang="de-DE" sz="1200" b="0" i="0" dirty="0" smtClean="0">
                <a:solidFill>
                  <a:srgbClr val="000000"/>
                </a:solidFill>
                <a:latin typeface="Arial" pitchFamily="18" charset="0"/>
              </a:rPr>
              <a:t> unerwünschter Ereignisse war über die drei Behandlungsgruppen hinweg ähnlich. </a:t>
            </a:r>
          </a:p>
        </p:txBody>
      </p:sp>
      <p:sp>
        <p:nvSpPr>
          <p:cNvPr id="4" name="Foliennummernplatzhalter 3"/>
          <p:cNvSpPr>
            <a:spLocks noGrp="1"/>
          </p:cNvSpPr>
          <p:nvPr>
            <p:ph type="sldNum" sz="quarter" idx="10"/>
          </p:nvPr>
        </p:nvSpPr>
        <p:spPr/>
        <p:txBody>
          <a:bodyPr/>
          <a:lstStyle/>
          <a:p>
            <a:fld id="{71DDF54A-5C49-F543-AF61-8F660E604AFF}" type="slidenum">
              <a:rPr lang="de-DE" smtClean="0"/>
              <a:pPr/>
              <a:t>41</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1" i="0" dirty="0" smtClean="0">
                <a:solidFill>
                  <a:srgbClr val="000000"/>
                </a:solidFill>
                <a:latin typeface="Arial" pitchFamily="18" charset="0"/>
              </a:rPr>
              <a:t>Wirksamkeitsendpunkte</a:t>
            </a:r>
          </a:p>
          <a:p>
            <a:pPr eaLnBrk="1" hangingPunct="1">
              <a:spcBef>
                <a:spcPct val="0"/>
              </a:spcBef>
            </a:pPr>
            <a:r>
              <a:rPr lang="de-DE" sz="1200" b="0" i="0" dirty="0" smtClean="0">
                <a:solidFill>
                  <a:srgbClr val="000000"/>
                </a:solidFill>
                <a:latin typeface="Arial" pitchFamily="18" charset="0"/>
              </a:rPr>
              <a:t>Die Wirksamkeit wurde mittels </a:t>
            </a:r>
            <a:r>
              <a:rPr lang="de-DE" sz="1200" b="0" i="0" dirty="0" err="1" smtClean="0">
                <a:solidFill>
                  <a:srgbClr val="000000"/>
                </a:solidFill>
                <a:latin typeface="Arial" pitchFamily="18" charset="0"/>
              </a:rPr>
              <a:t>Spirometrie</a:t>
            </a:r>
            <a:r>
              <a:rPr lang="de-DE" sz="1200" b="0" i="0" dirty="0" smtClean="0">
                <a:solidFill>
                  <a:srgbClr val="000000"/>
                </a:solidFill>
                <a:latin typeface="Arial" pitchFamily="18" charset="0"/>
              </a:rPr>
              <a:t> gemessen. Primäre Wirksamkeitsvariable war das Tal-FEV1 (definiert als der Mittelwert der Werte nach der Gabe von 23 Stunden 15 Minuten und 23 Stunden 45 Minuten).</a:t>
            </a:r>
          </a:p>
          <a:p>
            <a:pPr eaLnBrk="1" hangingPunct="1">
              <a:spcBef>
                <a:spcPct val="0"/>
              </a:spcBef>
            </a:pPr>
            <a:r>
              <a:rPr lang="de-DE" sz="1200" b="0" i="0" dirty="0" smtClean="0">
                <a:solidFill>
                  <a:srgbClr val="000000"/>
                </a:solidFill>
                <a:latin typeface="Arial" pitchFamily="18" charset="0"/>
              </a:rPr>
              <a:t>Sekundäre Wirksamkeitsvariablen waren: Tal-FEV1 an Tag 1; FEV1 und FVC an einzelnen Zeitpunkten nach der Gabe an Tag 1 und 7. Die Wirksamkeit wurde mittels </a:t>
            </a:r>
            <a:r>
              <a:rPr lang="de-DE" sz="1200" b="0" i="0" dirty="0" err="1" smtClean="0">
                <a:solidFill>
                  <a:srgbClr val="000000"/>
                </a:solidFill>
                <a:latin typeface="Arial" pitchFamily="18" charset="0"/>
              </a:rPr>
              <a:t>Spirometrie</a:t>
            </a:r>
            <a:r>
              <a:rPr lang="de-DE" sz="1200" b="0" i="0" dirty="0" smtClean="0">
                <a:solidFill>
                  <a:srgbClr val="000000"/>
                </a:solidFill>
                <a:latin typeface="Arial" pitchFamily="18" charset="0"/>
              </a:rPr>
              <a:t> (FEV1 und FVC) vor der Gabe (-45 und -15 Minuten) und 5, 15, 30 Minuten, 1, 2, 3, 4 und 5 Stunden, 23 Stunden 15 Minuten und 23 Stunden 45 Minuten nach der Gabe an Tag 1 und an Tag 7 beurteilt.</a:t>
            </a:r>
          </a:p>
        </p:txBody>
      </p:sp>
      <p:sp>
        <p:nvSpPr>
          <p:cNvPr id="4" name="Foliennummernplatzhalter 3"/>
          <p:cNvSpPr>
            <a:spLocks noGrp="1"/>
          </p:cNvSpPr>
          <p:nvPr>
            <p:ph type="sldNum" sz="quarter" idx="10"/>
          </p:nvPr>
        </p:nvSpPr>
        <p:spPr/>
        <p:txBody>
          <a:bodyPr/>
          <a:lstStyle/>
          <a:p>
            <a:fld id="{71DDF54A-5C49-F543-AF61-8F660E604AFF}" type="slidenum">
              <a:rPr lang="de-DE" smtClean="0"/>
              <a:pPr/>
              <a:t>8</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latin typeface="Arial" pitchFamily="18" charset="0"/>
              </a:rPr>
              <a:t>Die </a:t>
            </a:r>
            <a:r>
              <a:rPr lang="de-DE" sz="1200" b="0" i="0" dirty="0" err="1" smtClean="0">
                <a:solidFill>
                  <a:srgbClr val="000000"/>
                </a:solidFill>
                <a:latin typeface="Arial" pitchFamily="18" charset="0"/>
              </a:rPr>
              <a:t>Baseline-Merkmale</a:t>
            </a:r>
            <a:r>
              <a:rPr lang="de-DE" sz="1200" b="0" i="0" dirty="0" smtClean="0">
                <a:solidFill>
                  <a:srgbClr val="000000"/>
                </a:solidFill>
                <a:latin typeface="Arial" pitchFamily="18" charset="0"/>
              </a:rPr>
              <a:t> waren zwischen den Behandlungsgruppen gut ausgewogen.</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10</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DF54A-5C49-F543-AF61-8F660E604AFF}" type="slidenum">
              <a:rPr lang="de-DE" smtClean="0"/>
              <a:pPr/>
              <a:t>12</a:t>
            </a:fld>
            <a:endParaRPr lang="de-DE" dirty="0"/>
          </a:p>
        </p:txBody>
      </p:sp>
    </p:spTree>
    <p:extLst>
      <p:ext uri="{BB962C8B-B14F-4D97-AF65-F5344CB8AC3E}">
        <p14:creationId xmlns:p14="http://schemas.microsoft.com/office/powerpoint/2010/main" val="1479572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0" i="0" dirty="0" smtClean="0">
                <a:solidFill>
                  <a:srgbClr val="000000"/>
                </a:solidFill>
                <a:latin typeface="Arial" pitchFamily="18" charset="0"/>
              </a:rPr>
              <a:t>Für </a:t>
            </a:r>
            <a:r>
              <a:rPr lang="de-DE" sz="1200" b="0" i="0" dirty="0" err="1" smtClean="0">
                <a:solidFill>
                  <a:srgbClr val="000000"/>
                </a:solidFill>
                <a:latin typeface="Arial" pitchFamily="18" charset="0"/>
              </a:rPr>
              <a:t>spirometrische</a:t>
            </a:r>
            <a:r>
              <a:rPr lang="de-DE" sz="1200" b="0" i="0" dirty="0" smtClean="0">
                <a:solidFill>
                  <a:srgbClr val="000000"/>
                </a:solidFill>
                <a:latin typeface="Arial" pitchFamily="18" charset="0"/>
              </a:rPr>
              <a:t> Reihenmessungen wurde eine Teilgruppe, die einem Drittel der gesamten </a:t>
            </a:r>
            <a:r>
              <a:rPr lang="de-DE" sz="1200" b="0" i="0" dirty="0" err="1" smtClean="0">
                <a:solidFill>
                  <a:srgbClr val="000000"/>
                </a:solidFill>
                <a:latin typeface="Arial" pitchFamily="18" charset="0"/>
              </a:rPr>
              <a:t>FAS-Population</a:t>
            </a:r>
            <a:r>
              <a:rPr lang="de-DE" sz="1200" b="0" i="0" dirty="0" smtClean="0">
                <a:solidFill>
                  <a:srgbClr val="000000"/>
                </a:solidFill>
                <a:latin typeface="Arial" pitchFamily="18" charset="0"/>
              </a:rPr>
              <a:t> entsprach, im gleichen </a:t>
            </a:r>
            <a:r>
              <a:rPr lang="de-DE" sz="1200" b="0" i="0" dirty="0" err="1" smtClean="0">
                <a:solidFill>
                  <a:srgbClr val="000000"/>
                </a:solidFill>
                <a:latin typeface="Arial" pitchFamily="18" charset="0"/>
              </a:rPr>
              <a:t>Randomisierungsverhältnis</a:t>
            </a:r>
            <a:r>
              <a:rPr lang="de-DE" sz="1200" b="0" i="0" dirty="0" smtClean="0">
                <a:solidFill>
                  <a:srgbClr val="000000"/>
                </a:solidFill>
                <a:latin typeface="Arial" pitchFamily="18" charset="0"/>
              </a:rPr>
              <a:t> wie das der vollständigen Population genommen.</a:t>
            </a:r>
          </a:p>
          <a:p>
            <a:pPr eaLnBrk="1" hangingPunct="1">
              <a:spcBef>
                <a:spcPct val="0"/>
              </a:spcBef>
            </a:pPr>
            <a:r>
              <a:rPr lang="de-DE" sz="1200" b="0" i="0" dirty="0" smtClean="0">
                <a:solidFill>
                  <a:srgbClr val="000000"/>
                </a:solidFill>
                <a:latin typeface="Arial" pitchFamily="18" charset="0"/>
              </a:rPr>
              <a:t>In der Teilgruppe der </a:t>
            </a:r>
            <a:r>
              <a:rPr lang="de-DE" sz="1200" b="0" i="0" dirty="0" err="1" smtClean="0">
                <a:solidFill>
                  <a:srgbClr val="000000"/>
                </a:solidFill>
                <a:latin typeface="Arial" pitchFamily="18" charset="0"/>
              </a:rPr>
              <a:t>Reihenspirometrie</a:t>
            </a:r>
            <a:r>
              <a:rPr lang="de-DE" sz="1200" b="0" i="0" dirty="0" smtClean="0">
                <a:solidFill>
                  <a:srgbClr val="000000"/>
                </a:solidFill>
                <a:latin typeface="Arial" pitchFamily="18" charset="0"/>
              </a:rPr>
              <a:t> war der Unterschied in den LSM des FEV</a:t>
            </a:r>
            <a:r>
              <a:rPr lang="de-DE" sz="1200" b="0" i="0" baseline="-25000" dirty="0" smtClean="0">
                <a:solidFill>
                  <a:srgbClr val="000000"/>
                </a:solidFill>
                <a:latin typeface="Arial" pitchFamily="18" charset="0"/>
              </a:rPr>
              <a:t>1</a:t>
            </a:r>
            <a:r>
              <a:rPr lang="de-DE" sz="1200" b="0" i="0" dirty="0" smtClean="0">
                <a:solidFill>
                  <a:srgbClr val="000000"/>
                </a:solidFill>
                <a:latin typeface="Arial" pitchFamily="18" charset="0"/>
              </a:rPr>
              <a:t> zwischen der NVA237-Gruppe und der Placebogruppe an nahezu allen untersuchten Zeitpunkten von Tag 1 bis Woche 52 statistisch signifikant (p &lt; 0,001). An Tag 1 wurden Messungen bis zu 12 h nach der Gabe durchgeführt und danach beim </a:t>
            </a:r>
            <a:r>
              <a:rPr lang="de-DE" sz="1200" b="0" i="0" dirty="0" err="1" smtClean="0">
                <a:solidFill>
                  <a:srgbClr val="000000"/>
                </a:solidFill>
                <a:latin typeface="Arial" pitchFamily="18" charset="0"/>
              </a:rPr>
              <a:t>Talspiegel</a:t>
            </a:r>
            <a:r>
              <a:rPr lang="de-DE" sz="1200" b="0" i="0" dirty="0" smtClean="0">
                <a:solidFill>
                  <a:srgbClr val="000000"/>
                </a:solidFill>
                <a:latin typeface="Arial" pitchFamily="18" charset="0"/>
              </a:rPr>
              <a:t>; in Woche 12 und Woche 52 umfasst die 24-Stunden-Spirometrie dagegen auch die Zeitpunkte 16 Stunden und 22 Stunden. An Tag 1 war NVA237 Placebo an allen Zeitpunkten statistisch überlegen, ausgenommen nach 16 h und 22 h. Die </a:t>
            </a:r>
            <a:r>
              <a:rPr lang="de-DE" sz="1200" b="0" i="0" dirty="0" err="1" smtClean="0">
                <a:solidFill>
                  <a:srgbClr val="000000"/>
                </a:solidFill>
                <a:latin typeface="Arial" pitchFamily="18" charset="0"/>
              </a:rPr>
              <a:t>Bronchodilatation</a:t>
            </a:r>
            <a:r>
              <a:rPr lang="de-DE" sz="1200" b="0" i="0" dirty="0" smtClean="0">
                <a:solidFill>
                  <a:srgbClr val="000000"/>
                </a:solidFill>
                <a:latin typeface="Arial" pitchFamily="18" charset="0"/>
              </a:rPr>
              <a:t> blieb während der gesamten Behandlungsdauer konstant.</a:t>
            </a:r>
          </a:p>
          <a:p>
            <a:pPr eaLnBrk="1" hangingPunct="1">
              <a:spcBef>
                <a:spcPct val="0"/>
              </a:spcBef>
            </a:pPr>
            <a:endParaRPr lang="en-GB" dirty="0" smtClean="0">
              <a:latin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13</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latin typeface="Arial" pitchFamily="18" charset="0"/>
              </a:rPr>
              <a:t>In Woche 12 umfasst die 24-Stunden-Spirometrie auch die Zeitpunkte 16 und 22 Stunden. In Woche 12 war NVA237 Placebo an allen Zeitpunkten statistisch überlegen, ausgenommen nach 16 h, 23 h 15 min und 23 h 45 min. Die </a:t>
            </a:r>
            <a:r>
              <a:rPr lang="de-DE" sz="1200" b="0" i="0" dirty="0" err="1" smtClean="0">
                <a:solidFill>
                  <a:srgbClr val="000000"/>
                </a:solidFill>
                <a:latin typeface="Arial" pitchFamily="18" charset="0"/>
              </a:rPr>
              <a:t>Bronchodilatation</a:t>
            </a:r>
            <a:r>
              <a:rPr lang="de-DE" sz="1200" b="0" i="0" dirty="0" smtClean="0">
                <a:solidFill>
                  <a:srgbClr val="000000"/>
                </a:solidFill>
                <a:latin typeface="Arial" pitchFamily="18" charset="0"/>
              </a:rPr>
              <a:t> blieb während der gesamten Behandlungsdauer konstant.</a:t>
            </a: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14</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spcBef>
                <a:spcPct val="0"/>
              </a:spcBef>
            </a:pPr>
            <a:r>
              <a:rPr lang="de-DE" sz="1200" b="0" i="0" dirty="0" smtClean="0">
                <a:solidFill>
                  <a:srgbClr val="000000"/>
                </a:solidFill>
                <a:latin typeface="Arial" pitchFamily="18" charset="0"/>
              </a:rPr>
              <a:t>In Woche 52 umfasst die 24-Stunden-Spirometrie auch die Zeitpunkte 16 und 22 Stunden. In Woche 52 war NVA237 Placebo an allen Zeitpunkten statistisch überlegen. Die </a:t>
            </a:r>
            <a:r>
              <a:rPr lang="de-DE" sz="1200" b="0" i="0" dirty="0" err="1" smtClean="0">
                <a:solidFill>
                  <a:srgbClr val="000000"/>
                </a:solidFill>
                <a:latin typeface="Arial" pitchFamily="18" charset="0"/>
              </a:rPr>
              <a:t>Bronchodilatation</a:t>
            </a:r>
            <a:r>
              <a:rPr lang="de-DE" sz="1200" b="0" i="0" dirty="0" smtClean="0">
                <a:solidFill>
                  <a:srgbClr val="000000"/>
                </a:solidFill>
                <a:latin typeface="Arial" pitchFamily="18" charset="0"/>
              </a:rPr>
              <a:t> blieb während der gesamten Behandlungsdauer konstant.</a:t>
            </a:r>
          </a:p>
        </p:txBody>
      </p:sp>
      <p:sp>
        <p:nvSpPr>
          <p:cNvPr id="4" name="Foliennummernplatzhalter 3"/>
          <p:cNvSpPr>
            <a:spLocks noGrp="1"/>
          </p:cNvSpPr>
          <p:nvPr>
            <p:ph type="sldNum" sz="quarter" idx="10"/>
          </p:nvPr>
        </p:nvSpPr>
        <p:spPr/>
        <p:txBody>
          <a:bodyPr/>
          <a:lstStyle/>
          <a:p>
            <a:fld id="{71DDF54A-5C49-F543-AF61-8F660E604AFF}" type="slidenum">
              <a:rPr lang="de-DE" smtClean="0"/>
              <a:pPr/>
              <a:t>15</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lvl="2" eaLnBrk="1" hangingPunct="1">
              <a:spcBef>
                <a:spcPct val="0"/>
              </a:spcBef>
            </a:pPr>
            <a:r>
              <a:rPr lang="de-DE" sz="1200" b="0" i="0" dirty="0" smtClean="0">
                <a:solidFill>
                  <a:srgbClr val="000000"/>
                </a:solidFill>
                <a:latin typeface="Arial" pitchFamily="18" charset="0"/>
              </a:rPr>
              <a:t>NVA237 führte zu einer signifikanten frühen </a:t>
            </a:r>
            <a:r>
              <a:rPr lang="de-DE" sz="1200" b="0" i="0" dirty="0" err="1" smtClean="0">
                <a:solidFill>
                  <a:srgbClr val="000000"/>
                </a:solidFill>
                <a:latin typeface="Arial" pitchFamily="18" charset="0"/>
              </a:rPr>
              <a:t>Bronchodilatation</a:t>
            </a:r>
            <a:r>
              <a:rPr lang="de-DE" sz="1200" b="0" i="0" dirty="0" smtClean="0">
                <a:solidFill>
                  <a:srgbClr val="000000"/>
                </a:solidFill>
                <a:latin typeface="Arial" pitchFamily="18" charset="0"/>
              </a:rPr>
              <a:t> nach der ersten Dosis mit einem signifikant höheren FEV</a:t>
            </a:r>
            <a:r>
              <a:rPr lang="de-DE" sz="1200" b="0" i="0" baseline="-25000" dirty="0" smtClean="0">
                <a:solidFill>
                  <a:srgbClr val="000000"/>
                </a:solidFill>
                <a:latin typeface="Arial" pitchFamily="18" charset="0"/>
              </a:rPr>
              <a:t>1 </a:t>
            </a:r>
            <a:r>
              <a:rPr lang="de-DE" sz="1200" b="0" i="0" dirty="0" smtClean="0">
                <a:solidFill>
                  <a:srgbClr val="000000"/>
                </a:solidFill>
                <a:latin typeface="Arial" pitchFamily="18" charset="0"/>
              </a:rPr>
              <a:t>von 5 Minuten bis 4 Stunden nach der Gabe an Tag 1 im Vergleich zu Placebo und </a:t>
            </a:r>
            <a:r>
              <a:rPr lang="de-DE" sz="1200" b="0" i="0" dirty="0" err="1" smtClean="0">
                <a:solidFill>
                  <a:srgbClr val="000000"/>
                </a:solidFill>
                <a:latin typeface="Arial" pitchFamily="18" charset="0"/>
              </a:rPr>
              <a:t>Tiotropium</a:t>
            </a:r>
            <a:r>
              <a:rPr lang="de-DE" sz="1200" b="0" i="0" dirty="0" smtClean="0">
                <a:solidFill>
                  <a:srgbClr val="000000"/>
                </a:solidFill>
                <a:latin typeface="Arial" pitchFamily="18" charset="0"/>
              </a:rPr>
              <a:t>. </a:t>
            </a:r>
          </a:p>
          <a:p>
            <a:pPr marL="0" lvl="2" eaLnBrk="1" hangingPunct="1">
              <a:spcBef>
                <a:spcPct val="0"/>
              </a:spcBef>
            </a:pPr>
            <a:endParaRPr lang="en-GB" dirty="0" smtClean="0">
              <a:latin typeface="Arial" pitchFamily="34" charset="0"/>
            </a:endParaRPr>
          </a:p>
          <a:p>
            <a:pPr marL="0" lvl="2" eaLnBrk="1" hangingPunct="1">
              <a:spcBef>
                <a:spcPct val="0"/>
              </a:spcBef>
            </a:pPr>
            <a:r>
              <a:rPr lang="de-DE" sz="1200" b="0" i="0" dirty="0" smtClean="0">
                <a:solidFill>
                  <a:srgbClr val="000000"/>
                </a:solidFill>
                <a:latin typeface="Arial" pitchFamily="18" charset="0"/>
              </a:rPr>
              <a:t>An Tag 1 betrug der mittlere Unterschied des FEV</a:t>
            </a:r>
            <a:r>
              <a:rPr lang="de-DE" sz="1200" b="0" i="0" baseline="-25000" dirty="0" smtClean="0">
                <a:solidFill>
                  <a:srgbClr val="000000"/>
                </a:solidFill>
                <a:latin typeface="Arial" pitchFamily="18" charset="0"/>
              </a:rPr>
              <a:t>1</a:t>
            </a:r>
            <a:r>
              <a:rPr lang="de-DE" sz="1200" b="0" i="0" dirty="0" smtClean="0">
                <a:solidFill>
                  <a:srgbClr val="000000"/>
                </a:solidFill>
                <a:latin typeface="Arial" pitchFamily="18" charset="0"/>
              </a:rPr>
              <a:t> zwischen NVA237 und Placebo 87 ml nach 5 Minuten und 143 ml nach 15 Minuten nach der ersten Dosis.</a:t>
            </a:r>
          </a:p>
          <a:p>
            <a:pPr marL="0" lvl="2" eaLnBrk="1" hangingPunct="1">
              <a:spcBef>
                <a:spcPct val="0"/>
              </a:spcBef>
            </a:pPr>
            <a:endParaRPr lang="en-GB" dirty="0" smtClean="0">
              <a:latin typeface="Arial" pitchFamily="34" charset="0"/>
            </a:endParaRPr>
          </a:p>
          <a:p>
            <a:pPr marL="0" lvl="2" eaLnBrk="1" hangingPunct="1">
              <a:spcBef>
                <a:spcPct val="0"/>
              </a:spcBef>
            </a:pPr>
            <a:r>
              <a:rPr lang="de-DE" sz="1200" b="0" i="0" dirty="0" smtClean="0">
                <a:solidFill>
                  <a:srgbClr val="000000"/>
                </a:solidFill>
                <a:latin typeface="Arial" pitchFamily="18" charset="0"/>
              </a:rPr>
              <a:t>Das maximale FEV</a:t>
            </a:r>
            <a:r>
              <a:rPr lang="de-DE" sz="1200" b="0" i="0" baseline="-25000" dirty="0" smtClean="0">
                <a:solidFill>
                  <a:srgbClr val="000000"/>
                </a:solidFill>
                <a:latin typeface="Arial" pitchFamily="18" charset="0"/>
              </a:rPr>
              <a:t>1</a:t>
            </a:r>
            <a:r>
              <a:rPr lang="de-DE" sz="1200" b="0" i="0" dirty="0" smtClean="0">
                <a:solidFill>
                  <a:srgbClr val="000000"/>
                </a:solidFill>
                <a:latin typeface="Arial" pitchFamily="18" charset="0"/>
              </a:rPr>
              <a:t> (l) von 5 Min. bis 4 Stunden nach der Gabe an Tag 1 war zahlenmäßig höher in der NVA237-Gruppe (1,662 ± 0,0101) im Vergleich zu Placebo (1,462 ±  0,0124) und </a:t>
            </a:r>
            <a:r>
              <a:rPr lang="de-DE" sz="1200" b="0" i="0" dirty="0" err="1" smtClean="0">
                <a:solidFill>
                  <a:srgbClr val="000000"/>
                </a:solidFill>
                <a:latin typeface="Arial" pitchFamily="18" charset="0"/>
              </a:rPr>
              <a:t>Tiotropium</a:t>
            </a:r>
            <a:r>
              <a:rPr lang="de-DE" sz="1200" b="0" i="0" dirty="0" smtClean="0">
                <a:solidFill>
                  <a:srgbClr val="000000"/>
                </a:solidFill>
                <a:latin typeface="Arial" pitchFamily="18" charset="0"/>
              </a:rPr>
              <a:t> (1,614 ± 0,0124).</a:t>
            </a:r>
          </a:p>
          <a:p>
            <a:pPr marL="0" lvl="2" eaLnBrk="1" hangingPunct="1">
              <a:spcBef>
                <a:spcPct val="0"/>
              </a:spcBef>
            </a:pPr>
            <a:endParaRPr lang="en-GB" dirty="0" smtClean="0">
              <a:latin typeface="Arial" pitchFamily="34" charset="0"/>
            </a:endParaRPr>
          </a:p>
          <a:p>
            <a:pPr eaLnBrk="1" hangingPunct="1">
              <a:spcBef>
                <a:spcPct val="0"/>
              </a:spcBef>
            </a:pPr>
            <a:endParaRPr lang="en-GB" dirty="0" smtClean="0">
              <a:latin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71DDF54A-5C49-F543-AF61-8F660E604AFF}" type="slidenum">
              <a:rPr lang="de-DE" smtClean="0"/>
              <a:pPr/>
              <a:t>16</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23299" name="Rectangle 3"/>
          <p:cNvSpPr>
            <a:spLocks noGrp="1" noChangeArrowheads="1"/>
          </p:cNvSpPr>
          <p:nvPr>
            <p:ph type="subTitle" sz="quarter" idx="1"/>
          </p:nvPr>
        </p:nvSpPr>
        <p:spPr bwMode="auto">
          <a:xfrm>
            <a:off x="428625" y="3167067"/>
            <a:ext cx="7410450" cy="1429829"/>
          </a:xfrm>
        </p:spPr>
        <p:txBody>
          <a:bodyPr>
            <a:noAutofit/>
          </a:bodyPr>
          <a:lstStyle>
            <a:lvl1pPr marL="0" indent="0" eaLnBrk="0" hangingPunct="0">
              <a:lnSpc>
                <a:spcPct val="90000"/>
              </a:lnSpc>
              <a:spcBef>
                <a:spcPct val="40000"/>
              </a:spcBef>
              <a:buFont typeface="Wingdings" pitchFamily="2" charset="2"/>
              <a:buNone/>
              <a:defRPr sz="2000">
                <a:solidFill>
                  <a:schemeClr val="accent5"/>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417600" y="2487600"/>
            <a:ext cx="7413625" cy="535531"/>
          </a:xfrm>
        </p:spPr>
        <p:txBody>
          <a:bodyPr wrap="none" anchor="t">
            <a:noAutofit/>
          </a:bodyPr>
          <a:lstStyle>
            <a:lvl1pPr>
              <a:lnSpc>
                <a:spcPct val="90000"/>
              </a:lnSpc>
              <a:spcBef>
                <a:spcPct val="40000"/>
              </a:spcBef>
              <a:defRPr sz="4000" b="1">
                <a:solidFill>
                  <a:schemeClr val="accent4"/>
                </a:solidFill>
              </a:defRPr>
            </a:lvl1pPr>
          </a:lstStyle>
          <a:p>
            <a:r>
              <a:rPr lang="en-US" dirty="0" smtClean="0"/>
              <a:t>Click to edit Master title style</a:t>
            </a:r>
            <a:endParaRPr lang="en-US" dirty="0"/>
          </a:p>
        </p:txBody>
      </p:sp>
      <p:pic>
        <p:nvPicPr>
          <p:cNvPr id="4"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Tree>
    <p:extLst>
      <p:ext uri="{BB962C8B-B14F-4D97-AF65-F5344CB8AC3E}">
        <p14:creationId xmlns:p14="http://schemas.microsoft.com/office/powerpoint/2010/main" val="412425163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06" indent="0">
              <a:buNone/>
              <a:defRPr sz="2800"/>
            </a:lvl2pPr>
            <a:lvl3pPr marL="914212" indent="0">
              <a:buNone/>
              <a:defRPr sz="2400"/>
            </a:lvl3pPr>
            <a:lvl4pPr marL="1371320" indent="0">
              <a:buNone/>
              <a:defRPr sz="2000"/>
            </a:lvl4pPr>
            <a:lvl5pPr marL="1828426" indent="0">
              <a:buNone/>
              <a:defRPr sz="2000"/>
            </a:lvl5pPr>
            <a:lvl6pPr marL="2285532" indent="0">
              <a:buNone/>
              <a:defRPr sz="2000"/>
            </a:lvl6pPr>
            <a:lvl7pPr marL="2742640" indent="0">
              <a:buNone/>
              <a:defRPr sz="2000"/>
            </a:lvl7pPr>
            <a:lvl8pPr marL="3199744" indent="0">
              <a:buNone/>
              <a:defRPr sz="2000"/>
            </a:lvl8pPr>
            <a:lvl9pPr marL="36568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pic>
        <p:nvPicPr>
          <p:cNvPr id="7"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Tree>
    <p:extLst>
      <p:ext uri="{BB962C8B-B14F-4D97-AF65-F5344CB8AC3E}">
        <p14:creationId xmlns:p14="http://schemas.microsoft.com/office/powerpoint/2010/main" val="372651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1" y="6481767"/>
            <a:ext cx="28956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pic>
        <p:nvPicPr>
          <p:cNvPr id="6"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
        <p:nvSpPr>
          <p:cNvPr id="7" name="Title 1"/>
          <p:cNvSpPr>
            <a:spLocks noGrp="1"/>
          </p:cNvSpPr>
          <p:nvPr>
            <p:ph type="title"/>
          </p:nvPr>
        </p:nvSpPr>
        <p:spPr>
          <a:xfrm>
            <a:off x="469900" y="592263"/>
            <a:ext cx="8229600" cy="850900"/>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23493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5450" y="1868488"/>
            <a:ext cx="8474075"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ftr" sz="quarter" idx="10"/>
          </p:nvPr>
        </p:nvSpPr>
        <p:spPr>
          <a:xfrm>
            <a:off x="3124201" y="6481767"/>
            <a:ext cx="2895600" cy="365125"/>
          </a:xfrm>
          <a:prstGeom prst="rect">
            <a:avLst/>
          </a:prstGeom>
        </p:spPr>
        <p:txBody>
          <a:bodyPr/>
          <a:lstStyle>
            <a:lvl1pPr>
              <a:defRPr/>
            </a:lvl1pPr>
          </a:lstStyle>
          <a:p>
            <a:pPr defTabSz="914400" fontAlgn="base">
              <a:spcBef>
                <a:spcPct val="0"/>
              </a:spcBef>
              <a:spcAft>
                <a:spcPct val="0"/>
              </a:spcAft>
              <a:defRPr/>
            </a:pPr>
            <a:endParaRPr lang="en-US" dirty="0">
              <a:solidFill>
                <a:prstClr val="black">
                  <a:tint val="75000"/>
                </a:prstClr>
              </a:solidFill>
              <a:latin typeface="Arial" pitchFamily="34" charset="0"/>
              <a:cs typeface="Arial" pitchFamily="34" charset="0"/>
            </a:endParaRPr>
          </a:p>
        </p:txBody>
      </p:sp>
      <p:pic>
        <p:nvPicPr>
          <p:cNvPr id="4"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
        <p:nvSpPr>
          <p:cNvPr id="5" name="Title 1"/>
          <p:cNvSpPr>
            <a:spLocks noGrp="1"/>
          </p:cNvSpPr>
          <p:nvPr>
            <p:ph type="title" idx="11"/>
          </p:nvPr>
        </p:nvSpPr>
        <p:spPr>
          <a:xfrm>
            <a:off x="469900" y="592263"/>
            <a:ext cx="8229600" cy="850900"/>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42294705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588964"/>
            <a:ext cx="8229600" cy="850900"/>
          </a:xfrm>
        </p:spPr>
        <p:txBody>
          <a:bodyPr/>
          <a:lstStyle>
            <a:lvl1pPr>
              <a:defRPr b="1">
                <a:solidFill>
                  <a:srgbClr val="145477"/>
                </a:solidFill>
              </a:defRPr>
            </a:lvl1pPr>
          </a:lstStyle>
          <a:p>
            <a:r>
              <a:rPr lang="en-US" dirty="0" smtClean="0"/>
              <a:t>Click to edit Master title style</a:t>
            </a:r>
            <a:endParaRPr lang="en-US" dirty="0"/>
          </a:p>
        </p:txBody>
      </p:sp>
      <p:sp>
        <p:nvSpPr>
          <p:cNvPr id="4" name="Text Placeholder 4"/>
          <p:cNvSpPr>
            <a:spLocks noGrp="1"/>
          </p:cNvSpPr>
          <p:nvPr>
            <p:ph type="body" sz="quarter" idx="11"/>
          </p:nvPr>
        </p:nvSpPr>
        <p:spPr>
          <a:xfrm>
            <a:off x="4607257" y="6437085"/>
            <a:ext cx="4202112" cy="224518"/>
          </a:xfrm>
        </p:spPr>
        <p:txBody>
          <a:bodyPr anchor="b"/>
          <a:lstStyle>
            <a:lvl1pPr marL="0" indent="0" algn="r">
              <a:buNone/>
              <a:defRPr sz="1200"/>
            </a:lvl1pPr>
          </a:lstStyle>
          <a:p>
            <a:pPr lvl="0"/>
            <a:r>
              <a:rPr lang="en-US" smtClean="0"/>
              <a:t>Click to edit Master text styles</a:t>
            </a:r>
          </a:p>
        </p:txBody>
      </p:sp>
    </p:spTree>
    <p:extLst>
      <p:ext uri="{BB962C8B-B14F-4D97-AF65-F5344CB8AC3E}">
        <p14:creationId xmlns:p14="http://schemas.microsoft.com/office/powerpoint/2010/main" val="32220292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31800"/>
            <a:ext cx="77724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685800" y="1981201"/>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1"/>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Tree>
    <p:extLst>
      <p:ext uri="{BB962C8B-B14F-4D97-AF65-F5344CB8AC3E}">
        <p14:creationId xmlns:p14="http://schemas.microsoft.com/office/powerpoint/2010/main" val="232374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4_Benutzerdefiniertes Layout">
    <p:spTree>
      <p:nvGrpSpPr>
        <p:cNvPr id="1" name=""/>
        <p:cNvGrpSpPr/>
        <p:nvPr/>
      </p:nvGrpSpPr>
      <p:grpSpPr>
        <a:xfrm>
          <a:off x="0" y="0"/>
          <a:ext cx="0" cy="0"/>
          <a:chOff x="0" y="0"/>
          <a:chExt cx="0" cy="0"/>
        </a:xfrm>
      </p:grpSpPr>
      <p:pic>
        <p:nvPicPr>
          <p:cNvPr id="2"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Tree>
    <p:extLst>
      <p:ext uri="{BB962C8B-B14F-4D97-AF65-F5344CB8AC3E}">
        <p14:creationId xmlns:p14="http://schemas.microsoft.com/office/powerpoint/2010/main" val="2958714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3_Benutzerdefiniertes Layout">
    <p:spTree>
      <p:nvGrpSpPr>
        <p:cNvPr id="1" name=""/>
        <p:cNvGrpSpPr/>
        <p:nvPr/>
      </p:nvGrpSpPr>
      <p:grpSpPr>
        <a:xfrm>
          <a:off x="0" y="0"/>
          <a:ext cx="0" cy="0"/>
          <a:chOff x="0" y="0"/>
          <a:chExt cx="0" cy="0"/>
        </a:xfrm>
      </p:grpSpPr>
      <p:pic>
        <p:nvPicPr>
          <p:cNvPr id="2"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Tree>
    <p:extLst>
      <p:ext uri="{BB962C8B-B14F-4D97-AF65-F5344CB8AC3E}">
        <p14:creationId xmlns:p14="http://schemas.microsoft.com/office/powerpoint/2010/main" val="4025144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075" y="523911"/>
            <a:ext cx="8229600" cy="850106"/>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62474" y="1723246"/>
            <a:ext cx="8224329" cy="435542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77115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90500"/>
            <a:ext cx="8453437" cy="655638"/>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half" idx="10"/>
          </p:nvPr>
        </p:nvSpPr>
        <p:spPr>
          <a:xfrm>
            <a:off x="349250" y="6513579"/>
            <a:ext cx="8294687" cy="196784"/>
          </a:xfrm>
        </p:spPr>
        <p:txBody>
          <a:bodyPr anchor="b"/>
          <a:lstStyle>
            <a:lvl1pPr marL="0" indent="0">
              <a:spcBef>
                <a:spcPts val="0"/>
              </a:spcBef>
              <a:spcAft>
                <a:spcPts val="200"/>
              </a:spcAft>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8445292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amp; Untertitel">
    <p:spTree>
      <p:nvGrpSpPr>
        <p:cNvPr id="1" name=""/>
        <p:cNvGrpSpPr/>
        <p:nvPr/>
      </p:nvGrpSpPr>
      <p:grpSpPr>
        <a:xfrm>
          <a:off x="0" y="0"/>
          <a:ext cx="0" cy="0"/>
          <a:chOff x="0" y="0"/>
          <a:chExt cx="0" cy="0"/>
        </a:xfrm>
      </p:grpSpPr>
      <p:sp>
        <p:nvSpPr>
          <p:cNvPr id="5" name="Shape 5"/>
          <p:cNvSpPr>
            <a:spLocks noGrp="1"/>
          </p:cNvSpPr>
          <p:nvPr>
            <p:ph type="title"/>
          </p:nvPr>
        </p:nvSpPr>
        <p:spPr>
          <a:xfrm>
            <a:off x="250031" y="1437680"/>
            <a:ext cx="8643938" cy="2277070"/>
          </a:xfrm>
          <a:prstGeom prst="rect">
            <a:avLst/>
          </a:prstGeom>
        </p:spPr>
        <p:txBody>
          <a:bodyPr lIns="0" tIns="0" rIns="0" bIns="0" anchor="b"/>
          <a:lstStyle/>
          <a:p>
            <a:pPr lvl="0">
              <a:defRPr sz="1800" cap="none">
                <a:solidFill>
                  <a:srgbClr val="000000"/>
                </a:solidFill>
              </a:defRPr>
            </a:pPr>
            <a:r>
              <a:rPr sz="5100" cap="all">
                <a:solidFill>
                  <a:srgbClr val="535353"/>
                </a:solidFill>
              </a:rPr>
              <a:t>Titeltext</a:t>
            </a:r>
          </a:p>
        </p:txBody>
      </p:sp>
      <p:sp>
        <p:nvSpPr>
          <p:cNvPr id="6" name="Shape 6"/>
          <p:cNvSpPr>
            <a:spLocks noGrp="1"/>
          </p:cNvSpPr>
          <p:nvPr>
            <p:ph type="body" idx="1"/>
          </p:nvPr>
        </p:nvSpPr>
        <p:spPr>
          <a:xfrm>
            <a:off x="250031" y="3705820"/>
            <a:ext cx="8643938" cy="910828"/>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2700">
                <a:solidFill>
                  <a:srgbClr val="525252"/>
                </a:solidFill>
              </a:rPr>
              <a:t>Textebene 1</a:t>
            </a:r>
          </a:p>
          <a:p>
            <a:pPr lvl="1">
              <a:defRPr sz="1800">
                <a:solidFill>
                  <a:srgbClr val="000000"/>
                </a:solidFill>
              </a:defRPr>
            </a:pPr>
            <a:r>
              <a:rPr sz="2700">
                <a:solidFill>
                  <a:srgbClr val="525252"/>
                </a:solidFill>
              </a:rPr>
              <a:t>Textebene 2</a:t>
            </a:r>
          </a:p>
          <a:p>
            <a:pPr lvl="2">
              <a:defRPr sz="1800">
                <a:solidFill>
                  <a:srgbClr val="000000"/>
                </a:solidFill>
              </a:defRPr>
            </a:pPr>
            <a:r>
              <a:rPr sz="2700">
                <a:solidFill>
                  <a:srgbClr val="525252"/>
                </a:solidFill>
              </a:rPr>
              <a:t>Textebene 3</a:t>
            </a:r>
          </a:p>
          <a:p>
            <a:pPr lvl="3">
              <a:defRPr sz="1800">
                <a:solidFill>
                  <a:srgbClr val="000000"/>
                </a:solidFill>
              </a:defRPr>
            </a:pPr>
            <a:r>
              <a:rPr sz="2700">
                <a:solidFill>
                  <a:srgbClr val="525252"/>
                </a:solidFill>
              </a:rPr>
              <a:t>Textebene 4</a:t>
            </a:r>
          </a:p>
          <a:p>
            <a:pPr lvl="4">
              <a:defRPr sz="1800">
                <a:solidFill>
                  <a:srgbClr val="000000"/>
                </a:solidFill>
              </a:defRPr>
            </a:pPr>
            <a:r>
              <a:rPr sz="2700">
                <a:solidFill>
                  <a:srgbClr val="525252"/>
                </a:solidFill>
              </a:rPr>
              <a:t>Textebene 5</a:t>
            </a:r>
          </a:p>
        </p:txBody>
      </p:sp>
    </p:spTree>
    <p:extLst>
      <p:ext uri="{BB962C8B-B14F-4D97-AF65-F5344CB8AC3E}">
        <p14:creationId xmlns:p14="http://schemas.microsoft.com/office/powerpoint/2010/main" val="32664278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sz="3200" b="1"/>
            </a:lvl1pPr>
          </a:lstStyle>
          <a:p>
            <a:r>
              <a:rPr lang="en-US" dirty="0" smtClean="0"/>
              <a:t>Click to edit Master title style</a:t>
            </a:r>
            <a:endParaRPr lang="en-US" dirty="0"/>
          </a:p>
        </p:txBody>
      </p:sp>
      <p:sp>
        <p:nvSpPr>
          <p:cNvPr id="3" name="Subtitle 2"/>
          <p:cNvSpPr>
            <a:spLocks noGrp="1"/>
          </p:cNvSpPr>
          <p:nvPr>
            <p:ph type="subTitle" idx="1"/>
          </p:nvPr>
        </p:nvSpPr>
        <p:spPr>
          <a:xfrm>
            <a:off x="670956" y="3886200"/>
            <a:ext cx="6400800" cy="1752600"/>
          </a:xfrm>
        </p:spPr>
        <p:txBody>
          <a:bodyPr/>
          <a:lstStyle>
            <a:lvl1pPr marL="0" indent="0" algn="l">
              <a:buNone/>
              <a:defRPr sz="2800">
                <a:solidFill>
                  <a:schemeClr val="tx1">
                    <a:tint val="75000"/>
                  </a:schemeClr>
                </a:solidFill>
              </a:defRPr>
            </a:lvl1pPr>
            <a:lvl2pPr marL="457106" indent="0" algn="ctr">
              <a:buNone/>
              <a:defRPr>
                <a:solidFill>
                  <a:schemeClr val="tx1">
                    <a:tint val="75000"/>
                  </a:schemeClr>
                </a:solidFill>
              </a:defRPr>
            </a:lvl2pPr>
            <a:lvl3pPr marL="914212" indent="0" algn="ctr">
              <a:buNone/>
              <a:defRPr>
                <a:solidFill>
                  <a:schemeClr val="tx1">
                    <a:tint val="75000"/>
                  </a:schemeClr>
                </a:solidFill>
              </a:defRPr>
            </a:lvl3pPr>
            <a:lvl4pPr marL="1371320" indent="0" algn="ctr">
              <a:buNone/>
              <a:defRPr>
                <a:solidFill>
                  <a:schemeClr val="tx1">
                    <a:tint val="75000"/>
                  </a:schemeClr>
                </a:solidFill>
              </a:defRPr>
            </a:lvl4pPr>
            <a:lvl5pPr marL="1828426" indent="0" algn="ctr">
              <a:buNone/>
              <a:defRPr>
                <a:solidFill>
                  <a:schemeClr val="tx1">
                    <a:tint val="75000"/>
                  </a:schemeClr>
                </a:solidFill>
              </a:defRPr>
            </a:lvl5pPr>
            <a:lvl6pPr marL="2285532" indent="0" algn="ctr">
              <a:buNone/>
              <a:defRPr>
                <a:solidFill>
                  <a:schemeClr val="tx1">
                    <a:tint val="75000"/>
                  </a:schemeClr>
                </a:solidFill>
              </a:defRPr>
            </a:lvl6pPr>
            <a:lvl7pPr marL="2742640" indent="0" algn="ctr">
              <a:buNone/>
              <a:defRPr>
                <a:solidFill>
                  <a:schemeClr val="tx1">
                    <a:tint val="75000"/>
                  </a:schemeClr>
                </a:solidFill>
              </a:defRPr>
            </a:lvl7pPr>
            <a:lvl8pPr marL="3199744" indent="0" algn="ctr">
              <a:buNone/>
              <a:defRPr>
                <a:solidFill>
                  <a:schemeClr val="tx1">
                    <a:tint val="75000"/>
                  </a:schemeClr>
                </a:solidFill>
              </a:defRPr>
            </a:lvl8pPr>
            <a:lvl9pPr marL="365685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263915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el &amp; Untertitel - Foto">
    <p:spTree>
      <p:nvGrpSpPr>
        <p:cNvPr id="1" name=""/>
        <p:cNvGrpSpPr/>
        <p:nvPr/>
      </p:nvGrpSpPr>
      <p:grpSpPr>
        <a:xfrm>
          <a:off x="0" y="0"/>
          <a:ext cx="0" cy="0"/>
          <a:chOff x="0" y="0"/>
          <a:chExt cx="0" cy="0"/>
        </a:xfrm>
      </p:grpSpPr>
      <p:sp>
        <p:nvSpPr>
          <p:cNvPr id="8" name="Shape 8"/>
          <p:cNvSpPr>
            <a:spLocks noGrp="1"/>
          </p:cNvSpPr>
          <p:nvPr>
            <p:ph type="title"/>
          </p:nvPr>
        </p:nvSpPr>
        <p:spPr>
          <a:xfrm>
            <a:off x="250031" y="4804172"/>
            <a:ext cx="8643938" cy="884039"/>
          </a:xfrm>
          <a:prstGeom prst="rect">
            <a:avLst/>
          </a:prstGeom>
        </p:spPr>
        <p:txBody>
          <a:bodyPr lIns="0" tIns="0" rIns="0" bIns="0" anchor="b"/>
          <a:lstStyle/>
          <a:p>
            <a:pPr lvl="0">
              <a:defRPr sz="1800" cap="none">
                <a:solidFill>
                  <a:srgbClr val="000000"/>
                </a:solidFill>
              </a:defRPr>
            </a:pPr>
            <a:r>
              <a:rPr sz="5100" cap="all">
                <a:solidFill>
                  <a:srgbClr val="535353"/>
                </a:solidFill>
              </a:rPr>
              <a:t>Titeltext</a:t>
            </a:r>
          </a:p>
        </p:txBody>
      </p:sp>
      <p:sp>
        <p:nvSpPr>
          <p:cNvPr id="9" name="Shape 9"/>
          <p:cNvSpPr>
            <a:spLocks noGrp="1"/>
          </p:cNvSpPr>
          <p:nvPr>
            <p:ph type="body" idx="1"/>
          </p:nvPr>
        </p:nvSpPr>
        <p:spPr>
          <a:xfrm>
            <a:off x="250031" y="5679281"/>
            <a:ext cx="8643938" cy="84832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2700">
                <a:solidFill>
                  <a:srgbClr val="525252"/>
                </a:solidFill>
              </a:rPr>
              <a:t>Textebene 1</a:t>
            </a:r>
          </a:p>
          <a:p>
            <a:pPr lvl="1">
              <a:defRPr sz="1800">
                <a:solidFill>
                  <a:srgbClr val="000000"/>
                </a:solidFill>
              </a:defRPr>
            </a:pPr>
            <a:r>
              <a:rPr sz="2700">
                <a:solidFill>
                  <a:srgbClr val="525252"/>
                </a:solidFill>
              </a:rPr>
              <a:t>Textebene 2</a:t>
            </a:r>
          </a:p>
          <a:p>
            <a:pPr lvl="2">
              <a:defRPr sz="1800">
                <a:solidFill>
                  <a:srgbClr val="000000"/>
                </a:solidFill>
              </a:defRPr>
            </a:pPr>
            <a:r>
              <a:rPr sz="2700">
                <a:solidFill>
                  <a:srgbClr val="525252"/>
                </a:solidFill>
              </a:rPr>
              <a:t>Textebene 3</a:t>
            </a:r>
          </a:p>
          <a:p>
            <a:pPr lvl="3">
              <a:defRPr sz="1800">
                <a:solidFill>
                  <a:srgbClr val="000000"/>
                </a:solidFill>
              </a:defRPr>
            </a:pPr>
            <a:r>
              <a:rPr sz="2700">
                <a:solidFill>
                  <a:srgbClr val="525252"/>
                </a:solidFill>
              </a:rPr>
              <a:t>Textebene 4</a:t>
            </a:r>
          </a:p>
          <a:p>
            <a:pPr lvl="4">
              <a:defRPr sz="1800">
                <a:solidFill>
                  <a:srgbClr val="000000"/>
                </a:solidFill>
              </a:defRPr>
            </a:pPr>
            <a:r>
              <a:rPr sz="2700">
                <a:solidFill>
                  <a:srgbClr val="525252"/>
                </a:solidFill>
              </a:rPr>
              <a:t>Textebene 5</a:t>
            </a:r>
          </a:p>
        </p:txBody>
      </p:sp>
    </p:spTree>
    <p:extLst>
      <p:ext uri="{BB962C8B-B14F-4D97-AF65-F5344CB8AC3E}">
        <p14:creationId xmlns:p14="http://schemas.microsoft.com/office/powerpoint/2010/main" val="98296137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amp; Untertitel - Foto - Dunke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250031" y="4804172"/>
            <a:ext cx="8643938" cy="884039"/>
          </a:xfrm>
          <a:prstGeom prst="rect">
            <a:avLst/>
          </a:prstGeom>
        </p:spPr>
        <p:txBody>
          <a:bodyPr lIns="0" tIns="0" rIns="0" bIns="0" anchor="b"/>
          <a:lstStyle/>
          <a:p>
            <a:pPr lvl="0">
              <a:defRPr sz="1800" cap="none">
                <a:solidFill>
                  <a:srgbClr val="000000"/>
                </a:solidFill>
              </a:defRPr>
            </a:pPr>
            <a:r>
              <a:rPr sz="5100" cap="all">
                <a:solidFill>
                  <a:srgbClr val="535353"/>
                </a:solidFill>
              </a:rPr>
              <a:t>Titeltext</a:t>
            </a:r>
          </a:p>
        </p:txBody>
      </p:sp>
      <p:sp>
        <p:nvSpPr>
          <p:cNvPr id="12" name="Shape 12"/>
          <p:cNvSpPr>
            <a:spLocks noGrp="1"/>
          </p:cNvSpPr>
          <p:nvPr>
            <p:ph type="body" idx="1"/>
          </p:nvPr>
        </p:nvSpPr>
        <p:spPr>
          <a:xfrm>
            <a:off x="250031" y="5679281"/>
            <a:ext cx="8643938" cy="84832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2700">
                <a:solidFill>
                  <a:srgbClr val="525252"/>
                </a:solidFill>
              </a:rPr>
              <a:t>Textebene 1</a:t>
            </a:r>
          </a:p>
          <a:p>
            <a:pPr lvl="1">
              <a:defRPr sz="1800">
                <a:solidFill>
                  <a:srgbClr val="000000"/>
                </a:solidFill>
              </a:defRPr>
            </a:pPr>
            <a:r>
              <a:rPr sz="2700">
                <a:solidFill>
                  <a:srgbClr val="525252"/>
                </a:solidFill>
              </a:rPr>
              <a:t>Textebene 2</a:t>
            </a:r>
          </a:p>
          <a:p>
            <a:pPr lvl="2">
              <a:defRPr sz="1800">
                <a:solidFill>
                  <a:srgbClr val="000000"/>
                </a:solidFill>
              </a:defRPr>
            </a:pPr>
            <a:r>
              <a:rPr sz="2700">
                <a:solidFill>
                  <a:srgbClr val="525252"/>
                </a:solidFill>
              </a:rPr>
              <a:t>Textebene 3</a:t>
            </a:r>
          </a:p>
          <a:p>
            <a:pPr lvl="3">
              <a:defRPr sz="1800">
                <a:solidFill>
                  <a:srgbClr val="000000"/>
                </a:solidFill>
              </a:defRPr>
            </a:pPr>
            <a:r>
              <a:rPr sz="2700">
                <a:solidFill>
                  <a:srgbClr val="525252"/>
                </a:solidFill>
              </a:rPr>
              <a:t>Textebene 4</a:t>
            </a:r>
          </a:p>
          <a:p>
            <a:pPr lvl="4">
              <a:defRPr sz="1800">
                <a:solidFill>
                  <a:srgbClr val="000000"/>
                </a:solidFill>
              </a:defRPr>
            </a:pPr>
            <a:r>
              <a:rPr sz="2700">
                <a:solidFill>
                  <a:srgbClr val="525252"/>
                </a:solidFill>
              </a:rPr>
              <a:t>Textebene 5</a:t>
            </a:r>
          </a:p>
        </p:txBody>
      </p:sp>
    </p:spTree>
    <p:extLst>
      <p:ext uri="{BB962C8B-B14F-4D97-AF65-F5344CB8AC3E}">
        <p14:creationId xmlns:p14="http://schemas.microsoft.com/office/powerpoint/2010/main" val="337021452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Titeltext</a:t>
            </a:r>
          </a:p>
        </p:txBody>
      </p:sp>
      <p:sp>
        <p:nvSpPr>
          <p:cNvPr id="15" name="Shape 15"/>
          <p:cNvSpPr>
            <a:spLocks noGrp="1"/>
          </p:cNvSpPr>
          <p:nvPr>
            <p:ph type="body" idx="1"/>
          </p:nvPr>
        </p:nvSpPr>
        <p:spPr>
          <a:prstGeom prst="rect">
            <a:avLst/>
          </a:prstGeom>
        </p:spPr>
        <p:txBody>
          <a:bodyPr/>
          <a:lstStyle/>
          <a:p>
            <a:pPr lvl="0">
              <a:defRPr sz="1800">
                <a:solidFill>
                  <a:srgbClr val="000000"/>
                </a:solidFill>
              </a:defRPr>
            </a:pPr>
            <a:r>
              <a:rPr sz="2700">
                <a:solidFill>
                  <a:srgbClr val="535353"/>
                </a:solidFill>
              </a:rPr>
              <a:t>Textebene 1</a:t>
            </a:r>
          </a:p>
          <a:p>
            <a:pPr lvl="1">
              <a:defRPr sz="1800">
                <a:solidFill>
                  <a:srgbClr val="000000"/>
                </a:solidFill>
              </a:defRPr>
            </a:pPr>
            <a:r>
              <a:rPr sz="2700">
                <a:solidFill>
                  <a:srgbClr val="535353"/>
                </a:solidFill>
              </a:rPr>
              <a:t>Textebene 2</a:t>
            </a:r>
          </a:p>
          <a:p>
            <a:pPr lvl="2">
              <a:defRPr sz="1800">
                <a:solidFill>
                  <a:srgbClr val="000000"/>
                </a:solidFill>
              </a:defRPr>
            </a:pPr>
            <a:r>
              <a:rPr sz="2700">
                <a:solidFill>
                  <a:srgbClr val="535353"/>
                </a:solidFill>
              </a:rPr>
              <a:t>Textebene 3</a:t>
            </a:r>
          </a:p>
          <a:p>
            <a:pPr lvl="3">
              <a:defRPr sz="1800">
                <a:solidFill>
                  <a:srgbClr val="000000"/>
                </a:solidFill>
              </a:defRPr>
            </a:pPr>
            <a:r>
              <a:rPr sz="2700">
                <a:solidFill>
                  <a:srgbClr val="535353"/>
                </a:solidFill>
              </a:rPr>
              <a:t>Textebene 4</a:t>
            </a:r>
          </a:p>
          <a:p>
            <a:pPr lvl="4">
              <a:defRPr sz="1800">
                <a:solidFill>
                  <a:srgbClr val="000000"/>
                </a:solidFill>
              </a:defRPr>
            </a:pPr>
            <a:r>
              <a:rPr sz="2700">
                <a:solidFill>
                  <a:srgbClr val="535353"/>
                </a:solidFill>
              </a:rPr>
              <a:t>Textebene 5</a:t>
            </a:r>
          </a:p>
        </p:txBody>
      </p:sp>
    </p:spTree>
    <p:extLst>
      <p:ext uri="{BB962C8B-B14F-4D97-AF65-F5344CB8AC3E}">
        <p14:creationId xmlns:p14="http://schemas.microsoft.com/office/powerpoint/2010/main" val="408427702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el &amp; Aufzählung - 2 Spalte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Titeltext</a:t>
            </a:r>
          </a:p>
        </p:txBody>
      </p:sp>
      <p:sp>
        <p:nvSpPr>
          <p:cNvPr id="18" name="Shape 18"/>
          <p:cNvSpPr>
            <a:spLocks noGrp="1"/>
          </p:cNvSpPr>
          <p:nvPr>
            <p:ph type="body" idx="1"/>
          </p:nvPr>
        </p:nvSpPr>
        <p:spPr>
          <a:prstGeom prst="rect">
            <a:avLst/>
          </a:prstGeom>
        </p:spPr>
        <p:txBody>
          <a:bodyPr lIns="0" tIns="0" rIns="0" bIns="0" numCol="2" spcCol="432182" anchor="t"/>
          <a:lstStyle/>
          <a:p>
            <a:pPr lvl="0">
              <a:defRPr sz="1800">
                <a:solidFill>
                  <a:srgbClr val="000000"/>
                </a:solidFill>
              </a:defRPr>
            </a:pPr>
            <a:r>
              <a:rPr sz="2700">
                <a:solidFill>
                  <a:srgbClr val="535353"/>
                </a:solidFill>
              </a:rPr>
              <a:t>Textebene 1</a:t>
            </a:r>
          </a:p>
          <a:p>
            <a:pPr lvl="1">
              <a:defRPr sz="1800">
                <a:solidFill>
                  <a:srgbClr val="000000"/>
                </a:solidFill>
              </a:defRPr>
            </a:pPr>
            <a:r>
              <a:rPr sz="2700">
                <a:solidFill>
                  <a:srgbClr val="535353"/>
                </a:solidFill>
              </a:rPr>
              <a:t>Textebene 2</a:t>
            </a:r>
          </a:p>
          <a:p>
            <a:pPr lvl="2">
              <a:defRPr sz="1800">
                <a:solidFill>
                  <a:srgbClr val="000000"/>
                </a:solidFill>
              </a:defRPr>
            </a:pPr>
            <a:r>
              <a:rPr sz="2700">
                <a:solidFill>
                  <a:srgbClr val="535353"/>
                </a:solidFill>
              </a:rPr>
              <a:t>Textebene 3</a:t>
            </a:r>
          </a:p>
          <a:p>
            <a:pPr lvl="3">
              <a:defRPr sz="1800">
                <a:solidFill>
                  <a:srgbClr val="000000"/>
                </a:solidFill>
              </a:defRPr>
            </a:pPr>
            <a:r>
              <a:rPr sz="2700">
                <a:solidFill>
                  <a:srgbClr val="535353"/>
                </a:solidFill>
              </a:rPr>
              <a:t>Textebene 4</a:t>
            </a:r>
          </a:p>
          <a:p>
            <a:pPr lvl="4">
              <a:defRPr sz="1800">
                <a:solidFill>
                  <a:srgbClr val="000000"/>
                </a:solidFill>
              </a:defRPr>
            </a:pPr>
            <a:r>
              <a:rPr sz="2700">
                <a:solidFill>
                  <a:srgbClr val="535353"/>
                </a:solidFill>
              </a:rPr>
              <a:t>Textebene 5</a:t>
            </a:r>
          </a:p>
        </p:txBody>
      </p:sp>
    </p:spTree>
    <p:extLst>
      <p:ext uri="{BB962C8B-B14F-4D97-AF65-F5344CB8AC3E}">
        <p14:creationId xmlns:p14="http://schemas.microsoft.com/office/powerpoint/2010/main" val="403953979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Aufzählung">
    <p:spTree>
      <p:nvGrpSpPr>
        <p:cNvPr id="1" name=""/>
        <p:cNvGrpSpPr/>
        <p:nvPr/>
      </p:nvGrpSpPr>
      <p:grpSpPr>
        <a:xfrm>
          <a:off x="0" y="0"/>
          <a:ext cx="0" cy="0"/>
          <a:chOff x="0" y="0"/>
          <a:chExt cx="0" cy="0"/>
        </a:xfrm>
      </p:grpSpPr>
      <p:sp>
        <p:nvSpPr>
          <p:cNvPr id="20" name="Shape 20"/>
          <p:cNvSpPr>
            <a:spLocks noGrp="1"/>
          </p:cNvSpPr>
          <p:nvPr>
            <p:ph type="body" idx="1"/>
          </p:nvPr>
        </p:nvSpPr>
        <p:spPr>
          <a:xfrm>
            <a:off x="250031" y="178594"/>
            <a:ext cx="8643938" cy="6491883"/>
          </a:xfrm>
          <a:prstGeom prst="rect">
            <a:avLst/>
          </a:prstGeom>
        </p:spPr>
        <p:txBody>
          <a:bodyPr/>
          <a:lstStyle>
            <a:lvl1pPr>
              <a:lnSpc>
                <a:spcPct val="120000"/>
              </a:lnSpc>
              <a:defRPr sz="3200">
                <a:solidFill>
                  <a:srgbClr val="525252"/>
                </a:solidFill>
              </a:defRPr>
            </a:lvl1pPr>
            <a:lvl2pPr>
              <a:lnSpc>
                <a:spcPct val="120000"/>
              </a:lnSpc>
              <a:defRPr sz="3200">
                <a:solidFill>
                  <a:srgbClr val="525252"/>
                </a:solidFill>
              </a:defRPr>
            </a:lvl2pPr>
            <a:lvl3pPr>
              <a:lnSpc>
                <a:spcPct val="120000"/>
              </a:lnSpc>
              <a:defRPr sz="3200">
                <a:solidFill>
                  <a:srgbClr val="525252"/>
                </a:solidFill>
              </a:defRPr>
            </a:lvl3pPr>
            <a:lvl4pPr>
              <a:lnSpc>
                <a:spcPct val="120000"/>
              </a:lnSpc>
              <a:defRPr sz="3200">
                <a:solidFill>
                  <a:srgbClr val="525252"/>
                </a:solidFill>
              </a:defRPr>
            </a:lvl4pPr>
            <a:lvl5pPr>
              <a:lnSpc>
                <a:spcPct val="120000"/>
              </a:lnSpc>
              <a:defRPr sz="3200">
                <a:solidFill>
                  <a:srgbClr val="525252"/>
                </a:solidFill>
              </a:defRPr>
            </a:lvl5pPr>
          </a:lstStyle>
          <a:p>
            <a:pPr lvl="0">
              <a:defRPr sz="1800">
                <a:solidFill>
                  <a:srgbClr val="000000"/>
                </a:solidFill>
              </a:defRPr>
            </a:pPr>
            <a:r>
              <a:rPr sz="3200">
                <a:solidFill>
                  <a:srgbClr val="525252"/>
                </a:solidFill>
              </a:rPr>
              <a:t>Textebene 1</a:t>
            </a:r>
          </a:p>
          <a:p>
            <a:pPr lvl="1">
              <a:defRPr sz="1800">
                <a:solidFill>
                  <a:srgbClr val="000000"/>
                </a:solidFill>
              </a:defRPr>
            </a:pPr>
            <a:r>
              <a:rPr sz="3200">
                <a:solidFill>
                  <a:srgbClr val="525252"/>
                </a:solidFill>
              </a:rPr>
              <a:t>Textebene 2</a:t>
            </a:r>
          </a:p>
          <a:p>
            <a:pPr lvl="2">
              <a:defRPr sz="1800">
                <a:solidFill>
                  <a:srgbClr val="000000"/>
                </a:solidFill>
              </a:defRPr>
            </a:pPr>
            <a:r>
              <a:rPr sz="3200">
                <a:solidFill>
                  <a:srgbClr val="525252"/>
                </a:solidFill>
              </a:rPr>
              <a:t>Textebene 3</a:t>
            </a:r>
          </a:p>
          <a:p>
            <a:pPr lvl="3">
              <a:defRPr sz="1800">
                <a:solidFill>
                  <a:srgbClr val="000000"/>
                </a:solidFill>
              </a:defRPr>
            </a:pPr>
            <a:r>
              <a:rPr sz="3200">
                <a:solidFill>
                  <a:srgbClr val="525252"/>
                </a:solidFill>
              </a:rPr>
              <a:t>Textebene 4</a:t>
            </a:r>
          </a:p>
          <a:p>
            <a:pPr lvl="4">
              <a:defRPr sz="1800">
                <a:solidFill>
                  <a:srgbClr val="000000"/>
                </a:solidFill>
              </a:defRPr>
            </a:pPr>
            <a:r>
              <a:rPr sz="3200">
                <a:solidFill>
                  <a:srgbClr val="525252"/>
                </a:solidFill>
              </a:rPr>
              <a:t>Textebene 5</a:t>
            </a:r>
          </a:p>
        </p:txBody>
      </p:sp>
    </p:spTree>
    <p:extLst>
      <p:ext uri="{BB962C8B-B14F-4D97-AF65-F5344CB8AC3E}">
        <p14:creationId xmlns:p14="http://schemas.microsoft.com/office/powerpoint/2010/main" val="13274319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4045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Leer - Dunkel">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45289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Titeltext</a:t>
            </a:r>
          </a:p>
        </p:txBody>
      </p:sp>
    </p:spTree>
    <p:extLst>
      <p:ext uri="{BB962C8B-B14F-4D97-AF65-F5344CB8AC3E}">
        <p14:creationId xmlns:p14="http://schemas.microsoft.com/office/powerpoint/2010/main" val="210880803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el - Oben - Dunke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Titeltext</a:t>
            </a:r>
          </a:p>
        </p:txBody>
      </p:sp>
    </p:spTree>
    <p:extLst>
      <p:ext uri="{BB962C8B-B14F-4D97-AF65-F5344CB8AC3E}">
        <p14:creationId xmlns:p14="http://schemas.microsoft.com/office/powerpoint/2010/main" val="390846600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28" name="Shape 28"/>
          <p:cNvSpPr>
            <a:spLocks noGrp="1"/>
          </p:cNvSpPr>
          <p:nvPr>
            <p:ph type="title"/>
          </p:nvPr>
        </p:nvSpPr>
        <p:spPr>
          <a:xfrm>
            <a:off x="250031" y="2268141"/>
            <a:ext cx="8643938" cy="2321719"/>
          </a:xfrm>
          <a:prstGeom prst="rect">
            <a:avLst/>
          </a:prstGeom>
        </p:spPr>
        <p:txBody>
          <a:bodyPr/>
          <a:lstStyle/>
          <a:p>
            <a:pPr lvl="0">
              <a:defRPr sz="1800" cap="none">
                <a:solidFill>
                  <a:srgbClr val="000000"/>
                </a:solidFill>
              </a:defRPr>
            </a:pPr>
            <a:r>
              <a:rPr sz="5100" cap="all">
                <a:solidFill>
                  <a:srgbClr val="535353"/>
                </a:solidFill>
              </a:rPr>
              <a:t>Titeltext</a:t>
            </a:r>
          </a:p>
        </p:txBody>
      </p:sp>
    </p:spTree>
    <p:extLst>
      <p:ext uri="{BB962C8B-B14F-4D97-AF65-F5344CB8AC3E}">
        <p14:creationId xmlns:p14="http://schemas.microsoft.com/office/powerpoint/2010/main" val="5252145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99" y="1677228"/>
            <a:ext cx="8224329" cy="43554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
        <p:nvSpPr>
          <p:cNvPr id="4" name="Title 1"/>
          <p:cNvSpPr>
            <a:spLocks noGrp="1"/>
          </p:cNvSpPr>
          <p:nvPr>
            <p:ph type="title"/>
          </p:nvPr>
        </p:nvSpPr>
        <p:spPr>
          <a:xfrm>
            <a:off x="469900" y="592263"/>
            <a:ext cx="8229600" cy="850900"/>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8212848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Foto - Horizontal">
    <p:spTree>
      <p:nvGrpSpPr>
        <p:cNvPr id="1" name=""/>
        <p:cNvGrpSpPr/>
        <p:nvPr/>
      </p:nvGrpSpPr>
      <p:grpSpPr>
        <a:xfrm>
          <a:off x="0" y="0"/>
          <a:ext cx="0" cy="0"/>
          <a:chOff x="0" y="0"/>
          <a:chExt cx="0" cy="0"/>
        </a:xfrm>
      </p:grpSpPr>
      <p:sp>
        <p:nvSpPr>
          <p:cNvPr id="30" name="Shape 30"/>
          <p:cNvSpPr>
            <a:spLocks noGrp="1"/>
          </p:cNvSpPr>
          <p:nvPr>
            <p:ph type="title"/>
          </p:nvPr>
        </p:nvSpPr>
        <p:spPr>
          <a:xfrm>
            <a:off x="250031" y="5214938"/>
            <a:ext cx="8643938" cy="901898"/>
          </a:xfrm>
          <a:prstGeom prst="rect">
            <a:avLst/>
          </a:prstGeom>
        </p:spPr>
        <p:txBody>
          <a:bodyPr/>
          <a:lstStyle/>
          <a:p>
            <a:pPr lvl="0">
              <a:defRPr sz="1800" cap="none">
                <a:solidFill>
                  <a:srgbClr val="000000"/>
                </a:solidFill>
              </a:defRPr>
            </a:pPr>
            <a:r>
              <a:rPr sz="5100" cap="all">
                <a:solidFill>
                  <a:srgbClr val="535353"/>
                </a:solidFill>
              </a:rPr>
              <a:t>Titeltext</a:t>
            </a:r>
          </a:p>
        </p:txBody>
      </p:sp>
    </p:spTree>
    <p:extLst>
      <p:ext uri="{BB962C8B-B14F-4D97-AF65-F5344CB8AC3E}">
        <p14:creationId xmlns:p14="http://schemas.microsoft.com/office/powerpoint/2010/main" val="210585403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Foto - Horizontal - Dunke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250031" y="5214938"/>
            <a:ext cx="8643938" cy="901898"/>
          </a:xfrm>
          <a:prstGeom prst="rect">
            <a:avLst/>
          </a:prstGeom>
        </p:spPr>
        <p:txBody>
          <a:bodyPr/>
          <a:lstStyle/>
          <a:p>
            <a:pPr lvl="0">
              <a:defRPr sz="1800" cap="none">
                <a:solidFill>
                  <a:srgbClr val="000000"/>
                </a:solidFill>
              </a:defRPr>
            </a:pPr>
            <a:r>
              <a:rPr sz="5100" cap="all">
                <a:solidFill>
                  <a:srgbClr val="535353"/>
                </a:solidFill>
              </a:rPr>
              <a:t>Titeltext</a:t>
            </a:r>
          </a:p>
        </p:txBody>
      </p:sp>
    </p:spTree>
    <p:extLst>
      <p:ext uri="{BB962C8B-B14F-4D97-AF65-F5344CB8AC3E}">
        <p14:creationId xmlns:p14="http://schemas.microsoft.com/office/powerpoint/2010/main" val="418011388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34" name="Shape 34"/>
          <p:cNvSpPr>
            <a:spLocks noGrp="1"/>
          </p:cNvSpPr>
          <p:nvPr>
            <p:ph type="title"/>
          </p:nvPr>
        </p:nvSpPr>
        <p:spPr>
          <a:xfrm>
            <a:off x="250031" y="973336"/>
            <a:ext cx="4143375" cy="2464594"/>
          </a:xfrm>
          <a:prstGeom prst="rect">
            <a:avLst/>
          </a:prstGeom>
        </p:spPr>
        <p:txBody>
          <a:bodyPr lIns="0" tIns="0" rIns="0" bIns="0" anchor="b"/>
          <a:lstStyle/>
          <a:p>
            <a:pPr lvl="0">
              <a:defRPr sz="1800" cap="none">
                <a:solidFill>
                  <a:srgbClr val="000000"/>
                </a:solidFill>
              </a:defRPr>
            </a:pPr>
            <a:r>
              <a:rPr sz="5100" cap="all">
                <a:solidFill>
                  <a:srgbClr val="535353"/>
                </a:solidFill>
              </a:rPr>
              <a:t>Titeltext</a:t>
            </a:r>
          </a:p>
        </p:txBody>
      </p:sp>
      <p:sp>
        <p:nvSpPr>
          <p:cNvPr id="35" name="Shape 35"/>
          <p:cNvSpPr>
            <a:spLocks noGrp="1"/>
          </p:cNvSpPr>
          <p:nvPr>
            <p:ph type="body" idx="1"/>
          </p:nvPr>
        </p:nvSpPr>
        <p:spPr>
          <a:xfrm>
            <a:off x="250031" y="3429000"/>
            <a:ext cx="4143375" cy="910828"/>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2700">
                <a:solidFill>
                  <a:srgbClr val="525252"/>
                </a:solidFill>
              </a:rPr>
              <a:t>Textebene 1</a:t>
            </a:r>
          </a:p>
          <a:p>
            <a:pPr lvl="1">
              <a:defRPr sz="1800">
                <a:solidFill>
                  <a:srgbClr val="000000"/>
                </a:solidFill>
              </a:defRPr>
            </a:pPr>
            <a:r>
              <a:rPr sz="2700">
                <a:solidFill>
                  <a:srgbClr val="525252"/>
                </a:solidFill>
              </a:rPr>
              <a:t>Textebene 2</a:t>
            </a:r>
          </a:p>
          <a:p>
            <a:pPr lvl="2">
              <a:defRPr sz="1800">
                <a:solidFill>
                  <a:srgbClr val="000000"/>
                </a:solidFill>
              </a:defRPr>
            </a:pPr>
            <a:r>
              <a:rPr sz="2700">
                <a:solidFill>
                  <a:srgbClr val="525252"/>
                </a:solidFill>
              </a:rPr>
              <a:t>Textebene 3</a:t>
            </a:r>
          </a:p>
          <a:p>
            <a:pPr lvl="3">
              <a:defRPr sz="1800">
                <a:solidFill>
                  <a:srgbClr val="000000"/>
                </a:solidFill>
              </a:defRPr>
            </a:pPr>
            <a:r>
              <a:rPr sz="2700">
                <a:solidFill>
                  <a:srgbClr val="525252"/>
                </a:solidFill>
              </a:rPr>
              <a:t>Textebene 4</a:t>
            </a:r>
          </a:p>
          <a:p>
            <a:pPr lvl="4">
              <a:defRPr sz="1800">
                <a:solidFill>
                  <a:srgbClr val="000000"/>
                </a:solidFill>
              </a:defRPr>
            </a:pPr>
            <a:r>
              <a:rPr sz="2700">
                <a:solidFill>
                  <a:srgbClr val="525252"/>
                </a:solidFill>
              </a:rPr>
              <a:t>Textebene 5</a:t>
            </a:r>
          </a:p>
        </p:txBody>
      </p:sp>
    </p:spTree>
    <p:extLst>
      <p:ext uri="{BB962C8B-B14F-4D97-AF65-F5344CB8AC3E}">
        <p14:creationId xmlns:p14="http://schemas.microsoft.com/office/powerpoint/2010/main" val="24440413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Foto - Vertikal - Dunke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 name="Shape 37"/>
          <p:cNvSpPr>
            <a:spLocks noGrp="1"/>
          </p:cNvSpPr>
          <p:nvPr>
            <p:ph type="title"/>
          </p:nvPr>
        </p:nvSpPr>
        <p:spPr>
          <a:xfrm>
            <a:off x="250031" y="973336"/>
            <a:ext cx="4143375" cy="2464594"/>
          </a:xfrm>
          <a:prstGeom prst="rect">
            <a:avLst/>
          </a:prstGeom>
        </p:spPr>
        <p:txBody>
          <a:bodyPr lIns="0" tIns="0" rIns="0" bIns="0" anchor="b"/>
          <a:lstStyle/>
          <a:p>
            <a:pPr lvl="0">
              <a:defRPr sz="1800" cap="none">
                <a:solidFill>
                  <a:srgbClr val="000000"/>
                </a:solidFill>
              </a:defRPr>
            </a:pPr>
            <a:r>
              <a:rPr sz="5100" cap="all">
                <a:solidFill>
                  <a:srgbClr val="535353"/>
                </a:solidFill>
              </a:rPr>
              <a:t>Titeltext</a:t>
            </a:r>
          </a:p>
        </p:txBody>
      </p:sp>
      <p:sp>
        <p:nvSpPr>
          <p:cNvPr id="38" name="Shape 38"/>
          <p:cNvSpPr>
            <a:spLocks noGrp="1"/>
          </p:cNvSpPr>
          <p:nvPr>
            <p:ph type="body" idx="1"/>
          </p:nvPr>
        </p:nvSpPr>
        <p:spPr>
          <a:xfrm>
            <a:off x="250031" y="3429000"/>
            <a:ext cx="4143375" cy="910828"/>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2700">
                <a:solidFill>
                  <a:srgbClr val="525252"/>
                </a:solidFill>
              </a:rPr>
              <a:t>Textebene 1</a:t>
            </a:r>
          </a:p>
          <a:p>
            <a:pPr lvl="1">
              <a:defRPr sz="1800">
                <a:solidFill>
                  <a:srgbClr val="000000"/>
                </a:solidFill>
              </a:defRPr>
            </a:pPr>
            <a:r>
              <a:rPr sz="2700">
                <a:solidFill>
                  <a:srgbClr val="525252"/>
                </a:solidFill>
              </a:rPr>
              <a:t>Textebene 2</a:t>
            </a:r>
          </a:p>
          <a:p>
            <a:pPr lvl="2">
              <a:defRPr sz="1800">
                <a:solidFill>
                  <a:srgbClr val="000000"/>
                </a:solidFill>
              </a:defRPr>
            </a:pPr>
            <a:r>
              <a:rPr sz="2700">
                <a:solidFill>
                  <a:srgbClr val="525252"/>
                </a:solidFill>
              </a:rPr>
              <a:t>Textebene 3</a:t>
            </a:r>
          </a:p>
          <a:p>
            <a:pPr lvl="3">
              <a:defRPr sz="1800">
                <a:solidFill>
                  <a:srgbClr val="000000"/>
                </a:solidFill>
              </a:defRPr>
            </a:pPr>
            <a:r>
              <a:rPr sz="2700">
                <a:solidFill>
                  <a:srgbClr val="525252"/>
                </a:solidFill>
              </a:rPr>
              <a:t>Textebene 4</a:t>
            </a:r>
          </a:p>
          <a:p>
            <a:pPr lvl="4">
              <a:defRPr sz="1800">
                <a:solidFill>
                  <a:srgbClr val="000000"/>
                </a:solidFill>
              </a:defRPr>
            </a:pPr>
            <a:r>
              <a:rPr sz="2700">
                <a:solidFill>
                  <a:srgbClr val="525252"/>
                </a:solidFill>
              </a:rPr>
              <a:t>Textebene 5</a:t>
            </a:r>
          </a:p>
        </p:txBody>
      </p:sp>
    </p:spTree>
    <p:extLst>
      <p:ext uri="{BB962C8B-B14F-4D97-AF65-F5344CB8AC3E}">
        <p14:creationId xmlns:p14="http://schemas.microsoft.com/office/powerpoint/2010/main" val="51831767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el, Aufzählung &amp; Foto">
    <p:bg>
      <p:bgPr>
        <a:solidFill>
          <a:srgbClr val="9CCED5"/>
        </a:solidFill>
        <a:effectLst/>
      </p:bgPr>
    </p:bg>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Titeltext</a:t>
            </a:r>
          </a:p>
        </p:txBody>
      </p:sp>
      <p:sp>
        <p:nvSpPr>
          <p:cNvPr id="41" name="Shape 41"/>
          <p:cNvSpPr>
            <a:spLocks noGrp="1"/>
          </p:cNvSpPr>
          <p:nvPr>
            <p:ph type="body" idx="1"/>
          </p:nvPr>
        </p:nvSpPr>
        <p:spPr>
          <a:xfrm>
            <a:off x="250031" y="2241352"/>
            <a:ext cx="4143375" cy="4107656"/>
          </a:xfrm>
          <a:prstGeom prst="rect">
            <a:avLst/>
          </a:prstGeom>
        </p:spPr>
        <p:txBody>
          <a:bodyPr/>
          <a:lstStyle/>
          <a:p>
            <a:pPr lvl="0">
              <a:defRPr sz="1800">
                <a:solidFill>
                  <a:srgbClr val="000000"/>
                </a:solidFill>
              </a:defRPr>
            </a:pPr>
            <a:r>
              <a:rPr sz="2700">
                <a:solidFill>
                  <a:srgbClr val="535353"/>
                </a:solidFill>
              </a:rPr>
              <a:t>Textebene 1</a:t>
            </a:r>
          </a:p>
          <a:p>
            <a:pPr lvl="1">
              <a:defRPr sz="1800">
                <a:solidFill>
                  <a:srgbClr val="000000"/>
                </a:solidFill>
              </a:defRPr>
            </a:pPr>
            <a:r>
              <a:rPr sz="2700">
                <a:solidFill>
                  <a:srgbClr val="535353"/>
                </a:solidFill>
              </a:rPr>
              <a:t>Textebene 2</a:t>
            </a:r>
          </a:p>
          <a:p>
            <a:pPr lvl="2">
              <a:defRPr sz="1800">
                <a:solidFill>
                  <a:srgbClr val="000000"/>
                </a:solidFill>
              </a:defRPr>
            </a:pPr>
            <a:r>
              <a:rPr sz="2700">
                <a:solidFill>
                  <a:srgbClr val="535353"/>
                </a:solidFill>
              </a:rPr>
              <a:t>Textebene 3</a:t>
            </a:r>
          </a:p>
          <a:p>
            <a:pPr lvl="3">
              <a:defRPr sz="1800">
                <a:solidFill>
                  <a:srgbClr val="000000"/>
                </a:solidFill>
              </a:defRPr>
            </a:pPr>
            <a:r>
              <a:rPr sz="2700">
                <a:solidFill>
                  <a:srgbClr val="535353"/>
                </a:solidFill>
              </a:rPr>
              <a:t>Textebene 4</a:t>
            </a:r>
          </a:p>
          <a:p>
            <a:pPr lvl="4">
              <a:defRPr sz="1800">
                <a:solidFill>
                  <a:srgbClr val="000000"/>
                </a:solidFill>
              </a:defRPr>
            </a:pPr>
            <a:r>
              <a:rPr sz="2700">
                <a:solidFill>
                  <a:srgbClr val="535353"/>
                </a:solidFill>
              </a:rPr>
              <a:t>Textebene 5</a:t>
            </a:r>
          </a:p>
        </p:txBody>
      </p:sp>
    </p:spTree>
    <p:extLst>
      <p:ext uri="{BB962C8B-B14F-4D97-AF65-F5344CB8AC3E}">
        <p14:creationId xmlns:p14="http://schemas.microsoft.com/office/powerpoint/2010/main" val="307482343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el &amp; Aufzählung - Links">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Titeltext</a:t>
            </a:r>
          </a:p>
        </p:txBody>
      </p:sp>
      <p:sp>
        <p:nvSpPr>
          <p:cNvPr id="44" name="Shape 44"/>
          <p:cNvSpPr>
            <a:spLocks noGrp="1"/>
          </p:cNvSpPr>
          <p:nvPr>
            <p:ph type="body" idx="1"/>
          </p:nvPr>
        </p:nvSpPr>
        <p:spPr>
          <a:xfrm>
            <a:off x="250031" y="2241352"/>
            <a:ext cx="4143375" cy="4107656"/>
          </a:xfrm>
          <a:prstGeom prst="rect">
            <a:avLst/>
          </a:prstGeom>
        </p:spPr>
        <p:txBody>
          <a:bodyPr/>
          <a:lstStyle/>
          <a:p>
            <a:pPr lvl="0">
              <a:defRPr sz="1800">
                <a:solidFill>
                  <a:srgbClr val="000000"/>
                </a:solidFill>
              </a:defRPr>
            </a:pPr>
            <a:r>
              <a:rPr sz="2700">
                <a:solidFill>
                  <a:srgbClr val="535353"/>
                </a:solidFill>
              </a:rPr>
              <a:t>Textebene 1</a:t>
            </a:r>
          </a:p>
          <a:p>
            <a:pPr lvl="1">
              <a:defRPr sz="1800">
                <a:solidFill>
                  <a:srgbClr val="000000"/>
                </a:solidFill>
              </a:defRPr>
            </a:pPr>
            <a:r>
              <a:rPr sz="2700">
                <a:solidFill>
                  <a:srgbClr val="535353"/>
                </a:solidFill>
              </a:rPr>
              <a:t>Textebene 2</a:t>
            </a:r>
          </a:p>
          <a:p>
            <a:pPr lvl="2">
              <a:defRPr sz="1800">
                <a:solidFill>
                  <a:srgbClr val="000000"/>
                </a:solidFill>
              </a:defRPr>
            </a:pPr>
            <a:r>
              <a:rPr sz="2700">
                <a:solidFill>
                  <a:srgbClr val="535353"/>
                </a:solidFill>
              </a:rPr>
              <a:t>Textebene 3</a:t>
            </a:r>
          </a:p>
          <a:p>
            <a:pPr lvl="3">
              <a:defRPr sz="1800">
                <a:solidFill>
                  <a:srgbClr val="000000"/>
                </a:solidFill>
              </a:defRPr>
            </a:pPr>
            <a:r>
              <a:rPr sz="2700">
                <a:solidFill>
                  <a:srgbClr val="535353"/>
                </a:solidFill>
              </a:rPr>
              <a:t>Textebene 4</a:t>
            </a:r>
          </a:p>
          <a:p>
            <a:pPr lvl="4">
              <a:defRPr sz="1800">
                <a:solidFill>
                  <a:srgbClr val="000000"/>
                </a:solidFill>
              </a:defRPr>
            </a:pPr>
            <a:r>
              <a:rPr sz="2700">
                <a:solidFill>
                  <a:srgbClr val="535353"/>
                </a:solidFill>
              </a:rPr>
              <a:t>Textebene 5</a:t>
            </a:r>
          </a:p>
        </p:txBody>
      </p:sp>
    </p:spTree>
    <p:extLst>
      <p:ext uri="{BB962C8B-B14F-4D97-AF65-F5344CB8AC3E}">
        <p14:creationId xmlns:p14="http://schemas.microsoft.com/office/powerpoint/2010/main" val="59950353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el &amp; Aufzählung - Rechts">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Titeltext</a:t>
            </a:r>
          </a:p>
        </p:txBody>
      </p:sp>
      <p:sp>
        <p:nvSpPr>
          <p:cNvPr id="47" name="Shape 47"/>
          <p:cNvSpPr>
            <a:spLocks noGrp="1"/>
          </p:cNvSpPr>
          <p:nvPr>
            <p:ph type="body" idx="1"/>
          </p:nvPr>
        </p:nvSpPr>
        <p:spPr>
          <a:xfrm>
            <a:off x="4750594" y="2241352"/>
            <a:ext cx="4143375" cy="4107656"/>
          </a:xfrm>
          <a:prstGeom prst="rect">
            <a:avLst/>
          </a:prstGeom>
        </p:spPr>
        <p:txBody>
          <a:bodyPr/>
          <a:lstStyle/>
          <a:p>
            <a:pPr lvl="0">
              <a:defRPr sz="1800">
                <a:solidFill>
                  <a:srgbClr val="000000"/>
                </a:solidFill>
              </a:defRPr>
            </a:pPr>
            <a:r>
              <a:rPr sz="2700">
                <a:solidFill>
                  <a:srgbClr val="535353"/>
                </a:solidFill>
              </a:rPr>
              <a:t>Textebene 1</a:t>
            </a:r>
          </a:p>
          <a:p>
            <a:pPr lvl="1">
              <a:defRPr sz="1800">
                <a:solidFill>
                  <a:srgbClr val="000000"/>
                </a:solidFill>
              </a:defRPr>
            </a:pPr>
            <a:r>
              <a:rPr sz="2700">
                <a:solidFill>
                  <a:srgbClr val="535353"/>
                </a:solidFill>
              </a:rPr>
              <a:t>Textebene 2</a:t>
            </a:r>
          </a:p>
          <a:p>
            <a:pPr lvl="2">
              <a:defRPr sz="1800">
                <a:solidFill>
                  <a:srgbClr val="000000"/>
                </a:solidFill>
              </a:defRPr>
            </a:pPr>
            <a:r>
              <a:rPr sz="2700">
                <a:solidFill>
                  <a:srgbClr val="535353"/>
                </a:solidFill>
              </a:rPr>
              <a:t>Textebene 3</a:t>
            </a:r>
          </a:p>
          <a:p>
            <a:pPr lvl="3">
              <a:defRPr sz="1800">
                <a:solidFill>
                  <a:srgbClr val="000000"/>
                </a:solidFill>
              </a:defRPr>
            </a:pPr>
            <a:r>
              <a:rPr sz="2700">
                <a:solidFill>
                  <a:srgbClr val="535353"/>
                </a:solidFill>
              </a:rPr>
              <a:t>Textebene 4</a:t>
            </a:r>
          </a:p>
          <a:p>
            <a:pPr lvl="4">
              <a:defRPr sz="1800">
                <a:solidFill>
                  <a:srgbClr val="000000"/>
                </a:solidFill>
              </a:defRPr>
            </a:pPr>
            <a:r>
              <a:rPr sz="2700">
                <a:solidFill>
                  <a:srgbClr val="535353"/>
                </a:solidFill>
              </a:rPr>
              <a:t>Textebene 5</a:t>
            </a:r>
          </a:p>
        </p:txBody>
      </p:sp>
    </p:spTree>
    <p:extLst>
      <p:ext uri="{BB962C8B-B14F-4D97-AF65-F5344CB8AC3E}">
        <p14:creationId xmlns:p14="http://schemas.microsoft.com/office/powerpoint/2010/main" val="11940179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99" y="1712854"/>
            <a:ext cx="8224329" cy="435542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469900" y="592263"/>
            <a:ext cx="8229600" cy="850900"/>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780605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600" y="2487600"/>
            <a:ext cx="7772400" cy="1362075"/>
          </a:xfrm>
        </p:spPr>
        <p:txBody>
          <a:bodyPr anchor="t"/>
          <a:lstStyle>
            <a:lvl1pPr algn="l">
              <a:defRPr sz="4000" b="1" cap="none" baseline="0"/>
            </a:lvl1pPr>
          </a:lstStyle>
          <a:p>
            <a:r>
              <a:rPr lang="de-AT" dirty="0" smtClean="0"/>
              <a:t>Click </a:t>
            </a:r>
            <a:r>
              <a:rPr lang="de-AT" dirty="0" err="1" smtClean="0"/>
              <a:t>to</a:t>
            </a:r>
            <a:r>
              <a:rPr lang="de-AT" dirty="0" smtClean="0"/>
              <a:t> </a:t>
            </a:r>
            <a:r>
              <a:rPr lang="de-AT" dirty="0" err="1" smtClean="0"/>
              <a:t>edit</a:t>
            </a:r>
            <a:r>
              <a:rPr lang="de-AT" dirty="0" smtClean="0"/>
              <a:t> </a:t>
            </a:r>
            <a:r>
              <a:rPr lang="de-AT" dirty="0" err="1" smtClean="0"/>
              <a:t>text</a:t>
            </a:r>
            <a:endParaRPr lang="en-US" dirty="0"/>
          </a:p>
        </p:txBody>
      </p:sp>
      <p:pic>
        <p:nvPicPr>
          <p:cNvPr id="6"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Tree>
    <p:extLst>
      <p:ext uri="{BB962C8B-B14F-4D97-AF65-F5344CB8AC3E}">
        <p14:creationId xmlns:p14="http://schemas.microsoft.com/office/powerpoint/2010/main" val="364864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7125"/>
            <a:ext cx="4000500" cy="432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607125"/>
            <a:ext cx="4000500" cy="432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
        <p:nvSpPr>
          <p:cNvPr id="5" name="Title 1"/>
          <p:cNvSpPr>
            <a:spLocks noGrp="1"/>
          </p:cNvSpPr>
          <p:nvPr>
            <p:ph type="title"/>
          </p:nvPr>
        </p:nvSpPr>
        <p:spPr>
          <a:xfrm>
            <a:off x="469900" y="592263"/>
            <a:ext cx="8229600" cy="850900"/>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02792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9900" y="592263"/>
            <a:ext cx="8229600" cy="850900"/>
          </a:xfrm>
        </p:spPr>
        <p:txBody>
          <a:bodyPr/>
          <a:lstStyle>
            <a:lvl1pPr>
              <a:defRPr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69900" y="1535113"/>
            <a:ext cx="4040188"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4500" y="2222499"/>
            <a:ext cx="4052888" cy="3662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86300" y="1549403"/>
            <a:ext cx="4013200" cy="638175"/>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60900" y="2235201"/>
            <a:ext cx="4025900" cy="3649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623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601664"/>
            <a:ext cx="8229600" cy="850900"/>
          </a:xfrm>
        </p:spPr>
        <p:txBody>
          <a:bodyPr/>
          <a:lstStyle>
            <a:lvl1pPr>
              <a:defRPr b="1"/>
            </a:lvl1pPr>
          </a:lstStyle>
          <a:p>
            <a:r>
              <a:rPr lang="en-US" dirty="0" smtClean="0"/>
              <a:t>Click to edit Master title style</a:t>
            </a:r>
            <a:endParaRPr lang="en-US" dirty="0"/>
          </a:p>
        </p:txBody>
      </p:sp>
      <p:pic>
        <p:nvPicPr>
          <p:cNvPr id="5"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Tree>
    <p:extLst>
      <p:ext uri="{BB962C8B-B14F-4D97-AF65-F5344CB8AC3E}">
        <p14:creationId xmlns:p14="http://schemas.microsoft.com/office/powerpoint/2010/main" val="18145421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Ultibro_Flamme_grau.png"/>
          <p:cNvPicPr/>
          <p:nvPr userDrawn="1"/>
        </p:nvPicPr>
        <p:blipFill>
          <a:blip r:embed="rId2">
            <a:alphaModFix amt="15000"/>
            <a:extLst/>
          </a:blip>
          <a:srcRect b="54946"/>
          <a:stretch>
            <a:fillRect/>
          </a:stretch>
        </p:blipFill>
        <p:spPr>
          <a:xfrm>
            <a:off x="5269375" y="1971679"/>
            <a:ext cx="3950826" cy="4831669"/>
          </a:xfrm>
          <a:prstGeom prst="rect">
            <a:avLst/>
          </a:prstGeom>
          <a:ln w="12700">
            <a:miter lim="400000"/>
          </a:ln>
        </p:spPr>
      </p:pic>
      <p:sp>
        <p:nvSpPr>
          <p:cNvPr id="3" name="Title 1"/>
          <p:cNvSpPr>
            <a:spLocks noGrp="1"/>
          </p:cNvSpPr>
          <p:nvPr>
            <p:ph type="title"/>
          </p:nvPr>
        </p:nvSpPr>
        <p:spPr>
          <a:xfrm>
            <a:off x="469900" y="592263"/>
            <a:ext cx="8229600" cy="850900"/>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910050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4.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1763"/>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62474" y="1770746"/>
            <a:ext cx="8224329" cy="435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1" name="Rectangle 2"/>
          <p:cNvSpPr>
            <a:spLocks noChangeArrowheads="1"/>
          </p:cNvSpPr>
          <p:nvPr userDrawn="1"/>
        </p:nvSpPr>
        <p:spPr bwMode="gray">
          <a:xfrm>
            <a:off x="1" y="1125538"/>
            <a:ext cx="9140825" cy="42862"/>
          </a:xfrm>
          <a:prstGeom prst="rect">
            <a:avLst/>
          </a:prstGeom>
          <a:solidFill>
            <a:srgbClr val="325A9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21" tIns="45711" rIns="91421" bIns="45711"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endParaRPr lang="de-CH" altLang="en-US" smtClean="0">
              <a:solidFill>
                <a:prstClr val="black"/>
              </a:solidFill>
              <a:latin typeface="Calibri" pitchFamily="34" charset="0"/>
            </a:endParaRPr>
          </a:p>
        </p:txBody>
      </p:sp>
      <p:sp>
        <p:nvSpPr>
          <p:cNvPr id="8" name="Shape 56"/>
          <p:cNvSpPr/>
          <p:nvPr userDrawn="1"/>
        </p:nvSpPr>
        <p:spPr>
          <a:xfrm>
            <a:off x="1" y="-12699"/>
            <a:ext cx="9140825" cy="469899"/>
          </a:xfrm>
          <a:prstGeom prst="rect">
            <a:avLst/>
          </a:prstGeom>
          <a:solidFill>
            <a:srgbClr val="005581"/>
          </a:solidFill>
          <a:ln w="12700">
            <a:miter lim="400000"/>
          </a:ln>
        </p:spPr>
        <p:txBody>
          <a:bodyPr lIns="0" tIns="0" rIns="0" bIns="0" anchor="ctr"/>
          <a:lstStyle/>
          <a:p>
            <a:pPr defTabSz="914400" fontAlgn="base">
              <a:spcBef>
                <a:spcPct val="0"/>
              </a:spcBef>
              <a:spcAft>
                <a:spcPct val="0"/>
              </a:spcAft>
              <a:defRPr sz="3600">
                <a:solidFill>
                  <a:srgbClr val="FFFFFF"/>
                </a:solidFill>
              </a:defRPr>
            </a:pPr>
            <a:endParaRPr sz="3600">
              <a:solidFill>
                <a:srgbClr val="FFFFFF"/>
              </a:solidFill>
              <a:latin typeface="Arial" pitchFamily="34" charset="0"/>
              <a:cs typeface="Arial" pitchFamily="34" charset="0"/>
            </a:endParaRPr>
          </a:p>
        </p:txBody>
      </p:sp>
      <p:sp>
        <p:nvSpPr>
          <p:cNvPr id="9" name="Shape 57"/>
          <p:cNvSpPr txBox="1">
            <a:spLocks/>
          </p:cNvSpPr>
          <p:nvPr userDrawn="1"/>
        </p:nvSpPr>
        <p:spPr>
          <a:xfrm>
            <a:off x="1" y="457201"/>
            <a:ext cx="9140825" cy="1021442"/>
          </a:xfrm>
          <a:prstGeom prst="rect">
            <a:avLst/>
          </a:prstGeom>
          <a:solidFill>
            <a:srgbClr val="FFF200"/>
          </a:solidFill>
        </p:spPr>
        <p:txBody>
          <a:bodyPr lIns="0" tIns="0" rIns="0" bIns="0" anchor="ctr" anchorCtr="0"/>
          <a:lstStyle>
            <a:lvl1pPr algn="l" rtl="0" eaLnBrk="0" fontAlgn="base" hangingPunct="0">
              <a:spcBef>
                <a:spcPct val="0"/>
              </a:spcBef>
              <a:spcAft>
                <a:spcPct val="0"/>
              </a:spcAft>
              <a:defRPr sz="28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a:lstStyle>
          <a:p>
            <a:pPr lvl="5" defTabSz="914212">
              <a:lnSpc>
                <a:spcPct val="80000"/>
              </a:lnSpc>
              <a:defRPr sz="1800" cap="none">
                <a:solidFill>
                  <a:srgbClr val="000000"/>
                </a:solidFill>
              </a:defRPr>
            </a:pPr>
            <a:endParaRPr lang="en-US" sz="4400" kern="0" dirty="0">
              <a:solidFill>
                <a:srgbClr val="005581"/>
              </a:solidFill>
              <a:latin typeface="DIN Alternate"/>
              <a:ea typeface="DIN Alternate"/>
              <a:cs typeface="DIN Alternate"/>
              <a:sym typeface="DIN Alternate"/>
            </a:endParaRPr>
          </a:p>
        </p:txBody>
      </p:sp>
      <p:sp>
        <p:nvSpPr>
          <p:cNvPr id="19" name="Slide Number Placeholder 5"/>
          <p:cNvSpPr txBox="1">
            <a:spLocks/>
          </p:cNvSpPr>
          <p:nvPr userDrawn="1"/>
        </p:nvSpPr>
        <p:spPr>
          <a:xfrm>
            <a:off x="6095977" y="64339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defTabSz="914400">
              <a:defRPr/>
            </a:pPr>
            <a:fld id="{0C6625B9-0FDB-4038-AA11-9046D1BAE482}" type="slidenum">
              <a:rPr lang="en-US" sz="1400" smtClean="0">
                <a:solidFill>
                  <a:srgbClr val="F2F2F2">
                    <a:lumMod val="50000"/>
                  </a:srgbClr>
                </a:solidFill>
              </a:rPr>
              <a:pPr algn="r" defTabSz="914400">
                <a:defRPr/>
              </a:pPr>
              <a:t>‹#›</a:t>
            </a:fld>
            <a:endParaRPr lang="en-US" dirty="0">
              <a:solidFill>
                <a:srgbClr val="F2F2F2">
                  <a:lumMod val="50000"/>
                </a:srgbClr>
              </a:solidFill>
            </a:endParaRPr>
          </a:p>
        </p:txBody>
      </p:sp>
      <p:pic>
        <p:nvPicPr>
          <p:cNvPr id="20" name="nvs_pharma_cmyk-uc.pdf"/>
          <p:cNvPicPr/>
          <p:nvPr userDrawn="1"/>
        </p:nvPicPr>
        <p:blipFill>
          <a:blip r:embed="rId20">
            <a:extLst/>
          </a:blip>
          <a:stretch>
            <a:fillRect/>
          </a:stretch>
        </p:blipFill>
        <p:spPr>
          <a:xfrm>
            <a:off x="157743" y="6462072"/>
            <a:ext cx="876000" cy="237639"/>
          </a:xfrm>
          <a:prstGeom prst="rect">
            <a:avLst/>
          </a:prstGeom>
          <a:ln w="12700">
            <a:miter lim="400000"/>
          </a:ln>
        </p:spPr>
      </p:pic>
      <p:pic>
        <p:nvPicPr>
          <p:cNvPr id="21" name="end_respiratory slide service logo.pdf"/>
          <p:cNvPicPr/>
          <p:nvPr userDrawn="1"/>
        </p:nvPicPr>
        <p:blipFill>
          <a:blip r:embed="rId21">
            <a:extLst/>
          </a:blip>
          <a:srcRect l="27922" t="27511" r="25861" b="52184"/>
          <a:stretch>
            <a:fillRect/>
          </a:stretch>
        </p:blipFill>
        <p:spPr>
          <a:xfrm>
            <a:off x="8098952" y="6263327"/>
            <a:ext cx="1022013" cy="635022"/>
          </a:xfrm>
          <a:prstGeom prst="rect">
            <a:avLst/>
          </a:prstGeom>
          <a:ln w="12700">
            <a:miter lim="400000"/>
          </a:ln>
        </p:spPr>
      </p:pic>
    </p:spTree>
    <p:extLst>
      <p:ext uri="{BB962C8B-B14F-4D97-AF65-F5344CB8AC3E}">
        <p14:creationId xmlns:p14="http://schemas.microsoft.com/office/powerpoint/2010/main" val="11926072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106" algn="l" rtl="0" fontAlgn="base">
        <a:spcBef>
          <a:spcPct val="0"/>
        </a:spcBef>
        <a:spcAft>
          <a:spcPct val="0"/>
        </a:spcAft>
        <a:defRPr sz="2800">
          <a:solidFill>
            <a:schemeClr val="tx2"/>
          </a:solidFill>
          <a:latin typeface="Arial" charset="0"/>
          <a:cs typeface="Arial" charset="0"/>
        </a:defRPr>
      </a:lvl6pPr>
      <a:lvl7pPr marL="914212" algn="l" rtl="0" fontAlgn="base">
        <a:spcBef>
          <a:spcPct val="0"/>
        </a:spcBef>
        <a:spcAft>
          <a:spcPct val="0"/>
        </a:spcAft>
        <a:defRPr sz="2800">
          <a:solidFill>
            <a:schemeClr val="tx2"/>
          </a:solidFill>
          <a:latin typeface="Arial" charset="0"/>
          <a:cs typeface="Arial" charset="0"/>
        </a:defRPr>
      </a:lvl7pPr>
      <a:lvl8pPr marL="1371320" algn="l" rtl="0" fontAlgn="base">
        <a:spcBef>
          <a:spcPct val="0"/>
        </a:spcBef>
        <a:spcAft>
          <a:spcPct val="0"/>
        </a:spcAft>
        <a:defRPr sz="2800">
          <a:solidFill>
            <a:schemeClr val="tx2"/>
          </a:solidFill>
          <a:latin typeface="Arial" charset="0"/>
          <a:cs typeface="Arial" charset="0"/>
        </a:defRPr>
      </a:lvl8pPr>
      <a:lvl9pPr marL="1828426" algn="l" rtl="0" fontAlgn="base">
        <a:spcBef>
          <a:spcPct val="0"/>
        </a:spcBef>
        <a:spcAft>
          <a:spcPct val="0"/>
        </a:spcAft>
        <a:defRPr sz="2800">
          <a:solidFill>
            <a:schemeClr val="tx2"/>
          </a:solidFill>
          <a:latin typeface="Arial" charset="0"/>
          <a:cs typeface="Arial" charset="0"/>
        </a:defRPr>
      </a:lvl9pPr>
    </p:titleStyle>
    <p:bodyStyle>
      <a:lvl1pPr marL="342830" indent="-342830" algn="l" rtl="0" eaLnBrk="0" fontAlgn="base" hangingPunct="0">
        <a:spcBef>
          <a:spcPct val="20000"/>
        </a:spcBef>
        <a:spcAft>
          <a:spcPct val="0"/>
        </a:spcAft>
        <a:buClr>
          <a:srgbClr val="7F7F7F"/>
        </a:buClr>
        <a:buFont typeface="Wingdings" pitchFamily="2" charset="2"/>
        <a:buChar char="§"/>
        <a:defRPr sz="3200" kern="1200">
          <a:solidFill>
            <a:schemeClr val="tx1"/>
          </a:solidFill>
          <a:latin typeface="Arial" pitchFamily="34" charset="0"/>
          <a:ea typeface="+mn-ea"/>
          <a:cs typeface="Arial" pitchFamily="34" charset="0"/>
        </a:defRPr>
      </a:lvl1pPr>
      <a:lvl2pPr marL="742798" indent="-285692" algn="l" rtl="0" eaLnBrk="0" fontAlgn="base" hangingPunct="0">
        <a:spcBef>
          <a:spcPct val="20000"/>
        </a:spcBef>
        <a:spcAft>
          <a:spcPct val="0"/>
        </a:spcAft>
        <a:buClr>
          <a:srgbClr val="1F497D"/>
        </a:buClr>
        <a:buFont typeface="Wingdings" pitchFamily="2" charset="2"/>
        <a:buChar char="§"/>
        <a:defRPr sz="2800" kern="1200">
          <a:solidFill>
            <a:schemeClr val="tx1"/>
          </a:solidFill>
          <a:latin typeface="Arial" pitchFamily="34" charset="0"/>
          <a:ea typeface="+mn-ea"/>
          <a:cs typeface="Arial" pitchFamily="34" charset="0"/>
        </a:defRPr>
      </a:lvl2pPr>
      <a:lvl3pPr marL="1142765" indent="-228552" algn="l" rtl="0" eaLnBrk="0" fontAlgn="base" hangingPunct="0">
        <a:spcBef>
          <a:spcPct val="20000"/>
        </a:spcBef>
        <a:spcAft>
          <a:spcPct val="0"/>
        </a:spcAft>
        <a:buClr>
          <a:srgbClr val="FFC000"/>
        </a:buClr>
        <a:buFont typeface="Wingdings" pitchFamily="2" charset="2"/>
        <a:buChar char="§"/>
        <a:defRPr sz="2400" kern="1200">
          <a:solidFill>
            <a:schemeClr val="tx1"/>
          </a:solidFill>
          <a:latin typeface="Arial" pitchFamily="34" charset="0"/>
          <a:ea typeface="+mn-ea"/>
          <a:cs typeface="Arial" pitchFamily="34" charset="0"/>
        </a:defRPr>
      </a:lvl3pPr>
      <a:lvl4pPr marL="1599872" indent="-228552" algn="l" rtl="0" eaLnBrk="0" fontAlgn="base" hangingPunct="0">
        <a:spcBef>
          <a:spcPct val="20000"/>
        </a:spcBef>
        <a:spcAft>
          <a:spcPct val="0"/>
        </a:spcAft>
        <a:buClr>
          <a:srgbClr val="C00000"/>
        </a:buClr>
        <a:buFont typeface="Wingdings" pitchFamily="2" charset="2"/>
        <a:buChar char="§"/>
        <a:defRPr sz="2000" kern="1200">
          <a:solidFill>
            <a:schemeClr val="tx1"/>
          </a:solidFill>
          <a:latin typeface="Arial" pitchFamily="34" charset="0"/>
          <a:ea typeface="+mn-ea"/>
          <a:cs typeface="Arial" pitchFamily="34" charset="0"/>
        </a:defRPr>
      </a:lvl4pPr>
      <a:lvl5pPr marL="2056980" indent="-228552" algn="l"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5pPr>
      <a:lvl6pPr marL="2514087"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92"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9"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04"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2" rtl="0" eaLnBrk="1" latinLnBrk="0" hangingPunct="1">
        <a:defRPr sz="1800" kern="1200">
          <a:solidFill>
            <a:schemeClr val="tx1"/>
          </a:solidFill>
          <a:latin typeface="+mn-lt"/>
          <a:ea typeface="+mn-ea"/>
          <a:cs typeface="+mn-cs"/>
        </a:defRPr>
      </a:lvl1pPr>
      <a:lvl2pPr marL="457106" algn="l" defTabSz="914212" rtl="0" eaLnBrk="1" latinLnBrk="0" hangingPunct="1">
        <a:defRPr sz="1800" kern="1200">
          <a:solidFill>
            <a:schemeClr val="tx1"/>
          </a:solidFill>
          <a:latin typeface="+mn-lt"/>
          <a:ea typeface="+mn-ea"/>
          <a:cs typeface="+mn-cs"/>
        </a:defRPr>
      </a:lvl2pPr>
      <a:lvl3pPr marL="914212" algn="l" defTabSz="914212" rtl="0" eaLnBrk="1" latinLnBrk="0" hangingPunct="1">
        <a:defRPr sz="1800" kern="1200">
          <a:solidFill>
            <a:schemeClr val="tx1"/>
          </a:solidFill>
          <a:latin typeface="+mn-lt"/>
          <a:ea typeface="+mn-ea"/>
          <a:cs typeface="+mn-cs"/>
        </a:defRPr>
      </a:lvl3pPr>
      <a:lvl4pPr marL="1371320" algn="l" defTabSz="914212" rtl="0" eaLnBrk="1" latinLnBrk="0" hangingPunct="1">
        <a:defRPr sz="1800" kern="1200">
          <a:solidFill>
            <a:schemeClr val="tx1"/>
          </a:solidFill>
          <a:latin typeface="+mn-lt"/>
          <a:ea typeface="+mn-ea"/>
          <a:cs typeface="+mn-cs"/>
        </a:defRPr>
      </a:lvl4pPr>
      <a:lvl5pPr marL="1828426" algn="l" defTabSz="914212" rtl="0" eaLnBrk="1" latinLnBrk="0" hangingPunct="1">
        <a:defRPr sz="1800" kern="1200">
          <a:solidFill>
            <a:schemeClr val="tx1"/>
          </a:solidFill>
          <a:latin typeface="+mn-lt"/>
          <a:ea typeface="+mn-ea"/>
          <a:cs typeface="+mn-cs"/>
        </a:defRPr>
      </a:lvl5pPr>
      <a:lvl6pPr marL="2285532" algn="l" defTabSz="914212" rtl="0" eaLnBrk="1" latinLnBrk="0" hangingPunct="1">
        <a:defRPr sz="1800" kern="1200">
          <a:solidFill>
            <a:schemeClr val="tx1"/>
          </a:solidFill>
          <a:latin typeface="+mn-lt"/>
          <a:ea typeface="+mn-ea"/>
          <a:cs typeface="+mn-cs"/>
        </a:defRPr>
      </a:lvl6pPr>
      <a:lvl7pPr marL="2742640" algn="l" defTabSz="914212" rtl="0" eaLnBrk="1" latinLnBrk="0" hangingPunct="1">
        <a:defRPr sz="1800" kern="1200">
          <a:solidFill>
            <a:schemeClr val="tx1"/>
          </a:solidFill>
          <a:latin typeface="+mn-lt"/>
          <a:ea typeface="+mn-ea"/>
          <a:cs typeface="+mn-cs"/>
        </a:defRPr>
      </a:lvl7pPr>
      <a:lvl8pPr marL="3199744" algn="l" defTabSz="914212" rtl="0" eaLnBrk="1" latinLnBrk="0" hangingPunct="1">
        <a:defRPr sz="1800" kern="1200">
          <a:solidFill>
            <a:schemeClr val="tx1"/>
          </a:solidFill>
          <a:latin typeface="+mn-lt"/>
          <a:ea typeface="+mn-ea"/>
          <a:cs typeface="+mn-cs"/>
        </a:defRPr>
      </a:lvl8pPr>
      <a:lvl9pPr marL="3656852" algn="l" defTabSz="9142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50031" y="178594"/>
            <a:ext cx="8643938" cy="1714500"/>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lstStyle/>
          <a:p>
            <a:pPr lvl="0">
              <a:defRPr sz="1800" cap="none">
                <a:solidFill>
                  <a:srgbClr val="000000"/>
                </a:solidFill>
              </a:defRPr>
            </a:pPr>
            <a:r>
              <a:rPr sz="5100" cap="all">
                <a:solidFill>
                  <a:srgbClr val="535353"/>
                </a:solidFill>
              </a:rPr>
              <a:t>Titeltext</a:t>
            </a:r>
          </a:p>
        </p:txBody>
      </p:sp>
      <p:sp>
        <p:nvSpPr>
          <p:cNvPr id="3" name="Shape 3"/>
          <p:cNvSpPr>
            <a:spLocks noGrp="1"/>
          </p:cNvSpPr>
          <p:nvPr>
            <p:ph type="body" idx="1"/>
          </p:nvPr>
        </p:nvSpPr>
        <p:spPr>
          <a:xfrm>
            <a:off x="250031" y="2241352"/>
            <a:ext cx="8643938" cy="410765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lstStyle/>
          <a:p>
            <a:pPr lvl="0">
              <a:defRPr sz="1800">
                <a:solidFill>
                  <a:srgbClr val="000000"/>
                </a:solidFill>
              </a:defRPr>
            </a:pPr>
            <a:r>
              <a:rPr sz="2700">
                <a:solidFill>
                  <a:srgbClr val="535353"/>
                </a:solidFill>
              </a:rPr>
              <a:t>Textebene 1</a:t>
            </a:r>
          </a:p>
          <a:p>
            <a:pPr lvl="1">
              <a:defRPr sz="1800">
                <a:solidFill>
                  <a:srgbClr val="000000"/>
                </a:solidFill>
              </a:defRPr>
            </a:pPr>
            <a:r>
              <a:rPr sz="2700">
                <a:solidFill>
                  <a:srgbClr val="535353"/>
                </a:solidFill>
              </a:rPr>
              <a:t>Textebene 2</a:t>
            </a:r>
          </a:p>
          <a:p>
            <a:pPr lvl="2">
              <a:defRPr sz="1800">
                <a:solidFill>
                  <a:srgbClr val="000000"/>
                </a:solidFill>
              </a:defRPr>
            </a:pPr>
            <a:r>
              <a:rPr sz="2700">
                <a:solidFill>
                  <a:srgbClr val="535353"/>
                </a:solidFill>
              </a:rPr>
              <a:t>Textebene 3</a:t>
            </a:r>
          </a:p>
          <a:p>
            <a:pPr lvl="3">
              <a:defRPr sz="1800">
                <a:solidFill>
                  <a:srgbClr val="000000"/>
                </a:solidFill>
              </a:defRPr>
            </a:pPr>
            <a:r>
              <a:rPr sz="2700">
                <a:solidFill>
                  <a:srgbClr val="535353"/>
                </a:solidFill>
              </a:rPr>
              <a:t>Textebene 4</a:t>
            </a:r>
          </a:p>
          <a:p>
            <a:pPr lvl="4">
              <a:defRPr sz="1800">
                <a:solidFill>
                  <a:srgbClr val="000000"/>
                </a:solidFill>
              </a:defRPr>
            </a:pPr>
            <a:r>
              <a:rPr sz="2700">
                <a:solidFill>
                  <a:srgbClr val="535353"/>
                </a:solidFill>
              </a:rPr>
              <a:t>Textebene 5</a:t>
            </a:r>
          </a:p>
        </p:txBody>
      </p:sp>
    </p:spTree>
    <p:extLst>
      <p:ext uri="{BB962C8B-B14F-4D97-AF65-F5344CB8AC3E}">
        <p14:creationId xmlns:p14="http://schemas.microsoft.com/office/powerpoint/2010/main" val="28675049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ransition spd="med"/>
  <p:txStyles>
    <p:titleStyle>
      <a:lvl1pPr algn="ctr" defTabSz="410751">
        <a:defRPr sz="5100" cap="all">
          <a:solidFill>
            <a:srgbClr val="535353"/>
          </a:solidFill>
          <a:latin typeface="+mn-lt"/>
          <a:ea typeface="+mn-ea"/>
          <a:cs typeface="+mn-cs"/>
          <a:sym typeface="Gill Sans Light"/>
        </a:defRPr>
      </a:lvl1pPr>
      <a:lvl2pPr indent="160729" algn="ctr" defTabSz="410751">
        <a:defRPr sz="5100" cap="all">
          <a:solidFill>
            <a:srgbClr val="535353"/>
          </a:solidFill>
          <a:latin typeface="+mn-lt"/>
          <a:ea typeface="+mn-ea"/>
          <a:cs typeface="+mn-cs"/>
          <a:sym typeface="Gill Sans Light"/>
        </a:defRPr>
      </a:lvl2pPr>
      <a:lvl3pPr indent="321457" algn="ctr" defTabSz="410751">
        <a:defRPr sz="5100" cap="all">
          <a:solidFill>
            <a:srgbClr val="535353"/>
          </a:solidFill>
          <a:latin typeface="+mn-lt"/>
          <a:ea typeface="+mn-ea"/>
          <a:cs typeface="+mn-cs"/>
          <a:sym typeface="Gill Sans Light"/>
        </a:defRPr>
      </a:lvl3pPr>
      <a:lvl4pPr indent="482186" algn="ctr" defTabSz="410751">
        <a:defRPr sz="5100" cap="all">
          <a:solidFill>
            <a:srgbClr val="535353"/>
          </a:solidFill>
          <a:latin typeface="+mn-lt"/>
          <a:ea typeface="+mn-ea"/>
          <a:cs typeface="+mn-cs"/>
          <a:sym typeface="Gill Sans Light"/>
        </a:defRPr>
      </a:lvl4pPr>
      <a:lvl5pPr indent="642915" algn="ctr" defTabSz="410751">
        <a:defRPr sz="5100" cap="all">
          <a:solidFill>
            <a:srgbClr val="535353"/>
          </a:solidFill>
          <a:latin typeface="+mn-lt"/>
          <a:ea typeface="+mn-ea"/>
          <a:cs typeface="+mn-cs"/>
          <a:sym typeface="Gill Sans Light"/>
        </a:defRPr>
      </a:lvl5pPr>
      <a:lvl6pPr indent="803643" algn="ctr" defTabSz="410751">
        <a:defRPr sz="5100" cap="all">
          <a:solidFill>
            <a:srgbClr val="535353"/>
          </a:solidFill>
          <a:latin typeface="+mn-lt"/>
          <a:ea typeface="+mn-ea"/>
          <a:cs typeface="+mn-cs"/>
          <a:sym typeface="Gill Sans Light"/>
        </a:defRPr>
      </a:lvl6pPr>
      <a:lvl7pPr indent="964372" algn="ctr" defTabSz="410751">
        <a:defRPr sz="5100" cap="all">
          <a:solidFill>
            <a:srgbClr val="535353"/>
          </a:solidFill>
          <a:latin typeface="+mn-lt"/>
          <a:ea typeface="+mn-ea"/>
          <a:cs typeface="+mn-cs"/>
          <a:sym typeface="Gill Sans Light"/>
        </a:defRPr>
      </a:lvl7pPr>
      <a:lvl8pPr indent="1125101" algn="ctr" defTabSz="410751">
        <a:defRPr sz="5100" cap="all">
          <a:solidFill>
            <a:srgbClr val="535353"/>
          </a:solidFill>
          <a:latin typeface="+mn-lt"/>
          <a:ea typeface="+mn-ea"/>
          <a:cs typeface="+mn-cs"/>
          <a:sym typeface="Gill Sans Light"/>
        </a:defRPr>
      </a:lvl8pPr>
      <a:lvl9pPr indent="1285829" algn="ctr" defTabSz="410751">
        <a:defRPr sz="5100" cap="all">
          <a:solidFill>
            <a:srgbClr val="535353"/>
          </a:solidFill>
          <a:latin typeface="+mn-lt"/>
          <a:ea typeface="+mn-ea"/>
          <a:cs typeface="+mn-cs"/>
          <a:sym typeface="Gill Sans Light"/>
        </a:defRPr>
      </a:lvl9pPr>
    </p:titleStyle>
    <p:bodyStyle>
      <a:lvl1pPr marL="214305" indent="-214305" defTabSz="410751">
        <a:spcBef>
          <a:spcPts val="2672"/>
        </a:spcBef>
        <a:buClr>
          <a:srgbClr val="535353"/>
        </a:buClr>
        <a:buSzPct val="82000"/>
        <a:buChar char="•"/>
        <a:defRPr sz="2700">
          <a:solidFill>
            <a:srgbClr val="535353"/>
          </a:solidFill>
          <a:latin typeface="+mn-lt"/>
          <a:ea typeface="+mn-ea"/>
          <a:cs typeface="+mn-cs"/>
          <a:sym typeface="Gill Sans Light"/>
        </a:defRPr>
      </a:lvl1pPr>
      <a:lvl2pPr marL="482186" indent="-214305" defTabSz="410751">
        <a:spcBef>
          <a:spcPts val="2672"/>
        </a:spcBef>
        <a:buClr>
          <a:srgbClr val="535353"/>
        </a:buClr>
        <a:buSzPct val="82000"/>
        <a:buChar char="•"/>
        <a:defRPr sz="2700">
          <a:solidFill>
            <a:srgbClr val="535353"/>
          </a:solidFill>
          <a:latin typeface="+mn-lt"/>
          <a:ea typeface="+mn-ea"/>
          <a:cs typeface="+mn-cs"/>
          <a:sym typeface="Gill Sans Light"/>
        </a:defRPr>
      </a:lvl2pPr>
      <a:lvl3pPr marL="750067" indent="-214305" defTabSz="410751">
        <a:spcBef>
          <a:spcPts val="2672"/>
        </a:spcBef>
        <a:buClr>
          <a:srgbClr val="535353"/>
        </a:buClr>
        <a:buSzPct val="82000"/>
        <a:buChar char="•"/>
        <a:defRPr sz="2700">
          <a:solidFill>
            <a:srgbClr val="535353"/>
          </a:solidFill>
          <a:latin typeface="+mn-lt"/>
          <a:ea typeface="+mn-ea"/>
          <a:cs typeface="+mn-cs"/>
          <a:sym typeface="Gill Sans Light"/>
        </a:defRPr>
      </a:lvl3pPr>
      <a:lvl4pPr marL="1017948" indent="-214305" defTabSz="410751">
        <a:spcBef>
          <a:spcPts val="2672"/>
        </a:spcBef>
        <a:buClr>
          <a:srgbClr val="535353"/>
        </a:buClr>
        <a:buSzPct val="82000"/>
        <a:buChar char="•"/>
        <a:defRPr sz="2700">
          <a:solidFill>
            <a:srgbClr val="535353"/>
          </a:solidFill>
          <a:latin typeface="+mn-lt"/>
          <a:ea typeface="+mn-ea"/>
          <a:cs typeface="+mn-cs"/>
          <a:sym typeface="Gill Sans Light"/>
        </a:defRPr>
      </a:lvl4pPr>
      <a:lvl5pPr marL="1285829" indent="-214305" defTabSz="410751">
        <a:spcBef>
          <a:spcPts val="2672"/>
        </a:spcBef>
        <a:buClr>
          <a:srgbClr val="535353"/>
        </a:buClr>
        <a:buSzPct val="82000"/>
        <a:buChar char="•"/>
        <a:defRPr sz="2700">
          <a:solidFill>
            <a:srgbClr val="535353"/>
          </a:solidFill>
          <a:latin typeface="+mn-lt"/>
          <a:ea typeface="+mn-ea"/>
          <a:cs typeface="+mn-cs"/>
          <a:sym typeface="Gill Sans Light"/>
        </a:defRPr>
      </a:lvl5pPr>
      <a:lvl6pPr marL="1553710" indent="-214305" defTabSz="410751">
        <a:spcBef>
          <a:spcPts val="2672"/>
        </a:spcBef>
        <a:buClr>
          <a:srgbClr val="535353"/>
        </a:buClr>
        <a:buSzPct val="82000"/>
        <a:buChar char="•"/>
        <a:defRPr sz="2700">
          <a:solidFill>
            <a:srgbClr val="535353"/>
          </a:solidFill>
          <a:latin typeface="+mn-lt"/>
          <a:ea typeface="+mn-ea"/>
          <a:cs typeface="+mn-cs"/>
          <a:sym typeface="Gill Sans Light"/>
        </a:defRPr>
      </a:lvl6pPr>
      <a:lvl7pPr marL="1821591" indent="-214305" defTabSz="410751">
        <a:spcBef>
          <a:spcPts val="2672"/>
        </a:spcBef>
        <a:buClr>
          <a:srgbClr val="535353"/>
        </a:buClr>
        <a:buSzPct val="82000"/>
        <a:buChar char="•"/>
        <a:defRPr sz="2700">
          <a:solidFill>
            <a:srgbClr val="535353"/>
          </a:solidFill>
          <a:latin typeface="+mn-lt"/>
          <a:ea typeface="+mn-ea"/>
          <a:cs typeface="+mn-cs"/>
          <a:sym typeface="Gill Sans Light"/>
        </a:defRPr>
      </a:lvl7pPr>
      <a:lvl8pPr marL="2089473" indent="-214305" defTabSz="410751">
        <a:spcBef>
          <a:spcPts val="2672"/>
        </a:spcBef>
        <a:buClr>
          <a:srgbClr val="535353"/>
        </a:buClr>
        <a:buSzPct val="82000"/>
        <a:buChar char="•"/>
        <a:defRPr sz="2700">
          <a:solidFill>
            <a:srgbClr val="535353"/>
          </a:solidFill>
          <a:latin typeface="+mn-lt"/>
          <a:ea typeface="+mn-ea"/>
          <a:cs typeface="+mn-cs"/>
          <a:sym typeface="Gill Sans Light"/>
        </a:defRPr>
      </a:lvl8pPr>
      <a:lvl9pPr marL="2357354" indent="-214305" defTabSz="410751">
        <a:spcBef>
          <a:spcPts val="2672"/>
        </a:spcBef>
        <a:buClr>
          <a:srgbClr val="535353"/>
        </a:buClr>
        <a:buSzPct val="82000"/>
        <a:buChar char="•"/>
        <a:defRPr sz="2700">
          <a:solidFill>
            <a:srgbClr val="535353"/>
          </a:solidFill>
          <a:latin typeface="+mn-lt"/>
          <a:ea typeface="+mn-ea"/>
          <a:cs typeface="+mn-cs"/>
          <a:sym typeface="Gill Sans Light"/>
        </a:defRPr>
      </a:lvl9pPr>
    </p:bodyStyle>
    <p:otherStyle>
      <a:lvl1pPr algn="ctr" defTabSz="410751">
        <a:defRPr>
          <a:solidFill>
            <a:schemeClr val="tx1"/>
          </a:solidFill>
          <a:latin typeface="+mn-lt"/>
          <a:ea typeface="+mn-ea"/>
          <a:cs typeface="+mn-cs"/>
          <a:sym typeface="Gill Sans Light"/>
        </a:defRPr>
      </a:lvl1pPr>
      <a:lvl2pPr indent="160729" algn="ctr" defTabSz="410751">
        <a:defRPr>
          <a:solidFill>
            <a:schemeClr val="tx1"/>
          </a:solidFill>
          <a:latin typeface="+mn-lt"/>
          <a:ea typeface="+mn-ea"/>
          <a:cs typeface="+mn-cs"/>
          <a:sym typeface="Gill Sans Light"/>
        </a:defRPr>
      </a:lvl2pPr>
      <a:lvl3pPr indent="321457" algn="ctr" defTabSz="410751">
        <a:defRPr>
          <a:solidFill>
            <a:schemeClr val="tx1"/>
          </a:solidFill>
          <a:latin typeface="+mn-lt"/>
          <a:ea typeface="+mn-ea"/>
          <a:cs typeface="+mn-cs"/>
          <a:sym typeface="Gill Sans Light"/>
        </a:defRPr>
      </a:lvl3pPr>
      <a:lvl4pPr indent="482186" algn="ctr" defTabSz="410751">
        <a:defRPr>
          <a:solidFill>
            <a:schemeClr val="tx1"/>
          </a:solidFill>
          <a:latin typeface="+mn-lt"/>
          <a:ea typeface="+mn-ea"/>
          <a:cs typeface="+mn-cs"/>
          <a:sym typeface="Gill Sans Light"/>
        </a:defRPr>
      </a:lvl4pPr>
      <a:lvl5pPr indent="642915" algn="ctr" defTabSz="410751">
        <a:defRPr>
          <a:solidFill>
            <a:schemeClr val="tx1"/>
          </a:solidFill>
          <a:latin typeface="+mn-lt"/>
          <a:ea typeface="+mn-ea"/>
          <a:cs typeface="+mn-cs"/>
          <a:sym typeface="Gill Sans Light"/>
        </a:defRPr>
      </a:lvl5pPr>
      <a:lvl6pPr indent="803643" algn="ctr" defTabSz="410751">
        <a:defRPr>
          <a:solidFill>
            <a:schemeClr val="tx1"/>
          </a:solidFill>
          <a:latin typeface="+mn-lt"/>
          <a:ea typeface="+mn-ea"/>
          <a:cs typeface="+mn-cs"/>
          <a:sym typeface="Gill Sans Light"/>
        </a:defRPr>
      </a:lvl6pPr>
      <a:lvl7pPr indent="964372" algn="ctr" defTabSz="410751">
        <a:defRPr>
          <a:solidFill>
            <a:schemeClr val="tx1"/>
          </a:solidFill>
          <a:latin typeface="+mn-lt"/>
          <a:ea typeface="+mn-ea"/>
          <a:cs typeface="+mn-cs"/>
          <a:sym typeface="Gill Sans Light"/>
        </a:defRPr>
      </a:lvl7pPr>
      <a:lvl8pPr indent="1125101" algn="ctr" defTabSz="410751">
        <a:defRPr>
          <a:solidFill>
            <a:schemeClr val="tx1"/>
          </a:solidFill>
          <a:latin typeface="+mn-lt"/>
          <a:ea typeface="+mn-ea"/>
          <a:cs typeface="+mn-cs"/>
          <a:sym typeface="Gill Sans Light"/>
        </a:defRPr>
      </a:lvl8pPr>
      <a:lvl9pPr indent="1285829" algn="ctr" defTabSz="410751">
        <a:defRPr>
          <a:solidFill>
            <a:schemeClr val="tx1"/>
          </a:solidFill>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d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oleObject" Target="../embeddings/Microsoft_Excel_97-2003_Worksheet3.xls"/></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2.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Microsoft_Excel_97-2003_Worksheet4.xls"/><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hyperlink" Target="mailto:marcel.dautzenberg@novartis.com" TargetMode="External"/><Relationship Id="rId5" Type="http://schemas.openxmlformats.org/officeDocument/2006/relationships/hyperlink" Target="mailto:ewald.gingl@novartis.com"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d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395535" y="1049329"/>
            <a:ext cx="6048673" cy="400110"/>
          </a:xfrm>
          <a:prstGeom prst="rect">
            <a:avLst/>
          </a:prstGeom>
          <a:noFill/>
        </p:spPr>
        <p:txBody>
          <a:bodyPr wrap="square" rtlCol="0">
            <a:spAutoFit/>
          </a:bodyPr>
          <a:lstStyle/>
          <a:p>
            <a:r>
              <a:rPr lang="de-DE" sz="2000" b="1" spc="50" dirty="0" smtClean="0">
                <a:solidFill>
                  <a:schemeClr val="tx2"/>
                </a:solidFill>
                <a:latin typeface="Arial" panose="020B0604020202020204" pitchFamily="34" charset="0"/>
                <a:cs typeface="Arial" panose="020B0604020202020204" pitchFamily="34" charset="0"/>
              </a:rPr>
              <a:t>NVA237 </a:t>
            </a:r>
            <a:r>
              <a:rPr lang="de-DE" sz="2000" b="1" spc="50" dirty="0" err="1" smtClean="0">
                <a:solidFill>
                  <a:schemeClr val="tx2"/>
                </a:solidFill>
                <a:latin typeface="Arial" panose="020B0604020202020204" pitchFamily="34" charset="0"/>
                <a:cs typeface="Arial" panose="020B0604020202020204" pitchFamily="34" charset="0"/>
              </a:rPr>
              <a:t>Glycopyrroniumbromid</a:t>
            </a:r>
            <a:r>
              <a:rPr lang="de-DE" sz="2000" b="1" kern="0" spc="50" dirty="0" smtClean="0">
                <a:solidFill>
                  <a:schemeClr val="tx2"/>
                </a:solidFill>
                <a:latin typeface="Arial" panose="020B0604020202020204" pitchFamily="34" charset="0"/>
                <a:cs typeface="Arial" panose="020B0604020202020204" pitchFamily="34" charset="0"/>
              </a:rPr>
              <a:t> </a:t>
            </a:r>
            <a:endParaRPr lang="de-DE" sz="2000" b="1" kern="0" spc="50" dirty="0">
              <a:solidFill>
                <a:schemeClr val="tx2"/>
              </a:solidFill>
              <a:latin typeface="Arial" panose="020B0604020202020204" pitchFamily="34" charset="0"/>
              <a:cs typeface="Arial" panose="020B0604020202020204" pitchFamily="34" charset="0"/>
            </a:endParaRPr>
          </a:p>
        </p:txBody>
      </p:sp>
      <p:sp>
        <p:nvSpPr>
          <p:cNvPr id="14" name="Textfeld 13"/>
          <p:cNvSpPr txBox="1"/>
          <p:nvPr/>
        </p:nvSpPr>
        <p:spPr>
          <a:xfrm>
            <a:off x="368604" y="410911"/>
            <a:ext cx="4572000" cy="1046440"/>
          </a:xfrm>
          <a:prstGeom prst="rect">
            <a:avLst/>
          </a:prstGeom>
          <a:noFill/>
        </p:spPr>
        <p:txBody>
          <a:bodyPr wrap="square" rtlCol="0">
            <a:spAutoFit/>
          </a:bodyPr>
          <a:lstStyle/>
          <a:p>
            <a:r>
              <a:rPr lang="de-DE" sz="4200" b="1" dirty="0" smtClean="0">
                <a:solidFill>
                  <a:schemeClr val="tx2"/>
                </a:solidFill>
                <a:latin typeface="ITC Franklin Gothic Std Heavy Italic"/>
              </a:rPr>
              <a:t>SEEBR</a:t>
            </a:r>
            <a:r>
              <a:rPr lang="de-DE" sz="4200" b="1" spc="200" dirty="0" smtClean="0">
                <a:solidFill>
                  <a:schemeClr val="tx2"/>
                </a:solidFill>
                <a:latin typeface="ITC Franklin Gothic Std Heavy Italic"/>
              </a:rPr>
              <a:t>I</a:t>
            </a:r>
            <a:r>
              <a:rPr lang="de-DE" sz="4200" b="1" spc="200" baseline="30000" dirty="0" smtClean="0">
                <a:solidFill>
                  <a:schemeClr val="tx2"/>
                </a:solidFill>
                <a:latin typeface="ITC Franklin Gothic Std Demi"/>
              </a:rPr>
              <a:t>®</a:t>
            </a:r>
          </a:p>
          <a:p>
            <a:endParaRPr lang="de-DE" dirty="0">
              <a:latin typeface="ITC Franklin Gothic Std Book"/>
            </a:endParaRPr>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04" y="3212976"/>
            <a:ext cx="426085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7600" y="2487600"/>
            <a:ext cx="5097870" cy="523220"/>
          </a:xfrm>
          <a:prstGeom prst="rect">
            <a:avLst/>
          </a:prstGeom>
          <a:noFill/>
        </p:spPr>
        <p:txBody>
          <a:bodyPr wrap="none" rtlCol="0">
            <a:spAutoFit/>
          </a:bodyPr>
          <a:lstStyle/>
          <a:p>
            <a:r>
              <a:rPr lang="de-AT" sz="2800" b="1" dirty="0" smtClean="0">
                <a:solidFill>
                  <a:schemeClr val="tx2"/>
                </a:solidFill>
                <a:latin typeface="Arial" panose="020B0604020202020204" pitchFamily="34" charset="0"/>
                <a:cs typeface="Arial" panose="020B0604020202020204" pitchFamily="34" charset="0"/>
              </a:rPr>
              <a:t>Klinische Daten der Phase III</a:t>
            </a:r>
            <a:endParaRPr lang="en-US" sz="2800" b="1"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439763" y="558205"/>
            <a:ext cx="7772400" cy="830997"/>
          </a:xfrm>
          <a:prstGeom prst="rect">
            <a:avLst/>
          </a:prstGeom>
          <a:noFill/>
        </p:spPr>
        <p:txBody>
          <a:bodyPr wrap="square" rtlCol="0">
            <a:spAutoFit/>
          </a:bodyPr>
          <a:lstStyle/>
          <a:p>
            <a:pPr eaLnBrk="0" fontAlgn="base" hangingPunct="0">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Demografische und Baseline-Merkmale der Patienten  1/2</a:t>
            </a:r>
            <a:endParaRPr lang="de-DE" sz="2400" b="1" baseline="34000" dirty="0" smtClean="0">
              <a:solidFill>
                <a:schemeClr val="tx2"/>
              </a:solidFill>
              <a:latin typeface="Arial" panose="020B0604020202020204" pitchFamily="34" charset="0"/>
              <a:cs typeface="Arial" panose="020B0604020202020204" pitchFamily="34" charset="0"/>
            </a:endParaRPr>
          </a:p>
        </p:txBody>
      </p:sp>
      <p:sp>
        <p:nvSpPr>
          <p:cNvPr id="6" name="TextBox 1"/>
          <p:cNvSpPr txBox="1">
            <a:spLocks noChangeArrowheads="1"/>
          </p:cNvSpPr>
          <p:nvPr/>
        </p:nvSpPr>
        <p:spPr bwMode="auto">
          <a:xfrm>
            <a:off x="1058147" y="5729749"/>
            <a:ext cx="7696200" cy="1015663"/>
          </a:xfrm>
          <a:prstGeom prst="rect">
            <a:avLst/>
          </a:prstGeom>
          <a:noFill/>
          <a:ln w="9525">
            <a:noFill/>
            <a:miter lim="800000"/>
            <a:headEnd/>
            <a:tailEnd/>
          </a:ln>
        </p:spPr>
        <p:txBody>
          <a:bodyPr wrap="square">
            <a:spAutoFit/>
          </a:bodyPr>
          <a:lstStyle/>
          <a:p>
            <a:pPr fontAlgn="base">
              <a:spcBef>
                <a:spcPct val="0"/>
              </a:spcBef>
              <a:spcAft>
                <a:spcPct val="0"/>
              </a:spcAft>
            </a:pPr>
            <a:r>
              <a:rPr lang="de-DE" sz="1000" spc="10" dirty="0" smtClean="0">
                <a:latin typeface="ITC Franklin Gothic Std Book"/>
              </a:rPr>
              <a:t>*Die Vorgeschichte der COPD-Exazerbationen besteht aus der Anzahl moderater oder schwerer COPD-Exazerbationen im Jahr vor dem Screening; SA=Standardabweichung; ICS=inhalatives Kortikosteroid; Packungsjahre = Summe der Jahre des Rauchens, multipliziert mit den Zigarettenpackungen, die pro Tag geraucht wurden; die Reversibilität von FEV</a:t>
            </a:r>
            <a:r>
              <a:rPr lang="de-DE" sz="1000" spc="10" baseline="-25000" dirty="0" smtClean="0">
                <a:latin typeface="ITC Franklin Gothic Std Book"/>
              </a:rPr>
              <a:t>1</a:t>
            </a:r>
            <a:r>
              <a:rPr lang="de-DE" sz="1000" spc="10" dirty="0" smtClean="0">
                <a:latin typeface="ITC Franklin Gothic Std Book"/>
              </a:rPr>
              <a:t> wird als prozentualer Anstieg des FEV</a:t>
            </a:r>
            <a:r>
              <a:rPr lang="de-DE" sz="1000" spc="10" baseline="-25000" dirty="0" smtClean="0">
                <a:latin typeface="ITC Franklin Gothic Std Book"/>
              </a:rPr>
              <a:t>1</a:t>
            </a:r>
            <a:r>
              <a:rPr lang="de-DE" sz="1000" spc="10" dirty="0" smtClean="0">
                <a:latin typeface="ITC Franklin Gothic Std Book"/>
              </a:rPr>
              <a:t>-Werts nach Inhalation </a:t>
            </a:r>
          </a:p>
          <a:p>
            <a:pPr fontAlgn="base">
              <a:spcBef>
                <a:spcPct val="0"/>
              </a:spcBef>
              <a:spcAft>
                <a:spcPct val="0"/>
              </a:spcAft>
            </a:pPr>
            <a:r>
              <a:rPr lang="de-DE" sz="1000" spc="10" dirty="0" smtClean="0">
                <a:latin typeface="ITC Franklin Gothic Std Book"/>
              </a:rPr>
              <a:t>des Bronchodilatators im Vergleich zum FEV</a:t>
            </a:r>
            <a:r>
              <a:rPr lang="de-DE" sz="1000" spc="10" baseline="-25000" dirty="0" smtClean="0">
                <a:latin typeface="ITC Franklin Gothic Std Book"/>
              </a:rPr>
              <a:t>1</a:t>
            </a:r>
            <a:r>
              <a:rPr lang="de-DE" sz="1000" spc="10" dirty="0" smtClean="0">
                <a:latin typeface="ITC Franklin Gothic Std Book"/>
              </a:rPr>
              <a:t>-Wert vor der Inhalation des Bronchodilatators berechnet.</a:t>
            </a:r>
            <a:endParaRPr lang="de-DE" sz="1000" spc="10" dirty="0">
              <a:latin typeface="ITC Franklin Gothic Std Book"/>
            </a:endParaRPr>
          </a:p>
          <a:p>
            <a:pPr fontAlgn="base">
              <a:spcBef>
                <a:spcPct val="0"/>
              </a:spcBef>
              <a:spcAft>
                <a:spcPct val="0"/>
              </a:spcAft>
            </a:pPr>
            <a:r>
              <a:rPr lang="de-DE" sz="1000" spc="10" dirty="0" smtClean="0">
                <a:latin typeface="ITC Franklin Gothic Std Book"/>
              </a:rPr>
              <a:t>OL = </a:t>
            </a:r>
            <a:r>
              <a:rPr lang="de-DE" sz="1000" spc="10" dirty="0">
                <a:latin typeface="ITC Franklin Gothic Std Book"/>
              </a:rPr>
              <a:t>open-label, </a:t>
            </a:r>
            <a:r>
              <a:rPr lang="de-DE" sz="1000" spc="10" dirty="0" smtClean="0">
                <a:latin typeface="ITC Franklin Gothic Std Book"/>
              </a:rPr>
              <a:t>FEV</a:t>
            </a:r>
            <a:r>
              <a:rPr lang="de-DE" sz="1000" spc="10" baseline="-25000" dirty="0" smtClean="0">
                <a:latin typeface="ITC Franklin Gothic Std Book"/>
              </a:rPr>
              <a:t>1 </a:t>
            </a:r>
            <a:r>
              <a:rPr lang="de-DE" sz="1000" spc="10" dirty="0" smtClean="0">
                <a:latin typeface="ITC Franklin Gothic Std Book"/>
              </a:rPr>
              <a:t>= </a:t>
            </a:r>
            <a:r>
              <a:rPr lang="de-DE" sz="1000" spc="10" dirty="0" err="1" smtClean="0">
                <a:latin typeface="ITC Franklin Gothic Std Book"/>
              </a:rPr>
              <a:t>forced</a:t>
            </a:r>
            <a:r>
              <a:rPr lang="de-DE" sz="1000" spc="10" dirty="0" smtClean="0">
                <a:latin typeface="ITC Franklin Gothic Std Book"/>
              </a:rPr>
              <a:t> </a:t>
            </a:r>
            <a:r>
              <a:rPr lang="de-DE" sz="1000" spc="10" dirty="0" err="1" smtClean="0">
                <a:latin typeface="ITC Franklin Gothic Std Book"/>
              </a:rPr>
              <a:t>expiratory</a:t>
            </a:r>
            <a:r>
              <a:rPr lang="de-DE" sz="1000" spc="10" dirty="0" smtClean="0">
                <a:latin typeface="ITC Franklin Gothic Std Book"/>
              </a:rPr>
              <a:t> </a:t>
            </a:r>
            <a:r>
              <a:rPr lang="de-DE" sz="1000" spc="10" dirty="0" err="1" smtClean="0">
                <a:latin typeface="ITC Franklin Gothic Std Book"/>
              </a:rPr>
              <a:t>volume</a:t>
            </a:r>
            <a:r>
              <a:rPr lang="de-DE" sz="1000" spc="10" dirty="0" smtClean="0">
                <a:latin typeface="ITC Franklin Gothic Std Book"/>
              </a:rPr>
              <a:t> in 1s, COPD = </a:t>
            </a:r>
            <a:r>
              <a:rPr lang="de-DE" sz="1000" spc="10" dirty="0" err="1" smtClean="0">
                <a:latin typeface="ITC Franklin Gothic Std Book"/>
              </a:rPr>
              <a:t>chronic</a:t>
            </a:r>
            <a:r>
              <a:rPr lang="de-DE" sz="1000" spc="10" dirty="0" smtClean="0">
                <a:latin typeface="ITC Franklin Gothic Std Book"/>
              </a:rPr>
              <a:t> </a:t>
            </a:r>
            <a:r>
              <a:rPr lang="de-DE" sz="1000" spc="10" dirty="0" err="1" smtClean="0">
                <a:latin typeface="ITC Franklin Gothic Std Book"/>
              </a:rPr>
              <a:t>obstructive</a:t>
            </a:r>
            <a:r>
              <a:rPr lang="de-DE" sz="1000" spc="10" dirty="0" smtClean="0">
                <a:latin typeface="ITC Franklin Gothic Std Book"/>
              </a:rPr>
              <a:t> </a:t>
            </a:r>
            <a:r>
              <a:rPr lang="de-DE" sz="1000" spc="10" dirty="0" err="1" smtClean="0">
                <a:latin typeface="ITC Franklin Gothic Std Book"/>
              </a:rPr>
              <a:t>pulmonary</a:t>
            </a:r>
            <a:r>
              <a:rPr lang="de-DE" sz="1000" spc="10" dirty="0" smtClean="0">
                <a:latin typeface="ITC Franklin Gothic Std Book"/>
              </a:rPr>
              <a:t> </a:t>
            </a:r>
            <a:r>
              <a:rPr lang="de-DE" sz="1000" spc="10" dirty="0" err="1" smtClean="0">
                <a:latin typeface="ITC Franklin Gothic Std Book"/>
              </a:rPr>
              <a:t>disease</a:t>
            </a:r>
            <a:endParaRPr lang="de-DE" sz="1000" spc="10" dirty="0" smtClean="0">
              <a:latin typeface="ITC Franklin Gothic Std Book"/>
            </a:endParaRPr>
          </a:p>
        </p:txBody>
      </p:sp>
      <p:graphicFrame>
        <p:nvGraphicFramePr>
          <p:cNvPr id="8" name="Group 63"/>
          <p:cNvGraphicFramePr>
            <a:graphicFrameLocks noGrp="1"/>
          </p:cNvGraphicFramePr>
          <p:nvPr>
            <p:extLst>
              <p:ext uri="{D42A27DB-BD31-4B8C-83A1-F6EECF244321}">
                <p14:modId xmlns:p14="http://schemas.microsoft.com/office/powerpoint/2010/main" val="3926407364"/>
              </p:ext>
            </p:extLst>
          </p:nvPr>
        </p:nvGraphicFramePr>
        <p:xfrm>
          <a:off x="1066800" y="1560303"/>
          <a:ext cx="7378700" cy="3986566"/>
        </p:xfrm>
        <a:graphic>
          <a:graphicData uri="http://schemas.openxmlformats.org/drawingml/2006/table">
            <a:tbl>
              <a:tblPr/>
              <a:tblGrid>
                <a:gridCol w="3093135"/>
                <a:gridCol w="1448156"/>
                <a:gridCol w="1103357"/>
                <a:gridCol w="1734052"/>
              </a:tblGrid>
              <a:tr h="550126">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endParaRPr kumimoji="0" lang="en-US" sz="1200" b="0" i="0" u="none" strike="noStrike" cap="none" spc="10" normalizeH="0" baseline="0" dirty="0" smtClean="0">
                        <a:ln>
                          <a:noFill/>
                        </a:ln>
                        <a:solidFill>
                          <a:schemeClr val="tx1"/>
                        </a:solidFill>
                        <a:effectLst/>
                        <a:latin typeface="ITC Franklin Gothic Std Book"/>
                        <a:cs typeface="ITC Franklin Gothic Std Book"/>
                      </a:endParaRPr>
                    </a:p>
                  </a:txBody>
                  <a:tcPr marL="91441" marR="91441" marT="45719" marB="457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err="1" smtClean="0">
                          <a:solidFill>
                            <a:schemeClr val="tx1"/>
                          </a:solidFill>
                          <a:latin typeface="ITC Franklin Gothic Std Book"/>
                          <a:cs typeface="ITC Franklin Gothic Std Book"/>
                        </a:rPr>
                        <a:t>Glycopyrronium</a:t>
                      </a:r>
                      <a:r>
                        <a:rPr lang="de-DE" sz="1200" b="0" i="0" u="none" spc="10" dirty="0" smtClean="0">
                          <a:solidFill>
                            <a:schemeClr val="tx1"/>
                          </a:solidFill>
                          <a:latin typeface="ITC Franklin Gothic Std Book"/>
                          <a:cs typeface="ITC Franklin Gothic Std Book"/>
                        </a:rPr>
                        <a:t> 50 µg 1-mal tgl.</a:t>
                      </a:r>
                    </a:p>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(n=525)</a:t>
                      </a:r>
                    </a:p>
                  </a:txBody>
                  <a:tcPr marL="91441" marR="91441" marT="45719" marB="45719"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Placebo</a:t>
                      </a:r>
                    </a:p>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(n=268)</a:t>
                      </a:r>
                    </a:p>
                  </a:txBody>
                  <a:tcPr marL="91441" marR="91441" marT="45719" marB="45719"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OL Tiotropium 18 µg </a:t>
                      </a:r>
                    </a:p>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1-mal tgl.</a:t>
                      </a:r>
                    </a:p>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(n=267)</a:t>
                      </a:r>
                    </a:p>
                  </a:txBody>
                  <a:tcPr marL="91441" marR="91441" marT="45719" marB="45719"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53">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Mittleres Alter, Jahre</a:t>
                      </a:r>
                    </a:p>
                  </a:txBody>
                  <a:tcPr marL="91441" marR="91441" marT="45719" marB="4571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63,5 (9,05)</a:t>
                      </a:r>
                    </a:p>
                  </a:txBody>
                  <a:tcPr marL="91441" marR="91441" marT="45719" marB="45719"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63,6 (9,14)</a:t>
                      </a:r>
                    </a:p>
                  </a:txBody>
                  <a:tcPr marL="91441" marR="91441" marT="45719" marB="45719"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63,9 (8,25)</a:t>
                      </a:r>
                    </a:p>
                  </a:txBody>
                  <a:tcPr marL="91441" marR="91441" marT="45719" marB="45719"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11453">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Männlich, n (%)</a:t>
                      </a:r>
                    </a:p>
                  </a:txBody>
                  <a:tcPr marL="91441" marR="91441" marT="45719" marB="45719"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339 (64,6)</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173 (64,6)</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168 (62,9)</a:t>
                      </a:r>
                    </a:p>
                  </a:txBody>
                  <a:tcPr marL="91441" marR="91441" marT="45719" marB="45719" anchor="b" horzOverflow="overflow">
                    <a:lnL>
                      <a:noFill/>
                    </a:lnL>
                    <a:lnR>
                      <a:noFill/>
                    </a:lnR>
                    <a:lnT>
                      <a:noFill/>
                    </a:lnT>
                    <a:lnB>
                      <a:noFill/>
                    </a:lnB>
                    <a:lnTlToBr>
                      <a:noFill/>
                    </a:lnTlToBr>
                    <a:lnBlToTr>
                      <a:noFill/>
                    </a:lnBlToTr>
                    <a:noFill/>
                  </a:tcPr>
                </a:tc>
              </a:tr>
              <a:tr h="411453">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Mittlerer Body-Mass-Index, kg/m</a:t>
                      </a:r>
                      <a:r>
                        <a:rPr lang="de-DE" sz="1200" b="0" i="0" u="none" spc="10" baseline="30000" dirty="0" smtClean="0">
                          <a:solidFill>
                            <a:schemeClr val="tx1"/>
                          </a:solidFill>
                          <a:latin typeface="ITC Franklin Gothic Std Book"/>
                          <a:cs typeface="ITC Franklin Gothic Std Book"/>
                        </a:rPr>
                        <a:t>2</a:t>
                      </a:r>
                    </a:p>
                  </a:txBody>
                  <a:tcPr marL="91441" marR="91441" marT="45719" marB="45719"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27,9 (6,15)</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27,5 (6,24)</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27,7 (6,46)</a:t>
                      </a:r>
                    </a:p>
                  </a:txBody>
                  <a:tcPr marL="91441" marR="91441" marT="45719" marB="45719" anchor="b" horzOverflow="overflow">
                    <a:lnL>
                      <a:noFill/>
                    </a:lnL>
                    <a:lnR>
                      <a:noFill/>
                    </a:lnR>
                    <a:lnT>
                      <a:noFill/>
                    </a:lnT>
                    <a:lnB>
                      <a:noFill/>
                    </a:lnB>
                    <a:lnTlToBr>
                      <a:noFill/>
                    </a:lnTlToBr>
                    <a:lnBlToTr>
                      <a:noFill/>
                    </a:lnBlToTr>
                    <a:noFill/>
                  </a:tcPr>
                </a:tc>
              </a:tr>
              <a:tr h="411453">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Mittlere Dauer der COPD in Jahren</a:t>
                      </a:r>
                    </a:p>
                  </a:txBody>
                  <a:tcPr marL="91441" marR="91441" marT="45719" marB="45719"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7,15 (6,57)</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7,44 (6,60)</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7,52 (6,61)</a:t>
                      </a:r>
                    </a:p>
                  </a:txBody>
                  <a:tcPr marL="91441" marR="91441" marT="45719" marB="45719" anchor="b" horzOverflow="overflow">
                    <a:lnL>
                      <a:noFill/>
                    </a:lnL>
                    <a:lnR>
                      <a:noFill/>
                    </a:lnR>
                    <a:lnT>
                      <a:noFill/>
                    </a:lnT>
                    <a:lnB>
                      <a:noFill/>
                    </a:lnB>
                    <a:lnTlToBr>
                      <a:noFill/>
                    </a:lnTlToBr>
                    <a:lnBlToTr>
                      <a:noFill/>
                    </a:lnBlToTr>
                    <a:noFill/>
                  </a:tcPr>
                </a:tc>
              </a:tr>
              <a:tr h="411453">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Schwere der COPD (GOLD 2008)</a:t>
                      </a:r>
                    </a:p>
                  </a:txBody>
                  <a:tcPr marL="91441" marR="91441" marT="45719" marB="45719"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endParaRPr kumimoji="0" lang="en-GB" sz="1200" b="0" i="0" u="none" strike="noStrike" kern="1200" cap="none" spc="10" normalizeH="0" baseline="0" dirty="0" smtClean="0">
                        <a:ln>
                          <a:noFill/>
                        </a:ln>
                        <a:solidFill>
                          <a:schemeClr val="tx1"/>
                        </a:solidFill>
                        <a:effectLst/>
                        <a:latin typeface="ITC Franklin Gothic Std Book"/>
                        <a:ea typeface="MS Mincho" pitchFamily="49" charset="-128"/>
                        <a:cs typeface="ITC Franklin Gothic Std Book"/>
                      </a:endParaRP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endParaRPr kumimoji="0" lang="en-GB" sz="1200" b="0" i="0" u="none" strike="noStrike" kern="1200" cap="none" spc="10" normalizeH="0" baseline="0" dirty="0" smtClean="0">
                        <a:ln>
                          <a:noFill/>
                        </a:ln>
                        <a:solidFill>
                          <a:schemeClr val="tx1"/>
                        </a:solidFill>
                        <a:effectLst/>
                        <a:latin typeface="ITC Franklin Gothic Std Book"/>
                        <a:ea typeface="MS Mincho" pitchFamily="49" charset="-128"/>
                        <a:cs typeface="ITC Franklin Gothic Std Book"/>
                      </a:endParaRP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endParaRPr kumimoji="0" lang="en-GB" sz="1200" b="0" i="0" u="none" strike="noStrike" kern="1200" cap="none" spc="10" normalizeH="0" baseline="0" dirty="0" smtClean="0">
                        <a:ln>
                          <a:noFill/>
                        </a:ln>
                        <a:solidFill>
                          <a:schemeClr val="tx1"/>
                        </a:solidFill>
                        <a:effectLst/>
                        <a:latin typeface="ITC Franklin Gothic Std Book"/>
                        <a:ea typeface="MS Mincho" pitchFamily="49" charset="-128"/>
                        <a:cs typeface="ITC Franklin Gothic Std Book"/>
                      </a:endParaRPr>
                    </a:p>
                  </a:txBody>
                  <a:tcPr marL="91441" marR="91441" marT="45719" marB="45719" anchor="b" horzOverflow="overflow">
                    <a:lnL>
                      <a:noFill/>
                    </a:lnL>
                    <a:lnR>
                      <a:noFill/>
                    </a:lnR>
                    <a:lnT>
                      <a:noFill/>
                    </a:lnT>
                    <a:lnB>
                      <a:noFill/>
                    </a:lnB>
                    <a:lnTlToBr>
                      <a:noFill/>
                    </a:lnTlToBr>
                    <a:lnBlToTr>
                      <a:noFill/>
                    </a:lnBlToTr>
                    <a:noFill/>
                  </a:tcPr>
                </a:tc>
              </a:tr>
              <a:tr h="411453">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     Moderat</a:t>
                      </a:r>
                    </a:p>
                  </a:txBody>
                  <a:tcPr marL="91441" marR="91441" marT="45719" marB="45719"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332 (63,2)</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174 (64,9)</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172 (64,4)</a:t>
                      </a:r>
                    </a:p>
                  </a:txBody>
                  <a:tcPr marL="91441" marR="91441" marT="45719" marB="45719" anchor="b" horzOverflow="overflow">
                    <a:lnL>
                      <a:noFill/>
                    </a:lnL>
                    <a:lnR>
                      <a:noFill/>
                    </a:lnR>
                    <a:lnT>
                      <a:noFill/>
                    </a:lnT>
                    <a:lnB>
                      <a:noFill/>
                    </a:lnB>
                    <a:lnTlToBr>
                      <a:noFill/>
                    </a:lnTlToBr>
                    <a:lnBlToTr>
                      <a:noFill/>
                    </a:lnBlToTr>
                    <a:noFill/>
                  </a:tcPr>
                </a:tc>
              </a:tr>
              <a:tr h="411453">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     Schwer</a:t>
                      </a:r>
                    </a:p>
                  </a:txBody>
                  <a:tcPr marL="91441" marR="91441" marT="45719" marB="45719"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187 (35,6)</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92 (34,3)</a:t>
                      </a:r>
                    </a:p>
                  </a:txBody>
                  <a:tcPr marL="91441" marR="91441" marT="45719" marB="45719"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94 (35,2)</a:t>
                      </a:r>
                    </a:p>
                  </a:txBody>
                  <a:tcPr marL="91441" marR="91441" marT="45719" marB="45719" anchor="b" horzOverflow="overflow">
                    <a:lnL>
                      <a:noFill/>
                    </a:lnL>
                    <a:lnR>
                      <a:noFill/>
                    </a:lnR>
                    <a:lnT>
                      <a:noFill/>
                    </a:lnT>
                    <a:lnB>
                      <a:noFill/>
                    </a:lnB>
                    <a:lnTlToBr>
                      <a:noFill/>
                    </a:lnTlToBr>
                    <a:lnBlToTr>
                      <a:noFill/>
                    </a:lnBlToTr>
                    <a:noFill/>
                  </a:tcPr>
                </a:tc>
              </a:tr>
              <a:tr h="411453">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     Sehr schwer</a:t>
                      </a:r>
                    </a:p>
                  </a:txBody>
                  <a:tcPr marL="91441" marR="91441" marT="45719" marB="4571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6 (1,1)</a:t>
                      </a:r>
                    </a:p>
                  </a:txBody>
                  <a:tcPr marL="91441" marR="91441" marT="45719" marB="45719"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2 (0,7)</a:t>
                      </a:r>
                    </a:p>
                  </a:txBody>
                  <a:tcPr marL="91441" marR="91441" marT="45719" marB="45719"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kumimoji="0" lang="en-GB" sz="1200" b="0" i="0" u="none" strike="noStrike" kern="1200" cap="none" spc="10" normalizeH="0" baseline="0" dirty="0" smtClean="0">
                          <a:ln>
                            <a:noFill/>
                          </a:ln>
                          <a:solidFill>
                            <a:schemeClr val="tx1"/>
                          </a:solidFill>
                          <a:effectLst/>
                          <a:latin typeface="ITC Franklin Gothic Std Book"/>
                          <a:ea typeface="MS Mincho" pitchFamily="49" charset="-128"/>
                          <a:cs typeface="ITC Franklin Gothic Std Book"/>
                        </a:rPr>
                        <a:t>0</a:t>
                      </a:r>
                    </a:p>
                  </a:txBody>
                  <a:tcPr marL="91441" marR="91441" marT="45719" marB="45719"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graphicFrame>
        <p:nvGraphicFramePr>
          <p:cNvPr id="7" name="Group 63"/>
          <p:cNvGraphicFramePr>
            <a:graphicFrameLocks noGrp="1"/>
          </p:cNvGraphicFramePr>
          <p:nvPr>
            <p:extLst>
              <p:ext uri="{D42A27DB-BD31-4B8C-83A1-F6EECF244321}">
                <p14:modId xmlns:p14="http://schemas.microsoft.com/office/powerpoint/2010/main" val="2992833816"/>
              </p:ext>
            </p:extLst>
          </p:nvPr>
        </p:nvGraphicFramePr>
        <p:xfrm>
          <a:off x="1042468" y="1586882"/>
          <a:ext cx="6840760" cy="4759492"/>
        </p:xfrm>
        <a:graphic>
          <a:graphicData uri="http://schemas.openxmlformats.org/drawingml/2006/table">
            <a:tbl>
              <a:tblPr/>
              <a:tblGrid>
                <a:gridCol w="2931563"/>
                <a:gridCol w="1406512"/>
                <a:gridCol w="1022917"/>
                <a:gridCol w="1479768"/>
              </a:tblGrid>
              <a:tr h="686808">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endParaRPr kumimoji="0" lang="en-US" sz="1200" b="0" i="0" u="none" strike="noStrike" cap="none" spc="10" normalizeH="0" baseline="0" dirty="0" smtClean="0">
                        <a:ln>
                          <a:noFill/>
                        </a:ln>
                        <a:solidFill>
                          <a:schemeClr val="tx1"/>
                        </a:solidFill>
                        <a:effectLst/>
                        <a:latin typeface="ITC Franklin Gothic Std Book"/>
                        <a:cs typeface="ITC Franklin Gothic Std Book"/>
                      </a:endParaRPr>
                    </a:p>
                  </a:txBody>
                  <a:tcPr marL="91441" marR="91441"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err="1" smtClean="0">
                          <a:solidFill>
                            <a:schemeClr val="tx1"/>
                          </a:solidFill>
                          <a:latin typeface="ITC Franklin Gothic Std Book"/>
                          <a:cs typeface="ITC Franklin Gothic Std Book"/>
                        </a:rPr>
                        <a:t>Glycopyrronium</a:t>
                      </a:r>
                      <a:r>
                        <a:rPr lang="de-DE" sz="1200" b="0" i="0" u="none" spc="10" dirty="0" smtClean="0">
                          <a:solidFill>
                            <a:schemeClr val="tx1"/>
                          </a:solidFill>
                          <a:latin typeface="ITC Franklin Gothic Std Book"/>
                          <a:cs typeface="ITC Franklin Gothic Std Book"/>
                        </a:rPr>
                        <a:t> 50 µg 1-mal tgl.</a:t>
                      </a:r>
                    </a:p>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(n=525)</a:t>
                      </a:r>
                    </a:p>
                  </a:txBody>
                  <a:tcPr marL="91441" marR="91441" marT="45714" marB="45714"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Placebo</a:t>
                      </a:r>
                    </a:p>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(n=268)</a:t>
                      </a:r>
                    </a:p>
                  </a:txBody>
                  <a:tcPr marL="91441" marR="91441" marT="45714" marB="45714"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OL Tiotropium 18 µg 1-mal tgl.</a:t>
                      </a:r>
                    </a:p>
                    <a:p>
                      <a:pPr marL="0" marR="0" lvl="0" indent="0" algn="ctr" defTabSz="914400" rtl="0" eaLnBrk="1" fontAlgn="base" latinLnBrk="0" hangingPunct="1">
                        <a:lnSpc>
                          <a:spcPct val="100000"/>
                        </a:lnSpc>
                        <a:spcBef>
                          <a:spcPct val="0"/>
                        </a:spcBef>
                        <a:spcAft>
                          <a:spcPct val="15000"/>
                        </a:spcAft>
                        <a:buClrTx/>
                        <a:buSzTx/>
                        <a:buFontTx/>
                        <a:buNone/>
                        <a:tabLst/>
                      </a:pPr>
                      <a:r>
                        <a:rPr lang="de-DE" sz="1200" b="0" i="0" u="none" spc="10" dirty="0" smtClean="0">
                          <a:solidFill>
                            <a:schemeClr val="tx1"/>
                          </a:solidFill>
                          <a:latin typeface="ITC Franklin Gothic Std Book"/>
                          <a:cs typeface="ITC Franklin Gothic Std Book"/>
                        </a:rPr>
                        <a:t>(n=267)</a:t>
                      </a:r>
                    </a:p>
                  </a:txBody>
                  <a:tcPr marL="91441" marR="91441" marT="45714" marB="45714"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547">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Vorgeschichte der COPD-Exazerbationen zur Baseline*, n (%)</a:t>
                      </a:r>
                    </a:p>
                  </a:txBody>
                  <a:tcPr marL="91441" marR="91441"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50000"/>
                        </a:lnSpc>
                        <a:spcBef>
                          <a:spcPts val="0"/>
                        </a:spcBef>
                        <a:spcAft>
                          <a:spcPts val="0"/>
                        </a:spcAft>
                        <a:buClrTx/>
                        <a:buSzTx/>
                        <a:buFontTx/>
                        <a:buNone/>
                        <a:tabLst/>
                      </a:pPr>
                      <a:endParaRPr kumimoji="0" lang="en-GB" sz="1200" b="0" i="0" u="none" strike="noStrike" kern="1200" cap="none" spc="10" normalizeH="0" baseline="0" dirty="0" smtClean="0">
                        <a:ln>
                          <a:noFill/>
                        </a:ln>
                        <a:solidFill>
                          <a:schemeClr val="tx1"/>
                        </a:solidFill>
                        <a:effectLst/>
                        <a:latin typeface="ITC Franklin Gothic Std Book"/>
                        <a:ea typeface="MS Mincho" pitchFamily="49" charset="-128"/>
                        <a:cs typeface="ITC Franklin Gothic Std Book"/>
                      </a:endParaRPr>
                    </a:p>
                  </a:txBody>
                  <a:tcPr marL="91441" marR="91441" marT="45714" marB="45714"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50000"/>
                        </a:lnSpc>
                        <a:spcBef>
                          <a:spcPts val="0"/>
                        </a:spcBef>
                        <a:spcAft>
                          <a:spcPts val="0"/>
                        </a:spcAft>
                        <a:buClrTx/>
                        <a:buSzTx/>
                        <a:buFontTx/>
                        <a:buNone/>
                        <a:tabLst/>
                      </a:pPr>
                      <a:endParaRPr kumimoji="0" lang="en-GB" sz="1200" b="0" i="0" u="none" strike="noStrike" kern="1200" cap="none" spc="10" normalizeH="0" baseline="0" dirty="0" smtClean="0">
                        <a:ln>
                          <a:noFill/>
                        </a:ln>
                        <a:solidFill>
                          <a:schemeClr val="tx1"/>
                        </a:solidFill>
                        <a:effectLst/>
                        <a:latin typeface="ITC Franklin Gothic Std Book"/>
                        <a:ea typeface="MS Mincho" pitchFamily="49" charset="-128"/>
                        <a:cs typeface="ITC Franklin Gothic Std Book"/>
                      </a:endParaRPr>
                    </a:p>
                  </a:txBody>
                  <a:tcPr marL="91441" marR="91441" marT="45714" marB="45714"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50000"/>
                        </a:lnSpc>
                        <a:spcBef>
                          <a:spcPts val="0"/>
                        </a:spcBef>
                        <a:spcAft>
                          <a:spcPts val="0"/>
                        </a:spcAft>
                        <a:buClrTx/>
                        <a:buSzTx/>
                        <a:buFontTx/>
                        <a:buNone/>
                        <a:tabLst/>
                      </a:pPr>
                      <a:endParaRPr kumimoji="0" lang="en-GB" sz="1200" b="0" i="0" u="none" strike="noStrike" kern="1200" cap="none" spc="10" normalizeH="0" baseline="0" dirty="0" smtClean="0">
                        <a:ln>
                          <a:noFill/>
                        </a:ln>
                        <a:solidFill>
                          <a:schemeClr val="tx1"/>
                        </a:solidFill>
                        <a:effectLst/>
                        <a:latin typeface="ITC Franklin Gothic Std Book"/>
                        <a:ea typeface="MS Mincho" pitchFamily="49" charset="-128"/>
                        <a:cs typeface="ITC Franklin Gothic Std Book"/>
                      </a:endParaRPr>
                    </a:p>
                  </a:txBody>
                  <a:tcPr marL="91441" marR="91441" marT="45714" marB="45714"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55240">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     0 Exazerbationen</a:t>
                      </a:r>
                    </a:p>
                  </a:txBody>
                  <a:tcPr marL="91441" marR="91441"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377 (71,8)</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206 (76,9)</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195 (73,0)</a:t>
                      </a:r>
                    </a:p>
                  </a:txBody>
                  <a:tcPr marL="91441" marR="91441" marT="45714" marB="45714" anchor="b" horzOverflow="overflow">
                    <a:lnL>
                      <a:noFill/>
                    </a:lnL>
                    <a:lnR>
                      <a:noFill/>
                    </a:lnR>
                    <a:lnT>
                      <a:noFill/>
                    </a:lnT>
                    <a:lnB>
                      <a:noFill/>
                    </a:lnB>
                    <a:lnTlToBr>
                      <a:noFill/>
                    </a:lnTlToBr>
                    <a:lnBlToTr>
                      <a:noFill/>
                    </a:lnBlToTr>
                    <a:noFill/>
                  </a:tcPr>
                </a:tc>
              </a:tr>
              <a:tr h="355240">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    1 Exazerbation</a:t>
                      </a:r>
                    </a:p>
                  </a:txBody>
                  <a:tcPr marL="91441" marR="91441"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113 (21,5)</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43 (16,0)</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55 (20,6)</a:t>
                      </a:r>
                    </a:p>
                  </a:txBody>
                  <a:tcPr marL="91441" marR="91441" marT="45714" marB="45714" anchor="b" horzOverflow="overflow">
                    <a:lnL>
                      <a:noFill/>
                    </a:lnL>
                    <a:lnR>
                      <a:noFill/>
                    </a:lnR>
                    <a:lnT>
                      <a:noFill/>
                    </a:lnT>
                    <a:lnB>
                      <a:noFill/>
                    </a:lnB>
                    <a:lnTlToBr>
                      <a:noFill/>
                    </a:lnTlToBr>
                    <a:lnBlToTr>
                      <a:noFill/>
                    </a:lnBlToTr>
                    <a:noFill/>
                  </a:tcPr>
                </a:tc>
              </a:tr>
              <a:tr h="355240">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    ≥ 2 Exazerbationen</a:t>
                      </a:r>
                    </a:p>
                  </a:txBody>
                  <a:tcPr marL="91441" marR="91441"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35 (6,7)</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19 (7,1)</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17 (6,4)</a:t>
                      </a:r>
                    </a:p>
                  </a:txBody>
                  <a:tcPr marL="91441" marR="91441" marT="45714" marB="45714" anchor="b" horzOverflow="overflow">
                    <a:lnL>
                      <a:noFill/>
                    </a:lnL>
                    <a:lnR>
                      <a:noFill/>
                    </a:lnR>
                    <a:lnT>
                      <a:noFill/>
                    </a:lnT>
                    <a:lnB>
                      <a:noFill/>
                    </a:lnB>
                    <a:lnTlToBr>
                      <a:noFill/>
                    </a:lnTlToBr>
                    <a:lnBlToTr>
                      <a:noFill/>
                    </a:lnBlToTr>
                    <a:noFill/>
                  </a:tcPr>
                </a:tc>
              </a:tr>
              <a:tr h="907854">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Mittleres postbronchodilatorisch gemessenes FEV</a:t>
                      </a:r>
                      <a:r>
                        <a:rPr lang="de-DE" sz="1200" b="0" i="0" u="none" spc="10" baseline="-25000" dirty="0" smtClean="0">
                          <a:solidFill>
                            <a:schemeClr val="tx1"/>
                          </a:solidFill>
                          <a:latin typeface="ITC Franklin Gothic Std Book"/>
                          <a:cs typeface="ITC Franklin Gothic Std Book"/>
                        </a:rPr>
                        <a:t>1</a:t>
                      </a:r>
                      <a:r>
                        <a:rPr lang="de-DE" sz="1200" b="0" i="0" u="none" spc="10" dirty="0" smtClean="0">
                          <a:solidFill>
                            <a:schemeClr val="tx1"/>
                          </a:solidFill>
                          <a:latin typeface="ITC Franklin Gothic Std Book"/>
                          <a:cs typeface="ITC Franklin Gothic Std Book"/>
                        </a:rPr>
                        <a:t> Prozentsatz des vorhergesagten Wertes</a:t>
                      </a:r>
                    </a:p>
                  </a:txBody>
                  <a:tcPr marL="91441" marR="91441"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55,71 (13,02)</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56,38 (14,05)</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56,02 (13,02)</a:t>
                      </a:r>
                    </a:p>
                  </a:txBody>
                  <a:tcPr marL="91441" marR="91441" marT="45714" marB="45714" anchor="b" horzOverflow="overflow">
                    <a:lnL>
                      <a:noFill/>
                    </a:lnL>
                    <a:lnR>
                      <a:noFill/>
                    </a:lnR>
                    <a:lnT>
                      <a:noFill/>
                    </a:lnT>
                    <a:lnB>
                      <a:noFill/>
                    </a:lnB>
                    <a:lnTlToBr>
                      <a:noFill/>
                    </a:lnTlToBr>
                    <a:lnBlToTr>
                      <a:noFill/>
                    </a:lnBlToTr>
                    <a:noFill/>
                  </a:tcPr>
                </a:tc>
              </a:tr>
              <a:tr h="710492">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Mittleres postbronchodilatorisch gemessenes FEV</a:t>
                      </a:r>
                      <a:r>
                        <a:rPr lang="de-DE" sz="1200" b="0" i="0" u="none" spc="10" baseline="-25000" dirty="0" smtClean="0">
                          <a:solidFill>
                            <a:schemeClr val="tx1"/>
                          </a:solidFill>
                          <a:latin typeface="ITC Franklin Gothic Std Book"/>
                          <a:cs typeface="ITC Franklin Gothic Std Book"/>
                        </a:rPr>
                        <a:t>1</a:t>
                      </a:r>
                      <a:r>
                        <a:rPr lang="de-DE" sz="1200" b="0" i="0" u="none" spc="10" dirty="0" smtClean="0">
                          <a:solidFill>
                            <a:schemeClr val="tx1"/>
                          </a:solidFill>
                          <a:latin typeface="ITC Franklin Gothic Std Book"/>
                          <a:cs typeface="ITC Franklin Gothic Std Book"/>
                        </a:rPr>
                        <a:t>, Reversibilität in %</a:t>
                      </a:r>
                      <a:r>
                        <a:rPr lang="de-DE" sz="1200" b="0" i="0" spc="10" dirty="0" smtClean="0">
                          <a:solidFill>
                            <a:schemeClr val="tx1"/>
                          </a:solidFill>
                          <a:latin typeface="ITC Franklin Gothic Std Book"/>
                          <a:cs typeface="ITC Franklin Gothic Std Book"/>
                        </a:rPr>
                        <a:t> </a:t>
                      </a:r>
                    </a:p>
                  </a:txBody>
                  <a:tcPr marL="91441" marR="91441"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16,24 (15,16)</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14,56 (14,50)</a:t>
                      </a:r>
                    </a:p>
                  </a:txBody>
                  <a:tcPr marL="91441" marR="91441"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16,36 (14,69)</a:t>
                      </a:r>
                    </a:p>
                  </a:txBody>
                  <a:tcPr marL="91441" marR="91441" marT="45714" marB="45714" anchor="b" horzOverflow="overflow">
                    <a:lnL>
                      <a:noFill/>
                    </a:lnL>
                    <a:lnR>
                      <a:noFill/>
                    </a:lnR>
                    <a:lnT>
                      <a:noFill/>
                    </a:lnT>
                    <a:lnB>
                      <a:noFill/>
                    </a:lnB>
                    <a:lnTlToBr>
                      <a:noFill/>
                    </a:lnTlToBr>
                    <a:lnBlToTr>
                      <a:noFill/>
                    </a:lnBlToTr>
                    <a:noFill/>
                  </a:tcPr>
                </a:tc>
              </a:tr>
              <a:tr h="710492">
                <a:tc>
                  <a:txBody>
                    <a:bodyPr/>
                    <a:lstStyle/>
                    <a:p>
                      <a:pPr marL="0" marR="0" lvl="0" indent="0" algn="l"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Mittleres postbronchodilatorisch gemessenes FEV</a:t>
                      </a:r>
                      <a:r>
                        <a:rPr lang="de-DE" sz="1200" b="0" i="0" u="none" spc="10" baseline="-25000" dirty="0" smtClean="0">
                          <a:solidFill>
                            <a:schemeClr val="tx1"/>
                          </a:solidFill>
                          <a:latin typeface="ITC Franklin Gothic Std Book"/>
                          <a:cs typeface="ITC Franklin Gothic Std Book"/>
                        </a:rPr>
                        <a:t>1</a:t>
                      </a:r>
                      <a:r>
                        <a:rPr lang="de-DE" sz="1200" b="0" i="0" u="none" spc="10" dirty="0" smtClean="0">
                          <a:solidFill>
                            <a:schemeClr val="tx1"/>
                          </a:solidFill>
                          <a:latin typeface="ITC Franklin Gothic Std Book"/>
                          <a:cs typeface="ITC Franklin Gothic Std Book"/>
                        </a:rPr>
                        <a:t>/FVC in % </a:t>
                      </a:r>
                      <a:r>
                        <a:rPr lang="de-DE" sz="1200" b="0" i="0" spc="10" dirty="0" smtClean="0">
                          <a:solidFill>
                            <a:schemeClr val="tx1"/>
                          </a:solidFill>
                          <a:latin typeface="ITC Franklin Gothic Std Book"/>
                          <a:cs typeface="ITC Franklin Gothic Std Book"/>
                        </a:rPr>
                        <a:t> </a:t>
                      </a:r>
                    </a:p>
                  </a:txBody>
                  <a:tcPr marL="91441" marR="91441"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50,59 (10,51)</a:t>
                      </a:r>
                    </a:p>
                  </a:txBody>
                  <a:tcPr marL="91441" marR="91441" marT="45714" marB="45714"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50,84 (10,48)</a:t>
                      </a:r>
                    </a:p>
                  </a:txBody>
                  <a:tcPr marL="91441" marR="91441" marT="45714" marB="45714"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pPr>
                      <a:r>
                        <a:rPr lang="de-DE" sz="1200" b="0" i="0" u="none" spc="10" dirty="0" smtClean="0">
                          <a:solidFill>
                            <a:schemeClr val="tx1"/>
                          </a:solidFill>
                          <a:latin typeface="ITC Franklin Gothic Std Book"/>
                          <a:cs typeface="ITC Franklin Gothic Std Book"/>
                        </a:rPr>
                        <a:t>50,30 (10,43)</a:t>
                      </a:r>
                    </a:p>
                  </a:txBody>
                  <a:tcPr marL="91441" marR="91441" marT="45714" marB="45714"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1293844" y="6391870"/>
            <a:ext cx="6666049" cy="461665"/>
          </a:xfrm>
          <a:prstGeom prst="rect">
            <a:avLst/>
          </a:prstGeom>
        </p:spPr>
        <p:txBody>
          <a:bodyPr wrap="square">
            <a:spAutoFit/>
          </a:bodyPr>
          <a:lstStyle/>
          <a:p>
            <a:r>
              <a:rPr lang="de-DE" sz="1200" spc="10" dirty="0">
                <a:solidFill>
                  <a:srgbClr val="88746A"/>
                </a:solidFill>
                <a:latin typeface="ITC Franklin Gothic Std Book"/>
              </a:rPr>
              <a:t>OL = open-label, FEV</a:t>
            </a:r>
            <a:r>
              <a:rPr lang="de-DE" sz="1200" spc="10" baseline="-25000" dirty="0">
                <a:solidFill>
                  <a:srgbClr val="88746A"/>
                </a:solidFill>
                <a:latin typeface="ITC Franklin Gothic Std Book"/>
              </a:rPr>
              <a:t>1</a:t>
            </a:r>
            <a:r>
              <a:rPr lang="de-DE" sz="1200" spc="10" dirty="0">
                <a:solidFill>
                  <a:srgbClr val="88746A"/>
                </a:solidFill>
                <a:latin typeface="ITC Franklin Gothic Std Book"/>
              </a:rPr>
              <a:t> = </a:t>
            </a:r>
            <a:r>
              <a:rPr lang="de-DE" sz="1200" spc="10" dirty="0" err="1">
                <a:solidFill>
                  <a:srgbClr val="88746A"/>
                </a:solidFill>
                <a:latin typeface="ITC Franklin Gothic Std Book"/>
              </a:rPr>
              <a:t>forced</a:t>
            </a:r>
            <a:r>
              <a:rPr lang="de-DE" sz="1200" spc="10" dirty="0">
                <a:solidFill>
                  <a:srgbClr val="88746A"/>
                </a:solidFill>
                <a:latin typeface="ITC Franklin Gothic Std Book"/>
              </a:rPr>
              <a:t> </a:t>
            </a:r>
            <a:r>
              <a:rPr lang="de-DE" sz="1200" spc="10" dirty="0" err="1">
                <a:solidFill>
                  <a:srgbClr val="88746A"/>
                </a:solidFill>
                <a:latin typeface="ITC Franklin Gothic Std Book"/>
              </a:rPr>
              <a:t>expiratory</a:t>
            </a:r>
            <a:r>
              <a:rPr lang="de-DE" sz="1200" spc="10" dirty="0">
                <a:solidFill>
                  <a:srgbClr val="88746A"/>
                </a:solidFill>
                <a:latin typeface="ITC Franklin Gothic Std Book"/>
              </a:rPr>
              <a:t> </a:t>
            </a:r>
            <a:r>
              <a:rPr lang="de-DE" sz="1200" spc="10" dirty="0" err="1">
                <a:solidFill>
                  <a:srgbClr val="88746A"/>
                </a:solidFill>
                <a:latin typeface="ITC Franklin Gothic Std Book"/>
              </a:rPr>
              <a:t>volume</a:t>
            </a:r>
            <a:r>
              <a:rPr lang="de-DE" sz="1200" spc="10" dirty="0">
                <a:solidFill>
                  <a:srgbClr val="88746A"/>
                </a:solidFill>
                <a:latin typeface="ITC Franklin Gothic Std Book"/>
              </a:rPr>
              <a:t> in </a:t>
            </a:r>
            <a:r>
              <a:rPr lang="de-DE" sz="1200" spc="10" dirty="0" smtClean="0">
                <a:solidFill>
                  <a:srgbClr val="88746A"/>
                </a:solidFill>
                <a:latin typeface="ITC Franklin Gothic Std Book"/>
              </a:rPr>
              <a:t>1s, </a:t>
            </a:r>
            <a:r>
              <a:rPr lang="de-DE" sz="1200" spc="10" dirty="0">
                <a:solidFill>
                  <a:srgbClr val="88746A"/>
                </a:solidFill>
                <a:latin typeface="ITC Franklin Gothic Std Book"/>
              </a:rPr>
              <a:t>FVC = </a:t>
            </a:r>
            <a:r>
              <a:rPr lang="de-DE" sz="1200" spc="10" dirty="0" err="1">
                <a:solidFill>
                  <a:srgbClr val="88746A"/>
                </a:solidFill>
                <a:latin typeface="ITC Franklin Gothic Std Book"/>
              </a:rPr>
              <a:t>forced</a:t>
            </a:r>
            <a:r>
              <a:rPr lang="de-DE" sz="1200" spc="10" dirty="0">
                <a:solidFill>
                  <a:srgbClr val="88746A"/>
                </a:solidFill>
                <a:latin typeface="ITC Franklin Gothic Std Book"/>
              </a:rPr>
              <a:t> vital </a:t>
            </a:r>
            <a:r>
              <a:rPr lang="de-DE" sz="1200" spc="10" dirty="0" err="1">
                <a:solidFill>
                  <a:srgbClr val="88746A"/>
                </a:solidFill>
                <a:latin typeface="ITC Franklin Gothic Std Book"/>
              </a:rPr>
              <a:t>capacity</a:t>
            </a:r>
            <a:r>
              <a:rPr lang="de-DE" sz="1200" spc="10" dirty="0">
                <a:solidFill>
                  <a:srgbClr val="88746A"/>
                </a:solidFill>
                <a:latin typeface="ITC Franklin Gothic Std Book"/>
              </a:rPr>
              <a:t>, </a:t>
            </a:r>
            <a:r>
              <a:rPr lang="de-DE" sz="1200" spc="10" dirty="0" smtClean="0">
                <a:solidFill>
                  <a:srgbClr val="88746A"/>
                </a:solidFill>
                <a:latin typeface="ITC Franklin Gothic Std Book"/>
              </a:rPr>
              <a:t>COPD </a:t>
            </a:r>
            <a:r>
              <a:rPr lang="de-DE" sz="1200" spc="10" dirty="0">
                <a:solidFill>
                  <a:srgbClr val="88746A"/>
                </a:solidFill>
                <a:latin typeface="ITC Franklin Gothic Std Book"/>
              </a:rPr>
              <a:t>= </a:t>
            </a:r>
            <a:r>
              <a:rPr lang="de-DE" sz="1200" spc="10" dirty="0" err="1">
                <a:solidFill>
                  <a:srgbClr val="88746A"/>
                </a:solidFill>
                <a:latin typeface="ITC Franklin Gothic Std Book"/>
              </a:rPr>
              <a:t>chronic</a:t>
            </a:r>
            <a:r>
              <a:rPr lang="de-DE" sz="1200" spc="10" dirty="0">
                <a:solidFill>
                  <a:srgbClr val="88746A"/>
                </a:solidFill>
                <a:latin typeface="ITC Franklin Gothic Std Book"/>
              </a:rPr>
              <a:t> </a:t>
            </a:r>
            <a:r>
              <a:rPr lang="de-DE" sz="1200" spc="10" dirty="0" err="1">
                <a:solidFill>
                  <a:srgbClr val="88746A"/>
                </a:solidFill>
                <a:latin typeface="ITC Franklin Gothic Std Book"/>
              </a:rPr>
              <a:t>obstructive</a:t>
            </a:r>
            <a:r>
              <a:rPr lang="de-DE" sz="1200" spc="10" dirty="0">
                <a:solidFill>
                  <a:srgbClr val="88746A"/>
                </a:solidFill>
                <a:latin typeface="ITC Franklin Gothic Std Book"/>
              </a:rPr>
              <a:t> </a:t>
            </a:r>
            <a:r>
              <a:rPr lang="de-DE" sz="1200" spc="10" dirty="0" err="1">
                <a:solidFill>
                  <a:srgbClr val="88746A"/>
                </a:solidFill>
                <a:latin typeface="ITC Franklin Gothic Std Book"/>
              </a:rPr>
              <a:t>pulmonary</a:t>
            </a:r>
            <a:r>
              <a:rPr lang="de-DE" sz="1200" spc="10" dirty="0">
                <a:solidFill>
                  <a:srgbClr val="88746A"/>
                </a:solidFill>
                <a:latin typeface="ITC Franklin Gothic Std Book"/>
              </a:rPr>
              <a:t> </a:t>
            </a:r>
            <a:r>
              <a:rPr lang="de-DE" sz="1200" spc="10" dirty="0" err="1">
                <a:solidFill>
                  <a:srgbClr val="88746A"/>
                </a:solidFill>
                <a:latin typeface="ITC Franklin Gothic Std Book"/>
              </a:rPr>
              <a:t>disease</a:t>
            </a:r>
            <a:endParaRPr lang="de-DE" sz="1200" spc="10" dirty="0">
              <a:solidFill>
                <a:srgbClr val="88746A"/>
              </a:solidFill>
              <a:latin typeface="ITC Franklin Gothic Std Book"/>
            </a:endParaRPr>
          </a:p>
        </p:txBody>
      </p:sp>
      <p:sp>
        <p:nvSpPr>
          <p:cNvPr id="8" name="Textfeld 12"/>
          <p:cNvSpPr txBox="1"/>
          <p:nvPr/>
        </p:nvSpPr>
        <p:spPr>
          <a:xfrm>
            <a:off x="439763" y="558205"/>
            <a:ext cx="7772400" cy="830997"/>
          </a:xfrm>
          <a:prstGeom prst="rect">
            <a:avLst/>
          </a:prstGeom>
          <a:noFill/>
        </p:spPr>
        <p:txBody>
          <a:bodyPr wrap="square" rtlCol="0">
            <a:spAutoFit/>
          </a:bodyPr>
          <a:lstStyle/>
          <a:p>
            <a:pPr eaLnBrk="0" fontAlgn="base" hangingPunct="0">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Demografische und Baseline-Merkmale der Patienten  2/2</a:t>
            </a:r>
            <a:endParaRPr lang="de-DE" sz="2400" b="1" baseline="34000" dirty="0" smtClean="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304674" y="585213"/>
            <a:ext cx="8077200" cy="738664"/>
          </a:xfrm>
          <a:prstGeom prst="rect">
            <a:avLst/>
          </a:prstGeom>
          <a:noFill/>
        </p:spPr>
        <p:txBody>
          <a:bodyPr wrap="square" rtlCol="0">
            <a:spAutoFit/>
          </a:bodyPr>
          <a:lstStyle/>
          <a:p>
            <a:pPr eaLnBrk="0" fontAlgn="base" hangingPunct="0">
              <a:spcBef>
                <a:spcPct val="0"/>
              </a:spcBef>
              <a:spcAft>
                <a:spcPct val="0"/>
              </a:spcAft>
            </a:pPr>
            <a:r>
              <a:rPr lang="de-DE" sz="2100" b="1" spc="30" dirty="0" err="1" smtClean="0">
                <a:solidFill>
                  <a:schemeClr val="tx2"/>
                </a:solidFill>
                <a:latin typeface="Arial" panose="020B0604020202020204" pitchFamily="34" charset="0"/>
                <a:cs typeface="Arial" panose="020B0604020202020204" pitchFamily="34" charset="0"/>
              </a:rPr>
              <a:t>Talwert</a:t>
            </a:r>
            <a:r>
              <a:rPr lang="de-DE" sz="2100" b="1" spc="30" dirty="0" smtClean="0">
                <a:solidFill>
                  <a:schemeClr val="tx2"/>
                </a:solidFill>
                <a:latin typeface="Arial" panose="020B0604020202020204" pitchFamily="34" charset="0"/>
                <a:cs typeface="Arial" panose="020B0604020202020204" pitchFamily="34" charset="0"/>
              </a:rPr>
              <a:t> des FEV</a:t>
            </a:r>
            <a:r>
              <a:rPr lang="de-DE" sz="2100" b="1" spc="30" baseline="-25000" dirty="0" smtClean="0">
                <a:solidFill>
                  <a:schemeClr val="tx2"/>
                </a:solidFill>
                <a:latin typeface="Arial" panose="020B0604020202020204" pitchFamily="34" charset="0"/>
                <a:cs typeface="Arial" panose="020B0604020202020204" pitchFamily="34" charset="0"/>
              </a:rPr>
              <a:t>1</a:t>
            </a:r>
            <a:r>
              <a:rPr lang="de-DE" sz="2100" b="1" spc="30" dirty="0" smtClean="0">
                <a:solidFill>
                  <a:schemeClr val="tx2"/>
                </a:solidFill>
                <a:latin typeface="Arial" panose="020B0604020202020204" pitchFamily="34" charset="0"/>
                <a:cs typeface="Arial" panose="020B0604020202020204" pitchFamily="34" charset="0"/>
              </a:rPr>
              <a:t> am 2.Tag, Woche 12 (primärer Endpunkt), </a:t>
            </a:r>
            <a:r>
              <a:rPr lang="de-DE" sz="2100" b="1" spc="50" dirty="0" smtClean="0">
                <a:solidFill>
                  <a:schemeClr val="tx2"/>
                </a:solidFill>
                <a:latin typeface="Arial" panose="020B0604020202020204" pitchFamily="34" charset="0"/>
                <a:cs typeface="Arial" panose="020B0604020202020204" pitchFamily="34" charset="0"/>
              </a:rPr>
              <a:t>Woche 26 und 52</a:t>
            </a:r>
            <a:endParaRPr lang="de-DE" sz="2100" b="1" spc="50" baseline="34000" dirty="0" smtClean="0">
              <a:solidFill>
                <a:schemeClr val="tx2"/>
              </a:solidFill>
              <a:latin typeface="Arial" panose="020B0604020202020204" pitchFamily="34" charset="0"/>
              <a:cs typeface="Arial" panose="020B0604020202020204" pitchFamily="34" charset="0"/>
            </a:endParaRPr>
          </a:p>
        </p:txBody>
      </p:sp>
      <p:sp>
        <p:nvSpPr>
          <p:cNvPr id="8" name="TextBox 21"/>
          <p:cNvSpPr txBox="1">
            <a:spLocks noChangeArrowheads="1"/>
          </p:cNvSpPr>
          <p:nvPr/>
        </p:nvSpPr>
        <p:spPr bwMode="auto">
          <a:xfrm>
            <a:off x="1114868" y="6243439"/>
            <a:ext cx="7794625" cy="507831"/>
          </a:xfrm>
          <a:prstGeom prst="rect">
            <a:avLst/>
          </a:prstGeom>
          <a:noFill/>
          <a:ln w="9525">
            <a:noFill/>
            <a:miter lim="800000"/>
            <a:headEnd/>
            <a:tailEnd/>
          </a:ln>
        </p:spPr>
        <p:txBody>
          <a:bodyPr wrap="square">
            <a:spAutoFit/>
          </a:bodyPr>
          <a:lstStyle/>
          <a:p>
            <a:pPr fontAlgn="base">
              <a:spcBef>
                <a:spcPct val="0"/>
              </a:spcBef>
              <a:spcAft>
                <a:spcPct val="0"/>
              </a:spcAft>
            </a:pPr>
            <a:r>
              <a:rPr lang="de-DE" sz="1300" spc="10" dirty="0" smtClean="0">
                <a:solidFill>
                  <a:srgbClr val="88746A"/>
                </a:solidFill>
                <a:latin typeface="ITC Franklin Gothic Std Book"/>
              </a:rPr>
              <a:t>*p &lt; 0,001 vs. Placebo; </a:t>
            </a:r>
            <a:r>
              <a:rPr lang="de-DE" sz="1300" spc="10" baseline="30000" dirty="0" smtClean="0">
                <a:solidFill>
                  <a:schemeClr val="tx2"/>
                </a:solidFill>
                <a:latin typeface="ITC Franklin Gothic Std Demi"/>
              </a:rPr>
              <a:t>†</a:t>
            </a:r>
            <a:r>
              <a:rPr lang="de-DE" sz="1300" spc="10" dirty="0" smtClean="0">
                <a:solidFill>
                  <a:schemeClr val="tx2"/>
                </a:solidFill>
                <a:latin typeface="ITC Franklin Gothic Std Demi"/>
              </a:rPr>
              <a:t>p = 0,007 vs. Tiotropium. </a:t>
            </a:r>
            <a:r>
              <a:rPr lang="de-DE" sz="1300" spc="10" dirty="0" smtClean="0">
                <a:solidFill>
                  <a:srgbClr val="88746A"/>
                </a:solidFill>
                <a:latin typeface="ITC Franklin Gothic Std Book"/>
              </a:rPr>
              <a:t>95% KI,</a:t>
            </a:r>
          </a:p>
          <a:p>
            <a:pPr fontAlgn="base">
              <a:spcBef>
                <a:spcPct val="0"/>
              </a:spcBef>
              <a:spcAft>
                <a:spcPct val="0"/>
              </a:spcAft>
            </a:pPr>
            <a:r>
              <a:rPr lang="de-DE" sz="1400" spc="10" dirty="0">
                <a:solidFill>
                  <a:srgbClr val="88746A"/>
                </a:solidFill>
                <a:latin typeface="ITC Franklin Gothic Std Book"/>
              </a:rPr>
              <a:t>OL = open-label, FEV</a:t>
            </a:r>
            <a:r>
              <a:rPr lang="de-DE" sz="1400" spc="10" baseline="-25000" dirty="0">
                <a:solidFill>
                  <a:srgbClr val="88746A"/>
                </a:solidFill>
                <a:latin typeface="ITC Franklin Gothic Std Book"/>
              </a:rPr>
              <a:t>1</a:t>
            </a:r>
            <a:r>
              <a:rPr lang="de-DE" sz="1400" spc="10" dirty="0">
                <a:solidFill>
                  <a:srgbClr val="88746A"/>
                </a:solidFill>
                <a:latin typeface="ITC Franklin Gothic Std Book"/>
              </a:rPr>
              <a:t> = </a:t>
            </a:r>
            <a:r>
              <a:rPr lang="de-DE" sz="1400" spc="10" dirty="0" err="1">
                <a:solidFill>
                  <a:srgbClr val="88746A"/>
                </a:solidFill>
                <a:latin typeface="ITC Franklin Gothic Std Book"/>
              </a:rPr>
              <a:t>forced</a:t>
            </a:r>
            <a:r>
              <a:rPr lang="de-DE" sz="1400" spc="10" dirty="0">
                <a:solidFill>
                  <a:srgbClr val="88746A"/>
                </a:solidFill>
                <a:latin typeface="ITC Franklin Gothic Std Book"/>
              </a:rPr>
              <a:t> </a:t>
            </a:r>
            <a:r>
              <a:rPr lang="de-DE" sz="1400" spc="10" dirty="0" err="1">
                <a:solidFill>
                  <a:srgbClr val="88746A"/>
                </a:solidFill>
                <a:latin typeface="ITC Franklin Gothic Std Book"/>
              </a:rPr>
              <a:t>expiratory</a:t>
            </a:r>
            <a:r>
              <a:rPr lang="de-DE" sz="1400" spc="10" dirty="0">
                <a:solidFill>
                  <a:srgbClr val="88746A"/>
                </a:solidFill>
                <a:latin typeface="ITC Franklin Gothic Std Book"/>
              </a:rPr>
              <a:t> </a:t>
            </a:r>
            <a:r>
              <a:rPr lang="de-DE" sz="1400" spc="10" dirty="0" err="1">
                <a:solidFill>
                  <a:srgbClr val="88746A"/>
                </a:solidFill>
                <a:latin typeface="ITC Franklin Gothic Std Book"/>
              </a:rPr>
              <a:t>volume</a:t>
            </a:r>
            <a:r>
              <a:rPr lang="de-DE" sz="1400" spc="10" dirty="0">
                <a:solidFill>
                  <a:srgbClr val="88746A"/>
                </a:solidFill>
                <a:latin typeface="ITC Franklin Gothic Std Book"/>
              </a:rPr>
              <a:t> in </a:t>
            </a:r>
            <a:r>
              <a:rPr lang="de-DE" sz="1400" spc="10" dirty="0" smtClean="0">
                <a:solidFill>
                  <a:srgbClr val="88746A"/>
                </a:solidFill>
                <a:latin typeface="ITC Franklin Gothic Std Book"/>
              </a:rPr>
              <a:t>1s; NVA237 = </a:t>
            </a:r>
            <a:r>
              <a:rPr lang="de-DE" sz="1400" spc="10" dirty="0" err="1" smtClean="0">
                <a:solidFill>
                  <a:srgbClr val="88746A"/>
                </a:solidFill>
                <a:latin typeface="ITC Franklin Gothic Std Book"/>
              </a:rPr>
              <a:t>Glycopyrronium</a:t>
            </a:r>
            <a:endParaRPr lang="de-DE" sz="1300" spc="10" dirty="0" smtClean="0">
              <a:solidFill>
                <a:srgbClr val="88746A"/>
              </a:solidFill>
              <a:latin typeface="ITC Franklin Gothic Std Book"/>
            </a:endParaRPr>
          </a:p>
        </p:txBody>
      </p:sp>
      <p:sp>
        <p:nvSpPr>
          <p:cNvPr id="9" name="Rectangle 4"/>
          <p:cNvSpPr txBox="1">
            <a:spLocks noChangeArrowheads="1"/>
          </p:cNvSpPr>
          <p:nvPr/>
        </p:nvSpPr>
        <p:spPr bwMode="auto">
          <a:xfrm>
            <a:off x="712490" y="1564093"/>
            <a:ext cx="8153400" cy="641350"/>
          </a:xfrm>
          <a:prstGeom prst="rect">
            <a:avLst/>
          </a:prstGeom>
          <a:noFill/>
          <a:ln w="9525">
            <a:noFill/>
            <a:miter lim="800000"/>
            <a:headEnd/>
            <a:tailEnd/>
          </a:ln>
        </p:spPr>
        <p:txBody>
          <a:bodyPr lIns="0" tIns="0" rIns="0" bIns="0"/>
          <a:lstStyle/>
          <a:p>
            <a:pPr marL="288000" indent="-288000" fontAlgn="base">
              <a:spcBef>
                <a:spcPct val="0"/>
              </a:spcBef>
              <a:spcAft>
                <a:spcPct val="15000"/>
              </a:spcAft>
              <a:buSzPct val="90000"/>
              <a:buFont typeface="Arial" panose="020B0604020202020204" pitchFamily="34" charset="0"/>
              <a:buChar char="•"/>
            </a:pPr>
            <a:r>
              <a:rPr lang="de-DE" sz="1600" spc="10" dirty="0" err="1" smtClean="0">
                <a:latin typeface="ITC Franklin Gothic Std Book"/>
              </a:rPr>
              <a:t>Glycopyrronium</a:t>
            </a:r>
            <a:r>
              <a:rPr lang="de-DE" sz="1600" b="0" i="0" spc="10" dirty="0" smtClean="0">
                <a:latin typeface="ITC Franklin Gothic Std Book"/>
              </a:rPr>
              <a:t> verbesserte signifikant das Tal-FEV</a:t>
            </a:r>
            <a:r>
              <a:rPr lang="de-DE" sz="1600" b="0" i="0" spc="10" baseline="-25000" dirty="0" smtClean="0">
                <a:latin typeface="ITC Franklin Gothic Std Book"/>
              </a:rPr>
              <a:t>1</a:t>
            </a:r>
            <a:r>
              <a:rPr lang="de-DE" sz="1600" b="0" i="0" spc="10" dirty="0" smtClean="0">
                <a:latin typeface="ITC Franklin Gothic Std Book"/>
              </a:rPr>
              <a:t> gegenüber Placebo, </a:t>
            </a:r>
            <a:br>
              <a:rPr lang="de-DE" sz="1600" b="0" i="0" spc="10" dirty="0" smtClean="0">
                <a:latin typeface="ITC Franklin Gothic Std Book"/>
              </a:rPr>
            </a:br>
            <a:r>
              <a:rPr lang="de-DE" sz="1600" b="0" i="0" spc="10" dirty="0" smtClean="0">
                <a:latin typeface="ITC Franklin Gothic Std Book"/>
              </a:rPr>
              <a:t>vergleichbar mit OL Tiotropium 18 µg 1-mal tgl.</a:t>
            </a:r>
          </a:p>
        </p:txBody>
      </p:sp>
      <p:grpSp>
        <p:nvGrpSpPr>
          <p:cNvPr id="16" name="Gruppierung 15"/>
          <p:cNvGrpSpPr/>
          <p:nvPr/>
        </p:nvGrpSpPr>
        <p:grpSpPr>
          <a:xfrm>
            <a:off x="899592" y="2123513"/>
            <a:ext cx="7027862" cy="4102761"/>
            <a:chOff x="1197322" y="1845088"/>
            <a:chExt cx="7315201" cy="4183074"/>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97322" y="1845088"/>
              <a:ext cx="7315201" cy="4183074"/>
            </a:xfrm>
            <a:prstGeom prst="rect">
              <a:avLst/>
            </a:prstGeom>
            <a:noFill/>
            <a:ln w="9525">
              <a:noFill/>
              <a:miter lim="800000"/>
              <a:headEnd/>
              <a:tailEnd/>
            </a:ln>
            <a:effectLst>
              <a:outerShdw blurRad="101600" dir="10800000" algn="tl" rotWithShape="0">
                <a:srgbClr val="000000">
                  <a:alpha val="60000"/>
                </a:srgbClr>
              </a:outerShdw>
            </a:effectLst>
          </p:spPr>
        </p:pic>
        <p:sp>
          <p:nvSpPr>
            <p:cNvPr id="15" name="Textfeld 14"/>
            <p:cNvSpPr txBox="1"/>
            <p:nvPr/>
          </p:nvSpPr>
          <p:spPr>
            <a:xfrm>
              <a:off x="5448300" y="2252246"/>
              <a:ext cx="800100" cy="627603"/>
            </a:xfrm>
            <a:prstGeom prst="rect">
              <a:avLst/>
            </a:prstGeom>
            <a:noFill/>
          </p:spPr>
          <p:txBody>
            <a:bodyPr wrap="square" rtlCol="0">
              <a:spAutoFit/>
            </a:bodyPr>
            <a:lstStyle/>
            <a:p>
              <a:pPr algn="ctr"/>
              <a:r>
                <a:rPr lang="en-GB" sz="2400" b="1" baseline="30000" dirty="0" smtClean="0">
                  <a:solidFill>
                    <a:schemeClr val="tx2"/>
                  </a:solidFill>
                  <a:cs typeface="Arial" pitchFamily="34" charset="0"/>
                </a:rPr>
                <a:t>†</a:t>
              </a:r>
            </a:p>
            <a:p>
              <a:pPr algn="ctr"/>
              <a:endParaRPr lang="de-DE" dirty="0">
                <a:solidFill>
                  <a:srgbClr val="FF6600"/>
                </a:solidFill>
              </a:endParaRPr>
            </a:p>
          </p:txBody>
        </p:sp>
      </p:grpSp>
      <p:sp>
        <p:nvSpPr>
          <p:cNvPr id="2" name="Rectangle 1"/>
          <p:cNvSpPr/>
          <p:nvPr/>
        </p:nvSpPr>
        <p:spPr>
          <a:xfrm>
            <a:off x="4002926" y="5949280"/>
            <a:ext cx="1784349" cy="216024"/>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266700" y="569357"/>
            <a:ext cx="8077200" cy="738664"/>
          </a:xfrm>
          <a:prstGeom prst="rect">
            <a:avLst/>
          </a:prstGeom>
          <a:noFill/>
        </p:spPr>
        <p:txBody>
          <a:bodyPr wrap="square" rtlCol="0">
            <a:spAutoFit/>
          </a:bodyPr>
          <a:lstStyle/>
          <a:p>
            <a:pPr eaLnBrk="0" fontAlgn="base" hangingPunct="0">
              <a:spcBef>
                <a:spcPct val="0"/>
              </a:spcBef>
              <a:spcAft>
                <a:spcPct val="0"/>
              </a:spcAft>
            </a:pPr>
            <a:r>
              <a:rPr lang="de-DE" sz="2100" b="1" dirty="0" smtClean="0">
                <a:solidFill>
                  <a:schemeClr val="tx2"/>
                </a:solidFill>
                <a:latin typeface="Arial" panose="020B0604020202020204" pitchFamily="34" charset="0"/>
                <a:cs typeface="Arial" panose="020B0604020202020204" pitchFamily="34" charset="0"/>
              </a:rPr>
              <a:t>Signifikante Verbesserung des</a:t>
            </a:r>
            <a:r>
              <a:rPr lang="de-DE" sz="2100" b="1" dirty="0">
                <a:solidFill>
                  <a:schemeClr val="tx2"/>
                </a:solidFill>
                <a:latin typeface="Arial" panose="020B0604020202020204" pitchFamily="34" charset="0"/>
                <a:cs typeface="Arial" panose="020B0604020202020204" pitchFamily="34" charset="0"/>
              </a:rPr>
              <a:t> </a:t>
            </a:r>
            <a:r>
              <a:rPr lang="de-DE" sz="2100" b="1" dirty="0" smtClean="0">
                <a:solidFill>
                  <a:schemeClr val="tx2"/>
                </a:solidFill>
                <a:latin typeface="Arial" panose="020B0604020202020204" pitchFamily="34" charset="0"/>
                <a:cs typeface="Arial" panose="020B0604020202020204" pitchFamily="34" charset="0"/>
              </a:rPr>
              <a:t>FEV</a:t>
            </a:r>
            <a:r>
              <a:rPr lang="de-DE" sz="2100" b="1" baseline="-25000" dirty="0" smtClean="0">
                <a:solidFill>
                  <a:schemeClr val="tx2"/>
                </a:solidFill>
                <a:latin typeface="Arial" panose="020B0604020202020204" pitchFamily="34" charset="0"/>
                <a:cs typeface="Arial" panose="020B0604020202020204" pitchFamily="34" charset="0"/>
              </a:rPr>
              <a:t>1</a:t>
            </a:r>
            <a:r>
              <a:rPr lang="de-DE" sz="2100" b="1" dirty="0" smtClean="0">
                <a:solidFill>
                  <a:schemeClr val="tx2"/>
                </a:solidFill>
                <a:latin typeface="Arial" panose="020B0604020202020204" pitchFamily="34" charset="0"/>
                <a:cs typeface="Arial" panose="020B0604020202020204" pitchFamily="34" charset="0"/>
              </a:rPr>
              <a:t> gegenüber Placebo über 24 Stunden nach Gabe (an Tag 1) </a:t>
            </a:r>
            <a:endParaRPr lang="de-DE" sz="2100" b="1" baseline="34000" dirty="0" smtClean="0">
              <a:solidFill>
                <a:schemeClr val="tx2"/>
              </a:solidFill>
              <a:latin typeface="Arial" panose="020B0604020202020204" pitchFamily="34" charset="0"/>
              <a:cs typeface="Arial" panose="020B0604020202020204" pitchFamily="34" charset="0"/>
            </a:endParaRPr>
          </a:p>
        </p:txBody>
      </p:sp>
      <p:sp>
        <p:nvSpPr>
          <p:cNvPr id="12" name="Rechteck 11"/>
          <p:cNvSpPr/>
          <p:nvPr/>
        </p:nvSpPr>
        <p:spPr>
          <a:xfrm>
            <a:off x="1099964" y="1628799"/>
            <a:ext cx="7080052" cy="4376107"/>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Box 7"/>
          <p:cNvSpPr txBox="1">
            <a:spLocks noChangeArrowheads="1"/>
          </p:cNvSpPr>
          <p:nvPr/>
        </p:nvSpPr>
        <p:spPr bwMode="auto">
          <a:xfrm>
            <a:off x="1066800" y="6088930"/>
            <a:ext cx="7480300" cy="292388"/>
          </a:xfrm>
          <a:prstGeom prst="rect">
            <a:avLst/>
          </a:prstGeom>
          <a:noFill/>
          <a:ln w="9525">
            <a:noFill/>
            <a:miter lim="800000"/>
            <a:headEnd/>
            <a:tailEnd/>
          </a:ln>
        </p:spPr>
        <p:txBody>
          <a:bodyPr wrap="square">
            <a:spAutoFit/>
          </a:bodyPr>
          <a:lstStyle/>
          <a:p>
            <a:pPr fontAlgn="base">
              <a:spcBef>
                <a:spcPct val="0"/>
              </a:spcBef>
              <a:spcAft>
                <a:spcPct val="0"/>
              </a:spcAft>
            </a:pPr>
            <a:r>
              <a:rPr lang="de-DE" sz="1300" b="0" i="0" spc="10" dirty="0" smtClean="0">
                <a:solidFill>
                  <a:srgbClr val="88746A"/>
                </a:solidFill>
                <a:latin typeface="ITC Franklin Gothic Std Book"/>
              </a:rPr>
              <a:t>Alle Zeitpunkte statistisch signifikant </a:t>
            </a:r>
            <a:r>
              <a:rPr lang="de-DE" sz="1300" spc="10" dirty="0" err="1" smtClean="0">
                <a:solidFill>
                  <a:srgbClr val="88746A"/>
                </a:solidFill>
                <a:latin typeface="ITC Franklin Gothic Std Book"/>
              </a:rPr>
              <a:t>versus</a:t>
            </a:r>
            <a:r>
              <a:rPr lang="de-DE" sz="1300" spc="10" dirty="0" smtClean="0">
                <a:solidFill>
                  <a:srgbClr val="88746A"/>
                </a:solidFill>
                <a:latin typeface="ITC Franklin Gothic Std Book"/>
              </a:rPr>
              <a:t> Placebo </a:t>
            </a:r>
            <a:r>
              <a:rPr lang="de-DE" sz="1300" b="0" i="0" spc="10" dirty="0" smtClean="0">
                <a:solidFill>
                  <a:srgbClr val="88746A"/>
                </a:solidFill>
                <a:latin typeface="ITC Franklin Gothic Std Book"/>
              </a:rPr>
              <a:t>(p &lt; 0,001), ausgenommen 16 h und 22 h </a:t>
            </a:r>
          </a:p>
        </p:txBody>
      </p:sp>
      <p:grpSp>
        <p:nvGrpSpPr>
          <p:cNvPr id="16" name="Gruppierung 15"/>
          <p:cNvGrpSpPr/>
          <p:nvPr/>
        </p:nvGrpSpPr>
        <p:grpSpPr>
          <a:xfrm>
            <a:off x="1176852" y="2130569"/>
            <a:ext cx="6900264" cy="3634616"/>
            <a:chOff x="395536" y="2057403"/>
            <a:chExt cx="8138864" cy="4497744"/>
          </a:xfrm>
        </p:grpSpPr>
        <p:graphicFrame>
          <p:nvGraphicFramePr>
            <p:cNvPr id="17" name="Chart 4"/>
            <p:cNvGraphicFramePr>
              <a:graphicFrameLocks/>
            </p:cNvGraphicFramePr>
            <p:nvPr/>
          </p:nvGraphicFramePr>
          <p:xfrm>
            <a:off x="751384" y="2057403"/>
            <a:ext cx="7783016" cy="374292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9"/>
            <p:cNvSpPr txBox="1">
              <a:spLocks noChangeArrowheads="1"/>
            </p:cNvSpPr>
            <p:nvPr/>
          </p:nvSpPr>
          <p:spPr bwMode="auto">
            <a:xfrm>
              <a:off x="3298825" y="5893437"/>
              <a:ext cx="3167063" cy="661710"/>
            </a:xfrm>
            <a:prstGeom prst="rect">
              <a:avLst/>
            </a:prstGeom>
            <a:noFill/>
            <a:ln w="9525">
              <a:noFill/>
              <a:miter lim="800000"/>
              <a:headEnd/>
              <a:tailEnd/>
            </a:ln>
          </p:spPr>
          <p:txBody>
            <a:bodyPr>
              <a:spAutoFit/>
            </a:bodyPr>
            <a:lstStyle/>
            <a:p>
              <a:pPr algn="ctr" fontAlgn="base">
                <a:spcBef>
                  <a:spcPct val="0"/>
                </a:spcBef>
                <a:spcAft>
                  <a:spcPct val="0"/>
                </a:spcAft>
              </a:pPr>
              <a:r>
                <a:rPr lang="de-DE" sz="1600" dirty="0" smtClean="0">
                  <a:solidFill>
                    <a:srgbClr val="FFFFFF"/>
                  </a:solidFill>
                  <a:latin typeface="ITC Franklin Gothic Std Book"/>
                  <a:cs typeface="ITC Franklin Gothic Std Book"/>
                </a:rPr>
                <a:t>Zeit nach Verabreichung (Stunden)</a:t>
              </a:r>
            </a:p>
          </p:txBody>
        </p:sp>
        <p:sp>
          <p:nvSpPr>
            <p:cNvPr id="19" name="TextBox 8"/>
            <p:cNvSpPr txBox="1"/>
            <p:nvPr/>
          </p:nvSpPr>
          <p:spPr>
            <a:xfrm>
              <a:off x="395536" y="3284984"/>
              <a:ext cx="487575" cy="1440160"/>
            </a:xfrm>
            <a:prstGeom prst="rect">
              <a:avLst/>
            </a:prstGeom>
            <a:noFill/>
          </p:spPr>
          <p:txBody>
            <a:bodyPr vert="vert270">
              <a:spAutoFit/>
            </a:bodyPr>
            <a:lstStyle/>
            <a:p>
              <a:pPr algn="ctr">
                <a:defRPr/>
              </a:pPr>
              <a:r>
                <a:rPr lang="de-DE" sz="1600" dirty="0" smtClean="0">
                  <a:solidFill>
                    <a:srgbClr val="FFFFFF"/>
                  </a:solidFill>
                  <a:latin typeface="ITC Franklin Gothic Std Book"/>
                  <a:cs typeface="ITC Franklin Gothic Std Book"/>
                </a:rPr>
                <a:t>FEV</a:t>
              </a:r>
              <a:r>
                <a:rPr lang="de-DE" sz="1600" baseline="-25000" dirty="0" smtClean="0">
                  <a:solidFill>
                    <a:srgbClr val="FFFFFF"/>
                  </a:solidFill>
                  <a:latin typeface="ITC Franklin Gothic Std Book"/>
                  <a:cs typeface="ITC Franklin Gothic Std Book"/>
                </a:rPr>
                <a:t>1</a:t>
              </a:r>
              <a:r>
                <a:rPr lang="de-DE" sz="1600" dirty="0" smtClean="0">
                  <a:solidFill>
                    <a:srgbClr val="FFFFFF"/>
                  </a:solidFill>
                  <a:latin typeface="ITC Franklin Gothic Std Book"/>
                  <a:cs typeface="ITC Franklin Gothic Std Book"/>
                </a:rPr>
                <a:t> (l)</a:t>
              </a:r>
            </a:p>
          </p:txBody>
        </p:sp>
      </p:grpSp>
      <p:sp>
        <p:nvSpPr>
          <p:cNvPr id="2" name="TextBox 1"/>
          <p:cNvSpPr txBox="1"/>
          <p:nvPr/>
        </p:nvSpPr>
        <p:spPr>
          <a:xfrm>
            <a:off x="1674127" y="6476999"/>
            <a:ext cx="5202129" cy="276999"/>
          </a:xfrm>
          <a:prstGeom prst="rect">
            <a:avLst/>
          </a:prstGeom>
          <a:noFill/>
        </p:spPr>
        <p:txBody>
          <a:bodyPr wrap="square" rtlCol="0">
            <a:spAutoFit/>
          </a:bodyPr>
          <a:lstStyle/>
          <a:p>
            <a:r>
              <a:rPr lang="de-DE" sz="1200" spc="10" dirty="0">
                <a:solidFill>
                  <a:srgbClr val="88746A"/>
                </a:solidFill>
                <a:latin typeface="ITC Franklin Gothic Std Book"/>
              </a:rPr>
              <a:t>FEV</a:t>
            </a:r>
            <a:r>
              <a:rPr lang="de-DE" sz="1200" spc="10" baseline="-25000" dirty="0">
                <a:solidFill>
                  <a:srgbClr val="88746A"/>
                </a:solidFill>
                <a:latin typeface="ITC Franklin Gothic Std Book"/>
              </a:rPr>
              <a:t>1</a:t>
            </a:r>
            <a:r>
              <a:rPr lang="de-DE" sz="1200" spc="10" dirty="0">
                <a:solidFill>
                  <a:srgbClr val="88746A"/>
                </a:solidFill>
                <a:latin typeface="ITC Franklin Gothic Std Book"/>
              </a:rPr>
              <a:t> = </a:t>
            </a:r>
            <a:r>
              <a:rPr lang="de-DE" sz="1200" spc="10" dirty="0" err="1">
                <a:solidFill>
                  <a:srgbClr val="88746A"/>
                </a:solidFill>
                <a:latin typeface="ITC Franklin Gothic Std Book"/>
              </a:rPr>
              <a:t>forced</a:t>
            </a:r>
            <a:r>
              <a:rPr lang="de-DE" sz="1200" spc="10" dirty="0">
                <a:solidFill>
                  <a:srgbClr val="88746A"/>
                </a:solidFill>
                <a:latin typeface="ITC Franklin Gothic Std Book"/>
              </a:rPr>
              <a:t> </a:t>
            </a:r>
            <a:r>
              <a:rPr lang="de-DE" sz="1200" spc="10" dirty="0" err="1">
                <a:solidFill>
                  <a:srgbClr val="88746A"/>
                </a:solidFill>
                <a:latin typeface="ITC Franklin Gothic Std Book"/>
              </a:rPr>
              <a:t>expiratory</a:t>
            </a:r>
            <a:r>
              <a:rPr lang="de-DE" sz="1200" spc="10" dirty="0">
                <a:solidFill>
                  <a:srgbClr val="88746A"/>
                </a:solidFill>
                <a:latin typeface="ITC Franklin Gothic Std Book"/>
              </a:rPr>
              <a:t> </a:t>
            </a:r>
            <a:r>
              <a:rPr lang="de-DE" sz="1200" spc="10" dirty="0" err="1">
                <a:solidFill>
                  <a:srgbClr val="88746A"/>
                </a:solidFill>
                <a:latin typeface="ITC Franklin Gothic Std Book"/>
              </a:rPr>
              <a:t>volume</a:t>
            </a:r>
            <a:r>
              <a:rPr lang="de-DE" sz="1200" spc="10" dirty="0">
                <a:solidFill>
                  <a:srgbClr val="88746A"/>
                </a:solidFill>
                <a:latin typeface="ITC Franklin Gothic Std Book"/>
              </a:rPr>
              <a:t> in </a:t>
            </a:r>
            <a:r>
              <a:rPr lang="de-DE" sz="1200" spc="10" dirty="0" smtClean="0">
                <a:solidFill>
                  <a:srgbClr val="88746A"/>
                </a:solidFill>
                <a:latin typeface="ITC Franklin Gothic Std Book"/>
              </a:rPr>
              <a:t>1s; NVA237 = </a:t>
            </a:r>
            <a:r>
              <a:rPr lang="de-DE" sz="1200" spc="10" dirty="0" err="1" smtClean="0">
                <a:solidFill>
                  <a:srgbClr val="88746A"/>
                </a:solidFill>
                <a:latin typeface="ITC Franklin Gothic Std Book"/>
              </a:rPr>
              <a:t>Glycopyrronium</a:t>
            </a:r>
            <a:endParaRPr lang="en-US" sz="1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281781" y="569357"/>
            <a:ext cx="8077200" cy="738664"/>
          </a:xfrm>
          <a:prstGeom prst="rect">
            <a:avLst/>
          </a:prstGeom>
          <a:noFill/>
        </p:spPr>
        <p:txBody>
          <a:bodyPr wrap="square" rtlCol="0">
            <a:spAutoFit/>
          </a:bodyPr>
          <a:lstStyle/>
          <a:p>
            <a:pPr eaLnBrk="0" fontAlgn="base" hangingPunct="0">
              <a:spcBef>
                <a:spcPct val="0"/>
              </a:spcBef>
              <a:spcAft>
                <a:spcPct val="0"/>
              </a:spcAft>
            </a:pPr>
            <a:r>
              <a:rPr lang="de-DE" sz="2100" b="1" dirty="0" smtClean="0">
                <a:solidFill>
                  <a:schemeClr val="tx2"/>
                </a:solidFill>
                <a:latin typeface="Arial" panose="020B0604020202020204" pitchFamily="34" charset="0"/>
                <a:cs typeface="Arial" panose="020B0604020202020204" pitchFamily="34" charset="0"/>
              </a:rPr>
              <a:t>Signifikante Verbesserung des FEV</a:t>
            </a:r>
            <a:r>
              <a:rPr lang="de-DE" sz="2100" b="1" baseline="-25000" dirty="0" smtClean="0">
                <a:solidFill>
                  <a:schemeClr val="tx2"/>
                </a:solidFill>
                <a:latin typeface="Arial" panose="020B0604020202020204" pitchFamily="34" charset="0"/>
                <a:cs typeface="Arial" panose="020B0604020202020204" pitchFamily="34" charset="0"/>
              </a:rPr>
              <a:t>1</a:t>
            </a:r>
            <a:r>
              <a:rPr lang="de-DE" sz="2100" b="1" dirty="0" smtClean="0">
                <a:solidFill>
                  <a:schemeClr val="tx2"/>
                </a:solidFill>
                <a:latin typeface="Arial" panose="020B0604020202020204" pitchFamily="34" charset="0"/>
                <a:cs typeface="Arial" panose="020B0604020202020204" pitchFamily="34" charset="0"/>
              </a:rPr>
              <a:t> gegenüber Placebo über 24 Stunden nach Gabe von NVA237 (in Woche 12) </a:t>
            </a:r>
            <a:endParaRPr lang="de-DE" sz="2100" b="1" baseline="34000" dirty="0" smtClean="0">
              <a:solidFill>
                <a:schemeClr val="tx2"/>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sp>
        <p:nvSpPr>
          <p:cNvPr id="12" name="Rechteck 11"/>
          <p:cNvSpPr/>
          <p:nvPr/>
        </p:nvSpPr>
        <p:spPr>
          <a:xfrm>
            <a:off x="1066800" y="1628800"/>
            <a:ext cx="7055194" cy="4304099"/>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Box 7"/>
          <p:cNvSpPr txBox="1">
            <a:spLocks noChangeArrowheads="1"/>
          </p:cNvSpPr>
          <p:nvPr/>
        </p:nvSpPr>
        <p:spPr bwMode="auto">
          <a:xfrm>
            <a:off x="1066800" y="6060757"/>
            <a:ext cx="8077200" cy="492443"/>
          </a:xfrm>
          <a:prstGeom prst="rect">
            <a:avLst/>
          </a:prstGeom>
          <a:noFill/>
          <a:ln w="9525">
            <a:noFill/>
            <a:miter lim="800000"/>
            <a:headEnd/>
            <a:tailEnd/>
          </a:ln>
        </p:spPr>
        <p:txBody>
          <a:bodyPr wrap="square">
            <a:spAutoFit/>
          </a:bodyPr>
          <a:lstStyle/>
          <a:p>
            <a:pPr fontAlgn="base">
              <a:spcBef>
                <a:spcPct val="0"/>
              </a:spcBef>
              <a:spcAft>
                <a:spcPct val="0"/>
              </a:spcAft>
            </a:pPr>
            <a:r>
              <a:rPr lang="de-DE" sz="1300" spc="10" dirty="0" smtClean="0">
                <a:solidFill>
                  <a:srgbClr val="88746A"/>
                </a:solidFill>
                <a:latin typeface="ITC Franklin Gothic Std Book"/>
              </a:rPr>
              <a:t>Alle Zeitpunkte statistisch signifikant versus Placebo (p &lt; 0,001), </a:t>
            </a:r>
          </a:p>
          <a:p>
            <a:pPr fontAlgn="base">
              <a:spcBef>
                <a:spcPct val="0"/>
              </a:spcBef>
              <a:spcAft>
                <a:spcPct val="0"/>
              </a:spcAft>
            </a:pPr>
            <a:r>
              <a:rPr lang="de-DE" sz="1300" spc="10" dirty="0" smtClean="0">
                <a:solidFill>
                  <a:srgbClr val="88746A"/>
                </a:solidFill>
                <a:latin typeface="ITC Franklin Gothic Std Book"/>
              </a:rPr>
              <a:t>ausgenommen 16 h, 23 h 15 min und 23 h 45 min </a:t>
            </a:r>
          </a:p>
        </p:txBody>
      </p:sp>
      <p:grpSp>
        <p:nvGrpSpPr>
          <p:cNvPr id="22" name="Gruppierung 21"/>
          <p:cNvGrpSpPr/>
          <p:nvPr/>
        </p:nvGrpSpPr>
        <p:grpSpPr>
          <a:xfrm>
            <a:off x="1165144" y="2359699"/>
            <a:ext cx="6815850" cy="3345152"/>
            <a:chOff x="304800" y="1981200"/>
            <a:chExt cx="8229600" cy="4293297"/>
          </a:xfrm>
        </p:grpSpPr>
        <p:graphicFrame>
          <p:nvGraphicFramePr>
            <p:cNvPr id="23" name="Chart 3"/>
            <p:cNvGraphicFramePr>
              <a:graphicFrameLocks/>
            </p:cNvGraphicFramePr>
            <p:nvPr/>
          </p:nvGraphicFramePr>
          <p:xfrm>
            <a:off x="735687" y="1981200"/>
            <a:ext cx="7798713" cy="348615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9"/>
            <p:cNvSpPr txBox="1">
              <a:spLocks noChangeArrowheads="1"/>
            </p:cNvSpPr>
            <p:nvPr/>
          </p:nvSpPr>
          <p:spPr bwMode="auto">
            <a:xfrm>
              <a:off x="3276600" y="5599502"/>
              <a:ext cx="3167063" cy="674995"/>
            </a:xfrm>
            <a:prstGeom prst="rect">
              <a:avLst/>
            </a:prstGeom>
            <a:noFill/>
            <a:ln w="9525">
              <a:noFill/>
              <a:miter lim="800000"/>
              <a:headEnd/>
              <a:tailEnd/>
            </a:ln>
          </p:spPr>
          <p:txBody>
            <a:bodyPr>
              <a:spAutoFit/>
            </a:bodyPr>
            <a:lstStyle/>
            <a:p>
              <a:pPr algn="ctr" fontAlgn="base">
                <a:spcBef>
                  <a:spcPct val="0"/>
                </a:spcBef>
                <a:spcAft>
                  <a:spcPct val="0"/>
                </a:spcAft>
              </a:pPr>
              <a:r>
                <a:rPr lang="de-DE" sz="1600" dirty="0" smtClean="0">
                  <a:solidFill>
                    <a:srgbClr val="FFFFFF"/>
                  </a:solidFill>
                  <a:latin typeface="ITC Franklin Gothic Std Book"/>
                  <a:cs typeface="ITC Franklin Gothic Std Book"/>
                </a:rPr>
                <a:t>Zeit nach Verabreichung (Stunden)</a:t>
              </a:r>
            </a:p>
          </p:txBody>
        </p:sp>
        <p:sp>
          <p:nvSpPr>
            <p:cNvPr id="25" name="TextBox 6"/>
            <p:cNvSpPr txBox="1"/>
            <p:nvPr/>
          </p:nvSpPr>
          <p:spPr>
            <a:xfrm>
              <a:off x="304800" y="3284984"/>
              <a:ext cx="497364" cy="1440160"/>
            </a:xfrm>
            <a:prstGeom prst="rect">
              <a:avLst/>
            </a:prstGeom>
            <a:noFill/>
          </p:spPr>
          <p:txBody>
            <a:bodyPr vert="vert270">
              <a:spAutoFit/>
            </a:bodyPr>
            <a:lstStyle/>
            <a:p>
              <a:pPr algn="ctr">
                <a:defRPr/>
              </a:pPr>
              <a:r>
                <a:rPr lang="de-DE" sz="1600" dirty="0" smtClean="0">
                  <a:solidFill>
                    <a:srgbClr val="FFFFFF"/>
                  </a:solidFill>
                  <a:latin typeface="ITC Franklin Gothic Std Book"/>
                  <a:cs typeface="ITC Franklin Gothic Std Book"/>
                </a:rPr>
                <a:t>FEV</a:t>
              </a:r>
              <a:r>
                <a:rPr lang="de-DE" sz="1600" baseline="-25000" dirty="0" smtClean="0">
                  <a:solidFill>
                    <a:srgbClr val="FFFFFF"/>
                  </a:solidFill>
                  <a:latin typeface="ITC Franklin Gothic Std Book"/>
                  <a:cs typeface="ITC Franklin Gothic Std Book"/>
                </a:rPr>
                <a:t>1</a:t>
              </a:r>
              <a:r>
                <a:rPr lang="de-DE" sz="1600" dirty="0" smtClean="0">
                  <a:solidFill>
                    <a:srgbClr val="FFFFFF"/>
                  </a:solidFill>
                  <a:latin typeface="ITC Franklin Gothic Std Book"/>
                  <a:cs typeface="ITC Franklin Gothic Std Book"/>
                </a:rPr>
                <a:t> (l)</a:t>
              </a:r>
            </a:p>
          </p:txBody>
        </p:sp>
      </p:grpSp>
      <p:sp>
        <p:nvSpPr>
          <p:cNvPr id="16" name="TextBox 15"/>
          <p:cNvSpPr txBox="1"/>
          <p:nvPr/>
        </p:nvSpPr>
        <p:spPr>
          <a:xfrm>
            <a:off x="1674127" y="6476999"/>
            <a:ext cx="5202129" cy="276999"/>
          </a:xfrm>
          <a:prstGeom prst="rect">
            <a:avLst/>
          </a:prstGeom>
          <a:noFill/>
        </p:spPr>
        <p:txBody>
          <a:bodyPr wrap="square" rtlCol="0">
            <a:spAutoFit/>
          </a:bodyPr>
          <a:lstStyle/>
          <a:p>
            <a:r>
              <a:rPr lang="de-DE" sz="1200" spc="10" dirty="0">
                <a:solidFill>
                  <a:srgbClr val="88746A"/>
                </a:solidFill>
                <a:latin typeface="ITC Franklin Gothic Std Book"/>
              </a:rPr>
              <a:t>FEV</a:t>
            </a:r>
            <a:r>
              <a:rPr lang="de-DE" sz="1200" spc="10" baseline="-25000" dirty="0">
                <a:solidFill>
                  <a:srgbClr val="88746A"/>
                </a:solidFill>
                <a:latin typeface="ITC Franklin Gothic Std Book"/>
              </a:rPr>
              <a:t>1</a:t>
            </a:r>
            <a:r>
              <a:rPr lang="de-DE" sz="1200" spc="10" dirty="0">
                <a:solidFill>
                  <a:srgbClr val="88746A"/>
                </a:solidFill>
                <a:latin typeface="ITC Franklin Gothic Std Book"/>
              </a:rPr>
              <a:t> = </a:t>
            </a:r>
            <a:r>
              <a:rPr lang="de-DE" sz="1200" spc="10" dirty="0" err="1">
                <a:solidFill>
                  <a:srgbClr val="88746A"/>
                </a:solidFill>
                <a:latin typeface="ITC Franklin Gothic Std Book"/>
              </a:rPr>
              <a:t>forced</a:t>
            </a:r>
            <a:r>
              <a:rPr lang="de-DE" sz="1200" spc="10" dirty="0">
                <a:solidFill>
                  <a:srgbClr val="88746A"/>
                </a:solidFill>
                <a:latin typeface="ITC Franklin Gothic Std Book"/>
              </a:rPr>
              <a:t> </a:t>
            </a:r>
            <a:r>
              <a:rPr lang="de-DE" sz="1200" spc="10" dirty="0" err="1">
                <a:solidFill>
                  <a:srgbClr val="88746A"/>
                </a:solidFill>
                <a:latin typeface="ITC Franklin Gothic Std Book"/>
              </a:rPr>
              <a:t>expiratory</a:t>
            </a:r>
            <a:r>
              <a:rPr lang="de-DE" sz="1200" spc="10" dirty="0">
                <a:solidFill>
                  <a:srgbClr val="88746A"/>
                </a:solidFill>
                <a:latin typeface="ITC Franklin Gothic Std Book"/>
              </a:rPr>
              <a:t> </a:t>
            </a:r>
            <a:r>
              <a:rPr lang="de-DE" sz="1200" spc="10" dirty="0" err="1">
                <a:solidFill>
                  <a:srgbClr val="88746A"/>
                </a:solidFill>
                <a:latin typeface="ITC Franklin Gothic Std Book"/>
              </a:rPr>
              <a:t>volume</a:t>
            </a:r>
            <a:r>
              <a:rPr lang="de-DE" sz="1200" spc="10" dirty="0">
                <a:solidFill>
                  <a:srgbClr val="88746A"/>
                </a:solidFill>
                <a:latin typeface="ITC Franklin Gothic Std Book"/>
              </a:rPr>
              <a:t> in </a:t>
            </a:r>
            <a:r>
              <a:rPr lang="de-DE" sz="1200" spc="10" dirty="0" smtClean="0">
                <a:solidFill>
                  <a:srgbClr val="88746A"/>
                </a:solidFill>
                <a:latin typeface="ITC Franklin Gothic Std Book"/>
              </a:rPr>
              <a:t>1s; NVA237 = </a:t>
            </a:r>
            <a:r>
              <a:rPr lang="de-DE" sz="1200" spc="10" dirty="0" err="1" smtClean="0">
                <a:solidFill>
                  <a:srgbClr val="88746A"/>
                </a:solidFill>
                <a:latin typeface="ITC Franklin Gothic Std Book"/>
              </a:rPr>
              <a:t>Glycopyrronium</a:t>
            </a:r>
            <a:endParaRPr lang="en-US" sz="1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277587" y="566262"/>
            <a:ext cx="8077200" cy="738664"/>
          </a:xfrm>
          <a:prstGeom prst="rect">
            <a:avLst/>
          </a:prstGeom>
          <a:noFill/>
        </p:spPr>
        <p:txBody>
          <a:bodyPr wrap="square" rtlCol="0">
            <a:spAutoFit/>
          </a:bodyPr>
          <a:lstStyle/>
          <a:p>
            <a:pPr eaLnBrk="0" fontAlgn="base" hangingPunct="0">
              <a:spcBef>
                <a:spcPct val="0"/>
              </a:spcBef>
              <a:spcAft>
                <a:spcPct val="0"/>
              </a:spcAft>
            </a:pPr>
            <a:r>
              <a:rPr lang="de-DE" sz="2100" b="1" dirty="0" smtClean="0">
                <a:solidFill>
                  <a:schemeClr val="tx2"/>
                </a:solidFill>
                <a:latin typeface="Arial" panose="020B0604020202020204" pitchFamily="34" charset="0"/>
                <a:cs typeface="Arial" panose="020B0604020202020204" pitchFamily="34" charset="0"/>
              </a:rPr>
              <a:t>Signifikante Verbesserung des FEV</a:t>
            </a:r>
            <a:r>
              <a:rPr lang="de-DE" sz="2100" b="1" baseline="-25000" dirty="0" smtClean="0">
                <a:solidFill>
                  <a:schemeClr val="tx2"/>
                </a:solidFill>
                <a:latin typeface="Arial" panose="020B0604020202020204" pitchFamily="34" charset="0"/>
                <a:cs typeface="Arial" panose="020B0604020202020204" pitchFamily="34" charset="0"/>
              </a:rPr>
              <a:t>1</a:t>
            </a:r>
            <a:r>
              <a:rPr lang="de-DE" sz="2100" b="1" dirty="0" smtClean="0">
                <a:solidFill>
                  <a:schemeClr val="tx2"/>
                </a:solidFill>
                <a:latin typeface="Arial" panose="020B0604020202020204" pitchFamily="34" charset="0"/>
                <a:cs typeface="Arial" panose="020B0604020202020204" pitchFamily="34" charset="0"/>
              </a:rPr>
              <a:t> gegenüber Placebo über 24 Stunden nach Gabe von NVA237 (in Woche 52) </a:t>
            </a:r>
            <a:endParaRPr lang="de-DE" sz="2100" b="1" baseline="34000" dirty="0" smtClean="0">
              <a:solidFill>
                <a:schemeClr val="tx2"/>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609417" y="655814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sp>
        <p:nvSpPr>
          <p:cNvPr id="12" name="Rechteck 11"/>
          <p:cNvSpPr/>
          <p:nvPr/>
        </p:nvSpPr>
        <p:spPr>
          <a:xfrm>
            <a:off x="1090925" y="1628799"/>
            <a:ext cx="6974692" cy="4464497"/>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Box 7"/>
          <p:cNvSpPr txBox="1">
            <a:spLocks noChangeArrowheads="1"/>
          </p:cNvSpPr>
          <p:nvPr/>
        </p:nvSpPr>
        <p:spPr bwMode="auto">
          <a:xfrm>
            <a:off x="1073183" y="6157267"/>
            <a:ext cx="8610600" cy="292388"/>
          </a:xfrm>
          <a:prstGeom prst="rect">
            <a:avLst/>
          </a:prstGeom>
          <a:noFill/>
          <a:ln w="9525">
            <a:noFill/>
            <a:miter lim="800000"/>
            <a:headEnd/>
            <a:tailEnd/>
          </a:ln>
        </p:spPr>
        <p:txBody>
          <a:bodyPr wrap="square">
            <a:spAutoFit/>
          </a:bodyPr>
          <a:lstStyle/>
          <a:p>
            <a:pPr fontAlgn="base">
              <a:spcBef>
                <a:spcPct val="0"/>
              </a:spcBef>
              <a:spcAft>
                <a:spcPct val="0"/>
              </a:spcAft>
            </a:pPr>
            <a:r>
              <a:rPr lang="de-DE" sz="1300" spc="10" dirty="0" smtClean="0">
                <a:solidFill>
                  <a:srgbClr val="88746A"/>
                </a:solidFill>
                <a:latin typeface="ITC Franklin Gothic Std Book"/>
              </a:rPr>
              <a:t>Alle Zeitpunkte statistisch signifikant </a:t>
            </a:r>
            <a:r>
              <a:rPr lang="de-DE" sz="1300" spc="10" dirty="0" err="1" smtClean="0">
                <a:solidFill>
                  <a:srgbClr val="88746A"/>
                </a:solidFill>
                <a:latin typeface="ITC Franklin Gothic Std Book"/>
              </a:rPr>
              <a:t>versus</a:t>
            </a:r>
            <a:r>
              <a:rPr lang="de-DE" sz="1300" spc="10" dirty="0" smtClean="0">
                <a:solidFill>
                  <a:srgbClr val="88746A"/>
                </a:solidFill>
                <a:latin typeface="ITC Franklin Gothic Std Book"/>
              </a:rPr>
              <a:t> Placebo (p &lt; 0,001)</a:t>
            </a:r>
          </a:p>
        </p:txBody>
      </p:sp>
      <p:grpSp>
        <p:nvGrpSpPr>
          <p:cNvPr id="15" name="Gruppierung 14"/>
          <p:cNvGrpSpPr/>
          <p:nvPr/>
        </p:nvGrpSpPr>
        <p:grpSpPr>
          <a:xfrm>
            <a:off x="1175749" y="2219067"/>
            <a:ext cx="6748867" cy="3665445"/>
            <a:chOff x="520243" y="2091562"/>
            <a:chExt cx="8014157" cy="4409567"/>
          </a:xfrm>
        </p:grpSpPr>
        <p:graphicFrame>
          <p:nvGraphicFramePr>
            <p:cNvPr id="16" name="Chart 3"/>
            <p:cNvGraphicFramePr>
              <a:graphicFrameLocks/>
            </p:cNvGraphicFramePr>
            <p:nvPr/>
          </p:nvGraphicFramePr>
          <p:xfrm>
            <a:off x="990600" y="2091562"/>
            <a:ext cx="7543800" cy="365415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9"/>
            <p:cNvSpPr txBox="1">
              <a:spLocks noChangeArrowheads="1"/>
            </p:cNvSpPr>
            <p:nvPr/>
          </p:nvSpPr>
          <p:spPr bwMode="auto">
            <a:xfrm>
              <a:off x="3372405" y="5844855"/>
              <a:ext cx="3167063" cy="656274"/>
            </a:xfrm>
            <a:prstGeom prst="rect">
              <a:avLst/>
            </a:prstGeom>
            <a:noFill/>
            <a:ln w="9525">
              <a:noFill/>
              <a:miter lim="800000"/>
              <a:headEnd/>
              <a:tailEnd/>
            </a:ln>
          </p:spPr>
          <p:txBody>
            <a:bodyPr>
              <a:spAutoFit/>
            </a:bodyPr>
            <a:lstStyle/>
            <a:p>
              <a:pPr algn="ctr" fontAlgn="base">
                <a:spcBef>
                  <a:spcPct val="0"/>
                </a:spcBef>
                <a:spcAft>
                  <a:spcPct val="0"/>
                </a:spcAft>
              </a:pPr>
              <a:r>
                <a:rPr lang="de-DE" sz="1600" dirty="0" smtClean="0">
                  <a:solidFill>
                    <a:srgbClr val="FFFFFF"/>
                  </a:solidFill>
                  <a:latin typeface="ITC Franklin Gothic Std Book"/>
                  <a:cs typeface="ITC Franklin Gothic Std Book"/>
                </a:rPr>
                <a:t>Zeit nach Verabreichung (Stunden)</a:t>
              </a:r>
            </a:p>
          </p:txBody>
        </p:sp>
        <p:sp>
          <p:nvSpPr>
            <p:cNvPr id="18" name="TextBox 6"/>
            <p:cNvSpPr txBox="1"/>
            <p:nvPr/>
          </p:nvSpPr>
          <p:spPr>
            <a:xfrm>
              <a:off x="520243" y="3227678"/>
              <a:ext cx="483570" cy="1440160"/>
            </a:xfrm>
            <a:prstGeom prst="rect">
              <a:avLst/>
            </a:prstGeom>
            <a:noFill/>
          </p:spPr>
          <p:txBody>
            <a:bodyPr vert="vert270">
              <a:spAutoFit/>
            </a:bodyPr>
            <a:lstStyle/>
            <a:p>
              <a:pPr algn="ctr">
                <a:defRPr/>
              </a:pPr>
              <a:r>
                <a:rPr lang="de-DE" sz="1600" dirty="0" smtClean="0">
                  <a:solidFill>
                    <a:srgbClr val="FFFFFF"/>
                  </a:solidFill>
                  <a:latin typeface="ITC Franklin Gothic Std Book"/>
                  <a:cs typeface="ITC Franklin Gothic Std Book"/>
                </a:rPr>
                <a:t>FEV</a:t>
              </a:r>
              <a:r>
                <a:rPr lang="de-DE" sz="1600" baseline="-25000" dirty="0" smtClean="0">
                  <a:solidFill>
                    <a:srgbClr val="FFFFFF"/>
                  </a:solidFill>
                  <a:latin typeface="ITC Franklin Gothic Std Book"/>
                  <a:cs typeface="ITC Franklin Gothic Std Book"/>
                </a:rPr>
                <a:t>1</a:t>
              </a:r>
              <a:r>
                <a:rPr lang="de-DE" sz="1600" dirty="0" smtClean="0">
                  <a:solidFill>
                    <a:srgbClr val="FFFFFF"/>
                  </a:solidFill>
                  <a:latin typeface="ITC Franklin Gothic Std Book"/>
                  <a:cs typeface="ITC Franklin Gothic Std Book"/>
                </a:rPr>
                <a:t> (l)</a:t>
              </a:r>
            </a:p>
          </p:txBody>
        </p:sp>
      </p:grpSp>
      <p:sp>
        <p:nvSpPr>
          <p:cNvPr id="20" name="TextBox 19"/>
          <p:cNvSpPr txBox="1"/>
          <p:nvPr/>
        </p:nvSpPr>
        <p:spPr>
          <a:xfrm>
            <a:off x="1674127" y="6476999"/>
            <a:ext cx="5202129" cy="276999"/>
          </a:xfrm>
          <a:prstGeom prst="rect">
            <a:avLst/>
          </a:prstGeom>
          <a:noFill/>
        </p:spPr>
        <p:txBody>
          <a:bodyPr wrap="square" rtlCol="0">
            <a:spAutoFit/>
          </a:bodyPr>
          <a:lstStyle/>
          <a:p>
            <a:r>
              <a:rPr lang="de-DE" sz="1200" spc="10" dirty="0">
                <a:solidFill>
                  <a:srgbClr val="88746A"/>
                </a:solidFill>
                <a:latin typeface="ITC Franklin Gothic Std Book"/>
              </a:rPr>
              <a:t>FEV</a:t>
            </a:r>
            <a:r>
              <a:rPr lang="de-DE" sz="1200" spc="10" baseline="-25000" dirty="0">
                <a:solidFill>
                  <a:srgbClr val="88746A"/>
                </a:solidFill>
                <a:latin typeface="ITC Franklin Gothic Std Book"/>
              </a:rPr>
              <a:t>1</a:t>
            </a:r>
            <a:r>
              <a:rPr lang="de-DE" sz="1200" spc="10" dirty="0">
                <a:solidFill>
                  <a:srgbClr val="88746A"/>
                </a:solidFill>
                <a:latin typeface="ITC Franklin Gothic Std Book"/>
              </a:rPr>
              <a:t> = </a:t>
            </a:r>
            <a:r>
              <a:rPr lang="de-DE" sz="1200" spc="10" dirty="0" err="1">
                <a:solidFill>
                  <a:srgbClr val="88746A"/>
                </a:solidFill>
                <a:latin typeface="ITC Franklin Gothic Std Book"/>
              </a:rPr>
              <a:t>forced</a:t>
            </a:r>
            <a:r>
              <a:rPr lang="de-DE" sz="1200" spc="10" dirty="0">
                <a:solidFill>
                  <a:srgbClr val="88746A"/>
                </a:solidFill>
                <a:latin typeface="ITC Franklin Gothic Std Book"/>
              </a:rPr>
              <a:t> </a:t>
            </a:r>
            <a:r>
              <a:rPr lang="de-DE" sz="1200" spc="10" dirty="0" err="1">
                <a:solidFill>
                  <a:srgbClr val="88746A"/>
                </a:solidFill>
                <a:latin typeface="ITC Franklin Gothic Std Book"/>
              </a:rPr>
              <a:t>expiratory</a:t>
            </a:r>
            <a:r>
              <a:rPr lang="de-DE" sz="1200" spc="10" dirty="0">
                <a:solidFill>
                  <a:srgbClr val="88746A"/>
                </a:solidFill>
                <a:latin typeface="ITC Franklin Gothic Std Book"/>
              </a:rPr>
              <a:t> </a:t>
            </a:r>
            <a:r>
              <a:rPr lang="de-DE" sz="1200" spc="10" dirty="0" err="1">
                <a:solidFill>
                  <a:srgbClr val="88746A"/>
                </a:solidFill>
                <a:latin typeface="ITC Franklin Gothic Std Book"/>
              </a:rPr>
              <a:t>volume</a:t>
            </a:r>
            <a:r>
              <a:rPr lang="de-DE" sz="1200" spc="10" dirty="0">
                <a:solidFill>
                  <a:srgbClr val="88746A"/>
                </a:solidFill>
                <a:latin typeface="ITC Franklin Gothic Std Book"/>
              </a:rPr>
              <a:t> in </a:t>
            </a:r>
            <a:r>
              <a:rPr lang="de-DE" sz="1200" spc="10" dirty="0" smtClean="0">
                <a:solidFill>
                  <a:srgbClr val="88746A"/>
                </a:solidFill>
                <a:latin typeface="ITC Franklin Gothic Std Book"/>
              </a:rPr>
              <a:t>1s; NVA237 = </a:t>
            </a:r>
            <a:r>
              <a:rPr lang="de-DE" sz="1200" spc="10" dirty="0" err="1" smtClean="0">
                <a:solidFill>
                  <a:srgbClr val="88746A"/>
                </a:solidFill>
                <a:latin typeface="ITC Franklin Gothic Std Book"/>
              </a:rPr>
              <a:t>Glycopyrronium</a:t>
            </a:r>
            <a:endParaRPr lang="en-US" sz="1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293242" y="706184"/>
            <a:ext cx="8077200" cy="461665"/>
          </a:xfrm>
          <a:prstGeom prst="rect">
            <a:avLst/>
          </a:prstGeom>
          <a:noFill/>
        </p:spPr>
        <p:txBody>
          <a:bodyPr wrap="square" rtlCol="0">
            <a:spAutoFit/>
          </a:bodyPr>
          <a:lstStyle/>
          <a:p>
            <a:pPr eaLnBrk="0" fontAlgn="base" hangingPunct="0">
              <a:spcBef>
                <a:spcPct val="0"/>
              </a:spcBef>
              <a:spcAft>
                <a:spcPct val="0"/>
              </a:spcAft>
            </a:pPr>
            <a:r>
              <a:rPr lang="de-DE" sz="2400" b="1" dirty="0">
                <a:solidFill>
                  <a:schemeClr val="tx2"/>
                </a:solidFill>
                <a:latin typeface="Arial" panose="020B0604020202020204" pitchFamily="34" charset="0"/>
                <a:cs typeface="Arial" panose="020B0604020202020204" pitchFamily="34" charset="0"/>
              </a:rPr>
              <a:t>FEV</a:t>
            </a:r>
            <a:r>
              <a:rPr lang="de-DE" sz="2400" b="1" baseline="-25000" dirty="0">
                <a:solidFill>
                  <a:schemeClr val="tx2"/>
                </a:solidFill>
                <a:latin typeface="Arial" panose="020B0604020202020204" pitchFamily="34" charset="0"/>
                <a:cs typeface="Arial" panose="020B0604020202020204" pitchFamily="34" charset="0"/>
              </a:rPr>
              <a:t>1</a:t>
            </a:r>
            <a:r>
              <a:rPr lang="de-DE" sz="2400" b="1" dirty="0" smtClean="0">
                <a:solidFill>
                  <a:schemeClr val="tx2"/>
                </a:solidFill>
                <a:latin typeface="Arial" panose="020B0604020202020204" pitchFamily="34" charset="0"/>
                <a:cs typeface="Arial" panose="020B0604020202020204" pitchFamily="34" charset="0"/>
              </a:rPr>
              <a:t> von 5 Minuten bis 4 Stunden nach Gabe an Tag 1</a:t>
            </a:r>
            <a:endParaRPr lang="de-DE" sz="2400" b="1" baseline="34000" dirty="0" smtClean="0">
              <a:solidFill>
                <a:schemeClr val="tx2"/>
              </a:solidFill>
              <a:latin typeface="Arial" panose="020B0604020202020204" pitchFamily="34" charset="0"/>
              <a:cs typeface="Arial" panose="020B0604020202020204" pitchFamily="34" charset="0"/>
            </a:endParaRPr>
          </a:p>
        </p:txBody>
      </p:sp>
      <p:sp>
        <p:nvSpPr>
          <p:cNvPr id="14" name="TextBox 7"/>
          <p:cNvSpPr txBox="1">
            <a:spLocks noChangeArrowheads="1"/>
          </p:cNvSpPr>
          <p:nvPr/>
        </p:nvSpPr>
        <p:spPr bwMode="auto">
          <a:xfrm>
            <a:off x="188939" y="4221088"/>
            <a:ext cx="2294829" cy="892552"/>
          </a:xfrm>
          <a:prstGeom prst="rect">
            <a:avLst/>
          </a:prstGeom>
          <a:noFill/>
          <a:ln w="9525">
            <a:noFill/>
            <a:miter lim="800000"/>
            <a:headEnd/>
            <a:tailEnd/>
          </a:ln>
        </p:spPr>
        <p:txBody>
          <a:bodyPr wrap="square">
            <a:spAutoFit/>
          </a:bodyPr>
          <a:lstStyle/>
          <a:p>
            <a:pPr fontAlgn="base">
              <a:spcBef>
                <a:spcPct val="0"/>
              </a:spcBef>
              <a:spcAft>
                <a:spcPct val="0"/>
              </a:spcAft>
            </a:pPr>
            <a:r>
              <a:rPr lang="de-DE" sz="1300" spc="10" dirty="0" smtClean="0">
                <a:solidFill>
                  <a:srgbClr val="88746A"/>
                </a:solidFill>
                <a:latin typeface="ITC Franklin Gothic Std Book"/>
              </a:rPr>
              <a:t>Zu allen Zeitpunkten: </a:t>
            </a:r>
            <a:r>
              <a:rPr lang="de-DE" sz="1300" spc="10" dirty="0" err="1" smtClean="0">
                <a:solidFill>
                  <a:srgbClr val="88746A"/>
                </a:solidFill>
                <a:latin typeface="ITC Franklin Gothic Std Book"/>
              </a:rPr>
              <a:t>Glycopyrronium</a:t>
            </a:r>
            <a:r>
              <a:rPr lang="de-DE" sz="1300" spc="10" dirty="0" smtClean="0">
                <a:solidFill>
                  <a:srgbClr val="88746A"/>
                </a:solidFill>
                <a:latin typeface="ITC Franklin Gothic Std Book"/>
              </a:rPr>
              <a:t> </a:t>
            </a:r>
            <a:r>
              <a:rPr lang="de-DE" sz="1300" spc="10" dirty="0">
                <a:solidFill>
                  <a:srgbClr val="88746A"/>
                </a:solidFill>
                <a:latin typeface="ITC Franklin Gothic Std Book"/>
              </a:rPr>
              <a:t>p</a:t>
            </a:r>
            <a:r>
              <a:rPr lang="de-DE" sz="1300" spc="10" dirty="0" smtClean="0">
                <a:solidFill>
                  <a:srgbClr val="88746A"/>
                </a:solidFill>
                <a:latin typeface="ITC Franklin Gothic Std Book"/>
              </a:rPr>
              <a:t> &lt; 0,001</a:t>
            </a:r>
          </a:p>
          <a:p>
            <a:pPr fontAlgn="base">
              <a:spcBef>
                <a:spcPct val="0"/>
              </a:spcBef>
              <a:spcAft>
                <a:spcPct val="0"/>
              </a:spcAft>
            </a:pPr>
            <a:r>
              <a:rPr lang="de-DE" sz="1300" spc="10" dirty="0" smtClean="0">
                <a:solidFill>
                  <a:srgbClr val="88746A"/>
                </a:solidFill>
                <a:latin typeface="ITC Franklin Gothic Std Book"/>
              </a:rPr>
              <a:t>vs. Placebo und </a:t>
            </a:r>
            <a:r>
              <a:rPr lang="de-DE" sz="1300" spc="10" dirty="0" smtClean="0">
                <a:solidFill>
                  <a:srgbClr val="F58025"/>
                </a:solidFill>
                <a:latin typeface="ITC Franklin Gothic Std Demi"/>
              </a:rPr>
              <a:t>p &lt; 0,01 </a:t>
            </a:r>
            <a:r>
              <a:rPr lang="de-DE" sz="1300" spc="10" dirty="0" smtClean="0">
                <a:solidFill>
                  <a:srgbClr val="88746A"/>
                </a:solidFill>
                <a:latin typeface="ITC Franklin Gothic Std Book"/>
              </a:rPr>
              <a:t>vs. </a:t>
            </a:r>
            <a:r>
              <a:rPr lang="de-DE" sz="1300" spc="10" dirty="0" err="1" smtClean="0">
                <a:solidFill>
                  <a:srgbClr val="88746A"/>
                </a:solidFill>
                <a:latin typeface="ITC Franklin Gothic Std Book"/>
              </a:rPr>
              <a:t>Tiotropium</a:t>
            </a:r>
            <a:r>
              <a:rPr lang="de-DE" sz="1300" spc="10" dirty="0" smtClean="0">
                <a:solidFill>
                  <a:srgbClr val="88746A"/>
                </a:solidFill>
                <a:latin typeface="ITC Franklin Gothic Std Book"/>
              </a:rPr>
              <a:t> </a:t>
            </a:r>
          </a:p>
        </p:txBody>
      </p:sp>
      <p:sp>
        <p:nvSpPr>
          <p:cNvPr id="15" name="TextBox 7"/>
          <p:cNvSpPr txBox="1">
            <a:spLocks noChangeArrowheads="1"/>
          </p:cNvSpPr>
          <p:nvPr/>
        </p:nvSpPr>
        <p:spPr bwMode="auto">
          <a:xfrm flipH="1">
            <a:off x="276127" y="5405758"/>
            <a:ext cx="2281293" cy="492443"/>
          </a:xfrm>
          <a:prstGeom prst="rect">
            <a:avLst/>
          </a:prstGeom>
          <a:noFill/>
          <a:ln w="9525">
            <a:noFill/>
            <a:miter lim="800000"/>
            <a:headEnd/>
            <a:tailEnd/>
          </a:ln>
        </p:spPr>
        <p:txBody>
          <a:bodyPr wrap="square">
            <a:spAutoFit/>
          </a:bodyPr>
          <a:lstStyle/>
          <a:p>
            <a:pPr fontAlgn="base">
              <a:spcBef>
                <a:spcPct val="0"/>
              </a:spcBef>
              <a:spcAft>
                <a:spcPct val="0"/>
              </a:spcAft>
            </a:pPr>
            <a:r>
              <a:rPr lang="de-DE" sz="1300" spc="10" dirty="0" smtClean="0">
                <a:solidFill>
                  <a:srgbClr val="88746A"/>
                </a:solidFill>
                <a:latin typeface="ITC Franklin Gothic Std Book"/>
              </a:rPr>
              <a:t>***p &lt; 0,001 vs. Placebo, </a:t>
            </a:r>
            <a:r>
              <a:rPr lang="de-DE" sz="1300" spc="10" baseline="30000" dirty="0" smtClean="0">
                <a:solidFill>
                  <a:srgbClr val="F58025"/>
                </a:solidFill>
                <a:latin typeface="ITC Franklin Gothic Std Book"/>
              </a:rPr>
              <a:t>†††</a:t>
            </a:r>
            <a:r>
              <a:rPr lang="de-DE" sz="1300" spc="10" dirty="0" smtClean="0">
                <a:solidFill>
                  <a:srgbClr val="88746A"/>
                </a:solidFill>
                <a:latin typeface="ITC Franklin Gothic Std Book"/>
              </a:rPr>
              <a:t>p &lt; 0,001 vs. </a:t>
            </a:r>
            <a:r>
              <a:rPr lang="de-DE" sz="1300" spc="10" dirty="0" err="1" smtClean="0">
                <a:solidFill>
                  <a:srgbClr val="88746A"/>
                </a:solidFill>
                <a:latin typeface="ITC Franklin Gothic Std Book"/>
              </a:rPr>
              <a:t>Tiotropium</a:t>
            </a:r>
            <a:endParaRPr lang="de-DE" sz="1300" spc="10" dirty="0" smtClean="0">
              <a:solidFill>
                <a:srgbClr val="88746A"/>
              </a:solidFill>
              <a:latin typeface="ITC Franklin Gothic Std Book"/>
            </a:endParaRPr>
          </a:p>
        </p:txBody>
      </p:sp>
      <p:sp>
        <p:nvSpPr>
          <p:cNvPr id="41" name="Rechteck 11"/>
          <p:cNvSpPr/>
          <p:nvPr/>
        </p:nvSpPr>
        <p:spPr>
          <a:xfrm>
            <a:off x="2557421" y="1518396"/>
            <a:ext cx="6480478" cy="4815667"/>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42" name="Gruppierung 39"/>
          <p:cNvGrpSpPr/>
          <p:nvPr/>
        </p:nvGrpSpPr>
        <p:grpSpPr>
          <a:xfrm>
            <a:off x="2555776" y="1739305"/>
            <a:ext cx="6643165" cy="4340000"/>
            <a:chOff x="952192" y="1305580"/>
            <a:chExt cx="7741949" cy="4412397"/>
          </a:xfrm>
        </p:grpSpPr>
        <p:sp>
          <p:nvSpPr>
            <p:cNvPr id="43" name="TextBox 38"/>
            <p:cNvSpPr txBox="1">
              <a:spLocks noChangeArrowheads="1"/>
            </p:cNvSpPr>
            <p:nvPr/>
          </p:nvSpPr>
          <p:spPr bwMode="auto">
            <a:xfrm>
              <a:off x="952192" y="1305580"/>
              <a:ext cx="7741949" cy="797922"/>
            </a:xfrm>
            <a:prstGeom prst="rect">
              <a:avLst/>
            </a:prstGeom>
            <a:noFill/>
            <a:ln w="9525">
              <a:noFill/>
              <a:miter lim="800000"/>
              <a:headEnd/>
              <a:tailEnd/>
            </a:ln>
          </p:spPr>
          <p:txBody>
            <a:bodyPr wrap="none">
              <a:spAutoFit/>
            </a:bodyPr>
            <a:lstStyle/>
            <a:p>
              <a:pPr fontAlgn="base">
                <a:spcBef>
                  <a:spcPct val="0"/>
                </a:spcBef>
                <a:spcAft>
                  <a:spcPct val="0"/>
                </a:spcAft>
              </a:pPr>
              <a:r>
                <a:rPr lang="de-DE" sz="1500" spc="10" dirty="0" err="1" smtClean="0">
                  <a:solidFill>
                    <a:srgbClr val="FFFFFF"/>
                  </a:solidFill>
                  <a:latin typeface="ITC Franklin Gothic Std Book"/>
                </a:rPr>
                <a:t>Glycopyrronium</a:t>
              </a:r>
              <a:r>
                <a:rPr lang="de-DE" sz="1500" b="0" i="0" spc="10" dirty="0" smtClean="0">
                  <a:solidFill>
                    <a:srgbClr val="FFFFFF"/>
                  </a:solidFill>
                  <a:latin typeface="ITC Franklin Gothic Std Book"/>
                </a:rPr>
                <a:t> vs. Placebo: </a:t>
              </a:r>
              <a:r>
                <a:rPr lang="de-DE" sz="1500" b="0" i="0" spc="10" dirty="0" smtClean="0">
                  <a:solidFill>
                    <a:srgbClr val="FFD200"/>
                  </a:solidFill>
                  <a:latin typeface="ITC Franklin Gothic Std Book"/>
                </a:rPr>
                <a:t>nach 5 Min. </a:t>
              </a:r>
              <a:r>
                <a:rPr lang="de-DE" sz="1500" b="0" i="0" spc="10" dirty="0" smtClean="0">
                  <a:solidFill>
                    <a:srgbClr val="FFFFFF"/>
                  </a:solidFill>
                  <a:latin typeface="ITC Franklin Gothic Std Book"/>
                </a:rPr>
                <a:t>- 87 ml   </a:t>
              </a:r>
              <a:r>
                <a:rPr lang="de-DE" sz="1500" b="0" i="0" spc="10" dirty="0" smtClean="0">
                  <a:solidFill>
                    <a:srgbClr val="FFD200"/>
                  </a:solidFill>
                  <a:latin typeface="ITC Franklin Gothic Std Book"/>
                </a:rPr>
                <a:t>nach 15 Min. </a:t>
              </a:r>
              <a:r>
                <a:rPr lang="de-DE" sz="1500" b="0" i="0" spc="10" dirty="0" smtClean="0">
                  <a:solidFill>
                    <a:srgbClr val="FFFFFF"/>
                  </a:solidFill>
                  <a:latin typeface="ITC Franklin Gothic Std Book"/>
                </a:rPr>
                <a:t>- 143 ml</a:t>
              </a:r>
            </a:p>
            <a:p>
              <a:pPr fontAlgn="base">
                <a:spcBef>
                  <a:spcPct val="0"/>
                </a:spcBef>
                <a:spcAft>
                  <a:spcPct val="0"/>
                </a:spcAft>
              </a:pPr>
              <a:r>
                <a:rPr lang="de-DE" sz="1500" b="0" i="0" spc="10" dirty="0" smtClean="0">
                  <a:solidFill>
                    <a:srgbClr val="FFFFFF"/>
                  </a:solidFill>
                  <a:latin typeface="ITC Franklin Gothic Std Book"/>
                </a:rPr>
                <a:t>Tiotropium vs. Placebo: </a:t>
              </a:r>
              <a:r>
                <a:rPr lang="de-DE" sz="1500" b="0" i="0" spc="10" dirty="0" smtClean="0">
                  <a:solidFill>
                    <a:srgbClr val="FFD200"/>
                  </a:solidFill>
                  <a:latin typeface="ITC Franklin Gothic Std Book"/>
                </a:rPr>
                <a:t>nach 5 Min. </a:t>
              </a:r>
              <a:r>
                <a:rPr lang="de-DE" sz="1500" b="0" i="0" spc="10" dirty="0" smtClean="0">
                  <a:solidFill>
                    <a:srgbClr val="FFFFFF"/>
                  </a:solidFill>
                  <a:latin typeface="ITC Franklin Gothic Std Book"/>
                </a:rPr>
                <a:t>- 45 ml    </a:t>
              </a:r>
              <a:r>
                <a:rPr lang="de-DE" sz="1500" b="0" i="0" spc="10" dirty="0" smtClean="0">
                  <a:solidFill>
                    <a:srgbClr val="FFD200"/>
                  </a:solidFill>
                  <a:latin typeface="ITC Franklin Gothic Std Book"/>
                </a:rPr>
                <a:t>nach 15 Min. </a:t>
              </a:r>
              <a:r>
                <a:rPr lang="de-DE" sz="1500" b="0" i="0" spc="10" dirty="0" smtClean="0">
                  <a:solidFill>
                    <a:srgbClr val="FFFFFF"/>
                  </a:solidFill>
                  <a:latin typeface="ITC Franklin Gothic Std Book"/>
                </a:rPr>
                <a:t>- 78 ml    </a:t>
              </a:r>
            </a:p>
            <a:p>
              <a:pPr fontAlgn="base">
                <a:spcBef>
                  <a:spcPct val="0"/>
                </a:spcBef>
                <a:spcAft>
                  <a:spcPct val="0"/>
                </a:spcAft>
              </a:pPr>
              <a:r>
                <a:rPr lang="de-DE" sz="1500" b="0" i="0" spc="10" dirty="0" smtClean="0">
                  <a:solidFill>
                    <a:srgbClr val="FFFFFF"/>
                  </a:solidFill>
                  <a:latin typeface="ITC Franklin Gothic Std Demi"/>
                </a:rPr>
                <a:t>alle: </a:t>
              </a:r>
              <a:r>
                <a:rPr lang="de-DE" sz="1500" b="0" i="0" spc="10" dirty="0" smtClean="0">
                  <a:solidFill>
                    <a:srgbClr val="F58025"/>
                  </a:solidFill>
                  <a:latin typeface="ITC Franklin Gothic Std Demi"/>
                </a:rPr>
                <a:t>p &lt; 0,001</a:t>
              </a:r>
            </a:p>
          </p:txBody>
        </p:sp>
        <p:grpSp>
          <p:nvGrpSpPr>
            <p:cNvPr id="44" name="Gruppierung 20"/>
            <p:cNvGrpSpPr/>
            <p:nvPr/>
          </p:nvGrpSpPr>
          <p:grpSpPr>
            <a:xfrm>
              <a:off x="1295400" y="2540000"/>
              <a:ext cx="7154102" cy="3177977"/>
              <a:chOff x="430545" y="2209800"/>
              <a:chExt cx="8416592" cy="3738795"/>
            </a:xfrm>
            <a:solidFill>
              <a:srgbClr val="A1A1A4"/>
            </a:solidFill>
          </p:grpSpPr>
          <p:graphicFrame>
            <p:nvGraphicFramePr>
              <p:cNvPr id="45" name="Chart 11"/>
              <p:cNvGraphicFramePr>
                <a:graphicFrameLocks/>
              </p:cNvGraphicFramePr>
              <p:nvPr>
                <p:extLst>
                  <p:ext uri="{D42A27DB-BD31-4B8C-83A1-F6EECF244321}">
                    <p14:modId xmlns:p14="http://schemas.microsoft.com/office/powerpoint/2010/main" val="1858798472"/>
                  </p:ext>
                </p:extLst>
              </p:nvPr>
            </p:nvGraphicFramePr>
            <p:xfrm>
              <a:off x="4495800" y="2209800"/>
              <a:ext cx="4351337"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hart 19"/>
              <p:cNvGraphicFramePr>
                <a:graphicFrameLocks/>
              </p:cNvGraphicFramePr>
              <p:nvPr>
                <p:extLst>
                  <p:ext uri="{D42A27DB-BD31-4B8C-83A1-F6EECF244321}">
                    <p14:modId xmlns:p14="http://schemas.microsoft.com/office/powerpoint/2010/main" val="2945977955"/>
                  </p:ext>
                </p:extLst>
              </p:nvPr>
            </p:nvGraphicFramePr>
            <p:xfrm>
              <a:off x="430545" y="2362200"/>
              <a:ext cx="4191000" cy="3230513"/>
            </p:xfrm>
            <a:graphic>
              <a:graphicData uri="http://schemas.openxmlformats.org/drawingml/2006/chart">
                <c:chart xmlns:c="http://schemas.openxmlformats.org/drawingml/2006/chart" xmlns:r="http://schemas.openxmlformats.org/officeDocument/2006/relationships" r:id="rId4"/>
              </a:graphicData>
            </a:graphic>
          </p:graphicFrame>
          <p:cxnSp>
            <p:nvCxnSpPr>
              <p:cNvPr id="47" name="Straight Connector 6"/>
              <p:cNvCxnSpPr/>
              <p:nvPr/>
            </p:nvCxnSpPr>
            <p:spPr>
              <a:xfrm>
                <a:off x="1905000" y="5257800"/>
                <a:ext cx="0" cy="0"/>
              </a:xfrm>
              <a:prstGeom prst="line">
                <a:avLst/>
              </a:prstGeom>
              <a:grpFill/>
              <a:ln>
                <a:solidFill>
                  <a:srgbClr val="A1A1A4"/>
                </a:solidFill>
              </a:ln>
            </p:spPr>
            <p:style>
              <a:lnRef idx="1">
                <a:schemeClr val="accent1"/>
              </a:lnRef>
              <a:fillRef idx="0">
                <a:schemeClr val="accent1"/>
              </a:fillRef>
              <a:effectRef idx="0">
                <a:schemeClr val="accent1"/>
              </a:effectRef>
              <a:fontRef idx="minor">
                <a:schemeClr val="tx1"/>
              </a:fontRef>
            </p:style>
          </p:cxnSp>
          <p:grpSp>
            <p:nvGrpSpPr>
              <p:cNvPr id="48" name="Group 37"/>
              <p:cNvGrpSpPr>
                <a:grpSpLocks/>
              </p:cNvGrpSpPr>
              <p:nvPr/>
            </p:nvGrpSpPr>
            <p:grpSpPr bwMode="auto">
              <a:xfrm>
                <a:off x="1066800" y="5234035"/>
                <a:ext cx="3148013" cy="404815"/>
                <a:chOff x="1081864" y="5257800"/>
                <a:chExt cx="3114921" cy="330878"/>
              </a:xfrm>
              <a:grpFill/>
            </p:grpSpPr>
            <p:grpSp>
              <p:nvGrpSpPr>
                <p:cNvPr id="51" name="Group 38"/>
                <p:cNvGrpSpPr>
                  <a:grpSpLocks/>
                </p:cNvGrpSpPr>
                <p:nvPr/>
              </p:nvGrpSpPr>
              <p:grpSpPr bwMode="auto">
                <a:xfrm>
                  <a:off x="1250639" y="5270776"/>
                  <a:ext cx="2939863" cy="59686"/>
                  <a:chOff x="1250639" y="5274169"/>
                  <a:chExt cx="2939863" cy="59686"/>
                </a:xfrm>
                <a:grpFill/>
              </p:grpSpPr>
              <p:cxnSp>
                <p:nvCxnSpPr>
                  <p:cNvPr id="57" name="Straight Connector 45"/>
                  <p:cNvCxnSpPr/>
                  <p:nvPr/>
                </p:nvCxnSpPr>
                <p:spPr>
                  <a:xfrm>
                    <a:off x="1904970" y="5274169"/>
                    <a:ext cx="0" cy="532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46"/>
                  <p:cNvCxnSpPr/>
                  <p:nvPr/>
                </p:nvCxnSpPr>
                <p:spPr>
                  <a:xfrm>
                    <a:off x="2666814" y="5274169"/>
                    <a:ext cx="0" cy="53200"/>
                  </a:xfrm>
                  <a:prstGeom prst="line">
                    <a:avLst/>
                  </a:prstGeom>
                  <a:grpFill/>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9" name="Straight Connector 47"/>
                  <p:cNvCxnSpPr/>
                  <p:nvPr/>
                </p:nvCxnSpPr>
                <p:spPr>
                  <a:xfrm>
                    <a:off x="3444366" y="5274169"/>
                    <a:ext cx="0" cy="53200"/>
                  </a:xfrm>
                  <a:prstGeom prst="line">
                    <a:avLst/>
                  </a:prstGeom>
                  <a:grpFill/>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0" name="Straight Connector 48"/>
                  <p:cNvCxnSpPr/>
                  <p:nvPr/>
                </p:nvCxnSpPr>
                <p:spPr>
                  <a:xfrm>
                    <a:off x="4190502" y="5276265"/>
                    <a:ext cx="0" cy="53200"/>
                  </a:xfrm>
                  <a:prstGeom prst="line">
                    <a:avLst/>
                  </a:prstGeom>
                  <a:grpFill/>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49"/>
                  <p:cNvCxnSpPr/>
                  <p:nvPr/>
                </p:nvCxnSpPr>
                <p:spPr>
                  <a:xfrm>
                    <a:off x="1250639" y="5280655"/>
                    <a:ext cx="0" cy="53200"/>
                  </a:xfrm>
                  <a:prstGeom prst="line">
                    <a:avLst/>
                  </a:prstGeom>
                  <a:grpFill/>
                  <a:ln>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52" name="Group 39"/>
                <p:cNvGrpSpPr>
                  <a:grpSpLocks/>
                </p:cNvGrpSpPr>
                <p:nvPr/>
              </p:nvGrpSpPr>
              <p:grpSpPr bwMode="auto">
                <a:xfrm>
                  <a:off x="1081864" y="5257800"/>
                  <a:ext cx="3114921" cy="330878"/>
                  <a:chOff x="1071231" y="5621860"/>
                  <a:chExt cx="3114921" cy="330878"/>
                </a:xfrm>
                <a:grpFill/>
              </p:grpSpPr>
              <p:sp>
                <p:nvSpPr>
                  <p:cNvPr id="53" name="TextBox 40"/>
                  <p:cNvSpPr txBox="1">
                    <a:spLocks noChangeArrowheads="1"/>
                  </p:cNvSpPr>
                  <p:nvPr/>
                </p:nvSpPr>
                <p:spPr bwMode="auto">
                  <a:xfrm>
                    <a:off x="1773649" y="5638352"/>
                    <a:ext cx="152400" cy="307777"/>
                  </a:xfrm>
                  <a:prstGeom prst="rect">
                    <a:avLst/>
                  </a:prstGeom>
                  <a:noFill/>
                  <a:ln w="9525">
                    <a:noFill/>
                    <a:miter lim="800000"/>
                    <a:headEnd/>
                    <a:tailEnd/>
                  </a:ln>
                </p:spPr>
                <p:txBody>
                  <a:bodyPr>
                    <a:spAutoFit/>
                  </a:bodyPr>
                  <a:lstStyle/>
                  <a:p>
                    <a:pPr fontAlgn="base">
                      <a:spcBef>
                        <a:spcPct val="0"/>
                      </a:spcBef>
                      <a:spcAft>
                        <a:spcPct val="0"/>
                      </a:spcAft>
                    </a:pPr>
                    <a:r>
                      <a:rPr lang="en-US" sz="1400" smtClean="0">
                        <a:solidFill>
                          <a:srgbClr val="FFFFFF"/>
                        </a:solidFill>
                        <a:cs typeface="Arial" pitchFamily="34" charset="0"/>
                      </a:rPr>
                      <a:t>1</a:t>
                    </a:r>
                  </a:p>
                </p:txBody>
              </p:sp>
              <p:sp>
                <p:nvSpPr>
                  <p:cNvPr id="54" name="TextBox 41"/>
                  <p:cNvSpPr txBox="1">
                    <a:spLocks noChangeArrowheads="1"/>
                  </p:cNvSpPr>
                  <p:nvPr/>
                </p:nvSpPr>
                <p:spPr bwMode="auto">
                  <a:xfrm>
                    <a:off x="2529556" y="5632638"/>
                    <a:ext cx="152400" cy="307777"/>
                  </a:xfrm>
                  <a:prstGeom prst="rect">
                    <a:avLst/>
                  </a:prstGeom>
                  <a:noFill/>
                  <a:ln w="9525">
                    <a:noFill/>
                    <a:miter lim="800000"/>
                    <a:headEnd/>
                    <a:tailEnd/>
                  </a:ln>
                </p:spPr>
                <p:txBody>
                  <a:bodyPr>
                    <a:spAutoFit/>
                  </a:bodyPr>
                  <a:lstStyle/>
                  <a:p>
                    <a:pPr fontAlgn="base">
                      <a:spcBef>
                        <a:spcPct val="0"/>
                      </a:spcBef>
                      <a:spcAft>
                        <a:spcPct val="0"/>
                      </a:spcAft>
                    </a:pPr>
                    <a:r>
                      <a:rPr lang="en-US" sz="1400" smtClean="0">
                        <a:solidFill>
                          <a:srgbClr val="FFFFFF"/>
                        </a:solidFill>
                        <a:cs typeface="Arial" pitchFamily="34" charset="0"/>
                      </a:rPr>
                      <a:t>2</a:t>
                    </a:r>
                  </a:p>
                </p:txBody>
              </p:sp>
              <p:sp>
                <p:nvSpPr>
                  <p:cNvPr id="55" name="TextBox 43"/>
                  <p:cNvSpPr txBox="1">
                    <a:spLocks noChangeArrowheads="1"/>
                  </p:cNvSpPr>
                  <p:nvPr/>
                </p:nvSpPr>
                <p:spPr bwMode="auto">
                  <a:xfrm>
                    <a:off x="4033752" y="5621860"/>
                    <a:ext cx="152400" cy="307777"/>
                  </a:xfrm>
                  <a:prstGeom prst="rect">
                    <a:avLst/>
                  </a:prstGeom>
                  <a:noFill/>
                  <a:ln w="9525">
                    <a:noFill/>
                    <a:miter lim="800000"/>
                    <a:headEnd/>
                    <a:tailEnd/>
                  </a:ln>
                </p:spPr>
                <p:txBody>
                  <a:bodyPr>
                    <a:spAutoFit/>
                  </a:bodyPr>
                  <a:lstStyle/>
                  <a:p>
                    <a:pPr fontAlgn="base">
                      <a:spcBef>
                        <a:spcPct val="0"/>
                      </a:spcBef>
                      <a:spcAft>
                        <a:spcPct val="0"/>
                      </a:spcAft>
                    </a:pPr>
                    <a:r>
                      <a:rPr lang="en-US" sz="1400" smtClean="0">
                        <a:solidFill>
                          <a:srgbClr val="FFFFFF"/>
                        </a:solidFill>
                        <a:cs typeface="Arial" pitchFamily="34" charset="0"/>
                      </a:rPr>
                      <a:t>4</a:t>
                    </a:r>
                  </a:p>
                </p:txBody>
              </p:sp>
              <p:sp>
                <p:nvSpPr>
                  <p:cNvPr id="56" name="TextBox 44"/>
                  <p:cNvSpPr txBox="1">
                    <a:spLocks noChangeArrowheads="1"/>
                  </p:cNvSpPr>
                  <p:nvPr/>
                </p:nvSpPr>
                <p:spPr bwMode="auto">
                  <a:xfrm>
                    <a:off x="1071231" y="5644961"/>
                    <a:ext cx="152400" cy="307777"/>
                  </a:xfrm>
                  <a:prstGeom prst="rect">
                    <a:avLst/>
                  </a:prstGeom>
                  <a:noFill/>
                  <a:ln w="9525">
                    <a:noFill/>
                    <a:miter lim="800000"/>
                    <a:headEnd/>
                    <a:tailEnd/>
                  </a:ln>
                </p:spPr>
                <p:txBody>
                  <a:bodyPr>
                    <a:spAutoFit/>
                  </a:bodyPr>
                  <a:lstStyle/>
                  <a:p>
                    <a:pPr fontAlgn="base">
                      <a:spcBef>
                        <a:spcPct val="0"/>
                      </a:spcBef>
                      <a:spcAft>
                        <a:spcPct val="0"/>
                      </a:spcAft>
                    </a:pPr>
                    <a:r>
                      <a:rPr lang="en-US" sz="1400" smtClean="0">
                        <a:solidFill>
                          <a:srgbClr val="FFFFFF"/>
                        </a:solidFill>
                        <a:cs typeface="Arial" pitchFamily="34" charset="0"/>
                      </a:rPr>
                      <a:t>0</a:t>
                    </a:r>
                  </a:p>
                </p:txBody>
              </p:sp>
            </p:grpSp>
          </p:grpSp>
          <p:sp>
            <p:nvSpPr>
              <p:cNvPr id="49" name="TextBox 51"/>
              <p:cNvSpPr txBox="1">
                <a:spLocks noChangeArrowheads="1"/>
              </p:cNvSpPr>
              <p:nvPr/>
            </p:nvSpPr>
            <p:spPr bwMode="auto">
              <a:xfrm>
                <a:off x="3322638" y="5257800"/>
                <a:ext cx="152400" cy="307975"/>
              </a:xfrm>
              <a:prstGeom prst="rect">
                <a:avLst/>
              </a:prstGeom>
              <a:noFill/>
              <a:ln w="9525">
                <a:noFill/>
                <a:miter lim="800000"/>
                <a:headEnd/>
                <a:tailEnd/>
              </a:ln>
            </p:spPr>
            <p:txBody>
              <a:bodyPr>
                <a:spAutoFit/>
              </a:bodyPr>
              <a:lstStyle/>
              <a:p>
                <a:pPr fontAlgn="base">
                  <a:spcBef>
                    <a:spcPct val="0"/>
                  </a:spcBef>
                  <a:spcAft>
                    <a:spcPct val="0"/>
                  </a:spcAft>
                </a:pPr>
                <a:r>
                  <a:rPr lang="en-US" sz="1400" smtClean="0">
                    <a:solidFill>
                      <a:srgbClr val="FFFFFF"/>
                    </a:solidFill>
                    <a:cs typeface="Arial" pitchFamily="34" charset="0"/>
                  </a:rPr>
                  <a:t>3</a:t>
                </a:r>
              </a:p>
            </p:txBody>
          </p:sp>
          <p:sp>
            <p:nvSpPr>
              <p:cNvPr id="50" name="TextBox 40"/>
              <p:cNvSpPr txBox="1">
                <a:spLocks noChangeArrowheads="1"/>
              </p:cNvSpPr>
              <p:nvPr/>
            </p:nvSpPr>
            <p:spPr bwMode="auto">
              <a:xfrm>
                <a:off x="1327016" y="5586505"/>
                <a:ext cx="3496236" cy="362090"/>
              </a:xfrm>
              <a:prstGeom prst="rect">
                <a:avLst/>
              </a:prstGeom>
              <a:noFill/>
              <a:ln w="9525">
                <a:noFill/>
                <a:miter lim="800000"/>
                <a:headEnd/>
                <a:tailEnd/>
              </a:ln>
            </p:spPr>
            <p:txBody>
              <a:bodyPr wrap="square">
                <a:spAutoFit/>
              </a:bodyPr>
              <a:lstStyle/>
              <a:p>
                <a:pPr fontAlgn="base">
                  <a:spcBef>
                    <a:spcPct val="0"/>
                  </a:spcBef>
                  <a:spcAft>
                    <a:spcPct val="0"/>
                  </a:spcAft>
                </a:pPr>
                <a:r>
                  <a:rPr lang="de-DE" sz="1400" dirty="0" smtClean="0">
                    <a:solidFill>
                      <a:srgbClr val="FFFFFF"/>
                    </a:solidFill>
                    <a:latin typeface="ITC Franklin Gothic Std Book"/>
                    <a:cs typeface="ITC Franklin Gothic Std Book"/>
                  </a:rPr>
                  <a:t>Zeit nach Verabreichung (h)</a:t>
                </a:r>
              </a:p>
            </p:txBody>
          </p:sp>
        </p:grpSp>
      </p:grpSp>
      <p:sp>
        <p:nvSpPr>
          <p:cNvPr id="2" name="TextBox 1"/>
          <p:cNvSpPr txBox="1"/>
          <p:nvPr/>
        </p:nvSpPr>
        <p:spPr>
          <a:xfrm>
            <a:off x="1263286" y="6501845"/>
            <a:ext cx="6770315" cy="276999"/>
          </a:xfrm>
          <a:prstGeom prst="rect">
            <a:avLst/>
          </a:prstGeom>
          <a:noFill/>
        </p:spPr>
        <p:txBody>
          <a:bodyPr wrap="none" rtlCol="0">
            <a:spAutoFit/>
          </a:bodyPr>
          <a:lstStyle/>
          <a:p>
            <a:r>
              <a:rPr lang="de-DE" sz="1200" spc="10" dirty="0" smtClean="0">
                <a:solidFill>
                  <a:srgbClr val="88746A"/>
                </a:solidFill>
                <a:latin typeface="ITC Franklin Gothic Std Book"/>
              </a:rPr>
              <a:t>FEV</a:t>
            </a:r>
            <a:r>
              <a:rPr lang="de-DE" sz="1200" spc="10" baseline="-25000" dirty="0" smtClean="0">
                <a:solidFill>
                  <a:srgbClr val="88746A"/>
                </a:solidFill>
                <a:latin typeface="ITC Franklin Gothic Std Book"/>
              </a:rPr>
              <a:t>1</a:t>
            </a:r>
            <a:r>
              <a:rPr lang="de-DE" sz="1200" spc="10" dirty="0" smtClean="0">
                <a:solidFill>
                  <a:srgbClr val="88746A"/>
                </a:solidFill>
                <a:latin typeface="ITC Franklin Gothic Std Book"/>
              </a:rPr>
              <a:t> </a:t>
            </a:r>
            <a:r>
              <a:rPr lang="de-DE" sz="1200" spc="10" dirty="0">
                <a:solidFill>
                  <a:srgbClr val="88746A"/>
                </a:solidFill>
                <a:latin typeface="ITC Franklin Gothic Std Book"/>
              </a:rPr>
              <a:t>= </a:t>
            </a:r>
            <a:r>
              <a:rPr lang="de-DE" sz="1200" spc="10" dirty="0" err="1">
                <a:solidFill>
                  <a:srgbClr val="88746A"/>
                </a:solidFill>
                <a:latin typeface="ITC Franklin Gothic Std Book"/>
              </a:rPr>
              <a:t>forced</a:t>
            </a:r>
            <a:r>
              <a:rPr lang="de-DE" sz="1200" spc="10" dirty="0">
                <a:solidFill>
                  <a:srgbClr val="88746A"/>
                </a:solidFill>
                <a:latin typeface="ITC Franklin Gothic Std Book"/>
              </a:rPr>
              <a:t> </a:t>
            </a:r>
            <a:r>
              <a:rPr lang="de-DE" sz="1200" spc="10" dirty="0" err="1">
                <a:solidFill>
                  <a:srgbClr val="88746A"/>
                </a:solidFill>
                <a:latin typeface="ITC Franklin Gothic Std Book"/>
              </a:rPr>
              <a:t>expiratory</a:t>
            </a:r>
            <a:r>
              <a:rPr lang="de-DE" sz="1200" spc="10" dirty="0">
                <a:solidFill>
                  <a:srgbClr val="88746A"/>
                </a:solidFill>
                <a:latin typeface="ITC Franklin Gothic Std Book"/>
              </a:rPr>
              <a:t> </a:t>
            </a:r>
            <a:r>
              <a:rPr lang="de-DE" sz="1200" spc="10" dirty="0" err="1">
                <a:solidFill>
                  <a:srgbClr val="88746A"/>
                </a:solidFill>
                <a:latin typeface="ITC Franklin Gothic Std Book"/>
              </a:rPr>
              <a:t>volume</a:t>
            </a:r>
            <a:r>
              <a:rPr lang="de-DE" sz="1200" spc="10" dirty="0">
                <a:solidFill>
                  <a:srgbClr val="88746A"/>
                </a:solidFill>
                <a:latin typeface="ITC Franklin Gothic Std Book"/>
              </a:rPr>
              <a:t> in </a:t>
            </a:r>
            <a:r>
              <a:rPr lang="de-DE" sz="1200" spc="10" dirty="0" smtClean="0">
                <a:solidFill>
                  <a:srgbClr val="88746A"/>
                </a:solidFill>
                <a:latin typeface="ITC Franklin Gothic Std Book"/>
              </a:rPr>
              <a:t>1s, </a:t>
            </a:r>
            <a:r>
              <a:rPr lang="de-DE" sz="1200" spc="10" dirty="0">
                <a:solidFill>
                  <a:srgbClr val="88746A"/>
                </a:solidFill>
                <a:latin typeface="ITC Franklin Gothic Std Book"/>
              </a:rPr>
              <a:t>AUC = </a:t>
            </a:r>
            <a:r>
              <a:rPr lang="de-DE" sz="1200" spc="10" dirty="0" err="1">
                <a:solidFill>
                  <a:srgbClr val="88746A"/>
                </a:solidFill>
                <a:latin typeface="ITC Franklin Gothic Std Book"/>
              </a:rPr>
              <a:t>area</a:t>
            </a:r>
            <a:r>
              <a:rPr lang="de-DE" sz="1200" spc="10" dirty="0">
                <a:solidFill>
                  <a:srgbClr val="88746A"/>
                </a:solidFill>
                <a:latin typeface="ITC Franklin Gothic Std Book"/>
              </a:rPr>
              <a:t> </a:t>
            </a:r>
            <a:r>
              <a:rPr lang="de-DE" sz="1200" spc="10" dirty="0" err="1">
                <a:solidFill>
                  <a:srgbClr val="88746A"/>
                </a:solidFill>
                <a:latin typeface="ITC Franklin Gothic Std Book"/>
              </a:rPr>
              <a:t>under</a:t>
            </a:r>
            <a:r>
              <a:rPr lang="de-DE" sz="1200" spc="10" dirty="0">
                <a:solidFill>
                  <a:srgbClr val="88746A"/>
                </a:solidFill>
                <a:latin typeface="ITC Franklin Gothic Std Book"/>
              </a:rPr>
              <a:t> </a:t>
            </a:r>
            <a:r>
              <a:rPr lang="de-DE" sz="1200" spc="10" dirty="0" err="1">
                <a:solidFill>
                  <a:srgbClr val="88746A"/>
                </a:solidFill>
                <a:latin typeface="ITC Franklin Gothic Std Book"/>
              </a:rPr>
              <a:t>the</a:t>
            </a:r>
            <a:r>
              <a:rPr lang="de-DE" sz="1200" spc="10" dirty="0">
                <a:solidFill>
                  <a:srgbClr val="88746A"/>
                </a:solidFill>
                <a:latin typeface="ITC Franklin Gothic Std Book"/>
              </a:rPr>
              <a:t> </a:t>
            </a:r>
            <a:r>
              <a:rPr lang="de-DE" sz="1200" spc="10" dirty="0" err="1" smtClean="0">
                <a:solidFill>
                  <a:srgbClr val="88746A"/>
                </a:solidFill>
                <a:latin typeface="ITC Franklin Gothic Std Book"/>
              </a:rPr>
              <a:t>curve</a:t>
            </a:r>
            <a:r>
              <a:rPr lang="de-DE" sz="1200" spc="10" dirty="0" smtClean="0">
                <a:solidFill>
                  <a:srgbClr val="88746A"/>
                </a:solidFill>
                <a:latin typeface="ITC Franklin Gothic Std Book"/>
              </a:rPr>
              <a:t>; NVA237 = </a:t>
            </a:r>
            <a:r>
              <a:rPr lang="de-DE" sz="1200" spc="10" dirty="0" err="1" smtClean="0">
                <a:solidFill>
                  <a:srgbClr val="88746A"/>
                </a:solidFill>
                <a:latin typeface="ITC Franklin Gothic Std Book"/>
              </a:rPr>
              <a:t>Glycopyrronium</a:t>
            </a:r>
            <a:endParaRPr lang="en-US" sz="1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hteck 55"/>
          <p:cNvSpPr/>
          <p:nvPr/>
        </p:nvSpPr>
        <p:spPr>
          <a:xfrm>
            <a:off x="1319064" y="1600199"/>
            <a:ext cx="6975336" cy="4480907"/>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defTabSz="914400" fontAlgn="base">
              <a:spcBef>
                <a:spcPct val="0"/>
              </a:spcBef>
              <a:spcAft>
                <a:spcPct val="0"/>
              </a:spcAft>
              <a:buClr>
                <a:srgbClr val="FFFF00"/>
              </a:buClr>
              <a:defRPr/>
            </a:pPr>
            <a:endParaRPr lang="en-US" sz="2400" kern="0" dirty="0" smtClean="0">
              <a:solidFill>
                <a:srgbClr val="88746A"/>
              </a:solidFill>
              <a:latin typeface="ITC Franklin Gothic Std Heavy Italic"/>
              <a:cs typeface="ITC Franklin Gothic Std Demi"/>
              <a:sym typeface="Arial" charset="0"/>
            </a:endParaRPr>
          </a:p>
        </p:txBody>
      </p:sp>
      <p:sp>
        <p:nvSpPr>
          <p:cNvPr id="13" name="Textfeld 12"/>
          <p:cNvSpPr txBox="1"/>
          <p:nvPr/>
        </p:nvSpPr>
        <p:spPr>
          <a:xfrm>
            <a:off x="295569" y="551841"/>
            <a:ext cx="8877300" cy="830997"/>
          </a:xfrm>
          <a:prstGeom prst="rect">
            <a:avLst/>
          </a:prstGeom>
          <a:noFill/>
        </p:spPr>
        <p:txBody>
          <a:bodyPr wrap="square" rtlCol="0">
            <a:spAutoFit/>
          </a:bodyPr>
          <a:lstStyle/>
          <a:p>
            <a:pPr eaLnBrk="0" fontAlgn="base" hangingPunct="0">
              <a:spcBef>
                <a:spcPct val="0"/>
              </a:spcBef>
              <a:spcAft>
                <a:spcPct val="0"/>
              </a:spcAft>
            </a:pPr>
            <a:r>
              <a:rPr lang="de-DE" sz="2400" b="1" dirty="0" smtClean="0">
                <a:solidFill>
                  <a:srgbClr val="1F497D"/>
                </a:solidFill>
                <a:latin typeface="Arial" panose="020B0604020202020204" pitchFamily="34" charset="0"/>
                <a:cs typeface="Arial" panose="020B0604020202020204" pitchFamily="34" charset="0"/>
              </a:rPr>
              <a:t>Mehr </a:t>
            </a:r>
            <a:r>
              <a:rPr lang="de-DE" sz="2400" b="1" dirty="0">
                <a:solidFill>
                  <a:srgbClr val="1F497D"/>
                </a:solidFill>
                <a:latin typeface="Arial" panose="020B0604020202020204" pitchFamily="34" charset="0"/>
                <a:cs typeface="Arial" panose="020B0604020202020204" pitchFamily="34" charset="0"/>
              </a:rPr>
              <a:t>Patienten</a:t>
            </a:r>
            <a:r>
              <a:rPr lang="de-DE" sz="2400" b="1" dirty="0" smtClean="0">
                <a:solidFill>
                  <a:srgbClr val="1F497D"/>
                </a:solidFill>
                <a:latin typeface="Arial" panose="020B0604020202020204" pitchFamily="34" charset="0"/>
                <a:cs typeface="Arial" panose="020B0604020202020204" pitchFamily="34" charset="0"/>
              </a:rPr>
              <a:t> erreichten eine klinisch relevante Verbesserung der Dyspnoe gegenüber Placebo (Woche 26)</a:t>
            </a:r>
            <a:endParaRPr lang="de-DE" sz="2400" b="1" baseline="34000" dirty="0" smtClean="0">
              <a:solidFill>
                <a:srgbClr val="1F497D"/>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dirty="0" smtClean="0">
                <a:solidFill>
                  <a:srgbClr val="FFFFFF"/>
                </a:solidFill>
              </a:rPr>
              <a:t>Alle Zeitpunkte statistisch signifikant (p &lt; 0,001), ausgenommen 16 h und 22 h</a:t>
            </a:r>
          </a:p>
        </p:txBody>
      </p:sp>
      <p:sp>
        <p:nvSpPr>
          <p:cNvPr id="14" name="TextBox 7"/>
          <p:cNvSpPr txBox="1">
            <a:spLocks noChangeArrowheads="1"/>
          </p:cNvSpPr>
          <p:nvPr/>
        </p:nvSpPr>
        <p:spPr bwMode="auto">
          <a:xfrm>
            <a:off x="1074023" y="6149496"/>
            <a:ext cx="8610600" cy="492443"/>
          </a:xfrm>
          <a:prstGeom prst="rect">
            <a:avLst/>
          </a:prstGeom>
          <a:noFill/>
          <a:ln w="9525">
            <a:noFill/>
            <a:miter lim="800000"/>
            <a:headEnd/>
            <a:tailEnd/>
          </a:ln>
        </p:spPr>
        <p:txBody>
          <a:bodyPr wrap="square">
            <a:spAutoFit/>
          </a:bodyPr>
          <a:lstStyle/>
          <a:p>
            <a:pPr>
              <a:defRPr/>
            </a:pPr>
            <a:r>
              <a:rPr lang="de-DE" sz="1300" spc="10" dirty="0" smtClean="0">
                <a:solidFill>
                  <a:srgbClr val="88746A"/>
                </a:solidFill>
                <a:latin typeface="ITC Franklin Gothic Std Book"/>
              </a:rPr>
              <a:t>TDI = Transition </a:t>
            </a:r>
            <a:r>
              <a:rPr lang="de-DE" sz="1300" spc="10" dirty="0" err="1" smtClean="0">
                <a:solidFill>
                  <a:srgbClr val="88746A"/>
                </a:solidFill>
                <a:latin typeface="ITC Franklin Gothic Std Book"/>
              </a:rPr>
              <a:t>Dyspnea</a:t>
            </a:r>
            <a:r>
              <a:rPr lang="de-DE" sz="1300" spc="10" dirty="0" smtClean="0">
                <a:solidFill>
                  <a:srgbClr val="88746A"/>
                </a:solidFill>
                <a:latin typeface="ITC Franklin Gothic Std Book"/>
              </a:rPr>
              <a:t> Index (≥ 1 Punkt ist der kleinste klinisch bedeutsame Unterschied);</a:t>
            </a:r>
          </a:p>
          <a:p>
            <a:pPr>
              <a:defRPr/>
            </a:pPr>
            <a:r>
              <a:rPr lang="de-DE" sz="1300" spc="10" dirty="0" smtClean="0">
                <a:solidFill>
                  <a:srgbClr val="88746A"/>
                </a:solidFill>
                <a:latin typeface="ITC Franklin Gothic Std Book"/>
              </a:rPr>
              <a:t>NVA237 = </a:t>
            </a:r>
            <a:r>
              <a:rPr lang="de-DE" sz="1300" spc="10" dirty="0" err="1" smtClean="0">
                <a:solidFill>
                  <a:srgbClr val="88746A"/>
                </a:solidFill>
                <a:latin typeface="ITC Franklin Gothic Std Book"/>
              </a:rPr>
              <a:t>Glycopyrronium</a:t>
            </a:r>
            <a:endParaRPr lang="de-DE" sz="1300" spc="10" dirty="0" smtClean="0">
              <a:solidFill>
                <a:srgbClr val="88746A"/>
              </a:solidFill>
              <a:latin typeface="ITC Franklin Gothic Std Book"/>
            </a:endParaRPr>
          </a:p>
        </p:txBody>
      </p:sp>
      <p:graphicFrame>
        <p:nvGraphicFramePr>
          <p:cNvPr id="26" name="Content Placeholder 3"/>
          <p:cNvGraphicFramePr>
            <a:graphicFrameLocks noGrp="1"/>
          </p:cNvGraphicFramePr>
          <p:nvPr>
            <p:extLst>
              <p:ext uri="{D42A27DB-BD31-4B8C-83A1-F6EECF244321}">
                <p14:modId xmlns:p14="http://schemas.microsoft.com/office/powerpoint/2010/main" val="3064416748"/>
              </p:ext>
            </p:extLst>
          </p:nvPr>
        </p:nvGraphicFramePr>
        <p:xfrm>
          <a:off x="1881742" y="2426006"/>
          <a:ext cx="5646703" cy="3365194"/>
        </p:xfrm>
        <a:graphic>
          <a:graphicData uri="http://schemas.openxmlformats.org/presentationml/2006/ole">
            <mc:AlternateContent xmlns:mc="http://schemas.openxmlformats.org/markup-compatibility/2006">
              <mc:Choice xmlns:v="urn:schemas-microsoft-com:vml" Requires="v">
                <p:oleObj spid="_x0000_s82951" name="Worksheet" r:id="rId4" imgW="8191500" imgH="4927600" progId="">
                  <p:embed/>
                </p:oleObj>
              </mc:Choice>
              <mc:Fallback>
                <p:oleObj name="Worksheet" r:id="rId4" imgW="8191500" imgH="49276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1742" y="2426006"/>
                        <a:ext cx="5646703" cy="3365194"/>
                      </a:xfrm>
                      <a:prstGeom prst="rect">
                        <a:avLst/>
                      </a:prstGeom>
                      <a:noFill/>
                      <a:extLst/>
                    </p:spPr>
                  </p:pic>
                </p:oleObj>
              </mc:Fallback>
            </mc:AlternateContent>
          </a:graphicData>
        </a:graphic>
      </p:graphicFrame>
      <p:sp>
        <p:nvSpPr>
          <p:cNvPr id="27" name="TextBox 16"/>
          <p:cNvSpPr txBox="1">
            <a:spLocks noChangeArrowheads="1"/>
          </p:cNvSpPr>
          <p:nvPr/>
        </p:nvSpPr>
        <p:spPr bwMode="auto">
          <a:xfrm>
            <a:off x="975266" y="1621354"/>
            <a:ext cx="3676142" cy="346249"/>
          </a:xfrm>
          <a:prstGeom prst="rect">
            <a:avLst/>
          </a:prstGeom>
          <a:noFill/>
          <a:ln w="9525">
            <a:noFill/>
            <a:miter lim="800000"/>
            <a:headEnd/>
            <a:tailEnd/>
          </a:ln>
        </p:spPr>
        <p:txBody>
          <a:bodyPr wrap="square">
            <a:spAutoFit/>
          </a:bodyPr>
          <a:lstStyle/>
          <a:p>
            <a:pPr algn="ctr" fontAlgn="base">
              <a:lnSpc>
                <a:spcPct val="150000"/>
              </a:lnSpc>
              <a:spcBef>
                <a:spcPts val="1200"/>
              </a:spcBef>
              <a:spcAft>
                <a:spcPct val="0"/>
              </a:spcAft>
            </a:pPr>
            <a:r>
              <a:rPr lang="de-DE" sz="1100" dirty="0" smtClean="0">
                <a:solidFill>
                  <a:srgbClr val="FFFFFF"/>
                </a:solidFill>
              </a:rPr>
              <a:t>Odds Ratio: 1,58 (95% KI 1,118, 2,245); p = 0,01</a:t>
            </a:r>
          </a:p>
        </p:txBody>
      </p:sp>
      <p:grpSp>
        <p:nvGrpSpPr>
          <p:cNvPr id="70" name="Gruppierung 69"/>
          <p:cNvGrpSpPr/>
          <p:nvPr/>
        </p:nvGrpSpPr>
        <p:grpSpPr>
          <a:xfrm>
            <a:off x="3452666" y="2100535"/>
            <a:ext cx="3103741" cy="634169"/>
            <a:chOff x="3581400" y="1905000"/>
            <a:chExt cx="3283800" cy="677306"/>
          </a:xfrm>
        </p:grpSpPr>
        <p:cxnSp>
          <p:nvCxnSpPr>
            <p:cNvPr id="28" name="Straight Connector 11"/>
            <p:cNvCxnSpPr/>
            <p:nvPr/>
          </p:nvCxnSpPr>
          <p:spPr>
            <a:xfrm rot="5400000">
              <a:off x="3502585" y="2012600"/>
              <a:ext cx="178756" cy="72"/>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15"/>
            <p:cNvCxnSpPr/>
            <p:nvPr/>
          </p:nvCxnSpPr>
          <p:spPr>
            <a:xfrm rot="5400000">
              <a:off x="4853699" y="2254333"/>
              <a:ext cx="655874" cy="72"/>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21"/>
            <p:cNvCxnSpPr/>
            <p:nvPr/>
          </p:nvCxnSpPr>
          <p:spPr>
            <a:xfrm>
              <a:off x="3581400" y="1919741"/>
              <a:ext cx="1612800" cy="272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9"/>
            <p:cNvCxnSpPr/>
            <p:nvPr/>
          </p:nvCxnSpPr>
          <p:spPr>
            <a:xfrm rot="5400000">
              <a:off x="5006099" y="2233695"/>
              <a:ext cx="655874" cy="72"/>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10"/>
            <p:cNvCxnSpPr/>
            <p:nvPr/>
          </p:nvCxnSpPr>
          <p:spPr>
            <a:xfrm>
              <a:off x="5317200" y="1905000"/>
              <a:ext cx="1548000" cy="1"/>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16"/>
            <p:cNvCxnSpPr/>
            <p:nvPr/>
          </p:nvCxnSpPr>
          <p:spPr>
            <a:xfrm rot="5400000">
              <a:off x="6768658" y="1995137"/>
              <a:ext cx="178756" cy="72"/>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5" name="TextBox 16"/>
          <p:cNvSpPr txBox="1">
            <a:spLocks noChangeArrowheads="1"/>
          </p:cNvSpPr>
          <p:nvPr/>
        </p:nvSpPr>
        <p:spPr bwMode="auto">
          <a:xfrm>
            <a:off x="4712274" y="1621353"/>
            <a:ext cx="3676146" cy="346249"/>
          </a:xfrm>
          <a:prstGeom prst="rect">
            <a:avLst/>
          </a:prstGeom>
          <a:noFill/>
          <a:ln w="9525">
            <a:noFill/>
            <a:miter lim="800000"/>
            <a:headEnd/>
            <a:tailEnd/>
          </a:ln>
        </p:spPr>
        <p:txBody>
          <a:bodyPr wrap="square">
            <a:spAutoFit/>
          </a:bodyPr>
          <a:lstStyle/>
          <a:p>
            <a:pPr algn="ctr" fontAlgn="base">
              <a:lnSpc>
                <a:spcPct val="150000"/>
              </a:lnSpc>
              <a:spcBef>
                <a:spcPts val="1200"/>
              </a:spcBef>
              <a:spcAft>
                <a:spcPct val="0"/>
              </a:spcAft>
            </a:pPr>
            <a:r>
              <a:rPr lang="de-DE" sz="1100" dirty="0" smtClean="0">
                <a:solidFill>
                  <a:srgbClr val="FFFFFF"/>
                </a:solidFill>
              </a:rPr>
              <a:t>Odds Ratio: 1,54 (95% KI 1,038, 2,295); p = 0,032</a:t>
            </a:r>
          </a:p>
        </p:txBody>
      </p:sp>
      <p:grpSp>
        <p:nvGrpSpPr>
          <p:cNvPr id="77" name="Gruppierung 76"/>
          <p:cNvGrpSpPr/>
          <p:nvPr/>
        </p:nvGrpSpPr>
        <p:grpSpPr>
          <a:xfrm>
            <a:off x="3199613" y="2774659"/>
            <a:ext cx="3718548" cy="2435221"/>
            <a:chOff x="3213582" y="2534735"/>
            <a:chExt cx="3934274" cy="2600869"/>
          </a:xfrm>
        </p:grpSpPr>
        <p:sp>
          <p:nvSpPr>
            <p:cNvPr id="71" name="Rechteck 70"/>
            <p:cNvSpPr/>
            <p:nvPr/>
          </p:nvSpPr>
          <p:spPr>
            <a:xfrm>
              <a:off x="3213582" y="2534735"/>
              <a:ext cx="685800" cy="2590801"/>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2" name="Rechteck 71"/>
            <p:cNvSpPr/>
            <p:nvPr/>
          </p:nvSpPr>
          <p:spPr>
            <a:xfrm>
              <a:off x="4833945" y="2983096"/>
              <a:ext cx="685800" cy="2124000"/>
            </a:xfrm>
            <a:prstGeom prst="rect">
              <a:avLst/>
            </a:prstGeom>
            <a:solidFill>
              <a:srgbClr val="A1A1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3" name="Rechteck 72"/>
            <p:cNvSpPr/>
            <p:nvPr/>
          </p:nvSpPr>
          <p:spPr>
            <a:xfrm>
              <a:off x="6462056" y="2621004"/>
              <a:ext cx="685800" cy="2514600"/>
            </a:xfrm>
            <a:prstGeom prst="rect">
              <a:avLst/>
            </a:prstGeom>
            <a:solidFill>
              <a:srgbClr val="679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grpSp>
      <p:cxnSp>
        <p:nvCxnSpPr>
          <p:cNvPr id="75" name="Gerade Verbindung 74"/>
          <p:cNvCxnSpPr/>
          <p:nvPr/>
        </p:nvCxnSpPr>
        <p:spPr>
          <a:xfrm>
            <a:off x="2713193" y="5181700"/>
            <a:ext cx="4681415" cy="1487"/>
          </a:xfrm>
          <a:prstGeom prst="line">
            <a:avLst/>
          </a:prstGeom>
          <a:ln w="12700" cap="flat" cmpd="sng" algn="ctr">
            <a:solidFill>
              <a:schemeClr val="bg1"/>
            </a:solidFill>
            <a:prstDash val="solid"/>
            <a:round/>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137300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330717" y="548680"/>
            <a:ext cx="8077200" cy="830997"/>
          </a:xfrm>
          <a:prstGeom prst="rect">
            <a:avLst/>
          </a:prstGeom>
          <a:noFill/>
        </p:spPr>
        <p:txBody>
          <a:bodyPr wrap="square" rtlCol="0">
            <a:spAutoFit/>
          </a:bodyPr>
          <a:lstStyle/>
          <a:p>
            <a:pPr eaLnBrk="0" fontAlgn="base" hangingPunct="0">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Verbesserung im SGRQ Gesamtscore vs. Placebo (wichtiger sekundärer Endpunkt)</a:t>
            </a:r>
            <a:endParaRPr lang="de-DE" sz="2400" b="1" baseline="34000" dirty="0" smtClean="0">
              <a:solidFill>
                <a:schemeClr val="tx2"/>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sp>
        <p:nvSpPr>
          <p:cNvPr id="23" name="TextBox 21"/>
          <p:cNvSpPr txBox="1">
            <a:spLocks noChangeArrowheads="1"/>
          </p:cNvSpPr>
          <p:nvPr/>
        </p:nvSpPr>
        <p:spPr bwMode="auto">
          <a:xfrm>
            <a:off x="897211" y="6176917"/>
            <a:ext cx="6397625" cy="292388"/>
          </a:xfrm>
          <a:prstGeom prst="rect">
            <a:avLst/>
          </a:prstGeom>
          <a:noFill/>
          <a:ln w="9525">
            <a:noFill/>
            <a:miter lim="800000"/>
            <a:headEnd/>
            <a:tailEnd/>
          </a:ln>
        </p:spPr>
        <p:txBody>
          <a:bodyPr wrap="square">
            <a:spAutoFit/>
          </a:bodyPr>
          <a:lstStyle/>
          <a:p>
            <a:pPr fontAlgn="base">
              <a:spcBef>
                <a:spcPct val="0"/>
              </a:spcBef>
              <a:spcAft>
                <a:spcPct val="0"/>
              </a:spcAft>
            </a:pPr>
            <a:r>
              <a:rPr lang="de-DE" sz="1300" b="0" i="0" spc="10" dirty="0" smtClean="0">
                <a:solidFill>
                  <a:srgbClr val="88746A"/>
                </a:solidFill>
                <a:latin typeface="ITC Franklin Gothic Std Book"/>
              </a:rPr>
              <a:t>*p &lt; 0,05, **p &lt; 0,01, ***p &lt; 0,001 versus Placebo</a:t>
            </a:r>
          </a:p>
        </p:txBody>
      </p:sp>
      <p:sp>
        <p:nvSpPr>
          <p:cNvPr id="24" name="Rectangle 4"/>
          <p:cNvSpPr txBox="1">
            <a:spLocks noChangeArrowheads="1"/>
          </p:cNvSpPr>
          <p:nvPr/>
        </p:nvSpPr>
        <p:spPr bwMode="auto">
          <a:xfrm>
            <a:off x="784225" y="1579740"/>
            <a:ext cx="7620000" cy="990600"/>
          </a:xfrm>
          <a:prstGeom prst="rect">
            <a:avLst/>
          </a:prstGeom>
          <a:noFill/>
          <a:ln w="9525">
            <a:noFill/>
            <a:miter lim="800000"/>
            <a:headEnd/>
            <a:tailEnd/>
          </a:ln>
        </p:spPr>
        <p:txBody>
          <a:bodyPr lIns="0" tIns="0" rIns="0" bIns="0"/>
          <a:lstStyle/>
          <a:p>
            <a:pPr marL="288000" indent="-288000" fontAlgn="base">
              <a:spcBef>
                <a:spcPct val="0"/>
              </a:spcBef>
              <a:spcAft>
                <a:spcPct val="15000"/>
              </a:spcAft>
              <a:buSzPct val="90000"/>
              <a:buFont typeface="Arial" panose="020B0604020202020204" pitchFamily="34" charset="0"/>
              <a:buChar char="•"/>
            </a:pPr>
            <a:r>
              <a:rPr lang="de-DE" sz="1600" dirty="0" err="1" smtClean="0">
                <a:latin typeface="ITC Franklin Gothic Std Book"/>
              </a:rPr>
              <a:t>Glycopyrronium</a:t>
            </a:r>
            <a:r>
              <a:rPr lang="de-DE" sz="1600" b="0" i="0" dirty="0" smtClean="0">
                <a:solidFill>
                  <a:srgbClr val="88746A"/>
                </a:solidFill>
                <a:latin typeface="ITC Franklin Gothic Std Book"/>
              </a:rPr>
              <a:t> </a:t>
            </a:r>
            <a:r>
              <a:rPr lang="de-DE" sz="1600" dirty="0" smtClean="0">
                <a:solidFill>
                  <a:schemeClr val="tx2"/>
                </a:solidFill>
                <a:latin typeface="ITC Franklin Gothic Std Book"/>
                <a:cs typeface="ITC Franklin Gothic Std Book"/>
              </a:rPr>
              <a:t>verbesserte signifikant </a:t>
            </a:r>
            <a:r>
              <a:rPr lang="de-DE" sz="1600" i="0" dirty="0" smtClean="0">
                <a:latin typeface="ITC Franklin Gothic Std Book"/>
              </a:rPr>
              <a:t>den Gesundheitszustand (SGRQ-Gesamtscore) </a:t>
            </a:r>
            <a:r>
              <a:rPr lang="de-DE" sz="1600" spc="10" dirty="0" smtClean="0">
                <a:solidFill>
                  <a:schemeClr val="tx2"/>
                </a:solidFill>
                <a:latin typeface="ITC Franklin Gothic Std Book"/>
                <a:cs typeface="ITC Franklin Gothic Std Book"/>
              </a:rPr>
              <a:t>gegenüber Placebo, vergleichbar mit OL Tiotropium </a:t>
            </a:r>
            <a:r>
              <a:rPr lang="de-DE" sz="1600" b="0" i="0" spc="10" dirty="0" smtClean="0">
                <a:latin typeface="ITC Franklin Gothic Std Book"/>
              </a:rPr>
              <a:t>18 µg 1-mal tgl.</a:t>
            </a:r>
          </a:p>
        </p:txBody>
      </p:sp>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00061" y="2132856"/>
            <a:ext cx="7337692" cy="4061936"/>
          </a:xfrm>
          <a:prstGeom prst="rect">
            <a:avLst/>
          </a:prstGeom>
          <a:noFill/>
          <a:ln w="9525">
            <a:noFill/>
            <a:miter lim="800000"/>
            <a:headEnd/>
            <a:tailEnd/>
          </a:ln>
          <a:effectLst>
            <a:outerShdw blurRad="101600" dir="10800000" algn="tl" rotWithShape="0">
              <a:srgbClr val="000000">
                <a:alpha val="60000"/>
              </a:srgbClr>
            </a:outerShdw>
          </a:effectLst>
        </p:spPr>
      </p:pic>
      <p:grpSp>
        <p:nvGrpSpPr>
          <p:cNvPr id="44" name="Gruppierung 43"/>
          <p:cNvGrpSpPr/>
          <p:nvPr/>
        </p:nvGrpSpPr>
        <p:grpSpPr>
          <a:xfrm>
            <a:off x="2048753" y="2401938"/>
            <a:ext cx="4817400" cy="3132000"/>
            <a:chOff x="2345400" y="2268000"/>
            <a:chExt cx="4817400" cy="3132000"/>
          </a:xfrm>
        </p:grpSpPr>
        <p:sp>
          <p:nvSpPr>
            <p:cNvPr id="37" name="Rechteck 36"/>
            <p:cNvSpPr/>
            <p:nvPr/>
          </p:nvSpPr>
          <p:spPr>
            <a:xfrm>
              <a:off x="6079200" y="2268000"/>
              <a:ext cx="550200" cy="3066000"/>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Rechteck 38"/>
            <p:cNvSpPr/>
            <p:nvPr/>
          </p:nvSpPr>
          <p:spPr>
            <a:xfrm>
              <a:off x="6629400" y="2268000"/>
              <a:ext cx="533400" cy="2628000"/>
            </a:xfrm>
            <a:prstGeom prst="rect">
              <a:avLst/>
            </a:prstGeom>
            <a:solidFill>
              <a:srgbClr val="679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Rechteck 39"/>
            <p:cNvSpPr/>
            <p:nvPr/>
          </p:nvSpPr>
          <p:spPr>
            <a:xfrm>
              <a:off x="4756150" y="2271600"/>
              <a:ext cx="533400" cy="2329200"/>
            </a:xfrm>
            <a:prstGeom prst="rect">
              <a:avLst/>
            </a:prstGeom>
            <a:solidFill>
              <a:srgbClr val="679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1" name="Rechteck 40"/>
            <p:cNvSpPr/>
            <p:nvPr/>
          </p:nvSpPr>
          <p:spPr>
            <a:xfrm>
              <a:off x="2895600" y="2271600"/>
              <a:ext cx="533400" cy="2613600"/>
            </a:xfrm>
            <a:prstGeom prst="rect">
              <a:avLst/>
            </a:prstGeom>
            <a:solidFill>
              <a:srgbClr val="679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2" name="Rechteck 41"/>
            <p:cNvSpPr/>
            <p:nvPr/>
          </p:nvSpPr>
          <p:spPr>
            <a:xfrm>
              <a:off x="4199600" y="2268000"/>
              <a:ext cx="550200" cy="3132000"/>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Rechteck 42"/>
            <p:cNvSpPr/>
            <p:nvPr/>
          </p:nvSpPr>
          <p:spPr>
            <a:xfrm>
              <a:off x="2345400" y="2268000"/>
              <a:ext cx="550200" cy="2934000"/>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6" name="Rechteck 45"/>
          <p:cNvSpPr/>
          <p:nvPr/>
        </p:nvSpPr>
        <p:spPr>
          <a:xfrm>
            <a:off x="6986704" y="6001337"/>
            <a:ext cx="149225" cy="122983"/>
          </a:xfrm>
          <a:prstGeom prst="rect">
            <a:avLst/>
          </a:prstGeom>
          <a:solidFill>
            <a:srgbClr val="679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7" name="Rechteck 46"/>
          <p:cNvSpPr/>
          <p:nvPr/>
        </p:nvSpPr>
        <p:spPr>
          <a:xfrm>
            <a:off x="6989879" y="5833905"/>
            <a:ext cx="149225" cy="122983"/>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0" name="Gruppierung 49"/>
          <p:cNvGrpSpPr/>
          <p:nvPr/>
        </p:nvGrpSpPr>
        <p:grpSpPr>
          <a:xfrm>
            <a:off x="7323353" y="2401938"/>
            <a:ext cx="838200" cy="2628277"/>
            <a:chOff x="7620000" y="2268000"/>
            <a:chExt cx="838200" cy="2628277"/>
          </a:xfrm>
        </p:grpSpPr>
        <p:sp>
          <p:nvSpPr>
            <p:cNvPr id="49" name="Rechteck 48"/>
            <p:cNvSpPr/>
            <p:nvPr/>
          </p:nvSpPr>
          <p:spPr>
            <a:xfrm>
              <a:off x="7620000" y="2268000"/>
              <a:ext cx="838200" cy="190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AutoShape 66"/>
            <p:cNvSpPr>
              <a:spLocks noChangeArrowheads="1"/>
            </p:cNvSpPr>
            <p:nvPr/>
          </p:nvSpPr>
          <p:spPr bwMode="auto">
            <a:xfrm>
              <a:off x="7620000" y="2271600"/>
              <a:ext cx="808621" cy="2624677"/>
            </a:xfrm>
            <a:prstGeom prst="downArrow">
              <a:avLst>
                <a:gd name="adj1" fmla="val 50000"/>
                <a:gd name="adj2" fmla="val 81147"/>
              </a:avLst>
            </a:prstGeom>
            <a:solidFill>
              <a:srgbClr val="FFD200"/>
            </a:solidFill>
            <a:ln w="9525" algn="ctr">
              <a:noFill/>
              <a:miter lim="800000"/>
              <a:headEnd/>
              <a:tailEnd/>
            </a:ln>
          </p:spPr>
          <p:txBody>
            <a:bodyPr vert="vert270" wrap="none" lIns="0" tIns="0" rIns="0" bIns="0" anchor="ctr"/>
            <a:lstStyle/>
            <a:p>
              <a:pPr marL="392113" indent="-392113" algn="ctr" fontAlgn="base">
                <a:spcBef>
                  <a:spcPct val="0"/>
                </a:spcBef>
                <a:spcAft>
                  <a:spcPct val="0"/>
                </a:spcAft>
              </a:pPr>
              <a:r>
                <a:rPr lang="de-DE" sz="1400" b="1" dirty="0" smtClean="0">
                  <a:solidFill>
                    <a:srgbClr val="88746A"/>
                  </a:solidFill>
                </a:rPr>
                <a:t>Verbesserung</a:t>
              </a:r>
            </a:p>
          </p:txBody>
        </p:sp>
      </p:grpSp>
      <p:sp>
        <p:nvSpPr>
          <p:cNvPr id="20" name="TextBox 7"/>
          <p:cNvSpPr txBox="1">
            <a:spLocks noChangeArrowheads="1"/>
          </p:cNvSpPr>
          <p:nvPr/>
        </p:nvSpPr>
        <p:spPr bwMode="auto">
          <a:xfrm>
            <a:off x="1066800" y="6384666"/>
            <a:ext cx="6817568" cy="492443"/>
          </a:xfrm>
          <a:prstGeom prst="rect">
            <a:avLst/>
          </a:prstGeom>
          <a:noFill/>
          <a:ln w="9525">
            <a:noFill/>
            <a:miter lim="800000"/>
            <a:headEnd/>
            <a:tailEnd/>
          </a:ln>
        </p:spPr>
        <p:txBody>
          <a:bodyPr wrap="square">
            <a:spAutoFit/>
          </a:bodyPr>
          <a:lstStyle/>
          <a:p>
            <a:pPr>
              <a:defRPr/>
            </a:pPr>
            <a:r>
              <a:rPr lang="de-DE" sz="1300" spc="10" dirty="0" smtClean="0">
                <a:solidFill>
                  <a:srgbClr val="88746A"/>
                </a:solidFill>
                <a:latin typeface="ITC Franklin Gothic Std Book"/>
              </a:rPr>
              <a:t>SGRQ = St. George´s </a:t>
            </a:r>
            <a:r>
              <a:rPr lang="de-DE" sz="1300" spc="10" dirty="0" err="1">
                <a:solidFill>
                  <a:srgbClr val="88746A"/>
                </a:solidFill>
                <a:latin typeface="ITC Franklin Gothic Std Book"/>
              </a:rPr>
              <a:t>R</a:t>
            </a:r>
            <a:r>
              <a:rPr lang="de-DE" sz="1300" spc="10" dirty="0" err="1" smtClean="0">
                <a:solidFill>
                  <a:srgbClr val="88746A"/>
                </a:solidFill>
                <a:latin typeface="ITC Franklin Gothic Std Book"/>
              </a:rPr>
              <a:t>espiratory</a:t>
            </a:r>
            <a:r>
              <a:rPr lang="de-DE" sz="1300" spc="10" dirty="0" smtClean="0">
                <a:solidFill>
                  <a:srgbClr val="88746A"/>
                </a:solidFill>
                <a:latin typeface="ITC Franklin Gothic Std Book"/>
              </a:rPr>
              <a:t> </a:t>
            </a:r>
            <a:r>
              <a:rPr lang="de-DE" sz="1300" spc="10" dirty="0" err="1" smtClean="0">
                <a:solidFill>
                  <a:srgbClr val="88746A"/>
                </a:solidFill>
                <a:latin typeface="ITC Franklin Gothic Std Book"/>
              </a:rPr>
              <a:t>Questionnaire</a:t>
            </a:r>
            <a:r>
              <a:rPr lang="de-DE" sz="1300" spc="10" dirty="0" smtClean="0">
                <a:solidFill>
                  <a:srgbClr val="88746A"/>
                </a:solidFill>
                <a:latin typeface="ITC Franklin Gothic Std Book"/>
              </a:rPr>
              <a:t>; NVA237 = </a:t>
            </a:r>
            <a:r>
              <a:rPr lang="de-DE" sz="1300" spc="10" dirty="0" err="1" smtClean="0">
                <a:solidFill>
                  <a:srgbClr val="88746A"/>
                </a:solidFill>
                <a:latin typeface="ITC Franklin Gothic Std Book"/>
              </a:rPr>
              <a:t>Glycopyrronium</a:t>
            </a:r>
            <a:r>
              <a:rPr lang="de-DE" sz="1300" spc="10" dirty="0" smtClean="0">
                <a:solidFill>
                  <a:srgbClr val="88746A"/>
                </a:solidFill>
                <a:latin typeface="ITC Franklin Gothic Std Book"/>
              </a:rPr>
              <a:t>; OL = open-label</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403382" y="548680"/>
            <a:ext cx="8077200" cy="830997"/>
          </a:xfrm>
          <a:prstGeom prst="rect">
            <a:avLst/>
          </a:prstGeom>
          <a:noFill/>
        </p:spPr>
        <p:txBody>
          <a:bodyPr wrap="square" rtlCol="0">
            <a:spAutoFit/>
          </a:bodyPr>
          <a:lstStyle/>
          <a:p>
            <a:pPr eaLnBrk="0" fontAlgn="base" hangingPunct="0">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Patienten zeigten eine klinisch relevante Verbesserung im </a:t>
            </a:r>
            <a:r>
              <a:rPr lang="de-DE" sz="2400" b="1" dirty="0" err="1" smtClean="0">
                <a:solidFill>
                  <a:schemeClr val="tx2"/>
                </a:solidFill>
                <a:latin typeface="Arial" panose="020B0604020202020204" pitchFamily="34" charset="0"/>
                <a:cs typeface="Arial" panose="020B0604020202020204" pitchFamily="34" charset="0"/>
              </a:rPr>
              <a:t>HRQoL</a:t>
            </a:r>
            <a:r>
              <a:rPr lang="de-DE" sz="2400" b="1" dirty="0" smtClean="0">
                <a:solidFill>
                  <a:schemeClr val="tx2"/>
                </a:solidFill>
                <a:latin typeface="Arial" panose="020B0604020202020204" pitchFamily="34" charset="0"/>
                <a:cs typeface="Arial" panose="020B0604020202020204" pitchFamily="34" charset="0"/>
              </a:rPr>
              <a:t> vs. Placebo (Woche 52)</a:t>
            </a:r>
            <a:endParaRPr lang="de-DE" sz="2400" b="1" baseline="34000" dirty="0" smtClean="0">
              <a:solidFill>
                <a:schemeClr val="tx2"/>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sp>
        <p:nvSpPr>
          <p:cNvPr id="23" name="TextBox 10"/>
          <p:cNvSpPr txBox="1">
            <a:spLocks noChangeArrowheads="1"/>
          </p:cNvSpPr>
          <p:nvPr/>
        </p:nvSpPr>
        <p:spPr bwMode="auto">
          <a:xfrm>
            <a:off x="1119411" y="6365557"/>
            <a:ext cx="9144000" cy="461665"/>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sz="1200" b="0" i="0" spc="10" dirty="0" smtClean="0">
                <a:solidFill>
                  <a:srgbClr val="88746A"/>
                </a:solidFill>
                <a:latin typeface="ITC Franklin Gothic Std Book"/>
              </a:rPr>
              <a:t>SGRQ = St. George’s Respiratory Questionnaire (eine Abnahme um ≥ 4 Punkte ist der kleinste </a:t>
            </a:r>
          </a:p>
          <a:p>
            <a:pPr eaLnBrk="1" hangingPunct="1">
              <a:defRPr/>
            </a:pPr>
            <a:r>
              <a:rPr lang="de-DE" sz="1200" b="0" i="0" spc="10" dirty="0" smtClean="0">
                <a:solidFill>
                  <a:srgbClr val="88746A"/>
                </a:solidFill>
                <a:latin typeface="ITC Franklin Gothic Std Book"/>
              </a:rPr>
              <a:t>klinisch bedeutsame Unterschied); </a:t>
            </a:r>
            <a:r>
              <a:rPr lang="de-DE" sz="1200" b="0" i="0" spc="10" dirty="0" err="1" smtClean="0">
                <a:solidFill>
                  <a:srgbClr val="88746A"/>
                </a:solidFill>
                <a:latin typeface="ITC Franklin Gothic Std Book"/>
              </a:rPr>
              <a:t>HRQoL</a:t>
            </a:r>
            <a:r>
              <a:rPr lang="de-DE" sz="1200" b="0" i="0" spc="10" dirty="0" smtClean="0">
                <a:solidFill>
                  <a:srgbClr val="88746A"/>
                </a:solidFill>
                <a:latin typeface="ITC Franklin Gothic Std Book"/>
              </a:rPr>
              <a:t> = </a:t>
            </a:r>
            <a:r>
              <a:rPr lang="de-DE" sz="1200" b="0" i="0" spc="10" dirty="0" err="1" smtClean="0">
                <a:solidFill>
                  <a:srgbClr val="88746A"/>
                </a:solidFill>
                <a:latin typeface="ITC Franklin Gothic Std Book"/>
              </a:rPr>
              <a:t>Health</a:t>
            </a:r>
            <a:r>
              <a:rPr lang="de-DE" sz="1200" b="0" i="0" spc="10" dirty="0" smtClean="0">
                <a:solidFill>
                  <a:srgbClr val="88746A"/>
                </a:solidFill>
                <a:latin typeface="ITC Franklin Gothic Std Book"/>
              </a:rPr>
              <a:t> </a:t>
            </a:r>
            <a:r>
              <a:rPr lang="de-DE" sz="1200" b="0" i="0" spc="10" dirty="0" err="1" smtClean="0">
                <a:solidFill>
                  <a:srgbClr val="88746A"/>
                </a:solidFill>
                <a:latin typeface="ITC Franklin Gothic Std Book"/>
              </a:rPr>
              <a:t>Related</a:t>
            </a:r>
            <a:r>
              <a:rPr lang="de-DE" sz="1200" b="0" i="0" spc="10" dirty="0" smtClean="0">
                <a:solidFill>
                  <a:srgbClr val="88746A"/>
                </a:solidFill>
                <a:latin typeface="ITC Franklin Gothic Std Book"/>
              </a:rPr>
              <a:t> Quality </a:t>
            </a:r>
            <a:r>
              <a:rPr lang="de-DE" sz="1200" b="0" i="0" spc="10" dirty="0" err="1" smtClean="0">
                <a:solidFill>
                  <a:srgbClr val="88746A"/>
                </a:solidFill>
                <a:latin typeface="ITC Franklin Gothic Std Book"/>
              </a:rPr>
              <a:t>of</a:t>
            </a:r>
            <a:r>
              <a:rPr lang="de-DE" sz="1200" b="0" i="0" spc="10" dirty="0" smtClean="0">
                <a:solidFill>
                  <a:srgbClr val="88746A"/>
                </a:solidFill>
                <a:latin typeface="ITC Franklin Gothic Std Book"/>
              </a:rPr>
              <a:t> Life</a:t>
            </a:r>
          </a:p>
        </p:txBody>
      </p:sp>
      <p:sp>
        <p:nvSpPr>
          <p:cNvPr id="24" name="Rechteck 23"/>
          <p:cNvSpPr/>
          <p:nvPr/>
        </p:nvSpPr>
        <p:spPr>
          <a:xfrm>
            <a:off x="1114425" y="1581151"/>
            <a:ext cx="7380000" cy="4785706"/>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graphicFrame>
        <p:nvGraphicFramePr>
          <p:cNvPr id="29" name="Content Placeholder 3"/>
          <p:cNvGraphicFramePr>
            <a:graphicFrameLocks noGrp="1"/>
          </p:cNvGraphicFramePr>
          <p:nvPr>
            <p:extLst>
              <p:ext uri="{D42A27DB-BD31-4B8C-83A1-F6EECF244321}">
                <p14:modId xmlns:p14="http://schemas.microsoft.com/office/powerpoint/2010/main" val="4215250614"/>
              </p:ext>
            </p:extLst>
          </p:nvPr>
        </p:nvGraphicFramePr>
        <p:xfrm>
          <a:off x="1644650" y="2152650"/>
          <a:ext cx="6176963" cy="4025900"/>
        </p:xfrm>
        <a:graphic>
          <a:graphicData uri="http://schemas.openxmlformats.org/presentationml/2006/ole">
            <mc:AlternateContent xmlns:mc="http://schemas.openxmlformats.org/markup-compatibility/2006">
              <mc:Choice xmlns:v="urn:schemas-microsoft-com:vml" Requires="v">
                <p:oleObj spid="_x0000_s65635" name="Worksheet" r:id="rId5" imgW="7400976" imgH="4810065" progId="Excel.Sheet.8">
                  <p:embed/>
                </p:oleObj>
              </mc:Choice>
              <mc:Fallback>
                <p:oleObj name="Worksheet" r:id="rId5" imgW="7400976" imgH="4810065" progId="Excel.Sheet.8">
                  <p:embed/>
                  <p:pic>
                    <p:nvPicPr>
                      <p:cNvPr id="0" name="Picture 3"/>
                      <p:cNvPicPr>
                        <a:picLocks noGrp="1" noChangeArrowheads="1"/>
                      </p:cNvPicPr>
                      <p:nvPr/>
                    </p:nvPicPr>
                    <p:blipFill>
                      <a:blip r:embed="rId6"/>
                      <a:srcRect/>
                      <a:stretch>
                        <a:fillRect/>
                      </a:stretch>
                    </p:blipFill>
                    <p:spPr bwMode="auto">
                      <a:xfrm>
                        <a:off x="1644650" y="2152650"/>
                        <a:ext cx="6176963" cy="4025900"/>
                      </a:xfrm>
                      <a:prstGeom prst="rect">
                        <a:avLst/>
                      </a:prstGeom>
                      <a:noFill/>
                      <a:extLst/>
                    </p:spPr>
                  </p:pic>
                </p:oleObj>
              </mc:Fallback>
            </mc:AlternateContent>
          </a:graphicData>
        </a:graphic>
      </p:graphicFrame>
      <p:cxnSp>
        <p:nvCxnSpPr>
          <p:cNvPr id="36" name="Straight Connector 13"/>
          <p:cNvCxnSpPr>
            <a:cxnSpLocks noChangeShapeType="1"/>
          </p:cNvCxnSpPr>
          <p:nvPr/>
        </p:nvCxnSpPr>
        <p:spPr bwMode="auto">
          <a:xfrm>
            <a:off x="3191375" y="2316612"/>
            <a:ext cx="1885548" cy="1"/>
          </a:xfrm>
          <a:prstGeom prst="line">
            <a:avLst/>
          </a:prstGeom>
          <a:noFill/>
          <a:ln w="28575" algn="ctr">
            <a:solidFill>
              <a:srgbClr val="FFFFFF"/>
            </a:solidFill>
            <a:round/>
            <a:headEnd/>
            <a:tailEnd/>
          </a:ln>
        </p:spPr>
      </p:cxnSp>
      <p:cxnSp>
        <p:nvCxnSpPr>
          <p:cNvPr id="37" name="Straight Connector 15"/>
          <p:cNvCxnSpPr>
            <a:cxnSpLocks noChangeShapeType="1"/>
          </p:cNvCxnSpPr>
          <p:nvPr/>
        </p:nvCxnSpPr>
        <p:spPr bwMode="auto">
          <a:xfrm rot="16200000" flipH="1">
            <a:off x="4210610" y="3180542"/>
            <a:ext cx="1729448" cy="1589"/>
          </a:xfrm>
          <a:prstGeom prst="line">
            <a:avLst/>
          </a:prstGeom>
          <a:noFill/>
          <a:ln w="28575" algn="ctr">
            <a:solidFill>
              <a:srgbClr val="FFFFFF"/>
            </a:solidFill>
            <a:round/>
            <a:headEnd/>
            <a:tailEnd/>
          </a:ln>
        </p:spPr>
      </p:cxnSp>
      <p:sp>
        <p:nvSpPr>
          <p:cNvPr id="38" name="TextBox 16"/>
          <p:cNvSpPr txBox="1">
            <a:spLocks noChangeArrowheads="1"/>
          </p:cNvSpPr>
          <p:nvPr/>
        </p:nvSpPr>
        <p:spPr bwMode="auto">
          <a:xfrm>
            <a:off x="3337382" y="1991148"/>
            <a:ext cx="2174790"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de-DE" sz="1600" b="0" i="0" dirty="0" smtClean="0">
                <a:solidFill>
                  <a:srgbClr val="FFFFFF"/>
                </a:solidFill>
              </a:rPr>
              <a:t>p = 0,312</a:t>
            </a:r>
          </a:p>
        </p:txBody>
      </p:sp>
      <p:sp>
        <p:nvSpPr>
          <p:cNvPr id="39" name="Line 12"/>
          <p:cNvSpPr>
            <a:spLocks noChangeShapeType="1"/>
          </p:cNvSpPr>
          <p:nvPr/>
        </p:nvSpPr>
        <p:spPr bwMode="auto">
          <a:xfrm flipH="1">
            <a:off x="3202486" y="2316611"/>
            <a:ext cx="799" cy="997318"/>
          </a:xfrm>
          <a:prstGeom prst="line">
            <a:avLst/>
          </a:prstGeom>
          <a:noFill/>
          <a:ln w="28575">
            <a:solidFill>
              <a:srgbClr val="FFFFFF"/>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40" name="TextBox 16"/>
          <p:cNvSpPr txBox="1">
            <a:spLocks noChangeArrowheads="1"/>
          </p:cNvSpPr>
          <p:nvPr/>
        </p:nvSpPr>
        <p:spPr bwMode="auto">
          <a:xfrm>
            <a:off x="5470982" y="1991148"/>
            <a:ext cx="2174790"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de-DE" sz="1600" b="0" i="0" dirty="0" smtClean="0">
                <a:solidFill>
                  <a:srgbClr val="FFFFFF"/>
                </a:solidFill>
              </a:rPr>
              <a:t>p = 0,069</a:t>
            </a:r>
          </a:p>
        </p:txBody>
      </p:sp>
      <p:cxnSp>
        <p:nvCxnSpPr>
          <p:cNvPr id="41" name="Straight Connector 13"/>
          <p:cNvCxnSpPr>
            <a:cxnSpLocks noChangeShapeType="1"/>
          </p:cNvCxnSpPr>
          <p:nvPr/>
        </p:nvCxnSpPr>
        <p:spPr bwMode="auto">
          <a:xfrm>
            <a:off x="5470939" y="2316612"/>
            <a:ext cx="1636115" cy="1"/>
          </a:xfrm>
          <a:prstGeom prst="line">
            <a:avLst/>
          </a:prstGeom>
          <a:noFill/>
          <a:ln w="28575" algn="ctr">
            <a:solidFill>
              <a:srgbClr val="FFFFFF"/>
            </a:solidFill>
            <a:round/>
            <a:headEnd/>
            <a:tailEnd/>
          </a:ln>
        </p:spPr>
      </p:cxnSp>
      <p:cxnSp>
        <p:nvCxnSpPr>
          <p:cNvPr id="42" name="Straight Connector 15"/>
          <p:cNvCxnSpPr>
            <a:cxnSpLocks noChangeShapeType="1"/>
          </p:cNvCxnSpPr>
          <p:nvPr/>
        </p:nvCxnSpPr>
        <p:spPr bwMode="auto">
          <a:xfrm rot="5400000">
            <a:off x="3103628" y="2124169"/>
            <a:ext cx="199315" cy="1"/>
          </a:xfrm>
          <a:prstGeom prst="line">
            <a:avLst/>
          </a:prstGeom>
          <a:noFill/>
          <a:ln w="28575" algn="ctr">
            <a:solidFill>
              <a:srgbClr val="FFFFFF"/>
            </a:solidFill>
            <a:round/>
            <a:headEnd/>
            <a:tailEnd/>
          </a:ln>
        </p:spPr>
      </p:cxnSp>
      <p:sp>
        <p:nvSpPr>
          <p:cNvPr id="43" name="TextBox 16"/>
          <p:cNvSpPr txBox="1">
            <a:spLocks noChangeArrowheads="1"/>
          </p:cNvSpPr>
          <p:nvPr/>
        </p:nvSpPr>
        <p:spPr bwMode="auto">
          <a:xfrm>
            <a:off x="4318457" y="1699796"/>
            <a:ext cx="2174790"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de-DE" sz="1600" b="0" i="0" dirty="0" smtClean="0">
                <a:solidFill>
                  <a:srgbClr val="FFFFFF"/>
                </a:solidFill>
              </a:rPr>
              <a:t>p = 0,277 </a:t>
            </a:r>
          </a:p>
        </p:txBody>
      </p:sp>
      <p:cxnSp>
        <p:nvCxnSpPr>
          <p:cNvPr id="44" name="Straight Connector 13"/>
          <p:cNvCxnSpPr>
            <a:cxnSpLocks noChangeShapeType="1"/>
          </p:cNvCxnSpPr>
          <p:nvPr/>
        </p:nvCxnSpPr>
        <p:spPr bwMode="auto">
          <a:xfrm>
            <a:off x="3202487" y="2024512"/>
            <a:ext cx="4187133" cy="19"/>
          </a:xfrm>
          <a:prstGeom prst="line">
            <a:avLst/>
          </a:prstGeom>
          <a:noFill/>
          <a:ln w="28575" algn="ctr">
            <a:solidFill>
              <a:srgbClr val="FFFFFF"/>
            </a:solidFill>
            <a:round/>
            <a:headEnd/>
            <a:tailEnd/>
          </a:ln>
        </p:spPr>
      </p:cxnSp>
      <p:cxnSp>
        <p:nvCxnSpPr>
          <p:cNvPr id="45" name="Straight Connector 15"/>
          <p:cNvCxnSpPr>
            <a:cxnSpLocks noChangeShapeType="1"/>
          </p:cNvCxnSpPr>
          <p:nvPr/>
        </p:nvCxnSpPr>
        <p:spPr bwMode="auto">
          <a:xfrm rot="5400000">
            <a:off x="7278658" y="2124188"/>
            <a:ext cx="199315" cy="1"/>
          </a:xfrm>
          <a:prstGeom prst="line">
            <a:avLst/>
          </a:prstGeom>
          <a:noFill/>
          <a:ln w="28575" algn="ctr">
            <a:solidFill>
              <a:srgbClr val="FFFFFF"/>
            </a:solidFill>
            <a:round/>
            <a:headEnd/>
            <a:tailEnd/>
          </a:ln>
        </p:spPr>
      </p:cxnSp>
      <p:cxnSp>
        <p:nvCxnSpPr>
          <p:cNvPr id="46" name="Straight Connector 15"/>
          <p:cNvCxnSpPr>
            <a:cxnSpLocks noChangeShapeType="1"/>
          </p:cNvCxnSpPr>
          <p:nvPr/>
        </p:nvCxnSpPr>
        <p:spPr bwMode="auto">
          <a:xfrm rot="5400000">
            <a:off x="4625356" y="3181337"/>
            <a:ext cx="1727860" cy="1"/>
          </a:xfrm>
          <a:prstGeom prst="line">
            <a:avLst/>
          </a:prstGeom>
          <a:noFill/>
          <a:ln w="28575" algn="ctr">
            <a:solidFill>
              <a:srgbClr val="FFFFFF"/>
            </a:solidFill>
            <a:round/>
            <a:headEnd/>
            <a:tailEnd/>
          </a:ln>
        </p:spPr>
      </p:cxnSp>
      <p:cxnSp>
        <p:nvCxnSpPr>
          <p:cNvPr id="25" name="Straight Connector 15"/>
          <p:cNvCxnSpPr>
            <a:cxnSpLocks noChangeShapeType="1"/>
          </p:cNvCxnSpPr>
          <p:nvPr/>
        </p:nvCxnSpPr>
        <p:spPr bwMode="auto">
          <a:xfrm rot="5400000">
            <a:off x="7007397" y="2417064"/>
            <a:ext cx="199315" cy="1"/>
          </a:xfrm>
          <a:prstGeom prst="line">
            <a:avLst/>
          </a:prstGeom>
          <a:noFill/>
          <a:ln w="28575" algn="ctr">
            <a:solidFill>
              <a:srgbClr val="FFFFFF"/>
            </a:solidFill>
            <a:round/>
            <a:headEnd/>
            <a:tailEnd/>
          </a:ln>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11899" y="532528"/>
            <a:ext cx="82296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106" algn="l" rtl="0" fontAlgn="base">
              <a:spcBef>
                <a:spcPct val="0"/>
              </a:spcBef>
              <a:spcAft>
                <a:spcPct val="0"/>
              </a:spcAft>
              <a:defRPr sz="2800">
                <a:solidFill>
                  <a:schemeClr val="tx2"/>
                </a:solidFill>
                <a:latin typeface="Arial" charset="0"/>
                <a:cs typeface="Arial" charset="0"/>
              </a:defRPr>
            </a:lvl6pPr>
            <a:lvl7pPr marL="914212" algn="l" rtl="0" fontAlgn="base">
              <a:spcBef>
                <a:spcPct val="0"/>
              </a:spcBef>
              <a:spcAft>
                <a:spcPct val="0"/>
              </a:spcAft>
              <a:defRPr sz="2800">
                <a:solidFill>
                  <a:schemeClr val="tx2"/>
                </a:solidFill>
                <a:latin typeface="Arial" charset="0"/>
                <a:cs typeface="Arial" charset="0"/>
              </a:defRPr>
            </a:lvl7pPr>
            <a:lvl8pPr marL="1371320" algn="l" rtl="0" fontAlgn="base">
              <a:spcBef>
                <a:spcPct val="0"/>
              </a:spcBef>
              <a:spcAft>
                <a:spcPct val="0"/>
              </a:spcAft>
              <a:defRPr sz="2800">
                <a:solidFill>
                  <a:schemeClr val="tx2"/>
                </a:solidFill>
                <a:latin typeface="Arial" charset="0"/>
                <a:cs typeface="Arial" charset="0"/>
              </a:defRPr>
            </a:lvl8pPr>
            <a:lvl9pPr marL="1828426" algn="l" rtl="0" fontAlgn="base">
              <a:spcBef>
                <a:spcPct val="0"/>
              </a:spcBef>
              <a:spcAft>
                <a:spcPct val="0"/>
              </a:spcAft>
              <a:defRPr sz="2800">
                <a:solidFill>
                  <a:schemeClr val="tx2"/>
                </a:solidFill>
                <a:latin typeface="Arial" charset="0"/>
                <a:cs typeface="Arial" charset="0"/>
              </a:defRPr>
            </a:lvl9pPr>
          </a:lstStyle>
          <a:p>
            <a:pPr defTabSz="914400"/>
            <a:r>
              <a:rPr lang="de-AT" dirty="0" smtClean="0">
                <a:solidFill>
                  <a:srgbClr val="1F497D"/>
                </a:solidFill>
                <a:latin typeface="DIN Alternate"/>
              </a:rPr>
              <a:t>Disclaimer</a:t>
            </a:r>
            <a:endParaRPr lang="en-US" dirty="0">
              <a:solidFill>
                <a:srgbClr val="1F497D"/>
              </a:solidFill>
              <a:latin typeface="DIN Alternate"/>
            </a:endParaRPr>
          </a:p>
        </p:txBody>
      </p:sp>
      <p:sp>
        <p:nvSpPr>
          <p:cNvPr id="5" name="Subtitle 2"/>
          <p:cNvSpPr>
            <a:spLocks noGrp="1"/>
          </p:cNvSpPr>
          <p:nvPr/>
        </p:nvSpPr>
        <p:spPr bwMode="auto">
          <a:xfrm>
            <a:off x="411899" y="1701800"/>
            <a:ext cx="82296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rgbClr val="7F7F7F"/>
              </a:buClr>
              <a:buFont typeface="Wingdings" pitchFamily="2" charset="2"/>
              <a:buNone/>
              <a:defRPr sz="2800" kern="1200">
                <a:solidFill>
                  <a:schemeClr val="tx1">
                    <a:tint val="75000"/>
                  </a:schemeClr>
                </a:solidFill>
                <a:latin typeface="Arial" pitchFamily="34" charset="0"/>
                <a:ea typeface="+mn-ea"/>
                <a:cs typeface="Arial" pitchFamily="34" charset="0"/>
              </a:defRPr>
            </a:lvl1pPr>
            <a:lvl2pPr marL="457106" indent="0" algn="ctr" rtl="0" eaLnBrk="0" fontAlgn="base" hangingPunct="0">
              <a:spcBef>
                <a:spcPct val="20000"/>
              </a:spcBef>
              <a:spcAft>
                <a:spcPct val="0"/>
              </a:spcAft>
              <a:buClr>
                <a:srgbClr val="1F497D"/>
              </a:buClr>
              <a:buFont typeface="Wingdings" pitchFamily="2" charset="2"/>
              <a:buNone/>
              <a:defRPr sz="2800" kern="1200">
                <a:solidFill>
                  <a:schemeClr val="tx1">
                    <a:tint val="75000"/>
                  </a:schemeClr>
                </a:solidFill>
                <a:latin typeface="Arial" pitchFamily="34" charset="0"/>
                <a:ea typeface="+mn-ea"/>
                <a:cs typeface="Arial" pitchFamily="34" charset="0"/>
              </a:defRPr>
            </a:lvl2pPr>
            <a:lvl3pPr marL="914212" indent="0" algn="ctr" rtl="0" eaLnBrk="0" fontAlgn="base" hangingPunct="0">
              <a:spcBef>
                <a:spcPct val="20000"/>
              </a:spcBef>
              <a:spcAft>
                <a:spcPct val="0"/>
              </a:spcAft>
              <a:buClr>
                <a:srgbClr val="FFC000"/>
              </a:buClr>
              <a:buFont typeface="Wingdings" pitchFamily="2" charset="2"/>
              <a:buNone/>
              <a:defRPr sz="2400" kern="1200">
                <a:solidFill>
                  <a:schemeClr val="tx1">
                    <a:tint val="75000"/>
                  </a:schemeClr>
                </a:solidFill>
                <a:latin typeface="Arial" pitchFamily="34" charset="0"/>
                <a:ea typeface="+mn-ea"/>
                <a:cs typeface="Arial" pitchFamily="34" charset="0"/>
              </a:defRPr>
            </a:lvl3pPr>
            <a:lvl4pPr marL="1371320" indent="0" algn="ctr" rtl="0" eaLnBrk="0" fontAlgn="base" hangingPunct="0">
              <a:spcBef>
                <a:spcPct val="20000"/>
              </a:spcBef>
              <a:spcAft>
                <a:spcPct val="0"/>
              </a:spcAft>
              <a:buClr>
                <a:srgbClr val="C00000"/>
              </a:buClr>
              <a:buFont typeface="Wingdings" pitchFamily="2" charset="2"/>
              <a:buNone/>
              <a:defRPr sz="2000" kern="1200">
                <a:solidFill>
                  <a:schemeClr val="tx1">
                    <a:tint val="75000"/>
                  </a:schemeClr>
                </a:solidFill>
                <a:latin typeface="Arial" pitchFamily="34" charset="0"/>
                <a:ea typeface="+mn-ea"/>
                <a:cs typeface="Arial" pitchFamily="34" charset="0"/>
              </a:defRPr>
            </a:lvl4pPr>
            <a:lvl5pPr marL="1828426" indent="0" algn="ctr" rtl="0" eaLnBrk="0" fontAlgn="base" hangingPunct="0">
              <a:spcBef>
                <a:spcPct val="20000"/>
              </a:spcBef>
              <a:spcAft>
                <a:spcPct val="0"/>
              </a:spcAft>
              <a:buFont typeface="Wingdings" pitchFamily="2" charset="2"/>
              <a:buNone/>
              <a:defRPr sz="2000" kern="1200">
                <a:solidFill>
                  <a:schemeClr val="tx1">
                    <a:tint val="75000"/>
                  </a:schemeClr>
                </a:solidFill>
                <a:latin typeface="Arial" pitchFamily="34" charset="0"/>
                <a:ea typeface="+mn-ea"/>
                <a:cs typeface="Arial" pitchFamily="34" charset="0"/>
              </a:defRPr>
            </a:lvl5pPr>
            <a:lvl6pPr marL="2285532" indent="0" algn="ctr" defTabSz="914212"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640" indent="0" algn="ctr" defTabSz="914212"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744" indent="0" algn="ctr" defTabSz="914212"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852" indent="0" algn="ctr" defTabSz="914212"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defTabSz="914400">
              <a:buFont typeface="Wingdings" pitchFamily="2" charset="2"/>
              <a:buChar char="§"/>
            </a:pPr>
            <a:r>
              <a:rPr lang="de-AT" sz="1600" i="1" dirty="0" smtClean="0">
                <a:solidFill>
                  <a:prstClr val="black">
                    <a:tint val="75000"/>
                  </a:prstClr>
                </a:solidFill>
              </a:rPr>
              <a:t>Dieser Foliensatz basiert ausschließlich auf öffentlich zugängliche Informationen.</a:t>
            </a:r>
            <a:br>
              <a:rPr lang="de-AT" sz="1600" i="1" dirty="0" smtClean="0">
                <a:solidFill>
                  <a:prstClr val="black">
                    <a:tint val="75000"/>
                  </a:prstClr>
                </a:solidFill>
              </a:rPr>
            </a:br>
            <a:endParaRPr lang="de-AT" sz="1600" i="1" dirty="0" smtClean="0">
              <a:solidFill>
                <a:prstClr val="black">
                  <a:tint val="75000"/>
                </a:prstClr>
              </a:solidFill>
            </a:endParaRPr>
          </a:p>
          <a:p>
            <a:pPr marL="285750" indent="-285750" defTabSz="914400">
              <a:buFont typeface="Wingdings" pitchFamily="2" charset="2"/>
              <a:buChar char="§"/>
            </a:pPr>
            <a:r>
              <a:rPr lang="de-AT" sz="1600" i="1" dirty="0" smtClean="0">
                <a:solidFill>
                  <a:prstClr val="black">
                    <a:tint val="75000"/>
                  </a:prstClr>
                </a:solidFill>
              </a:rPr>
              <a:t>Dieser Foliensatz ist ausschließlich für den persönlichen Gebrauch zu Schulungszwecken gedacht</a:t>
            </a:r>
            <a:r>
              <a:rPr lang="de-AT" sz="1600" i="1" dirty="0">
                <a:solidFill>
                  <a:prstClr val="black">
                    <a:tint val="75000"/>
                  </a:prstClr>
                </a:solidFill>
              </a:rPr>
              <a:t> </a:t>
            </a:r>
            <a:r>
              <a:rPr lang="de-AT" sz="1600" i="1" dirty="0" smtClean="0">
                <a:solidFill>
                  <a:prstClr val="black">
                    <a:tint val="75000"/>
                  </a:prstClr>
                </a:solidFill>
              </a:rPr>
              <a:t>und ist </a:t>
            </a:r>
            <a:r>
              <a:rPr lang="de-DE" sz="1600" i="1" dirty="0" smtClean="0">
                <a:solidFill>
                  <a:prstClr val="black">
                    <a:tint val="75000"/>
                  </a:prstClr>
                </a:solidFill>
              </a:rPr>
              <a:t>nicht </a:t>
            </a:r>
            <a:r>
              <a:rPr lang="de-DE" sz="1600" i="1" dirty="0">
                <a:solidFill>
                  <a:prstClr val="black">
                    <a:tint val="75000"/>
                  </a:prstClr>
                </a:solidFill>
              </a:rPr>
              <a:t>für die allgemeine Verbreitung bestimmt</a:t>
            </a:r>
            <a:r>
              <a:rPr lang="de-DE" sz="1600" i="1" dirty="0" smtClean="0">
                <a:solidFill>
                  <a:prstClr val="black">
                    <a:tint val="75000"/>
                  </a:prstClr>
                </a:solidFill>
              </a:rPr>
              <a:t>.</a:t>
            </a:r>
            <a:r>
              <a:rPr lang="de-AT" sz="1600" i="1" dirty="0" smtClean="0">
                <a:solidFill>
                  <a:prstClr val="black">
                    <a:tint val="75000"/>
                  </a:prstClr>
                </a:solidFill>
              </a:rPr>
              <a:t/>
            </a:r>
            <a:br>
              <a:rPr lang="de-AT" sz="1600" i="1" dirty="0" smtClean="0">
                <a:solidFill>
                  <a:prstClr val="black">
                    <a:tint val="75000"/>
                  </a:prstClr>
                </a:solidFill>
              </a:rPr>
            </a:br>
            <a:endParaRPr lang="de-AT" sz="1600" i="1" dirty="0" smtClean="0">
              <a:solidFill>
                <a:prstClr val="black">
                  <a:tint val="75000"/>
                </a:prstClr>
              </a:solidFill>
            </a:endParaRPr>
          </a:p>
          <a:p>
            <a:pPr marL="285750" indent="-285750" defTabSz="914400">
              <a:buFont typeface="Wingdings" pitchFamily="2" charset="2"/>
              <a:buChar char="§"/>
            </a:pPr>
            <a:r>
              <a:rPr lang="de-AT" sz="1600" i="1" dirty="0" smtClean="0">
                <a:solidFill>
                  <a:prstClr val="black">
                    <a:tint val="75000"/>
                  </a:prstClr>
                </a:solidFill>
              </a:rPr>
              <a:t>Die Informationen wurden nach bestem Wissen vollständig und aktuell zusammengestellt.</a:t>
            </a:r>
            <a:br>
              <a:rPr lang="de-AT" sz="1600" i="1" dirty="0" smtClean="0">
                <a:solidFill>
                  <a:prstClr val="black">
                    <a:tint val="75000"/>
                  </a:prstClr>
                </a:solidFill>
              </a:rPr>
            </a:br>
            <a:endParaRPr lang="de-AT" sz="1600" i="1" dirty="0" smtClean="0">
              <a:solidFill>
                <a:prstClr val="black">
                  <a:tint val="75000"/>
                </a:prstClr>
              </a:solidFill>
            </a:endParaRPr>
          </a:p>
          <a:p>
            <a:pPr marL="285750" indent="-285750" defTabSz="914400">
              <a:buFont typeface="Wingdings" pitchFamily="2" charset="2"/>
              <a:buChar char="§"/>
            </a:pPr>
            <a:r>
              <a:rPr lang="de-AT" sz="1600" i="1" dirty="0">
                <a:solidFill>
                  <a:prstClr val="black">
                    <a:tint val="75000"/>
                  </a:prstClr>
                </a:solidFill>
              </a:rPr>
              <a:t>Novartis Pharma GmbH übernimmt keinerlei Gewähr für die Vollständigkeit oder Aktualität der in diesem Dokument bereitgestellten Information.</a:t>
            </a:r>
            <a:r>
              <a:rPr lang="de-AT" sz="1600" i="1" dirty="0" smtClean="0">
                <a:solidFill>
                  <a:prstClr val="black">
                    <a:tint val="75000"/>
                  </a:prstClr>
                </a:solidFill>
              </a:rPr>
              <a:t/>
            </a:r>
            <a:br>
              <a:rPr lang="de-AT" sz="1600" i="1" dirty="0" smtClean="0">
                <a:solidFill>
                  <a:prstClr val="black">
                    <a:tint val="75000"/>
                  </a:prstClr>
                </a:solidFill>
              </a:rPr>
            </a:br>
            <a:endParaRPr lang="de-AT" sz="1600" i="1" dirty="0" smtClean="0">
              <a:solidFill>
                <a:prstClr val="black">
                  <a:tint val="75000"/>
                </a:prstClr>
              </a:solidFill>
            </a:endParaRPr>
          </a:p>
          <a:p>
            <a:pPr marL="285750" indent="-285750" defTabSz="914400">
              <a:buFont typeface="Wingdings" pitchFamily="2" charset="2"/>
              <a:buChar char="§"/>
            </a:pPr>
            <a:r>
              <a:rPr lang="de-AT" sz="1600" i="1" dirty="0">
                <a:solidFill>
                  <a:prstClr val="black">
                    <a:tint val="75000"/>
                  </a:prstClr>
                </a:solidFill>
              </a:rPr>
              <a:t>Novartis Pharma GmbH</a:t>
            </a:r>
            <a:r>
              <a:rPr lang="de-AT" sz="1600" i="1" dirty="0" smtClean="0">
                <a:solidFill>
                  <a:prstClr val="black">
                    <a:tint val="75000"/>
                  </a:prstClr>
                </a:solidFill>
              </a:rPr>
              <a:t> </a:t>
            </a:r>
            <a:r>
              <a:rPr lang="de-AT" sz="1600" i="1" dirty="0">
                <a:solidFill>
                  <a:prstClr val="black">
                    <a:tint val="75000"/>
                  </a:prstClr>
                </a:solidFill>
              </a:rPr>
              <a:t>ist nicht für die spätere Verwendung über den vorgesehenen Zweck hinaus bzw. für Änderungen des Vortrages durch Sie oder Dritte </a:t>
            </a:r>
            <a:r>
              <a:rPr lang="de-AT" sz="1600" i="1" dirty="0" smtClean="0">
                <a:solidFill>
                  <a:prstClr val="black">
                    <a:tint val="75000"/>
                  </a:prstClr>
                </a:solidFill>
              </a:rPr>
              <a:t>verantwortlich.</a:t>
            </a:r>
            <a:br>
              <a:rPr lang="de-AT" sz="1600" i="1" dirty="0" smtClean="0">
                <a:solidFill>
                  <a:prstClr val="black">
                    <a:tint val="75000"/>
                  </a:prstClr>
                </a:solidFill>
              </a:rPr>
            </a:br>
            <a:endParaRPr lang="de-AT" sz="1600" i="1" dirty="0" smtClean="0">
              <a:solidFill>
                <a:prstClr val="black">
                  <a:tint val="75000"/>
                </a:prstClr>
              </a:solidFill>
            </a:endParaRPr>
          </a:p>
          <a:p>
            <a:pPr marL="285750" indent="-285750" defTabSz="914400">
              <a:buFont typeface="Wingdings" pitchFamily="2" charset="2"/>
              <a:buChar char="§"/>
            </a:pPr>
            <a:r>
              <a:rPr lang="de-AT" sz="1600" i="1" dirty="0" smtClean="0">
                <a:solidFill>
                  <a:prstClr val="black">
                    <a:tint val="75000"/>
                  </a:prstClr>
                </a:solidFill>
              </a:rPr>
              <a:t>Stand der Information: Oktober 2015</a:t>
            </a:r>
            <a:endParaRPr lang="en-US" sz="1600" dirty="0">
              <a:solidFill>
                <a:prstClr val="black">
                  <a:tint val="75000"/>
                </a:prstClr>
              </a:solidFill>
            </a:endParaRPr>
          </a:p>
          <a:p>
            <a:pPr defTabSz="914400"/>
            <a:endParaRPr lang="en-US" sz="1600" dirty="0">
              <a:solidFill>
                <a:prstClr val="black">
                  <a:tint val="75000"/>
                </a:prstClr>
              </a:solidFill>
            </a:endParaRPr>
          </a:p>
          <a:p>
            <a:pPr defTabSz="914400"/>
            <a:endParaRPr lang="en-US" sz="1600" dirty="0">
              <a:solidFill>
                <a:prstClr val="black">
                  <a:tint val="75000"/>
                </a:prstClr>
              </a:solidFill>
            </a:endParaRPr>
          </a:p>
          <a:p>
            <a:pPr defTabSz="914400"/>
            <a:endParaRPr lang="en-US" sz="1600" dirty="0">
              <a:solidFill>
                <a:prstClr val="black">
                  <a:tint val="75000"/>
                </a:prstClr>
              </a:solidFill>
            </a:endParaRPr>
          </a:p>
        </p:txBody>
      </p:sp>
    </p:spTree>
    <p:extLst>
      <p:ext uri="{BB962C8B-B14F-4D97-AF65-F5344CB8AC3E}">
        <p14:creationId xmlns:p14="http://schemas.microsoft.com/office/powerpoint/2010/main" val="393588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hteck 55"/>
          <p:cNvSpPr/>
          <p:nvPr/>
        </p:nvSpPr>
        <p:spPr>
          <a:xfrm>
            <a:off x="1143000" y="1539900"/>
            <a:ext cx="6885384" cy="4697412"/>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tangle 2"/>
          <p:cNvSpPr txBox="1">
            <a:spLocks noChangeArrowheads="1"/>
          </p:cNvSpPr>
          <p:nvPr/>
        </p:nvSpPr>
        <p:spPr bwMode="auto">
          <a:xfrm>
            <a:off x="266700" y="198244"/>
            <a:ext cx="7926868" cy="84479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392382" y="548680"/>
            <a:ext cx="7535857" cy="830997"/>
          </a:xfrm>
          <a:prstGeom prst="rect">
            <a:avLst/>
          </a:prstGeom>
          <a:noFill/>
        </p:spPr>
        <p:txBody>
          <a:bodyPr wrap="square" rtlCol="0">
            <a:spAutoFit/>
          </a:bodyPr>
          <a:lstStyle/>
          <a:p>
            <a:pPr eaLnBrk="0" fontAlgn="base" hangingPunct="0">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Zeit bis zur ersten moderaten oder schweren </a:t>
            </a:r>
            <a:r>
              <a:rPr lang="en" sz="2400" b="1" dirty="0" smtClean="0">
                <a:solidFill>
                  <a:schemeClr val="tx2"/>
                </a:solidFill>
                <a:latin typeface="Arial" panose="020B0604020202020204" pitchFamily="34" charset="0"/>
                <a:cs typeface="Arial" panose="020B0604020202020204" pitchFamily="34" charset="0"/>
              </a:rPr>
              <a:t/>
            </a:r>
            <a:br>
              <a:rPr lang="en" sz="2400" b="1" dirty="0" smtClean="0">
                <a:solidFill>
                  <a:schemeClr val="tx2"/>
                </a:solidFill>
                <a:latin typeface="Arial" panose="020B0604020202020204" pitchFamily="34" charset="0"/>
                <a:cs typeface="Arial" panose="020B0604020202020204" pitchFamily="34" charset="0"/>
              </a:rPr>
            </a:br>
            <a:r>
              <a:rPr lang="de-DE" sz="2400" b="1" dirty="0" err="1" smtClean="0">
                <a:solidFill>
                  <a:schemeClr val="tx2"/>
                </a:solidFill>
                <a:latin typeface="Arial" panose="020B0604020202020204" pitchFamily="34" charset="0"/>
                <a:cs typeface="Arial" panose="020B0604020202020204" pitchFamily="34" charset="0"/>
              </a:rPr>
              <a:t>COPD-Exazerbation</a:t>
            </a:r>
            <a:r>
              <a:rPr lang="de-DE" sz="2400" b="1" dirty="0" smtClean="0">
                <a:solidFill>
                  <a:schemeClr val="tx2"/>
                </a:solidFill>
                <a:latin typeface="Arial" panose="020B0604020202020204" pitchFamily="34" charset="0"/>
                <a:cs typeface="Arial" panose="020B0604020202020204" pitchFamily="34" charset="0"/>
              </a:rPr>
              <a:t> </a:t>
            </a:r>
            <a:endParaRPr lang="de-DE" sz="2400" b="1" baseline="34000" dirty="0" smtClean="0">
              <a:solidFill>
                <a:schemeClr val="tx2"/>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sp>
        <p:nvSpPr>
          <p:cNvPr id="23" name="TextBox 4"/>
          <p:cNvSpPr txBox="1">
            <a:spLocks noChangeArrowheads="1"/>
          </p:cNvSpPr>
          <p:nvPr/>
        </p:nvSpPr>
        <p:spPr bwMode="auto">
          <a:xfrm>
            <a:off x="1079716" y="6323111"/>
            <a:ext cx="5292484" cy="492443"/>
          </a:xfrm>
          <a:prstGeom prst="rect">
            <a:avLst/>
          </a:prstGeom>
          <a:noFill/>
          <a:ln w="9525">
            <a:noFill/>
            <a:miter lim="800000"/>
            <a:headEnd/>
            <a:tailEnd/>
          </a:ln>
        </p:spPr>
        <p:txBody>
          <a:bodyPr wrap="square">
            <a:spAutoFit/>
          </a:bodyPr>
          <a:lstStyle/>
          <a:p>
            <a:pPr fontAlgn="base">
              <a:spcBef>
                <a:spcPct val="0"/>
              </a:spcBef>
              <a:spcAft>
                <a:spcPct val="0"/>
              </a:spcAft>
            </a:pPr>
            <a:r>
              <a:rPr lang="de-DE" sz="1300" b="0" i="0" spc="10" dirty="0" smtClean="0">
                <a:solidFill>
                  <a:srgbClr val="88746A"/>
                </a:solidFill>
                <a:latin typeface="ITC Franklin Gothic Std Book"/>
              </a:rPr>
              <a:t>OL= </a:t>
            </a:r>
            <a:r>
              <a:rPr lang="de-DE" sz="1300" spc="10" dirty="0" smtClean="0">
                <a:solidFill>
                  <a:srgbClr val="88746A"/>
                </a:solidFill>
                <a:latin typeface="ITC Franklin Gothic Std Book"/>
              </a:rPr>
              <a:t>Open-label, HR </a:t>
            </a:r>
            <a:r>
              <a:rPr lang="de-DE" sz="1300" spc="10" dirty="0">
                <a:solidFill>
                  <a:srgbClr val="88746A"/>
                </a:solidFill>
                <a:latin typeface="ITC Franklin Gothic Std Book"/>
              </a:rPr>
              <a:t>= </a:t>
            </a:r>
            <a:r>
              <a:rPr lang="de-DE" sz="1300" spc="10" dirty="0" err="1">
                <a:solidFill>
                  <a:srgbClr val="88746A"/>
                </a:solidFill>
                <a:latin typeface="ITC Franklin Gothic Std Book"/>
              </a:rPr>
              <a:t>Hazard</a:t>
            </a:r>
            <a:r>
              <a:rPr lang="de-DE" sz="1300" spc="10" dirty="0">
                <a:solidFill>
                  <a:srgbClr val="88746A"/>
                </a:solidFill>
                <a:latin typeface="ITC Franklin Gothic Std Book"/>
              </a:rPr>
              <a:t> </a:t>
            </a:r>
            <a:r>
              <a:rPr lang="de-DE" sz="1300" spc="10" dirty="0" smtClean="0">
                <a:solidFill>
                  <a:srgbClr val="88746A"/>
                </a:solidFill>
                <a:latin typeface="ITC Franklin Gothic Std Book"/>
              </a:rPr>
              <a:t>Ratio, NVA = </a:t>
            </a:r>
            <a:r>
              <a:rPr lang="de-DE" sz="1300" spc="10" dirty="0" err="1" smtClean="0">
                <a:solidFill>
                  <a:srgbClr val="88746A"/>
                </a:solidFill>
                <a:latin typeface="ITC Franklin Gothic Std Book"/>
              </a:rPr>
              <a:t>Glycopyrronium</a:t>
            </a:r>
            <a:endParaRPr lang="de-DE" sz="1300" spc="10" dirty="0">
              <a:solidFill>
                <a:srgbClr val="88746A"/>
              </a:solidFill>
              <a:latin typeface="ITC Franklin Gothic Std Book"/>
            </a:endParaRPr>
          </a:p>
          <a:p>
            <a:pPr fontAlgn="base">
              <a:spcBef>
                <a:spcPct val="0"/>
              </a:spcBef>
              <a:spcAft>
                <a:spcPct val="0"/>
              </a:spcAft>
            </a:pPr>
            <a:endParaRPr lang="de-DE" sz="1300" b="0" i="0" spc="10" dirty="0" smtClean="0">
              <a:solidFill>
                <a:srgbClr val="88746A"/>
              </a:solidFill>
              <a:latin typeface="ITC Franklin Gothic Std Book"/>
            </a:endParaRPr>
          </a:p>
        </p:txBody>
      </p:sp>
      <p:sp>
        <p:nvSpPr>
          <p:cNvPr id="25" name="Rectangle 4"/>
          <p:cNvSpPr txBox="1">
            <a:spLocks noChangeArrowheads="1"/>
          </p:cNvSpPr>
          <p:nvPr/>
        </p:nvSpPr>
        <p:spPr bwMode="auto">
          <a:xfrm>
            <a:off x="1238200" y="1556792"/>
            <a:ext cx="6934200" cy="1219200"/>
          </a:xfrm>
          <a:prstGeom prst="rect">
            <a:avLst/>
          </a:prstGeom>
          <a:noFill/>
          <a:ln w="9525">
            <a:noFill/>
            <a:miter lim="800000"/>
            <a:headEnd/>
            <a:tailEnd/>
          </a:ln>
        </p:spPr>
        <p:txBody>
          <a:bodyPr lIns="0" tIns="0" rIns="0" bIns="0"/>
          <a:lstStyle/>
          <a:p>
            <a:pPr fontAlgn="base">
              <a:spcBef>
                <a:spcPct val="0"/>
              </a:spcBef>
              <a:spcAft>
                <a:spcPct val="15000"/>
              </a:spcAft>
              <a:buClr>
                <a:schemeClr val="bg1"/>
              </a:buClr>
              <a:buSzPct val="90000"/>
            </a:pPr>
            <a:r>
              <a:rPr lang="de-DE" sz="1600" spc="10" dirty="0" err="1" smtClean="0">
                <a:solidFill>
                  <a:srgbClr val="FFFFFF"/>
                </a:solidFill>
                <a:latin typeface="ITC Franklin Gothic Std Book"/>
              </a:rPr>
              <a:t>Glycopyrronium</a:t>
            </a:r>
            <a:r>
              <a:rPr lang="de-DE" sz="1600" b="0" i="0" spc="10" dirty="0" smtClean="0">
                <a:solidFill>
                  <a:srgbClr val="FFFFFF"/>
                </a:solidFill>
                <a:latin typeface="ITC Franklin Gothic Std Book"/>
              </a:rPr>
              <a:t> 50 µg 1-mal tgl. </a:t>
            </a:r>
            <a:r>
              <a:rPr lang="de-DE" sz="1600" b="1" spc="10" dirty="0" smtClean="0">
                <a:solidFill>
                  <a:srgbClr val="F58025"/>
                </a:solidFill>
                <a:latin typeface="ITC Franklin Gothic Std Book"/>
                <a:cs typeface="ITC Franklin Gothic Std Book"/>
              </a:rPr>
              <a:t>verlängerte signifikant </a:t>
            </a:r>
            <a:r>
              <a:rPr lang="de-DE" sz="1600" b="0" i="0" spc="10" dirty="0" smtClean="0">
                <a:solidFill>
                  <a:srgbClr val="FFFFFF"/>
                </a:solidFill>
                <a:latin typeface="ITC Franklin Gothic Std Book"/>
              </a:rPr>
              <a:t>die Zeit bis zur ersten Exazerbation </a:t>
            </a:r>
            <a:r>
              <a:rPr lang="de-DE" sz="1600" b="1" spc="10" dirty="0" smtClean="0">
                <a:solidFill>
                  <a:srgbClr val="F58025"/>
                </a:solidFill>
                <a:latin typeface="ITC Franklin Gothic Std Book"/>
                <a:cs typeface="ITC Franklin Gothic Std Book"/>
              </a:rPr>
              <a:t>gegenüber Placebo </a:t>
            </a:r>
            <a:r>
              <a:rPr lang="de-DE" sz="1600" b="0" i="0" spc="10" dirty="0" smtClean="0">
                <a:solidFill>
                  <a:srgbClr val="FFFFFF"/>
                </a:solidFill>
                <a:latin typeface="ITC Franklin Gothic Std Book"/>
              </a:rPr>
              <a:t>(HR 0,66, p = 0,001), </a:t>
            </a:r>
            <a:r>
              <a:rPr lang="de-DE" sz="1600" b="1" spc="10" dirty="0" smtClean="0">
                <a:solidFill>
                  <a:srgbClr val="F58025"/>
                </a:solidFill>
                <a:latin typeface="ITC Franklin Gothic Std Book"/>
                <a:cs typeface="ITC Franklin Gothic Std Book"/>
              </a:rPr>
              <a:t>vergleichbar mit OL Tiotropium</a:t>
            </a:r>
            <a:r>
              <a:rPr lang="de-DE" sz="1600" b="0" i="0" spc="10" dirty="0" smtClean="0">
                <a:solidFill>
                  <a:srgbClr val="FFFFFF"/>
                </a:solidFill>
                <a:latin typeface="ITC Franklin Gothic Std Book"/>
              </a:rPr>
              <a:t> 18 µg 1-mal tgl</a:t>
            </a:r>
            <a:r>
              <a:rPr lang="de-DE" sz="1600" b="0" i="0" spc="10" dirty="0" smtClean="0">
                <a:solidFill>
                  <a:schemeClr val="bg1"/>
                </a:solidFill>
                <a:latin typeface="ITC Franklin Gothic Std Book"/>
              </a:rPr>
              <a:t>. (HR 0,61, p = 0,001 vs. </a:t>
            </a:r>
            <a:r>
              <a:rPr lang="de-DE" sz="1600" b="0" i="0" spc="10" dirty="0" smtClean="0">
                <a:solidFill>
                  <a:srgbClr val="FFFFFF"/>
                </a:solidFill>
                <a:latin typeface="ITC Franklin Gothic Std Book"/>
              </a:rPr>
              <a:t>Placebo)</a:t>
            </a:r>
          </a:p>
        </p:txBody>
      </p:sp>
      <p:grpSp>
        <p:nvGrpSpPr>
          <p:cNvPr id="55" name="Gruppierung 54"/>
          <p:cNvGrpSpPr/>
          <p:nvPr/>
        </p:nvGrpSpPr>
        <p:grpSpPr>
          <a:xfrm>
            <a:off x="1524001" y="2514600"/>
            <a:ext cx="5829626" cy="2898802"/>
            <a:chOff x="1321023" y="2273303"/>
            <a:chExt cx="6955381" cy="3462336"/>
          </a:xfrm>
        </p:grpSpPr>
        <p:sp>
          <p:nvSpPr>
            <p:cNvPr id="57" name="Text Box 10"/>
            <p:cNvSpPr txBox="1">
              <a:spLocks noChangeArrowheads="1"/>
            </p:cNvSpPr>
            <p:nvPr/>
          </p:nvSpPr>
          <p:spPr bwMode="auto">
            <a:xfrm>
              <a:off x="1321023" y="2273303"/>
              <a:ext cx="573445" cy="2820285"/>
            </a:xfrm>
            <a:prstGeom prst="rect">
              <a:avLst/>
            </a:prstGeom>
            <a:noFill/>
            <a:ln w="9525">
              <a:noFill/>
              <a:miter lim="800000"/>
              <a:headEnd/>
              <a:tailEnd/>
            </a:ln>
          </p:spPr>
          <p:txBody>
            <a:bodyPr wrap="square">
              <a:spAutoFit/>
            </a:bodyPr>
            <a:lstStyle/>
            <a:p>
              <a:pPr algn="r" fontAlgn="base">
                <a:lnSpc>
                  <a:spcPts val="1160"/>
                </a:lnSpc>
                <a:spcBef>
                  <a:spcPct val="0"/>
                </a:spcBef>
                <a:spcAft>
                  <a:spcPct val="113000"/>
                </a:spcAft>
              </a:pPr>
              <a:r>
                <a:rPr lang="en-GB" sz="1300" dirty="0" smtClean="0">
                  <a:solidFill>
                    <a:srgbClr val="FFFFFF"/>
                  </a:solidFill>
                  <a:cs typeface="Arial" pitchFamily="34" charset="0"/>
                </a:rPr>
                <a:t>100</a:t>
              </a:r>
            </a:p>
            <a:p>
              <a:pPr algn="r" fontAlgn="base">
                <a:lnSpc>
                  <a:spcPts val="1160"/>
                </a:lnSpc>
                <a:spcBef>
                  <a:spcPct val="0"/>
                </a:spcBef>
                <a:spcAft>
                  <a:spcPct val="113000"/>
                </a:spcAft>
              </a:pPr>
              <a:r>
                <a:rPr lang="en-GB" sz="1300" dirty="0" smtClean="0">
                  <a:solidFill>
                    <a:srgbClr val="FFFFFF"/>
                  </a:solidFill>
                  <a:cs typeface="Arial" pitchFamily="34" charset="0"/>
                </a:rPr>
                <a:t>90</a:t>
              </a:r>
            </a:p>
            <a:p>
              <a:pPr algn="r" fontAlgn="base">
                <a:lnSpc>
                  <a:spcPts val="1160"/>
                </a:lnSpc>
                <a:spcBef>
                  <a:spcPct val="0"/>
                </a:spcBef>
                <a:spcAft>
                  <a:spcPct val="113000"/>
                </a:spcAft>
              </a:pPr>
              <a:r>
                <a:rPr lang="en-GB" sz="1300" dirty="0" smtClean="0">
                  <a:solidFill>
                    <a:srgbClr val="FFFFFF"/>
                  </a:solidFill>
                  <a:cs typeface="Arial" pitchFamily="34" charset="0"/>
                </a:rPr>
                <a:t>80</a:t>
              </a:r>
            </a:p>
            <a:p>
              <a:pPr algn="r" fontAlgn="base">
                <a:lnSpc>
                  <a:spcPts val="1160"/>
                </a:lnSpc>
                <a:spcBef>
                  <a:spcPct val="0"/>
                </a:spcBef>
                <a:spcAft>
                  <a:spcPct val="113000"/>
                </a:spcAft>
              </a:pPr>
              <a:r>
                <a:rPr lang="en-GB" sz="1300" dirty="0" smtClean="0">
                  <a:solidFill>
                    <a:srgbClr val="FFFFFF"/>
                  </a:solidFill>
                  <a:cs typeface="Arial" pitchFamily="34" charset="0"/>
                </a:rPr>
                <a:t>70</a:t>
              </a:r>
            </a:p>
            <a:p>
              <a:pPr algn="r" fontAlgn="base">
                <a:lnSpc>
                  <a:spcPts val="1160"/>
                </a:lnSpc>
                <a:spcBef>
                  <a:spcPct val="0"/>
                </a:spcBef>
                <a:spcAft>
                  <a:spcPct val="113000"/>
                </a:spcAft>
              </a:pPr>
              <a:r>
                <a:rPr lang="en-GB" sz="1300" dirty="0" smtClean="0">
                  <a:solidFill>
                    <a:srgbClr val="FFFFFF"/>
                  </a:solidFill>
                  <a:cs typeface="Arial" pitchFamily="34" charset="0"/>
                </a:rPr>
                <a:t>60</a:t>
              </a:r>
            </a:p>
            <a:p>
              <a:pPr algn="r" fontAlgn="base">
                <a:lnSpc>
                  <a:spcPts val="1160"/>
                </a:lnSpc>
                <a:spcBef>
                  <a:spcPct val="0"/>
                </a:spcBef>
                <a:spcAft>
                  <a:spcPct val="113000"/>
                </a:spcAft>
              </a:pPr>
              <a:r>
                <a:rPr lang="en-GB" sz="1300" dirty="0" smtClean="0">
                  <a:solidFill>
                    <a:srgbClr val="FFFFFF"/>
                  </a:solidFill>
                  <a:cs typeface="Arial" pitchFamily="34" charset="0"/>
                </a:rPr>
                <a:t>50</a:t>
              </a:r>
            </a:p>
            <a:p>
              <a:pPr algn="r" fontAlgn="base">
                <a:lnSpc>
                  <a:spcPts val="1160"/>
                </a:lnSpc>
                <a:spcBef>
                  <a:spcPct val="0"/>
                </a:spcBef>
                <a:spcAft>
                  <a:spcPct val="113000"/>
                </a:spcAft>
              </a:pPr>
              <a:r>
                <a:rPr lang="en-GB" sz="1300" dirty="0" smtClean="0">
                  <a:solidFill>
                    <a:srgbClr val="FFFFFF"/>
                  </a:solidFill>
                  <a:cs typeface="Arial" pitchFamily="34" charset="0"/>
                </a:rPr>
                <a:t>40</a:t>
              </a:r>
            </a:p>
          </p:txBody>
        </p:sp>
        <p:graphicFrame>
          <p:nvGraphicFramePr>
            <p:cNvPr id="58" name="Object 2"/>
            <p:cNvGraphicFramePr>
              <a:graphicFrameLocks noChangeAspect="1"/>
            </p:cNvGraphicFramePr>
            <p:nvPr/>
          </p:nvGraphicFramePr>
          <p:xfrm>
            <a:off x="1914776" y="2358120"/>
            <a:ext cx="5624513" cy="2763838"/>
          </p:xfrm>
          <a:graphic>
            <a:graphicData uri="http://schemas.openxmlformats.org/presentationml/2006/ole">
              <mc:AlternateContent xmlns:mc="http://schemas.openxmlformats.org/markup-compatibility/2006">
                <mc:Choice xmlns:v="urn:schemas-microsoft-com:vml" Requires="v">
                  <p:oleObj spid="_x0000_s66659" name="CorelDRAW" r:id="rId4" imgW="17145000" imgH="8420100" progId="">
                    <p:embed/>
                  </p:oleObj>
                </mc:Choice>
                <mc:Fallback>
                  <p:oleObj name="CorelDRAW" r:id="rId4" imgW="17145000" imgH="84201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4776" y="2358120"/>
                          <a:ext cx="5624513" cy="276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Text Box 14"/>
            <p:cNvSpPr txBox="1">
              <a:spLocks noChangeArrowheads="1"/>
            </p:cNvSpPr>
            <p:nvPr/>
          </p:nvSpPr>
          <p:spPr bwMode="auto">
            <a:xfrm>
              <a:off x="3125787" y="5427664"/>
              <a:ext cx="2862262" cy="307975"/>
            </a:xfrm>
            <a:prstGeom prst="rect">
              <a:avLst/>
            </a:prstGeom>
            <a:noFill/>
            <a:ln w="9525">
              <a:noFill/>
              <a:miter lim="800000"/>
              <a:headEnd/>
              <a:tailEnd/>
            </a:ln>
          </p:spPr>
          <p:txBody>
            <a:bodyPr wrap="none">
              <a:spAutoFit/>
            </a:bodyPr>
            <a:lstStyle/>
            <a:p>
              <a:pPr fontAlgn="base">
                <a:spcBef>
                  <a:spcPct val="0"/>
                </a:spcBef>
                <a:spcAft>
                  <a:spcPct val="0"/>
                </a:spcAft>
              </a:pPr>
              <a:r>
                <a:rPr lang="de-DE" sz="1400" b="0" i="0" dirty="0" smtClean="0">
                  <a:solidFill>
                    <a:srgbClr val="FFFFFF"/>
                  </a:solidFill>
                </a:rPr>
                <a:t>Zeit bis zur ersten Exazerbation (Wochen)</a:t>
              </a:r>
            </a:p>
          </p:txBody>
        </p:sp>
        <p:sp>
          <p:nvSpPr>
            <p:cNvPr id="60" name="Text Box 15"/>
            <p:cNvSpPr txBox="1">
              <a:spLocks noChangeArrowheads="1"/>
            </p:cNvSpPr>
            <p:nvPr/>
          </p:nvSpPr>
          <p:spPr bwMode="auto">
            <a:xfrm>
              <a:off x="1858227" y="5171055"/>
              <a:ext cx="6418177" cy="325470"/>
            </a:xfrm>
            <a:prstGeom prst="rect">
              <a:avLst/>
            </a:prstGeom>
            <a:noFill/>
            <a:ln w="9525">
              <a:noFill/>
              <a:miter lim="800000"/>
              <a:headEnd/>
              <a:tailEnd/>
            </a:ln>
          </p:spPr>
          <p:txBody>
            <a:bodyPr wrap="square">
              <a:spAutoFit/>
            </a:bodyPr>
            <a:lstStyle/>
            <a:p>
              <a:pPr fontAlgn="base">
                <a:spcBef>
                  <a:spcPct val="0"/>
                </a:spcBef>
                <a:spcAft>
                  <a:spcPct val="0"/>
                </a:spcAft>
                <a:tabLst>
                  <a:tab pos="34925" algn="ctr"/>
                  <a:tab pos="482600" algn="ctr"/>
                  <a:tab pos="914400" algn="ctr"/>
                  <a:tab pos="1336675" algn="ctr"/>
                  <a:tab pos="1776413" algn="ctr"/>
                  <a:tab pos="2225675" algn="ctr"/>
                  <a:tab pos="2640013" algn="ctr"/>
                  <a:tab pos="3079750" algn="ctr"/>
                  <a:tab pos="3511550" algn="ctr"/>
                  <a:tab pos="3941763" algn="ctr"/>
                  <a:tab pos="4373563" algn="ctr"/>
                  <a:tab pos="4805363" algn="ctr"/>
                  <a:tab pos="5245100" algn="ctr"/>
                  <a:tab pos="5667375" algn="ctr"/>
                </a:tabLst>
              </a:pPr>
              <a:r>
                <a:rPr lang="de-DE" sz="1300" b="0" i="0" dirty="0" smtClean="0">
                  <a:solidFill>
                    <a:srgbClr val="FFFFFF"/>
                  </a:solidFill>
                </a:rPr>
                <a:t>0      4	      8     12	   16	   20	  24	   28</a:t>
              </a:r>
              <a:r>
                <a:rPr lang="de-DE" sz="1300" dirty="0" smtClean="0">
                  <a:solidFill>
                    <a:srgbClr val="FFFFFF"/>
                  </a:solidFill>
                </a:rPr>
                <a:t>     </a:t>
              </a:r>
              <a:r>
                <a:rPr lang="de-DE" sz="1300" b="0" i="0" dirty="0" smtClean="0">
                  <a:solidFill>
                    <a:srgbClr val="FFFFFF"/>
                  </a:solidFill>
                </a:rPr>
                <a:t>32</a:t>
              </a:r>
              <a:r>
                <a:rPr lang="de-DE" sz="1300" dirty="0" smtClean="0">
                  <a:solidFill>
                    <a:srgbClr val="FFFFFF"/>
                  </a:solidFill>
                </a:rPr>
                <a:t>    </a:t>
              </a:r>
              <a:r>
                <a:rPr lang="de-DE" sz="1300" b="0" i="0" dirty="0" smtClean="0">
                  <a:solidFill>
                    <a:srgbClr val="FFFFFF"/>
                  </a:solidFill>
                </a:rPr>
                <a:t>36</a:t>
              </a:r>
              <a:r>
                <a:rPr lang="de-DE" sz="1300" dirty="0" smtClean="0">
                  <a:solidFill>
                    <a:srgbClr val="FFFFFF"/>
                  </a:solidFill>
                </a:rPr>
                <a:t>    </a:t>
              </a:r>
              <a:r>
                <a:rPr lang="de-DE" sz="1300" b="0" i="0" dirty="0" smtClean="0">
                  <a:solidFill>
                    <a:srgbClr val="FFFFFF"/>
                  </a:solidFill>
                </a:rPr>
                <a:t>40	   44	   48	   52</a:t>
              </a:r>
            </a:p>
          </p:txBody>
        </p:sp>
      </p:grpSp>
      <p:sp>
        <p:nvSpPr>
          <p:cNvPr id="66" name="Text Box 12"/>
          <p:cNvSpPr txBox="1">
            <a:spLocks noChangeArrowheads="1"/>
          </p:cNvSpPr>
          <p:nvPr/>
        </p:nvSpPr>
        <p:spPr bwMode="auto">
          <a:xfrm>
            <a:off x="1451769" y="5246271"/>
            <a:ext cx="6126162" cy="991041"/>
          </a:xfrm>
          <a:prstGeom prst="rect">
            <a:avLst/>
          </a:prstGeom>
          <a:noFill/>
          <a:ln w="9525">
            <a:noFill/>
            <a:miter lim="800000"/>
            <a:headEnd/>
            <a:tailEnd/>
          </a:ln>
        </p:spPr>
        <p:txBody>
          <a:bodyPr wrap="square">
            <a:spAutoFit/>
          </a:bodyPr>
          <a:lstStyle/>
          <a:p>
            <a:pPr defTabSz="1112838" fontAlgn="base">
              <a:spcBef>
                <a:spcPct val="0"/>
              </a:spcBef>
              <a:spcAft>
                <a:spcPct val="10000"/>
              </a:spcAft>
              <a:tabLst>
                <a:tab pos="1349375" algn="ctr"/>
                <a:tab pos="1782763" algn="ctr"/>
                <a:tab pos="2217738" algn="ctr"/>
                <a:tab pos="2644775" algn="ctr"/>
                <a:tab pos="3086100" algn="ctr"/>
                <a:tab pos="3513138" algn="ctr"/>
                <a:tab pos="3946525" algn="ctr"/>
                <a:tab pos="4381500" algn="ctr"/>
                <a:tab pos="4816475" algn="ctr"/>
                <a:tab pos="5249863" algn="ctr"/>
                <a:tab pos="5684838" algn="ctr"/>
                <a:tab pos="6111875" algn="ctr"/>
                <a:tab pos="6553200" algn="ctr"/>
                <a:tab pos="6980238" algn="ctr"/>
              </a:tabLst>
            </a:pPr>
            <a:r>
              <a:rPr lang="de-DE" sz="800" b="0" i="0" dirty="0" smtClean="0">
                <a:solidFill>
                  <a:srgbClr val="FFFFFF"/>
                </a:solidFill>
              </a:rPr>
              <a:t>Anzahl gefährdeter Patienten</a:t>
            </a:r>
          </a:p>
          <a:p>
            <a:pPr defTabSz="1112838" fontAlgn="base">
              <a:spcBef>
                <a:spcPct val="0"/>
              </a:spcBef>
              <a:spcAft>
                <a:spcPct val="10000"/>
              </a:spcAft>
              <a:tabLst>
                <a:tab pos="1349375" algn="ctr"/>
                <a:tab pos="1782763" algn="ctr"/>
                <a:tab pos="2217738" algn="ctr"/>
                <a:tab pos="2644775" algn="ctr"/>
                <a:tab pos="3086100" algn="ctr"/>
                <a:tab pos="3513138" algn="ctr"/>
                <a:tab pos="3946525" algn="ctr"/>
                <a:tab pos="4381500" algn="ctr"/>
                <a:tab pos="4816475" algn="ctr"/>
                <a:tab pos="5249863" algn="ctr"/>
                <a:tab pos="5684838" algn="ctr"/>
                <a:tab pos="6111875" algn="ctr"/>
                <a:tab pos="6553200" algn="ctr"/>
                <a:tab pos="6980238" algn="ctr"/>
              </a:tabLst>
            </a:pPr>
            <a:r>
              <a:rPr lang="de-DE" sz="800" b="0" i="0" dirty="0" smtClean="0">
                <a:solidFill>
                  <a:srgbClr val="FFFFFF"/>
                </a:solidFill>
              </a:rPr>
              <a:t>NVA	495	451	426	394	370	360	341	335	318	310	296	282	239</a:t>
            </a:r>
          </a:p>
          <a:p>
            <a:pPr defTabSz="1112838" fontAlgn="base">
              <a:spcBef>
                <a:spcPct val="0"/>
              </a:spcBef>
              <a:spcAft>
                <a:spcPct val="10000"/>
              </a:spcAft>
              <a:tabLst>
                <a:tab pos="1349375" algn="ctr"/>
                <a:tab pos="1782763" algn="ctr"/>
                <a:tab pos="2217738" algn="ctr"/>
                <a:tab pos="2644775" algn="ctr"/>
                <a:tab pos="3086100" algn="ctr"/>
                <a:tab pos="3513138" algn="ctr"/>
                <a:tab pos="3946525" algn="ctr"/>
                <a:tab pos="4381500" algn="ctr"/>
                <a:tab pos="4816475" algn="ctr"/>
                <a:tab pos="5249863" algn="ctr"/>
                <a:tab pos="5684838" algn="ctr"/>
                <a:tab pos="6111875" algn="ctr"/>
                <a:tab pos="6553200" algn="ctr"/>
                <a:tab pos="6980238" algn="ctr"/>
              </a:tabLst>
            </a:pPr>
            <a:r>
              <a:rPr lang="de-DE" sz="800" b="0" i="0" dirty="0" smtClean="0">
                <a:solidFill>
                  <a:srgbClr val="FFFFFF"/>
                </a:solidFill>
              </a:rPr>
              <a:t>Placebo	229	202	188	168	159	153	142	137	129	129	122	116	98</a:t>
            </a:r>
          </a:p>
          <a:p>
            <a:pPr defTabSz="1112838" fontAlgn="base">
              <a:spcBef>
                <a:spcPct val="0"/>
              </a:spcBef>
              <a:spcAft>
                <a:spcPct val="0"/>
              </a:spcAft>
              <a:tabLst>
                <a:tab pos="1349375" algn="ctr"/>
                <a:tab pos="1782763" algn="ctr"/>
                <a:tab pos="2217738" algn="ctr"/>
                <a:tab pos="2644775" algn="ctr"/>
                <a:tab pos="3086100" algn="ctr"/>
                <a:tab pos="3513138" algn="ctr"/>
                <a:tab pos="3946525" algn="ctr"/>
                <a:tab pos="4381500" algn="ctr"/>
                <a:tab pos="4816475" algn="ctr"/>
                <a:tab pos="5249863" algn="ctr"/>
                <a:tab pos="5684838" algn="ctr"/>
                <a:tab pos="6111875" algn="ctr"/>
                <a:tab pos="6553200" algn="ctr"/>
                <a:tab pos="6980238" algn="ctr"/>
              </a:tabLst>
            </a:pPr>
            <a:r>
              <a:rPr lang="de-DE" sz="800" b="0" i="0" dirty="0" smtClean="0">
                <a:solidFill>
                  <a:srgbClr val="FFFFFF"/>
                </a:solidFill>
              </a:rPr>
              <a:t>Tiotropium	245	222	209	200	190	184	176	169	166	163	157	155	129</a:t>
            </a:r>
          </a:p>
        </p:txBody>
      </p:sp>
      <p:sp>
        <p:nvSpPr>
          <p:cNvPr id="67" name="Text Box 11"/>
          <p:cNvSpPr txBox="1">
            <a:spLocks noChangeArrowheads="1"/>
          </p:cNvSpPr>
          <p:nvPr/>
        </p:nvSpPr>
        <p:spPr bwMode="auto">
          <a:xfrm rot="16200000">
            <a:off x="225701" y="3727654"/>
            <a:ext cx="2426193" cy="292388"/>
          </a:xfrm>
          <a:prstGeom prst="rect">
            <a:avLst/>
          </a:prstGeom>
          <a:noFill/>
          <a:ln w="9525">
            <a:noFill/>
            <a:miter lim="800000"/>
            <a:headEnd/>
            <a:tailEnd/>
          </a:ln>
        </p:spPr>
        <p:txBody>
          <a:bodyPr wrap="square">
            <a:spAutoFit/>
          </a:bodyPr>
          <a:lstStyle/>
          <a:p>
            <a:pPr fontAlgn="base">
              <a:spcBef>
                <a:spcPct val="0"/>
              </a:spcBef>
              <a:spcAft>
                <a:spcPct val="0"/>
              </a:spcAft>
            </a:pPr>
            <a:r>
              <a:rPr lang="de-DE" sz="1300" b="0" i="0" dirty="0" smtClean="0">
                <a:solidFill>
                  <a:srgbClr val="FFFFFF"/>
                </a:solidFill>
              </a:rPr>
              <a:t>exazerbationsfreie Patienten (%)</a:t>
            </a:r>
          </a:p>
        </p:txBody>
      </p:sp>
      <p:grpSp>
        <p:nvGrpSpPr>
          <p:cNvPr id="68" name="Gruppierung 67"/>
          <p:cNvGrpSpPr/>
          <p:nvPr/>
        </p:nvGrpSpPr>
        <p:grpSpPr>
          <a:xfrm>
            <a:off x="4963442" y="2514599"/>
            <a:ext cx="3064942" cy="1012585"/>
            <a:chOff x="5686425" y="2170113"/>
            <a:chExt cx="3285115" cy="1086502"/>
          </a:xfrm>
        </p:grpSpPr>
        <p:sp>
          <p:nvSpPr>
            <p:cNvPr id="69" name="Text Box 13"/>
            <p:cNvSpPr txBox="1">
              <a:spLocks noChangeArrowheads="1"/>
            </p:cNvSpPr>
            <p:nvPr/>
          </p:nvSpPr>
          <p:spPr bwMode="auto">
            <a:xfrm>
              <a:off x="5686425" y="2170113"/>
              <a:ext cx="3285115" cy="1086502"/>
            </a:xfrm>
            <a:prstGeom prst="rect">
              <a:avLst/>
            </a:prstGeom>
            <a:noFill/>
            <a:ln w="9525">
              <a:noFill/>
              <a:miter lim="800000"/>
              <a:headEnd/>
              <a:tailEnd/>
            </a:ln>
          </p:spPr>
          <p:txBody>
            <a:bodyPr wrap="none">
              <a:spAutoFit/>
            </a:bodyPr>
            <a:lstStyle/>
            <a:p>
              <a:pPr fontAlgn="base">
                <a:spcBef>
                  <a:spcPct val="0"/>
                </a:spcBef>
                <a:spcAft>
                  <a:spcPct val="20000"/>
                </a:spcAft>
                <a:tabLst>
                  <a:tab pos="690563" algn="l"/>
                </a:tabLst>
              </a:pPr>
              <a:r>
                <a:rPr lang="de-DE" sz="1300" b="0" i="0" dirty="0" smtClean="0">
                  <a:solidFill>
                    <a:srgbClr val="FFFFFF"/>
                  </a:solidFill>
                </a:rPr>
                <a:t>Behandlung:</a:t>
              </a:r>
            </a:p>
            <a:p>
              <a:pPr fontAlgn="base">
                <a:spcBef>
                  <a:spcPct val="0"/>
                </a:spcBef>
                <a:spcAft>
                  <a:spcPct val="20000"/>
                </a:spcAft>
                <a:tabLst>
                  <a:tab pos="690563" algn="l"/>
                </a:tabLst>
              </a:pPr>
              <a:r>
                <a:rPr lang="de-DE" sz="1300" b="0" i="0" dirty="0" smtClean="0">
                  <a:solidFill>
                    <a:srgbClr val="FFFFFF"/>
                  </a:solidFill>
                </a:rPr>
                <a:t>	</a:t>
              </a:r>
              <a:r>
                <a:rPr lang="de-DE" sz="1300" dirty="0" err="1" smtClean="0">
                  <a:solidFill>
                    <a:srgbClr val="FFFFFF"/>
                  </a:solidFill>
                </a:rPr>
                <a:t>Glycopyrronium</a:t>
              </a:r>
              <a:r>
                <a:rPr lang="de-DE" sz="1300" b="0" i="0" dirty="0" smtClean="0">
                  <a:solidFill>
                    <a:srgbClr val="FFFFFF"/>
                  </a:solidFill>
                </a:rPr>
                <a:t> 50 μg 1-mal tgl.</a:t>
              </a:r>
            </a:p>
            <a:p>
              <a:pPr fontAlgn="base">
                <a:spcBef>
                  <a:spcPct val="0"/>
                </a:spcBef>
                <a:spcAft>
                  <a:spcPct val="20000"/>
                </a:spcAft>
                <a:tabLst>
                  <a:tab pos="690563" algn="l"/>
                </a:tabLst>
              </a:pPr>
              <a:r>
                <a:rPr lang="de-DE" sz="1300" b="0" i="0" dirty="0" smtClean="0">
                  <a:solidFill>
                    <a:srgbClr val="FFFFFF"/>
                  </a:solidFill>
                </a:rPr>
                <a:t>	Placebo</a:t>
              </a:r>
            </a:p>
            <a:p>
              <a:pPr fontAlgn="base">
                <a:spcBef>
                  <a:spcPct val="0"/>
                </a:spcBef>
                <a:spcAft>
                  <a:spcPct val="0"/>
                </a:spcAft>
                <a:tabLst>
                  <a:tab pos="690563" algn="l"/>
                </a:tabLst>
              </a:pPr>
              <a:r>
                <a:rPr lang="de-DE" sz="1300" b="0" i="0" dirty="0" smtClean="0">
                  <a:solidFill>
                    <a:srgbClr val="FFFFFF"/>
                  </a:solidFill>
                </a:rPr>
                <a:t>	OL Tiotropium 18 µg 1-mal tgl.</a:t>
              </a:r>
            </a:p>
          </p:txBody>
        </p:sp>
        <p:grpSp>
          <p:nvGrpSpPr>
            <p:cNvPr id="70" name="Group 20"/>
            <p:cNvGrpSpPr>
              <a:grpSpLocks/>
            </p:cNvGrpSpPr>
            <p:nvPr/>
          </p:nvGrpSpPr>
          <p:grpSpPr bwMode="auto">
            <a:xfrm>
              <a:off x="6018213" y="3043238"/>
              <a:ext cx="314325" cy="104775"/>
              <a:chOff x="3028" y="1809"/>
              <a:chExt cx="198" cy="66"/>
            </a:xfrm>
          </p:grpSpPr>
          <p:sp>
            <p:nvSpPr>
              <p:cNvPr id="83" name="Rectangle 17"/>
              <p:cNvSpPr>
                <a:spLocks noChangeArrowheads="1"/>
              </p:cNvSpPr>
              <p:nvPr/>
            </p:nvSpPr>
            <p:spPr bwMode="auto">
              <a:xfrm>
                <a:off x="3028" y="1809"/>
                <a:ext cx="66" cy="66"/>
              </a:xfrm>
              <a:prstGeom prst="rect">
                <a:avLst/>
              </a:prstGeom>
              <a:solidFill>
                <a:srgbClr val="00CCFF"/>
              </a:solidFill>
              <a:ln w="9525">
                <a:solidFill>
                  <a:srgbClr val="00CCFF"/>
                </a:solidFill>
                <a:miter lim="800000"/>
                <a:headEnd/>
                <a:tailEnd/>
              </a:ln>
            </p:spPr>
            <p:txBody>
              <a:bodyPr wrap="none" anchor="ctr"/>
              <a:lstStyle/>
              <a:p>
                <a:pPr fontAlgn="base">
                  <a:spcBef>
                    <a:spcPct val="0"/>
                  </a:spcBef>
                  <a:spcAft>
                    <a:spcPct val="0"/>
                  </a:spcAft>
                </a:pPr>
                <a:endParaRPr lang="en-GB" smtClean="0">
                  <a:solidFill>
                    <a:srgbClr val="FFFFFF"/>
                  </a:solidFill>
                  <a:cs typeface="Arial" pitchFamily="34" charset="0"/>
                </a:endParaRPr>
              </a:p>
            </p:txBody>
          </p:sp>
          <p:sp>
            <p:nvSpPr>
              <p:cNvPr id="84" name="Rectangle 18"/>
              <p:cNvSpPr>
                <a:spLocks noChangeArrowheads="1"/>
              </p:cNvSpPr>
              <p:nvPr/>
            </p:nvSpPr>
            <p:spPr bwMode="auto">
              <a:xfrm>
                <a:off x="3160" y="1809"/>
                <a:ext cx="66" cy="66"/>
              </a:xfrm>
              <a:prstGeom prst="rect">
                <a:avLst/>
              </a:prstGeom>
              <a:solidFill>
                <a:srgbClr val="00CCFF"/>
              </a:solidFill>
              <a:ln w="9525">
                <a:solidFill>
                  <a:srgbClr val="00CCFF"/>
                </a:solidFill>
                <a:miter lim="800000"/>
                <a:headEnd/>
                <a:tailEnd/>
              </a:ln>
            </p:spPr>
            <p:txBody>
              <a:bodyPr wrap="none" anchor="ctr"/>
              <a:lstStyle/>
              <a:p>
                <a:pPr fontAlgn="base">
                  <a:spcBef>
                    <a:spcPct val="0"/>
                  </a:spcBef>
                  <a:spcAft>
                    <a:spcPct val="0"/>
                  </a:spcAft>
                </a:pPr>
                <a:endParaRPr lang="en-GB" smtClean="0">
                  <a:solidFill>
                    <a:srgbClr val="FFFFFF"/>
                  </a:solidFill>
                  <a:cs typeface="Arial" pitchFamily="34" charset="0"/>
                </a:endParaRPr>
              </a:p>
            </p:txBody>
          </p:sp>
          <p:sp>
            <p:nvSpPr>
              <p:cNvPr id="85" name="Line 19"/>
              <p:cNvSpPr>
                <a:spLocks noChangeShapeType="1"/>
              </p:cNvSpPr>
              <p:nvPr/>
            </p:nvSpPr>
            <p:spPr bwMode="auto">
              <a:xfrm>
                <a:off x="3061" y="1845"/>
                <a:ext cx="137" cy="0"/>
              </a:xfrm>
              <a:prstGeom prst="line">
                <a:avLst/>
              </a:prstGeom>
              <a:noFill/>
              <a:ln w="28575">
                <a:solidFill>
                  <a:srgbClr val="00CCFF"/>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grpSp>
        <p:grpSp>
          <p:nvGrpSpPr>
            <p:cNvPr id="74" name="Group 25"/>
            <p:cNvGrpSpPr>
              <a:grpSpLocks/>
            </p:cNvGrpSpPr>
            <p:nvPr/>
          </p:nvGrpSpPr>
          <p:grpSpPr bwMode="auto">
            <a:xfrm>
              <a:off x="6011863" y="2514600"/>
              <a:ext cx="314325" cy="104775"/>
              <a:chOff x="3288" y="1782"/>
              <a:chExt cx="198" cy="66"/>
            </a:xfrm>
          </p:grpSpPr>
          <p:sp>
            <p:nvSpPr>
              <p:cNvPr id="80" name="AutoShape 22"/>
              <p:cNvSpPr>
                <a:spLocks noChangeArrowheads="1"/>
              </p:cNvSpPr>
              <p:nvPr/>
            </p:nvSpPr>
            <p:spPr bwMode="auto">
              <a:xfrm>
                <a:off x="3288" y="1782"/>
                <a:ext cx="66" cy="66"/>
              </a:xfrm>
              <a:prstGeom prst="triangle">
                <a:avLst>
                  <a:gd name="adj" fmla="val 50000"/>
                </a:avLst>
              </a:prstGeom>
              <a:solidFill>
                <a:srgbClr val="FF9933"/>
              </a:solidFill>
              <a:ln w="9525">
                <a:noFill/>
                <a:miter lim="800000"/>
                <a:headEnd/>
                <a:tailEnd/>
              </a:ln>
            </p:spPr>
            <p:txBody>
              <a:bodyPr wrap="none" anchor="ctr"/>
              <a:lstStyle/>
              <a:p>
                <a:pPr fontAlgn="base">
                  <a:spcBef>
                    <a:spcPct val="0"/>
                  </a:spcBef>
                  <a:spcAft>
                    <a:spcPct val="0"/>
                  </a:spcAft>
                </a:pPr>
                <a:endParaRPr lang="en-GB" smtClean="0">
                  <a:solidFill>
                    <a:srgbClr val="FFFFFF"/>
                  </a:solidFill>
                  <a:cs typeface="Arial" pitchFamily="34" charset="0"/>
                </a:endParaRPr>
              </a:p>
            </p:txBody>
          </p:sp>
          <p:sp>
            <p:nvSpPr>
              <p:cNvPr id="81" name="AutoShape 23"/>
              <p:cNvSpPr>
                <a:spLocks noChangeArrowheads="1"/>
              </p:cNvSpPr>
              <p:nvPr/>
            </p:nvSpPr>
            <p:spPr bwMode="auto">
              <a:xfrm>
                <a:off x="3420" y="1782"/>
                <a:ext cx="66" cy="66"/>
              </a:xfrm>
              <a:prstGeom prst="triangle">
                <a:avLst>
                  <a:gd name="adj" fmla="val 50000"/>
                </a:avLst>
              </a:prstGeom>
              <a:solidFill>
                <a:srgbClr val="FF9933"/>
              </a:solidFill>
              <a:ln w="9525">
                <a:noFill/>
                <a:miter lim="800000"/>
                <a:headEnd/>
                <a:tailEnd/>
              </a:ln>
            </p:spPr>
            <p:txBody>
              <a:bodyPr wrap="none" anchor="ctr"/>
              <a:lstStyle/>
              <a:p>
                <a:pPr fontAlgn="base">
                  <a:spcBef>
                    <a:spcPct val="0"/>
                  </a:spcBef>
                  <a:spcAft>
                    <a:spcPct val="0"/>
                  </a:spcAft>
                </a:pPr>
                <a:endParaRPr lang="en-GB" smtClean="0">
                  <a:solidFill>
                    <a:srgbClr val="FFFFFF"/>
                  </a:solidFill>
                  <a:cs typeface="Arial" pitchFamily="34" charset="0"/>
                </a:endParaRPr>
              </a:p>
            </p:txBody>
          </p:sp>
          <p:sp>
            <p:nvSpPr>
              <p:cNvPr id="82" name="Line 24"/>
              <p:cNvSpPr>
                <a:spLocks noChangeShapeType="1"/>
              </p:cNvSpPr>
              <p:nvPr/>
            </p:nvSpPr>
            <p:spPr bwMode="auto">
              <a:xfrm>
                <a:off x="3321" y="1818"/>
                <a:ext cx="137" cy="0"/>
              </a:xfrm>
              <a:prstGeom prst="line">
                <a:avLst/>
              </a:prstGeom>
              <a:noFill/>
              <a:ln w="28575">
                <a:solidFill>
                  <a:srgbClr val="FF9933"/>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grpSp>
        <p:grpSp>
          <p:nvGrpSpPr>
            <p:cNvPr id="76" name="Group 30"/>
            <p:cNvGrpSpPr>
              <a:grpSpLocks/>
            </p:cNvGrpSpPr>
            <p:nvPr/>
          </p:nvGrpSpPr>
          <p:grpSpPr bwMode="auto">
            <a:xfrm>
              <a:off x="6018213" y="2770188"/>
              <a:ext cx="314325" cy="104775"/>
              <a:chOff x="3288" y="1944"/>
              <a:chExt cx="198" cy="66"/>
            </a:xfrm>
          </p:grpSpPr>
          <p:sp>
            <p:nvSpPr>
              <p:cNvPr id="77" name="Oval 27"/>
              <p:cNvSpPr>
                <a:spLocks noChangeArrowheads="1"/>
              </p:cNvSpPr>
              <p:nvPr/>
            </p:nvSpPr>
            <p:spPr bwMode="auto">
              <a:xfrm>
                <a:off x="3288" y="1944"/>
                <a:ext cx="66" cy="66"/>
              </a:xfrm>
              <a:prstGeom prst="ellipse">
                <a:avLst/>
              </a:prstGeom>
              <a:solidFill>
                <a:srgbClr val="B2B2B2"/>
              </a:solidFill>
              <a:ln w="9525">
                <a:noFill/>
                <a:round/>
                <a:headEnd/>
                <a:tailEnd/>
              </a:ln>
            </p:spPr>
            <p:txBody>
              <a:bodyPr wrap="none" anchor="ctr"/>
              <a:lstStyle/>
              <a:p>
                <a:pPr fontAlgn="base">
                  <a:spcBef>
                    <a:spcPct val="0"/>
                  </a:spcBef>
                  <a:spcAft>
                    <a:spcPct val="0"/>
                  </a:spcAft>
                </a:pPr>
                <a:endParaRPr lang="en-GB" smtClean="0">
                  <a:solidFill>
                    <a:srgbClr val="FFFFFF"/>
                  </a:solidFill>
                  <a:cs typeface="Arial" pitchFamily="34" charset="0"/>
                </a:endParaRPr>
              </a:p>
            </p:txBody>
          </p:sp>
          <p:sp>
            <p:nvSpPr>
              <p:cNvPr id="78" name="Oval 28"/>
              <p:cNvSpPr>
                <a:spLocks noChangeArrowheads="1"/>
              </p:cNvSpPr>
              <p:nvPr/>
            </p:nvSpPr>
            <p:spPr bwMode="auto">
              <a:xfrm>
                <a:off x="3420" y="1944"/>
                <a:ext cx="66" cy="66"/>
              </a:xfrm>
              <a:prstGeom prst="ellipse">
                <a:avLst/>
              </a:prstGeom>
              <a:solidFill>
                <a:srgbClr val="B2B2B2"/>
              </a:solidFill>
              <a:ln w="9525">
                <a:noFill/>
                <a:round/>
                <a:headEnd/>
                <a:tailEnd/>
              </a:ln>
            </p:spPr>
            <p:txBody>
              <a:bodyPr wrap="none" anchor="ctr"/>
              <a:lstStyle/>
              <a:p>
                <a:pPr fontAlgn="base">
                  <a:spcBef>
                    <a:spcPct val="0"/>
                  </a:spcBef>
                  <a:spcAft>
                    <a:spcPct val="0"/>
                  </a:spcAft>
                </a:pPr>
                <a:endParaRPr lang="en-GB" smtClean="0">
                  <a:solidFill>
                    <a:srgbClr val="FFFFFF"/>
                  </a:solidFill>
                  <a:cs typeface="Arial" pitchFamily="34" charset="0"/>
                </a:endParaRPr>
              </a:p>
            </p:txBody>
          </p:sp>
          <p:sp>
            <p:nvSpPr>
              <p:cNvPr id="79" name="Line 29"/>
              <p:cNvSpPr>
                <a:spLocks noChangeShapeType="1"/>
              </p:cNvSpPr>
              <p:nvPr/>
            </p:nvSpPr>
            <p:spPr bwMode="auto">
              <a:xfrm>
                <a:off x="3321" y="1980"/>
                <a:ext cx="137" cy="0"/>
              </a:xfrm>
              <a:prstGeom prst="line">
                <a:avLst/>
              </a:prstGeom>
              <a:noFill/>
              <a:ln w="28575">
                <a:solidFill>
                  <a:srgbClr val="B2B2B2"/>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gr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391406" y="588407"/>
            <a:ext cx="8285049" cy="830997"/>
          </a:xfrm>
          <a:prstGeom prst="rect">
            <a:avLst/>
          </a:prstGeom>
          <a:noFill/>
        </p:spPr>
        <p:txBody>
          <a:bodyPr wrap="square" rtlCol="0">
            <a:spAutoFit/>
          </a:bodyPr>
          <a:lstStyle/>
          <a:p>
            <a:pPr eaLnBrk="0" fontAlgn="base" hangingPunct="0">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Rate der </a:t>
            </a:r>
            <a:r>
              <a:rPr lang="de-DE" sz="2400" b="1" dirty="0" err="1" smtClean="0">
                <a:solidFill>
                  <a:schemeClr val="tx2"/>
                </a:solidFill>
                <a:latin typeface="Arial" panose="020B0604020202020204" pitchFamily="34" charset="0"/>
                <a:cs typeface="Arial" panose="020B0604020202020204" pitchFamily="34" charset="0"/>
              </a:rPr>
              <a:t>COPD-Exazerbationen</a:t>
            </a:r>
            <a:r>
              <a:rPr lang="de-DE" sz="2400" b="1" dirty="0" smtClean="0">
                <a:solidFill>
                  <a:schemeClr val="tx2"/>
                </a:solidFill>
                <a:latin typeface="Arial" panose="020B0604020202020204" pitchFamily="34" charset="0"/>
                <a:cs typeface="Arial" panose="020B0604020202020204" pitchFamily="34" charset="0"/>
              </a:rPr>
              <a:t> innerhalb </a:t>
            </a:r>
          </a:p>
          <a:p>
            <a:pPr eaLnBrk="0" fontAlgn="base" hangingPunct="0">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von 52 Wochen</a:t>
            </a:r>
            <a:endParaRPr lang="de-DE" sz="2400" b="1" baseline="34000" dirty="0" smtClean="0">
              <a:solidFill>
                <a:schemeClr val="tx2"/>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475656" y="4512228"/>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spc="10" dirty="0" smtClean="0">
                <a:solidFill>
                  <a:srgbClr val="88746A"/>
                </a:solidFill>
                <a:latin typeface="ITC Franklin Gothic Medium Condensed"/>
              </a:rPr>
              <a:t>KI = Konfidenzintervall</a:t>
            </a:r>
            <a:endParaRPr lang="de-DE" sz="1400" b="0" i="0" dirty="0" smtClean="0">
              <a:solidFill>
                <a:srgbClr val="FFFFFF"/>
              </a:solidFill>
            </a:endParaRPr>
          </a:p>
        </p:txBody>
      </p:sp>
      <p:sp>
        <p:nvSpPr>
          <p:cNvPr id="30" name="Rectangle 4"/>
          <p:cNvSpPr txBox="1">
            <a:spLocks noChangeArrowheads="1"/>
          </p:cNvSpPr>
          <p:nvPr/>
        </p:nvSpPr>
        <p:spPr bwMode="auto">
          <a:xfrm>
            <a:off x="1143000" y="1835596"/>
            <a:ext cx="7378700" cy="823913"/>
          </a:xfrm>
          <a:prstGeom prst="rect">
            <a:avLst/>
          </a:prstGeom>
          <a:noFill/>
          <a:ln w="9525">
            <a:noFill/>
            <a:miter lim="800000"/>
            <a:headEnd/>
            <a:tailEnd/>
          </a:ln>
        </p:spPr>
        <p:txBody>
          <a:bodyPr lIns="0" tIns="0" rIns="0" bIns="0"/>
          <a:lstStyle/>
          <a:p>
            <a:pPr marL="360000" indent="-360000" fontAlgn="base">
              <a:spcBef>
                <a:spcPts val="600"/>
              </a:spcBef>
              <a:spcAft>
                <a:spcPts val="600"/>
              </a:spcAft>
              <a:buSzPct val="90000"/>
              <a:buFont typeface="Arial" panose="020B0604020202020204" pitchFamily="34" charset="0"/>
              <a:buChar char="•"/>
            </a:pPr>
            <a:r>
              <a:rPr lang="de-DE" sz="2000" spc="10" dirty="0" err="1" smtClean="0">
                <a:solidFill>
                  <a:schemeClr val="tx2"/>
                </a:solidFill>
                <a:latin typeface="ITC Franklin Gothic Std Demi Condensed"/>
              </a:rPr>
              <a:t>Glycopyrronium</a:t>
            </a:r>
            <a:r>
              <a:rPr lang="de-DE" sz="2000" b="0" i="0" spc="10" dirty="0" smtClean="0">
                <a:solidFill>
                  <a:srgbClr val="88746A"/>
                </a:solidFill>
                <a:latin typeface="ITC Franklin Gothic Medium Condensed"/>
              </a:rPr>
              <a:t> </a:t>
            </a:r>
            <a:r>
              <a:rPr lang="de-DE" sz="2000" b="0" i="0" spc="10" dirty="0" smtClean="0">
                <a:latin typeface="ITC Franklin Gothic Medium Condensed"/>
              </a:rPr>
              <a:t>50 µg 1-mal tgl. reduzierte </a:t>
            </a:r>
            <a:r>
              <a:rPr lang="de-DE" sz="2000" b="0" i="0" spc="10" dirty="0" smtClean="0">
                <a:solidFill>
                  <a:schemeClr val="tx2"/>
                </a:solidFill>
                <a:latin typeface="ITC Franklin Gothic Demi Condensed"/>
              </a:rPr>
              <a:t>signifikant</a:t>
            </a:r>
            <a:r>
              <a:rPr lang="de-DE" sz="2000" b="0" i="0" spc="10" dirty="0" smtClean="0">
                <a:solidFill>
                  <a:schemeClr val="tx2"/>
                </a:solidFill>
                <a:latin typeface="ITC Franklin Gothic Medium Condensed"/>
              </a:rPr>
              <a:t> </a:t>
            </a:r>
            <a:r>
              <a:rPr lang="de-DE" sz="2000" b="0" i="0" spc="10" dirty="0" smtClean="0">
                <a:latin typeface="ITC Franklin Gothic Medium Condensed"/>
              </a:rPr>
              <a:t>die Exazerbationsrate gegenüber Placebo um 34% (0,54 vs. 0,80/J; Rate Ratio 0,66, KI 0,496–0,869; </a:t>
            </a:r>
            <a:r>
              <a:rPr lang="de-DE" sz="2000" b="0" i="0" spc="10" dirty="0" smtClean="0">
                <a:solidFill>
                  <a:schemeClr val="tx2"/>
                </a:solidFill>
                <a:latin typeface="ITC Franklin Gothic Demi Condensed"/>
              </a:rPr>
              <a:t>p = 0,003</a:t>
            </a:r>
            <a:r>
              <a:rPr lang="de-DE" sz="2000" b="0" i="0" spc="10" dirty="0" smtClean="0">
                <a:latin typeface="ITC Franklin Gothic Medium Condensed"/>
              </a:rPr>
              <a:t>)</a:t>
            </a:r>
          </a:p>
          <a:p>
            <a:pPr marL="342900" indent="-342900" fontAlgn="base">
              <a:spcBef>
                <a:spcPts val="600"/>
              </a:spcBef>
              <a:spcAft>
                <a:spcPts val="600"/>
              </a:spcAft>
              <a:buSzPct val="90000"/>
              <a:buFont typeface="Arial" panose="020B0604020202020204" pitchFamily="34" charset="0"/>
              <a:buChar char="•"/>
            </a:pPr>
            <a:endParaRPr lang="en-GB" sz="2000" spc="10" dirty="0" smtClean="0">
              <a:solidFill>
                <a:srgbClr val="88746A"/>
              </a:solidFill>
              <a:latin typeface="ITC Franklin Gothic Medium Condensed"/>
              <a:cs typeface="Arial" pitchFamily="34" charset="0"/>
            </a:endParaRPr>
          </a:p>
          <a:p>
            <a:pPr marL="360000" indent="-360000" fontAlgn="base">
              <a:spcBef>
                <a:spcPts val="600"/>
              </a:spcBef>
              <a:spcAft>
                <a:spcPts val="600"/>
              </a:spcAft>
              <a:buSzPct val="90000"/>
              <a:buFont typeface="Arial" panose="020B0604020202020204" pitchFamily="34" charset="0"/>
              <a:buChar char="•"/>
            </a:pPr>
            <a:r>
              <a:rPr lang="de-DE" sz="2000" b="0" i="0" spc="10" dirty="0" smtClean="0">
                <a:latin typeface="ITC Franklin Gothic Medium Condensed"/>
              </a:rPr>
              <a:t>Der Unterschied zwischen </a:t>
            </a:r>
            <a:r>
              <a:rPr lang="de-DE" sz="2000" b="0" i="0" spc="10" dirty="0" smtClean="0">
                <a:solidFill>
                  <a:schemeClr val="tx2"/>
                </a:solidFill>
                <a:latin typeface="ITC Franklin Gothic Demi Condensed"/>
              </a:rPr>
              <a:t>Tiotropium</a:t>
            </a:r>
            <a:r>
              <a:rPr lang="de-DE" sz="2000" b="0" i="0" spc="10" dirty="0" smtClean="0">
                <a:solidFill>
                  <a:srgbClr val="88746A"/>
                </a:solidFill>
                <a:latin typeface="ITC Franklin Gothic Medium Condensed"/>
              </a:rPr>
              <a:t> </a:t>
            </a:r>
            <a:r>
              <a:rPr lang="de-DE" sz="2000" b="0" i="0" spc="10" dirty="0" smtClean="0">
                <a:latin typeface="ITC Franklin Gothic Medium Condensed"/>
              </a:rPr>
              <a:t>18 µg 1-mal tgl. und Placebo war</a:t>
            </a:r>
            <a:r>
              <a:rPr lang="de-DE" sz="2000" b="0" i="0" spc="10" dirty="0" smtClean="0">
                <a:solidFill>
                  <a:srgbClr val="88746A"/>
                </a:solidFill>
                <a:latin typeface="ITC Franklin Gothic Medium Condensed"/>
              </a:rPr>
              <a:t> </a:t>
            </a:r>
            <a:r>
              <a:rPr lang="de-DE" sz="2000" b="0" i="0" spc="10" dirty="0" smtClean="0">
                <a:solidFill>
                  <a:schemeClr val="tx2"/>
                </a:solidFill>
                <a:latin typeface="ITC Franklin Gothic Demi Condensed"/>
              </a:rPr>
              <a:t>nicht signifikant </a:t>
            </a:r>
            <a:r>
              <a:rPr lang="de-DE" sz="2000" b="0" i="0" spc="10" dirty="0" smtClean="0">
                <a:latin typeface="ITC Franklin Gothic Medium Condensed"/>
              </a:rPr>
              <a:t>(Rate Ratio 0,80, KI 0,586–1,105;</a:t>
            </a:r>
            <a:r>
              <a:rPr lang="de-DE" sz="2000" b="0" i="0" spc="10" dirty="0" smtClean="0">
                <a:solidFill>
                  <a:srgbClr val="88746A"/>
                </a:solidFill>
                <a:latin typeface="ITC Franklin Gothic Medium Condensed"/>
              </a:rPr>
              <a:t> </a:t>
            </a:r>
            <a:r>
              <a:rPr lang="de-DE" sz="2000" b="0" i="0" spc="10" dirty="0" smtClean="0">
                <a:solidFill>
                  <a:schemeClr val="tx2"/>
                </a:solidFill>
                <a:latin typeface="ITC Franklin Gothic Demi Condensed"/>
              </a:rPr>
              <a:t>p = 0,179</a:t>
            </a:r>
            <a:r>
              <a:rPr lang="de-DE" sz="2000" b="0" i="0" spc="10" dirty="0" smtClean="0">
                <a:latin typeface="ITC Franklin Gothic Medium Condensed"/>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376727" y="708142"/>
            <a:ext cx="8077200" cy="523220"/>
          </a:xfrm>
          <a:prstGeom prst="rect">
            <a:avLst/>
          </a:prstGeom>
          <a:noFill/>
        </p:spPr>
        <p:txBody>
          <a:bodyPr wrap="square" rtlCol="0">
            <a:spAutoFit/>
          </a:bodyPr>
          <a:lstStyle/>
          <a:p>
            <a:pPr eaLnBrk="0" fontAlgn="base" hangingPunct="0">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Notfallmedikation über 52 Wochen</a:t>
            </a:r>
            <a:endParaRPr lang="de-DE" sz="2800" b="1" baseline="34000" dirty="0" smtClean="0">
              <a:solidFill>
                <a:schemeClr val="tx2"/>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sp>
        <p:nvSpPr>
          <p:cNvPr id="8" name="Rectangle 4"/>
          <p:cNvSpPr txBox="1">
            <a:spLocks noChangeArrowheads="1"/>
          </p:cNvSpPr>
          <p:nvPr/>
        </p:nvSpPr>
        <p:spPr bwMode="auto">
          <a:xfrm>
            <a:off x="765175" y="1617466"/>
            <a:ext cx="7394575" cy="1382713"/>
          </a:xfrm>
          <a:prstGeom prst="rect">
            <a:avLst/>
          </a:prstGeom>
          <a:noFill/>
          <a:ln w="9525">
            <a:noFill/>
            <a:miter lim="800000"/>
            <a:headEnd/>
            <a:tailEnd/>
          </a:ln>
        </p:spPr>
        <p:txBody>
          <a:bodyPr lIns="0" tIns="0" rIns="0" bIns="0"/>
          <a:lstStyle/>
          <a:p>
            <a:pPr marL="288000" indent="-288000" fontAlgn="base">
              <a:spcBef>
                <a:spcPct val="0"/>
              </a:spcBef>
              <a:spcAft>
                <a:spcPct val="15000"/>
              </a:spcAft>
              <a:buFont typeface="Arial" panose="020B0604020202020204" pitchFamily="34" charset="0"/>
              <a:buChar char="•"/>
            </a:pPr>
            <a:r>
              <a:rPr lang="de-DE" sz="1600" i="0" spc="10" dirty="0" smtClean="0">
                <a:latin typeface="ITC Franklin Gothic Std Book"/>
              </a:rPr>
              <a:t>Unter </a:t>
            </a:r>
            <a:r>
              <a:rPr lang="de-DE" sz="1600" spc="10" dirty="0" err="1" smtClean="0">
                <a:latin typeface="ITC Franklin Gothic Std Book"/>
              </a:rPr>
              <a:t>Glycopyrronium</a:t>
            </a:r>
            <a:r>
              <a:rPr lang="de-DE" sz="1600" i="0" spc="10" dirty="0" smtClean="0">
                <a:latin typeface="ITC Franklin Gothic Std Book"/>
              </a:rPr>
              <a:t> 50 µg 1-mal tgl. gab es gegenüber Placebo eine </a:t>
            </a:r>
            <a:r>
              <a:rPr lang="de-DE" sz="1600" spc="10" dirty="0" smtClean="0">
                <a:solidFill>
                  <a:schemeClr val="tx2"/>
                </a:solidFill>
                <a:latin typeface="ITC Franklin Gothic Std Book"/>
                <a:cs typeface="ITC Franklin Gothic Std Book"/>
              </a:rPr>
              <a:t>signifikante Reduktion</a:t>
            </a:r>
            <a:r>
              <a:rPr lang="de-DE" sz="1600" spc="10" dirty="0" smtClean="0">
                <a:latin typeface="ITC Franklin Gothic Std Book"/>
                <a:cs typeface="ITC Franklin Gothic Std Book"/>
              </a:rPr>
              <a:t> </a:t>
            </a:r>
            <a:r>
              <a:rPr lang="de-DE" sz="1600" i="0" spc="10" dirty="0" smtClean="0">
                <a:latin typeface="ITC Franklin Gothic Std Book"/>
              </a:rPr>
              <a:t>der mittleren täglichen Hübe der Notfallmedikation</a:t>
            </a:r>
          </a:p>
          <a:p>
            <a:pPr marL="285750" indent="-285750" fontAlgn="base">
              <a:spcBef>
                <a:spcPct val="0"/>
              </a:spcBef>
              <a:spcAft>
                <a:spcPct val="15000"/>
              </a:spcAft>
              <a:buFont typeface="Arial" panose="020B0604020202020204" pitchFamily="34" charset="0"/>
              <a:buChar char="•"/>
            </a:pPr>
            <a:endParaRPr lang="de-DE" sz="1600" i="0" spc="10" dirty="0" smtClean="0">
              <a:solidFill>
                <a:srgbClr val="88746A"/>
              </a:solidFill>
              <a:latin typeface="ITC Franklin Gothic Std Book"/>
            </a:endParaRPr>
          </a:p>
          <a:p>
            <a:pPr marL="288000" indent="-288000" fontAlgn="base">
              <a:spcBef>
                <a:spcPct val="0"/>
              </a:spcBef>
              <a:spcAft>
                <a:spcPct val="15000"/>
              </a:spcAft>
              <a:buFont typeface="Arial" panose="020B0604020202020204" pitchFamily="34" charset="0"/>
              <a:buChar char="•"/>
            </a:pPr>
            <a:r>
              <a:rPr lang="de-DE" sz="1600" i="0" spc="10" dirty="0" smtClean="0">
                <a:latin typeface="ITC Franklin Gothic Std Book"/>
              </a:rPr>
              <a:t>Der Prozentsatz von </a:t>
            </a:r>
            <a:r>
              <a:rPr lang="de-DE" sz="1600" spc="10" dirty="0" smtClean="0">
                <a:solidFill>
                  <a:schemeClr val="tx2"/>
                </a:solidFill>
                <a:latin typeface="ITC Franklin Gothic Std Book"/>
                <a:cs typeface="ITC Franklin Gothic Std Book"/>
              </a:rPr>
              <a:t>Tagen ohne Notfallmedikation </a:t>
            </a:r>
            <a:r>
              <a:rPr lang="de-DE" sz="1600" spc="10" dirty="0" smtClean="0">
                <a:latin typeface="ITC Franklin Gothic Std Book"/>
                <a:cs typeface="ITC Franklin Gothic Std Book"/>
              </a:rPr>
              <a:t>unterschied</a:t>
            </a:r>
            <a:r>
              <a:rPr lang="de-DE" sz="1600" spc="10" dirty="0" smtClean="0">
                <a:solidFill>
                  <a:srgbClr val="F58025"/>
                </a:solidFill>
                <a:latin typeface="ITC Franklin Gothic Std Book"/>
                <a:cs typeface="ITC Franklin Gothic Std Book"/>
              </a:rPr>
              <a:t> </a:t>
            </a:r>
            <a:r>
              <a:rPr lang="de-DE" sz="1600" i="0" spc="10" dirty="0" smtClean="0">
                <a:latin typeface="ITC Franklin Gothic Std Book"/>
              </a:rPr>
              <a:t>sich</a:t>
            </a:r>
            <a:r>
              <a:rPr lang="de-DE" sz="1600" i="0" spc="10" dirty="0" smtClean="0">
                <a:solidFill>
                  <a:srgbClr val="88746A"/>
                </a:solidFill>
                <a:latin typeface="ITC Franklin Gothic Std Book"/>
              </a:rPr>
              <a:t> </a:t>
            </a:r>
            <a:r>
              <a:rPr lang="de-DE" sz="1600" spc="10" dirty="0" smtClean="0">
                <a:solidFill>
                  <a:schemeClr val="tx2"/>
                </a:solidFill>
                <a:latin typeface="ITC Franklin Gothic Std Book"/>
                <a:cs typeface="ITC Franklin Gothic Std Book"/>
              </a:rPr>
              <a:t>nicht signifikant</a:t>
            </a:r>
            <a:r>
              <a:rPr lang="de-DE" sz="1600" spc="10" dirty="0" smtClean="0">
                <a:solidFill>
                  <a:srgbClr val="88746A"/>
                </a:solidFill>
                <a:latin typeface="ITC Franklin Gothic Std Book"/>
                <a:cs typeface="ITC Franklin Gothic Std Book"/>
              </a:rPr>
              <a:t> </a:t>
            </a:r>
            <a:r>
              <a:rPr lang="de-DE" sz="1600" spc="10" dirty="0" smtClean="0">
                <a:latin typeface="ITC Franklin Gothic Std Book"/>
              </a:rPr>
              <a:t>gegenüber</a:t>
            </a:r>
            <a:r>
              <a:rPr lang="de-DE" sz="1600" i="0" spc="10" dirty="0" smtClean="0">
                <a:latin typeface="ITC Franklin Gothic Std Book"/>
              </a:rPr>
              <a:t> Placebo.</a:t>
            </a:r>
          </a:p>
        </p:txBody>
      </p:sp>
      <p:graphicFrame>
        <p:nvGraphicFramePr>
          <p:cNvPr id="9" name="Content Placeholder 5"/>
          <p:cNvGraphicFramePr>
            <a:graphicFrameLocks/>
          </p:cNvGraphicFramePr>
          <p:nvPr>
            <p:extLst>
              <p:ext uri="{D42A27DB-BD31-4B8C-83A1-F6EECF244321}">
                <p14:modId xmlns:p14="http://schemas.microsoft.com/office/powerpoint/2010/main" val="1556784909"/>
              </p:ext>
            </p:extLst>
          </p:nvPr>
        </p:nvGraphicFramePr>
        <p:xfrm>
          <a:off x="1047813" y="3225014"/>
          <a:ext cx="7314349" cy="2528888"/>
        </p:xfrm>
        <a:graphic>
          <a:graphicData uri="http://schemas.openxmlformats.org/drawingml/2006/table">
            <a:tbl>
              <a:tblPr firstRow="1" bandRow="1">
                <a:tableStyleId>{5C22544A-7EE6-4342-B048-85BDC9FD1C3A}</a:tableStyleId>
              </a:tblPr>
              <a:tblGrid>
                <a:gridCol w="2453014"/>
                <a:gridCol w="1620445"/>
                <a:gridCol w="1620445"/>
                <a:gridCol w="1620445"/>
              </a:tblGrid>
              <a:tr h="591486">
                <a:tc>
                  <a:txBody>
                    <a:bodyPr/>
                    <a:lstStyle/>
                    <a:p>
                      <a:endParaRPr lang="en-GB" sz="1400" b="0" i="0" dirty="0">
                        <a:solidFill>
                          <a:srgbClr val="88746A"/>
                        </a:solidFill>
                        <a:latin typeface="ITC Franklin Gothic Std Book"/>
                        <a:cs typeface="ITC Franklin Gothic Std Book"/>
                      </a:endParaRPr>
                    </a:p>
                  </a:txBody>
                  <a:tcPr marL="83825" marR="83825" marT="41938" marB="4193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i="0" dirty="0" err="1" smtClean="0">
                          <a:solidFill>
                            <a:srgbClr val="88746A"/>
                          </a:solidFill>
                          <a:latin typeface="ITC Franklin Gothic Std Book"/>
                          <a:cs typeface="ITC Franklin Gothic Std Book"/>
                        </a:rPr>
                        <a:t>Glycopyrronium</a:t>
                      </a:r>
                      <a:r>
                        <a:rPr lang="de-DE" sz="1400" b="0" i="0" dirty="0" smtClean="0">
                          <a:solidFill>
                            <a:srgbClr val="88746A"/>
                          </a:solidFill>
                          <a:latin typeface="ITC Franklin Gothic Std Book"/>
                          <a:cs typeface="ITC Franklin Gothic Std Book"/>
                        </a:rPr>
                        <a:t> </a:t>
                      </a:r>
                    </a:p>
                    <a:p>
                      <a:pPr algn="ctr"/>
                      <a:r>
                        <a:rPr lang="de-DE" sz="1400" b="0" i="0" dirty="0" smtClean="0">
                          <a:solidFill>
                            <a:srgbClr val="88746A"/>
                          </a:solidFill>
                          <a:latin typeface="ITC Franklin Gothic Std Book"/>
                          <a:cs typeface="ITC Franklin Gothic Std Book"/>
                        </a:rPr>
                        <a:t>50 µg 1-mal tgl. </a:t>
                      </a:r>
                    </a:p>
                  </a:txBody>
                  <a:tcPr marL="83825" marR="83825" marT="41938" marB="4193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i="0" dirty="0" smtClean="0">
                          <a:solidFill>
                            <a:srgbClr val="88746A"/>
                          </a:solidFill>
                          <a:latin typeface="ITC Franklin Gothic Std Book"/>
                          <a:cs typeface="ITC Franklin Gothic Std Book"/>
                        </a:rPr>
                        <a:t>OL Tiotropium 18 µg 1-mal tgl. </a:t>
                      </a:r>
                    </a:p>
                  </a:txBody>
                  <a:tcPr marL="83825" marR="83825" marT="41938" marB="4193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i="0" dirty="0" smtClean="0">
                          <a:solidFill>
                            <a:srgbClr val="88746A"/>
                          </a:solidFill>
                          <a:latin typeface="ITC Franklin Gothic Std Book"/>
                          <a:cs typeface="ITC Franklin Gothic Std Book"/>
                        </a:rPr>
                        <a:t>Placebo</a:t>
                      </a:r>
                    </a:p>
                  </a:txBody>
                  <a:tcPr marL="83825" marR="83825" marT="41938" marB="4193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94439">
                <a:tc>
                  <a:txBody>
                    <a:bodyPr/>
                    <a:lstStyle/>
                    <a:p>
                      <a:r>
                        <a:rPr lang="de-DE" sz="1400" b="0" i="0" dirty="0" smtClean="0">
                          <a:solidFill>
                            <a:srgbClr val="88746A"/>
                          </a:solidFill>
                          <a:latin typeface="ITC Franklin Gothic Std Book"/>
                          <a:cs typeface="ITC Franklin Gothic Std Book"/>
                        </a:rPr>
                        <a:t>Mittlere Änderung beim Mittelwert der täglichen Hübe gegenüber Baseline</a:t>
                      </a:r>
                    </a:p>
                  </a:txBody>
                  <a:tcPr marL="83825" marR="83825" marT="41938" marB="4193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de-DE" sz="1400" b="0" i="0" dirty="0" smtClean="0">
                          <a:solidFill>
                            <a:srgbClr val="88746A"/>
                          </a:solidFill>
                          <a:latin typeface="ITC Franklin Gothic Std Book"/>
                          <a:cs typeface="ITC Franklin Gothic Std Book"/>
                        </a:rPr>
                        <a:t>−1,58*</a:t>
                      </a:r>
                    </a:p>
                  </a:txBody>
                  <a:tcPr marL="83825" marR="83825" marT="41938" marB="4193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de-DE" sz="1400" b="0" i="0" dirty="0" smtClean="0">
                          <a:solidFill>
                            <a:srgbClr val="88746A"/>
                          </a:solidFill>
                          <a:latin typeface="ITC Franklin Gothic Std Book"/>
                          <a:cs typeface="ITC Franklin Gothic Std Book"/>
                        </a:rPr>
                        <a:t>−1,83**</a:t>
                      </a:r>
                    </a:p>
                  </a:txBody>
                  <a:tcPr marL="83825" marR="83825" marT="41938" marB="4193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de-DE" sz="1400" b="0" i="0" dirty="0" smtClean="0">
                          <a:solidFill>
                            <a:srgbClr val="88746A"/>
                          </a:solidFill>
                          <a:latin typeface="ITC Franklin Gothic Std Book"/>
                          <a:cs typeface="ITC Franklin Gothic Std Book"/>
                        </a:rPr>
                        <a:t>−1,20</a:t>
                      </a:r>
                    </a:p>
                  </a:txBody>
                  <a:tcPr marL="83825" marR="83825" marT="41938" marB="4193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842963">
                <a:tc>
                  <a:txBody>
                    <a:bodyPr/>
                    <a:lstStyle/>
                    <a:p>
                      <a:r>
                        <a:rPr lang="de-DE" sz="1400" b="0" i="0" dirty="0" smtClean="0">
                          <a:solidFill>
                            <a:srgbClr val="88746A"/>
                          </a:solidFill>
                          <a:latin typeface="ITC Franklin Gothic Std Book"/>
                          <a:cs typeface="ITC Franklin Gothic Std Book"/>
                        </a:rPr>
                        <a:t>Prozentsatz der Tage ohne Anwendung der Notfallmedikation</a:t>
                      </a:r>
                    </a:p>
                  </a:txBody>
                  <a:tcPr marL="83825" marR="83825" marT="41938" marB="4193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smtClean="0">
                          <a:solidFill>
                            <a:srgbClr val="88746A"/>
                          </a:solidFill>
                          <a:latin typeface="ITC Franklin Gothic Std Book"/>
                          <a:cs typeface="ITC Franklin Gothic Std Book"/>
                        </a:rPr>
                        <a:t>30,6</a:t>
                      </a:r>
                      <a:endParaRPr lang="en-GB" sz="1400" b="0" i="0" dirty="0">
                        <a:solidFill>
                          <a:srgbClr val="88746A"/>
                        </a:solidFill>
                        <a:latin typeface="ITC Franklin Gothic Std Book"/>
                        <a:cs typeface="ITC Franklin Gothic Std Book"/>
                      </a:endParaRPr>
                    </a:p>
                  </a:txBody>
                  <a:tcPr marL="83825" marR="83825" marT="41938" marB="4193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i="0" dirty="0" smtClean="0">
                          <a:solidFill>
                            <a:srgbClr val="88746A"/>
                          </a:solidFill>
                          <a:latin typeface="ITC Franklin Gothic Std Book"/>
                          <a:cs typeface="ITC Franklin Gothic Std Book"/>
                        </a:rPr>
                        <a:t>32,8*</a:t>
                      </a:r>
                    </a:p>
                  </a:txBody>
                  <a:tcPr marL="83825" marR="83825" marT="41938" marB="4193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smtClean="0">
                          <a:solidFill>
                            <a:srgbClr val="88746A"/>
                          </a:solidFill>
                          <a:latin typeface="ITC Franklin Gothic Std Book"/>
                          <a:cs typeface="ITC Franklin Gothic Std Book"/>
                        </a:rPr>
                        <a:t>26,9</a:t>
                      </a:r>
                      <a:endParaRPr lang="en-GB" sz="1400" b="0" i="0" dirty="0">
                        <a:solidFill>
                          <a:srgbClr val="88746A"/>
                        </a:solidFill>
                        <a:latin typeface="ITC Franklin Gothic Std Book"/>
                        <a:cs typeface="ITC Franklin Gothic Std Book"/>
                      </a:endParaRPr>
                    </a:p>
                  </a:txBody>
                  <a:tcPr marL="83825" marR="83825" marT="41938" marB="4193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TextBox 4"/>
          <p:cNvSpPr txBox="1">
            <a:spLocks noChangeArrowheads="1"/>
          </p:cNvSpPr>
          <p:nvPr/>
        </p:nvSpPr>
        <p:spPr bwMode="auto">
          <a:xfrm>
            <a:off x="1017794" y="5956012"/>
            <a:ext cx="5199063" cy="292388"/>
          </a:xfrm>
          <a:prstGeom prst="rect">
            <a:avLst/>
          </a:prstGeom>
          <a:noFill/>
          <a:ln w="9525">
            <a:noFill/>
            <a:miter lim="800000"/>
            <a:headEnd/>
            <a:tailEnd/>
          </a:ln>
        </p:spPr>
        <p:txBody>
          <a:bodyPr>
            <a:spAutoFit/>
          </a:bodyPr>
          <a:lstStyle/>
          <a:p>
            <a:pPr fontAlgn="base">
              <a:spcBef>
                <a:spcPct val="0"/>
              </a:spcBef>
              <a:spcAft>
                <a:spcPct val="0"/>
              </a:spcAft>
            </a:pPr>
            <a:r>
              <a:rPr lang="de-DE" sz="1300" b="0" i="0" spc="10" dirty="0" smtClean="0">
                <a:solidFill>
                  <a:srgbClr val="88746A"/>
                </a:solidFill>
                <a:latin typeface="ITC Franklin Gothic Std Book"/>
              </a:rPr>
              <a:t>*p &lt; 0,05, **p &lt; 0,01 vs. Placebo   OL = Open-label</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386011" y="702221"/>
            <a:ext cx="8077200" cy="523220"/>
          </a:xfrm>
          <a:prstGeom prst="rect">
            <a:avLst/>
          </a:prstGeom>
          <a:noFill/>
        </p:spPr>
        <p:txBody>
          <a:bodyPr wrap="square" rtlCol="0">
            <a:spAutoFit/>
          </a:bodyPr>
          <a:lstStyle/>
          <a:p>
            <a:pPr eaLnBrk="0" fontAlgn="base" hangingPunct="0">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Sicherheitsprofil: Nebenwirkungen          1/2</a:t>
            </a:r>
            <a:endParaRPr lang="de-DE" sz="2800" b="1" baseline="34000" dirty="0" smtClean="0">
              <a:solidFill>
                <a:schemeClr val="tx2"/>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graphicFrame>
        <p:nvGraphicFramePr>
          <p:cNvPr id="14" name="Table 8"/>
          <p:cNvGraphicFramePr>
            <a:graphicFrameLocks noGrp="1"/>
          </p:cNvGraphicFramePr>
          <p:nvPr>
            <p:extLst>
              <p:ext uri="{D42A27DB-BD31-4B8C-83A1-F6EECF244321}">
                <p14:modId xmlns:p14="http://schemas.microsoft.com/office/powerpoint/2010/main" val="3183293442"/>
              </p:ext>
            </p:extLst>
          </p:nvPr>
        </p:nvGraphicFramePr>
        <p:xfrm>
          <a:off x="551150" y="1772816"/>
          <a:ext cx="7575385" cy="4076517"/>
        </p:xfrm>
        <a:graphic>
          <a:graphicData uri="http://schemas.openxmlformats.org/drawingml/2006/table">
            <a:tbl>
              <a:tblPr/>
              <a:tblGrid>
                <a:gridCol w="3886321"/>
                <a:gridCol w="1342548"/>
                <a:gridCol w="1201226"/>
                <a:gridCol w="1145290"/>
              </a:tblGrid>
              <a:tr h="980056">
                <a:tc>
                  <a:txBody>
                    <a:bodyPr/>
                    <a:lstStyle/>
                    <a:p>
                      <a:pP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711" marR="571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1200"/>
                        </a:spcAft>
                      </a:pPr>
                      <a:r>
                        <a:rPr lang="de-DE" sz="1400" b="0" i="0" dirty="0" err="1" smtClean="0">
                          <a:solidFill>
                            <a:srgbClr val="88746A"/>
                          </a:solidFill>
                          <a:latin typeface="ITC Franklin Gothic Std Book"/>
                          <a:cs typeface="ITC Franklin Gothic Std Book"/>
                        </a:rPr>
                        <a:t>Glycopyrronium</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50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n=525 </a:t>
                      </a:r>
                    </a:p>
                  </a:txBody>
                  <a:tcPr marL="5711" marR="571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Placebo</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n=268 </a:t>
                      </a:r>
                    </a:p>
                  </a:txBody>
                  <a:tcPr marL="5711" marR="571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OL Tiotropium </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18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n=267 </a:t>
                      </a:r>
                    </a:p>
                  </a:txBody>
                  <a:tcPr marL="5711" marR="571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109">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Beliebiges unerwünschtes Ereignis</a:t>
                      </a:r>
                    </a:p>
                  </a:txBody>
                  <a:tcPr marL="5711" marR="5711"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402 </a:t>
                      </a:r>
                      <a:r>
                        <a:rPr lang="en-US" sz="1400" b="0" i="0" dirty="0">
                          <a:solidFill>
                            <a:schemeClr val="tx2"/>
                          </a:solidFill>
                          <a:latin typeface="ITC Franklin Gothic Std Book"/>
                          <a:ea typeface="Times New Roman"/>
                          <a:cs typeface="ITC Franklin Gothic Std Book"/>
                        </a:rPr>
                        <a:t>(</a:t>
                      </a:r>
                      <a:r>
                        <a:rPr lang="en-US" sz="1400" b="0" i="0" dirty="0" smtClean="0">
                          <a:solidFill>
                            <a:schemeClr val="tx2"/>
                          </a:solidFill>
                          <a:latin typeface="ITC Franklin Gothic Std Book"/>
                          <a:ea typeface="Times New Roman"/>
                          <a:cs typeface="ITC Franklin Gothic Std Book"/>
                        </a:rPr>
                        <a:t>76,6</a:t>
                      </a:r>
                      <a:r>
                        <a:rPr lang="en-US" sz="1400" b="0" i="0" dirty="0">
                          <a:solidFill>
                            <a:schemeClr val="tx2"/>
                          </a:solidFill>
                          <a:latin typeface="ITC Franklin Gothic Std Book"/>
                          <a:ea typeface="Times New Roman"/>
                          <a:cs typeface="ITC Franklin Gothic Std Book"/>
                        </a:rPr>
                        <a:t>)</a:t>
                      </a:r>
                      <a:endParaRPr lang="en-GB" sz="1400" b="0" i="0" dirty="0">
                        <a:solidFill>
                          <a:schemeClr val="tx2"/>
                        </a:solidFill>
                        <a:latin typeface="ITC Franklin Gothic Std Book"/>
                        <a:ea typeface="Times New Roman"/>
                        <a:cs typeface="ITC Franklin Gothic Std Book"/>
                      </a:endParaRPr>
                    </a:p>
                  </a:txBody>
                  <a:tcPr marL="5711" marR="5711"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205 </a:t>
                      </a:r>
                      <a:r>
                        <a:rPr lang="en-US" sz="1400" b="0" i="0" dirty="0">
                          <a:solidFill>
                            <a:schemeClr val="tx2"/>
                          </a:solidFill>
                          <a:latin typeface="ITC Franklin Gothic Std Book"/>
                          <a:ea typeface="Times New Roman"/>
                          <a:cs typeface="ITC Franklin Gothic Std Book"/>
                        </a:rPr>
                        <a:t>(</a:t>
                      </a:r>
                      <a:r>
                        <a:rPr lang="en-US" sz="1400" b="0" i="0" dirty="0" smtClean="0">
                          <a:solidFill>
                            <a:schemeClr val="tx2"/>
                          </a:solidFill>
                          <a:latin typeface="ITC Franklin Gothic Std Book"/>
                          <a:ea typeface="Times New Roman"/>
                          <a:cs typeface="ITC Franklin Gothic Std Book"/>
                        </a:rPr>
                        <a:t>76,5</a:t>
                      </a:r>
                      <a:r>
                        <a:rPr lang="en-US" sz="1400" b="0" i="0" dirty="0">
                          <a:solidFill>
                            <a:schemeClr val="tx2"/>
                          </a:solidFill>
                          <a:latin typeface="ITC Franklin Gothic Std Book"/>
                          <a:ea typeface="Times New Roman"/>
                          <a:cs typeface="ITC Franklin Gothic Std Book"/>
                        </a:rPr>
                        <a:t>)</a:t>
                      </a:r>
                      <a:endParaRPr lang="en-GB" sz="1400" b="0" i="0" dirty="0">
                        <a:solidFill>
                          <a:schemeClr val="tx2"/>
                        </a:solidFill>
                        <a:latin typeface="ITC Franklin Gothic Std Book"/>
                        <a:ea typeface="Times New Roman"/>
                        <a:cs typeface="ITC Franklin Gothic Std Book"/>
                      </a:endParaRPr>
                    </a:p>
                  </a:txBody>
                  <a:tcPr marL="5711" marR="5711"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198 </a:t>
                      </a:r>
                      <a:r>
                        <a:rPr lang="en-US" sz="1400" b="0" i="0" dirty="0">
                          <a:solidFill>
                            <a:schemeClr val="tx2"/>
                          </a:solidFill>
                          <a:latin typeface="ITC Franklin Gothic Std Book"/>
                          <a:ea typeface="Times New Roman"/>
                          <a:cs typeface="ITC Franklin Gothic Std Book"/>
                        </a:rPr>
                        <a:t>(</a:t>
                      </a:r>
                      <a:r>
                        <a:rPr lang="en-US" sz="1400" b="0" i="0" dirty="0" smtClean="0">
                          <a:solidFill>
                            <a:schemeClr val="tx2"/>
                          </a:solidFill>
                          <a:latin typeface="ITC Franklin Gothic Std Book"/>
                          <a:ea typeface="Times New Roman"/>
                          <a:cs typeface="ITC Franklin Gothic Std Book"/>
                        </a:rPr>
                        <a:t>74,2</a:t>
                      </a:r>
                      <a:r>
                        <a:rPr lang="en-US" sz="1400" b="0" i="0" dirty="0">
                          <a:solidFill>
                            <a:schemeClr val="tx2"/>
                          </a:solidFill>
                          <a:latin typeface="ITC Franklin Gothic Std Book"/>
                          <a:ea typeface="Times New Roman"/>
                          <a:cs typeface="ITC Franklin Gothic Std Book"/>
                        </a:rPr>
                        <a:t>)</a:t>
                      </a:r>
                      <a:endParaRPr lang="en-GB" sz="1400" b="0" i="0" dirty="0">
                        <a:solidFill>
                          <a:schemeClr val="tx2"/>
                        </a:solidFill>
                        <a:latin typeface="ITC Franklin Gothic Std Book"/>
                        <a:ea typeface="Times New Roman"/>
                        <a:cs typeface="ITC Franklin Gothic Std Book"/>
                      </a:endParaRPr>
                    </a:p>
                  </a:txBody>
                  <a:tcPr marL="5711" marR="5711" marT="0" marB="0">
                    <a:lnL>
                      <a:noFill/>
                    </a:lnL>
                    <a:lnR>
                      <a:noFill/>
                    </a:lnR>
                    <a:lnT w="12700" cap="flat" cmpd="sng" algn="ctr">
                      <a:solidFill>
                        <a:schemeClr val="tx1"/>
                      </a:solidFill>
                      <a:prstDash val="solid"/>
                      <a:round/>
                      <a:headEnd type="none" w="med" len="med"/>
                      <a:tailEnd type="none" w="med" len="med"/>
                    </a:lnT>
                    <a:lnB>
                      <a:noFill/>
                    </a:lnB>
                  </a:tcPr>
                </a:tc>
              </a:tr>
              <a:tr h="344785">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Chronisch obstruktive Lungenerkrankung</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191 (36,4)</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116 (43,3)</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90 (33,7)</a:t>
                      </a:r>
                    </a:p>
                  </a:txBody>
                  <a:tcPr marL="5711" marR="5711" marT="0" marB="0">
                    <a:lnL>
                      <a:noFill/>
                    </a:lnL>
                    <a:lnR>
                      <a:noFill/>
                    </a:lnR>
                    <a:lnT>
                      <a:noFill/>
                    </a:lnT>
                    <a:lnB>
                      <a:noFill/>
                    </a:lnB>
                  </a:tcPr>
                </a:tc>
              </a:tr>
              <a:tr h="344785">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Infektion der oberen Atemwege</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57 (10,9)</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33 (12,3)</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30 (11,2)</a:t>
                      </a:r>
                    </a:p>
                  </a:txBody>
                  <a:tcPr marL="5711" marR="5711" marT="0" marB="0">
                    <a:lnL>
                      <a:noFill/>
                    </a:lnL>
                    <a:lnR>
                      <a:noFill/>
                    </a:lnR>
                    <a:lnT>
                      <a:noFill/>
                    </a:lnT>
                    <a:lnB>
                      <a:noFill/>
                    </a:lnB>
                  </a:tcPr>
                </a:tc>
              </a:tr>
              <a:tr h="344785">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Nasopharyngitis</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47 (9,0)</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15 (5,6)</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21 (7,9)</a:t>
                      </a:r>
                    </a:p>
                  </a:txBody>
                  <a:tcPr marL="5711" marR="5711" marT="0" marB="0">
                    <a:lnL>
                      <a:noFill/>
                    </a:lnL>
                    <a:lnR>
                      <a:noFill/>
                    </a:lnR>
                    <a:lnT>
                      <a:noFill/>
                    </a:lnT>
                    <a:lnB>
                      <a:noFill/>
                    </a:lnB>
                  </a:tcPr>
                </a:tc>
              </a:tr>
              <a:tr h="344785">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Sinusitis</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28 (5,3)</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14 (5,2)</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10 (3,7)</a:t>
                      </a:r>
                    </a:p>
                  </a:txBody>
                  <a:tcPr marL="5711" marR="5711" marT="0" marB="0">
                    <a:lnL>
                      <a:noFill/>
                    </a:lnL>
                    <a:lnR>
                      <a:noFill/>
                    </a:lnR>
                    <a:lnT>
                      <a:noFill/>
                    </a:lnT>
                    <a:lnB>
                      <a:noFill/>
                    </a:lnB>
                  </a:tcPr>
                </a:tc>
              </a:tr>
              <a:tr h="344785">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Bakterielle Infektion der oberen Atemwege</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28 (5,3)</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28 (10,4)</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21 (7,9)</a:t>
                      </a:r>
                    </a:p>
                  </a:txBody>
                  <a:tcPr marL="5711" marR="5711" marT="0" marB="0">
                    <a:lnL>
                      <a:noFill/>
                    </a:lnL>
                    <a:lnR>
                      <a:noFill/>
                    </a:lnR>
                    <a:lnT>
                      <a:noFill/>
                    </a:lnT>
                    <a:lnB>
                      <a:noFill/>
                    </a:lnB>
                  </a:tcPr>
                </a:tc>
              </a:tr>
              <a:tr h="344785">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Kopfschmerzen</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25 (4,8)</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14 (5,2)</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12 (4,5)</a:t>
                      </a:r>
                    </a:p>
                  </a:txBody>
                  <a:tcPr marL="5711" marR="5711" marT="0" marB="0">
                    <a:lnL>
                      <a:noFill/>
                    </a:lnL>
                    <a:lnR>
                      <a:noFill/>
                    </a:lnR>
                    <a:lnT>
                      <a:noFill/>
                    </a:lnT>
                    <a:lnB>
                      <a:noFill/>
                    </a:lnB>
                  </a:tcPr>
                </a:tc>
              </a:tr>
              <a:tr h="344785">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Hypertonie</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21 (4,0)</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12 (4,5)</a:t>
                      </a:r>
                    </a:p>
                  </a:txBody>
                  <a:tcPr marL="5711" marR="5711" marT="0" marB="0">
                    <a:lnL>
                      <a:noFill/>
                    </a:lnL>
                    <a:lnR>
                      <a:noFill/>
                    </a:lnR>
                    <a:lnT>
                      <a:noFill/>
                    </a:lnT>
                    <a:lnB>
                      <a:noFill/>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14 (5,2)</a:t>
                      </a:r>
                    </a:p>
                  </a:txBody>
                  <a:tcPr marL="5711" marR="5711" marT="0" marB="0">
                    <a:lnL>
                      <a:noFill/>
                    </a:lnL>
                    <a:lnR>
                      <a:noFill/>
                    </a:lnR>
                    <a:lnT>
                      <a:noFill/>
                    </a:lnT>
                    <a:lnB>
                      <a:noFill/>
                    </a:lnB>
                  </a:tcPr>
                </a:tc>
              </a:tr>
              <a:tr h="344785">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Harnwegsinfektion</a:t>
                      </a:r>
                    </a:p>
                  </a:txBody>
                  <a:tcPr marL="5711" marR="5711"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14 (2,7)</a:t>
                      </a:r>
                    </a:p>
                  </a:txBody>
                  <a:tcPr marL="5711" marR="5711"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8 (3,0</a:t>
                      </a:r>
                      <a:r>
                        <a:rPr lang="en-US" sz="1400" b="0" i="0" dirty="0">
                          <a:solidFill>
                            <a:srgbClr val="88746A"/>
                          </a:solidFill>
                          <a:latin typeface="ITC Franklin Gothic Std Book"/>
                          <a:ea typeface="Times New Roman"/>
                          <a:cs typeface="ITC Franklin Gothic Std Book"/>
                        </a:rPr>
                        <a:t>)</a:t>
                      </a:r>
                      <a:endParaRPr lang="en-GB" sz="1400" b="0" i="0" dirty="0">
                        <a:solidFill>
                          <a:srgbClr val="88746A"/>
                        </a:solidFill>
                        <a:latin typeface="ITC Franklin Gothic Std Book"/>
                        <a:ea typeface="Times New Roman"/>
                        <a:cs typeface="ITC Franklin Gothic Std Book"/>
                      </a:endParaRPr>
                    </a:p>
                  </a:txBody>
                  <a:tcPr marL="5711" marR="5711"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16 (6,0)</a:t>
                      </a:r>
                    </a:p>
                  </a:txBody>
                  <a:tcPr marL="5711" marR="5711" marT="0" marB="0">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1017794" y="5956012"/>
            <a:ext cx="5199063" cy="292388"/>
          </a:xfrm>
          <a:prstGeom prst="rect">
            <a:avLst/>
          </a:prstGeom>
          <a:noFill/>
          <a:ln w="9525">
            <a:noFill/>
            <a:miter lim="800000"/>
            <a:headEnd/>
            <a:tailEnd/>
          </a:ln>
        </p:spPr>
        <p:txBody>
          <a:bodyPr>
            <a:spAutoFit/>
          </a:bodyPr>
          <a:lstStyle/>
          <a:p>
            <a:pPr fontAlgn="base">
              <a:spcBef>
                <a:spcPct val="0"/>
              </a:spcBef>
              <a:spcAft>
                <a:spcPct val="0"/>
              </a:spcAft>
            </a:pPr>
            <a:r>
              <a:rPr lang="de-DE" sz="1300" b="0" i="0" spc="10" dirty="0" smtClean="0">
                <a:solidFill>
                  <a:srgbClr val="88746A"/>
                </a:solidFill>
                <a:latin typeface="ITC Franklin Gothic Std Book"/>
              </a:rPr>
              <a:t>OL = Open-label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3"/>
          <p:cNvGraphicFramePr>
            <a:graphicFrameLocks noGrp="1"/>
          </p:cNvGraphicFramePr>
          <p:nvPr>
            <p:extLst>
              <p:ext uri="{D42A27DB-BD31-4B8C-83A1-F6EECF244321}">
                <p14:modId xmlns:p14="http://schemas.microsoft.com/office/powerpoint/2010/main" val="3525532103"/>
              </p:ext>
            </p:extLst>
          </p:nvPr>
        </p:nvGraphicFramePr>
        <p:xfrm>
          <a:off x="539552" y="1567588"/>
          <a:ext cx="7340601" cy="4616413"/>
        </p:xfrm>
        <a:graphic>
          <a:graphicData uri="http://schemas.openxmlformats.org/drawingml/2006/table">
            <a:tbl>
              <a:tblPr/>
              <a:tblGrid>
                <a:gridCol w="3960440"/>
                <a:gridCol w="1296144"/>
                <a:gridCol w="902649"/>
                <a:gridCol w="1181368"/>
              </a:tblGrid>
              <a:tr h="997639">
                <a:tc>
                  <a:txBody>
                    <a:bodyPr/>
                    <a:lstStyle/>
                    <a:p>
                      <a:pPr>
                        <a:lnSpc>
                          <a:spcPct val="120000"/>
                        </a:lnSpc>
                        <a:spcBef>
                          <a:spcPts val="600"/>
                        </a:spcBef>
                        <a:spcAft>
                          <a:spcPts val="1200"/>
                        </a:spcAft>
                      </a:pPr>
                      <a:endParaRPr lang="en-US" sz="1400" b="0" i="0" kern="1200" dirty="0">
                        <a:solidFill>
                          <a:srgbClr val="88746A"/>
                        </a:solidFill>
                        <a:latin typeface="ITC Franklin Gothic Std Book"/>
                        <a:ea typeface="Times New Roman"/>
                        <a:cs typeface="ITC Franklin Gothic Std Book"/>
                      </a:endParaRPr>
                    </a:p>
                  </a:txBody>
                  <a:tcPr marL="5717" marR="5717"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err="1" smtClean="0">
                          <a:solidFill>
                            <a:srgbClr val="88746A"/>
                          </a:solidFill>
                          <a:latin typeface="ITC Franklin Gothic Std Book"/>
                          <a:cs typeface="ITC Franklin Gothic Std Book"/>
                        </a:rPr>
                        <a:t>Glycopyrronium</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50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n=525</a:t>
                      </a:r>
                    </a:p>
                  </a:txBody>
                  <a:tcPr marL="5717" marR="5717"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Placebo</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n=268</a:t>
                      </a:r>
                    </a:p>
                  </a:txBody>
                  <a:tcPr marL="5717" marR="5717"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OL Tiotropium</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 18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 n=267</a:t>
                      </a:r>
                    </a:p>
                  </a:txBody>
                  <a:tcPr marL="5717" marR="5717"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572">
                <a:tc>
                  <a:txBody>
                    <a:bodyPr/>
                    <a:lstStyle/>
                    <a:p>
                      <a:pPr>
                        <a:lnSpc>
                          <a:spcPct val="120000"/>
                        </a:lnSpc>
                        <a:spcBef>
                          <a:spcPts val="600"/>
                        </a:spcBef>
                        <a:spcAft>
                          <a:spcPts val="1200"/>
                        </a:spcAft>
                      </a:pPr>
                      <a:r>
                        <a:rPr lang="de-DE" sz="1400" b="0" i="0" dirty="0" err="1" smtClean="0">
                          <a:solidFill>
                            <a:srgbClr val="88746A"/>
                          </a:solidFill>
                          <a:latin typeface="ITC Franklin Gothic Std Book"/>
                          <a:cs typeface="ITC Franklin Gothic Std Book"/>
                        </a:rPr>
                        <a:t>Schwerwiegende(s</a:t>
                      </a:r>
                      <a:r>
                        <a:rPr lang="de-DE" sz="1400" b="0" i="0" dirty="0" smtClean="0">
                          <a:solidFill>
                            <a:srgbClr val="88746A"/>
                          </a:solidFill>
                          <a:latin typeface="ITC Franklin Gothic Std Book"/>
                          <a:cs typeface="ITC Franklin Gothic Std Book"/>
                        </a:rPr>
                        <a:t>) UE oder signifikante(s) UE</a:t>
                      </a:r>
                    </a:p>
                  </a:txBody>
                  <a:tcPr marL="5717" marR="5717"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US" sz="1400" b="0" i="0" dirty="0">
                        <a:solidFill>
                          <a:srgbClr val="88746A"/>
                        </a:solidFill>
                        <a:latin typeface="ITC Franklin Gothic Std Book"/>
                        <a:ea typeface="Times New Roman"/>
                        <a:cs typeface="ITC Franklin Gothic Std Book"/>
                      </a:endParaRPr>
                    </a:p>
                  </a:txBody>
                  <a:tcPr marL="5717" marR="5717"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US" sz="1400" b="0" i="0" dirty="0">
                        <a:solidFill>
                          <a:srgbClr val="88746A"/>
                        </a:solidFill>
                        <a:latin typeface="ITC Franklin Gothic Std Book"/>
                        <a:ea typeface="Times New Roman"/>
                        <a:cs typeface="ITC Franklin Gothic Std Book"/>
                      </a:endParaRPr>
                    </a:p>
                  </a:txBody>
                  <a:tcPr marL="5717" marR="5717"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US" sz="1400" b="0" i="0" dirty="0">
                        <a:solidFill>
                          <a:srgbClr val="88746A"/>
                        </a:solidFill>
                        <a:latin typeface="ITC Franklin Gothic Std Book"/>
                        <a:ea typeface="Times New Roman"/>
                        <a:cs typeface="ITC Franklin Gothic Std Book"/>
                      </a:endParaRPr>
                    </a:p>
                  </a:txBody>
                  <a:tcPr marL="5717" marR="5717"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80723">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Tod</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3 </a:t>
                      </a:r>
                      <a:r>
                        <a:rPr lang="en-US" sz="1400" b="0" i="0" dirty="0" smtClean="0">
                          <a:solidFill>
                            <a:schemeClr val="tx2"/>
                          </a:solidFill>
                          <a:latin typeface="ITC Franklin Gothic Std Book"/>
                          <a:ea typeface="Times New Roman"/>
                          <a:cs typeface="ITC Franklin Gothic Std Book"/>
                        </a:rPr>
                        <a:t>(0,6)*</a:t>
                      </a:r>
                      <a:endParaRPr lang="en-GB" sz="1400" b="0" i="0" dirty="0">
                        <a:solidFill>
                          <a:schemeClr val="tx2"/>
                        </a:solidFill>
                        <a:latin typeface="ITC Franklin Gothic Std Book"/>
                        <a:ea typeface="Times New Roman"/>
                        <a:cs typeface="ITC Franklin Gothic Std Book"/>
                      </a:endParaRP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 </a:t>
                      </a:r>
                      <a:r>
                        <a:rPr lang="de-DE" sz="1400" b="0" i="0" dirty="0" smtClean="0">
                          <a:solidFill>
                            <a:schemeClr val="tx2"/>
                          </a:solidFill>
                          <a:latin typeface="ITC Franklin Gothic Std Book"/>
                          <a:cs typeface="ITC Franklin Gothic Std Book"/>
                        </a:rPr>
                        <a:t>(0,7)</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2 </a:t>
                      </a:r>
                      <a:r>
                        <a:rPr lang="en-US" sz="1400" b="0" i="0" dirty="0">
                          <a:solidFill>
                            <a:schemeClr val="tx2"/>
                          </a:solidFill>
                          <a:latin typeface="ITC Franklin Gothic Std Book"/>
                          <a:ea typeface="Times New Roman"/>
                          <a:cs typeface="ITC Franklin Gothic Std Book"/>
                        </a:rPr>
                        <a:t>(</a:t>
                      </a:r>
                      <a:r>
                        <a:rPr lang="en-US" sz="1400" b="0" i="0" dirty="0" smtClean="0">
                          <a:solidFill>
                            <a:schemeClr val="tx2"/>
                          </a:solidFill>
                          <a:latin typeface="ITC Franklin Gothic Std Book"/>
                          <a:ea typeface="Times New Roman"/>
                          <a:cs typeface="ITC Franklin Gothic Std Book"/>
                        </a:rPr>
                        <a:t>0,7</a:t>
                      </a:r>
                      <a:r>
                        <a:rPr lang="en-US" sz="1400" b="0" i="0" dirty="0">
                          <a:solidFill>
                            <a:schemeClr val="tx2"/>
                          </a:solidFill>
                          <a:latin typeface="ITC Franklin Gothic Std Book"/>
                          <a:ea typeface="Times New Roman"/>
                          <a:cs typeface="ITC Franklin Gothic Std Book"/>
                        </a:rPr>
                        <a:t>)</a:t>
                      </a:r>
                      <a:endParaRPr lang="en-GB" sz="1400" b="0" i="0" dirty="0">
                        <a:solidFill>
                          <a:schemeClr val="tx2"/>
                        </a:solidFill>
                        <a:latin typeface="ITC Franklin Gothic Std Book"/>
                        <a:ea typeface="Times New Roman"/>
                        <a:cs typeface="ITC Franklin Gothic Std Book"/>
                      </a:endParaRPr>
                    </a:p>
                  </a:txBody>
                  <a:tcPr marL="5717" marR="5717" marT="0" marB="0">
                    <a:lnL>
                      <a:noFill/>
                    </a:lnL>
                    <a:lnR>
                      <a:noFill/>
                    </a:lnR>
                    <a:lnT>
                      <a:noFill/>
                    </a:lnT>
                    <a:lnB>
                      <a:noFill/>
                    </a:lnB>
                    <a:lnTlToBr w="12700" cmpd="sng">
                      <a:noFill/>
                      <a:prstDash val="solid"/>
                    </a:lnTlToBr>
                    <a:lnBlToTr w="12700" cmpd="sng">
                      <a:noFill/>
                      <a:prstDash val="solid"/>
                    </a:lnBlToTr>
                  </a:tcPr>
                </a:tc>
              </a:tr>
              <a:tr h="280723">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SUE</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66 </a:t>
                      </a:r>
                      <a:r>
                        <a:rPr lang="en-US" sz="1400" b="0" i="0" dirty="0">
                          <a:solidFill>
                            <a:schemeClr val="tx2"/>
                          </a:solidFill>
                          <a:latin typeface="ITC Franklin Gothic Std Book"/>
                          <a:ea typeface="Times New Roman"/>
                          <a:cs typeface="ITC Franklin Gothic Std Book"/>
                        </a:rPr>
                        <a:t>(</a:t>
                      </a:r>
                      <a:r>
                        <a:rPr lang="en-US" sz="1400" b="0" i="0" dirty="0" smtClean="0">
                          <a:solidFill>
                            <a:schemeClr val="tx2"/>
                          </a:solidFill>
                          <a:latin typeface="ITC Franklin Gothic Std Book"/>
                          <a:ea typeface="Times New Roman"/>
                          <a:cs typeface="ITC Franklin Gothic Std Book"/>
                        </a:rPr>
                        <a:t>12,6)</a:t>
                      </a:r>
                      <a:endParaRPr lang="en-GB" sz="1400" b="0" i="0" dirty="0">
                        <a:solidFill>
                          <a:schemeClr val="tx2"/>
                        </a:solidFill>
                        <a:latin typeface="ITC Franklin Gothic Std Book"/>
                        <a:ea typeface="Times New Roman"/>
                        <a:cs typeface="ITC Franklin Gothic Std Book"/>
                      </a:endParaRP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43 </a:t>
                      </a:r>
                      <a:r>
                        <a:rPr lang="en-US" sz="1400" b="0" i="0" dirty="0">
                          <a:solidFill>
                            <a:schemeClr val="tx2"/>
                          </a:solidFill>
                          <a:latin typeface="ITC Franklin Gothic Std Book"/>
                          <a:ea typeface="Times New Roman"/>
                          <a:cs typeface="ITC Franklin Gothic Std Book"/>
                        </a:rPr>
                        <a:t>(</a:t>
                      </a:r>
                      <a:r>
                        <a:rPr lang="en-US" sz="1400" b="0" i="0" dirty="0" smtClean="0">
                          <a:solidFill>
                            <a:schemeClr val="tx2"/>
                          </a:solidFill>
                          <a:latin typeface="ITC Franklin Gothic Std Book"/>
                          <a:ea typeface="Times New Roman"/>
                          <a:cs typeface="ITC Franklin Gothic Std Book"/>
                        </a:rPr>
                        <a:t>16,0</a:t>
                      </a:r>
                      <a:r>
                        <a:rPr lang="en-US" sz="1400" b="0" i="0" dirty="0">
                          <a:solidFill>
                            <a:schemeClr val="tx2"/>
                          </a:solidFill>
                          <a:latin typeface="ITC Franklin Gothic Std Book"/>
                          <a:ea typeface="Times New Roman"/>
                          <a:cs typeface="ITC Franklin Gothic Std Book"/>
                        </a:rPr>
                        <a:t>)</a:t>
                      </a:r>
                      <a:endParaRPr lang="en-GB" sz="1400" b="0" i="0" dirty="0">
                        <a:solidFill>
                          <a:schemeClr val="tx2"/>
                        </a:solidFill>
                        <a:latin typeface="ITC Franklin Gothic Std Book"/>
                        <a:ea typeface="Times New Roman"/>
                        <a:cs typeface="ITC Franklin Gothic Std Book"/>
                      </a:endParaRP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a:solidFill>
                            <a:srgbClr val="88746A"/>
                          </a:solidFill>
                          <a:latin typeface="ITC Franklin Gothic Std Book"/>
                          <a:ea typeface="Times New Roman"/>
                          <a:cs typeface="ITC Franklin Gothic Std Book"/>
                        </a:rPr>
                        <a:t> </a:t>
                      </a:r>
                      <a:r>
                        <a:rPr lang="en-US" sz="1400" b="0" i="0" dirty="0" smtClean="0">
                          <a:solidFill>
                            <a:srgbClr val="88746A"/>
                          </a:solidFill>
                          <a:latin typeface="ITC Franklin Gothic Std Book"/>
                          <a:ea typeface="Times New Roman"/>
                          <a:cs typeface="ITC Franklin Gothic Std Book"/>
                        </a:rPr>
                        <a:t>41 </a:t>
                      </a:r>
                      <a:r>
                        <a:rPr lang="en-US" sz="1400" b="0" i="0" dirty="0">
                          <a:solidFill>
                            <a:schemeClr val="tx2"/>
                          </a:solidFill>
                          <a:latin typeface="ITC Franklin Gothic Std Book"/>
                          <a:ea typeface="Times New Roman"/>
                          <a:cs typeface="ITC Franklin Gothic Std Book"/>
                        </a:rPr>
                        <a:t>(</a:t>
                      </a:r>
                      <a:r>
                        <a:rPr lang="en-US" sz="1400" b="0" i="0" dirty="0" smtClean="0">
                          <a:solidFill>
                            <a:schemeClr val="tx2"/>
                          </a:solidFill>
                          <a:latin typeface="ITC Franklin Gothic Std Book"/>
                          <a:ea typeface="Times New Roman"/>
                          <a:cs typeface="ITC Franklin Gothic Std Book"/>
                        </a:rPr>
                        <a:t>15,4)</a:t>
                      </a:r>
                      <a:endParaRPr lang="en-GB" sz="1400" b="0" i="0" baseline="30000" dirty="0">
                        <a:solidFill>
                          <a:schemeClr val="tx2"/>
                        </a:solidFill>
                        <a:latin typeface="ITC Franklin Gothic Std Book"/>
                        <a:ea typeface="Times New Roman"/>
                        <a:cs typeface="ITC Franklin Gothic Std Book"/>
                      </a:endParaRPr>
                    </a:p>
                  </a:txBody>
                  <a:tcPr marL="5717" marR="5717" marT="0" marB="0">
                    <a:lnL>
                      <a:noFill/>
                    </a:lnL>
                    <a:lnR>
                      <a:noFill/>
                    </a:lnR>
                    <a:lnT>
                      <a:noFill/>
                    </a:lnT>
                    <a:lnB>
                      <a:noFill/>
                    </a:lnB>
                    <a:lnTlToBr w="12700" cmpd="sng">
                      <a:noFill/>
                      <a:prstDash val="solid"/>
                    </a:lnTlToBr>
                    <a:lnBlToTr w="12700" cmpd="sng">
                      <a:noFill/>
                      <a:prstDash val="solid"/>
                    </a:lnBlToTr>
                  </a:tcPr>
                </a:tc>
              </a:tr>
              <a:tr h="280723">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Absetzen wegen UE</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42 (8,0)</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31 (11,6)</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20 (7,5)</a:t>
                      </a:r>
                    </a:p>
                  </a:txBody>
                  <a:tcPr marL="5717" marR="5717" marT="0" marB="0">
                    <a:lnL>
                      <a:noFill/>
                    </a:lnL>
                    <a:lnR>
                      <a:noFill/>
                    </a:lnR>
                    <a:lnT>
                      <a:noFill/>
                    </a:lnT>
                    <a:lnB>
                      <a:noFill/>
                    </a:lnB>
                    <a:lnTlToBr w="12700" cmpd="sng">
                      <a:noFill/>
                      <a:prstDash val="solid"/>
                    </a:lnTlToBr>
                    <a:lnBlToTr w="12700" cmpd="sng">
                      <a:noFill/>
                      <a:prstDash val="solid"/>
                    </a:lnBlToTr>
                  </a:tcPr>
                </a:tc>
              </a:tr>
              <a:tr h="280723">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Absetzen wegen SUE</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20 (3,8)</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13 (4,9)</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6 (2,2)</a:t>
                      </a:r>
                    </a:p>
                  </a:txBody>
                  <a:tcPr marL="5717" marR="5717" marT="0" marB="0">
                    <a:lnL>
                      <a:noFill/>
                    </a:lnL>
                    <a:lnR>
                      <a:noFill/>
                    </a:lnR>
                    <a:lnT>
                      <a:noFill/>
                    </a:lnT>
                    <a:lnB>
                      <a:noFill/>
                    </a:lnB>
                    <a:lnTlToBr w="12700" cmpd="sng">
                      <a:noFill/>
                      <a:prstDash val="solid"/>
                    </a:lnTlToBr>
                    <a:lnBlToTr w="12700" cmpd="sng">
                      <a:noFill/>
                      <a:prstDash val="solid"/>
                    </a:lnBlToTr>
                  </a:tcPr>
                </a:tc>
              </a:tr>
              <a:tr h="280723">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Absetzen wegen Nicht-SUE</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24 (4,6)</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19 (7,1)</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14 (5,2)</a:t>
                      </a:r>
                    </a:p>
                  </a:txBody>
                  <a:tcPr marL="5717" marR="5717" marT="0" marB="0">
                    <a:lnL>
                      <a:noFill/>
                    </a:lnL>
                    <a:lnR>
                      <a:noFill/>
                    </a:lnR>
                    <a:lnT>
                      <a:noFill/>
                    </a:lnT>
                    <a:lnB>
                      <a:noFill/>
                    </a:lnB>
                    <a:lnTlToBr w="12700" cmpd="sng">
                      <a:noFill/>
                      <a:prstDash val="solid"/>
                    </a:lnTlToBr>
                    <a:lnBlToTr w="12700" cmpd="sng">
                      <a:noFill/>
                      <a:prstDash val="solid"/>
                    </a:lnBlToTr>
                  </a:tcPr>
                </a:tc>
              </a:tr>
              <a:tr h="528706">
                <a:tc>
                  <a:txBody>
                    <a:bodyPr/>
                    <a:lstStyle/>
                    <a:p>
                      <a:pPr marL="173038" indent="-173038">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UE, das zur Anpassung der Dosis oder zum Absetzen führt</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22 (4,2)</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23 (8,6)</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smtClean="0">
                          <a:solidFill>
                            <a:srgbClr val="88746A"/>
                          </a:solidFill>
                          <a:latin typeface="ITC Franklin Gothic Std Book"/>
                          <a:ea typeface="Times New Roman"/>
                          <a:cs typeface="ITC Franklin Gothic Std Book"/>
                        </a:rPr>
                        <a:t>19 (7.1</a:t>
                      </a:r>
                      <a:r>
                        <a:rPr lang="en-US" sz="1400" b="0" i="0" dirty="0">
                          <a:solidFill>
                            <a:srgbClr val="88746A"/>
                          </a:solidFill>
                          <a:latin typeface="ITC Franklin Gothic Std Book"/>
                          <a:ea typeface="Times New Roman"/>
                          <a:cs typeface="ITC Franklin Gothic Std Book"/>
                        </a:rPr>
                        <a:t>)</a:t>
                      </a:r>
                      <a:endParaRPr lang="en-GB" sz="1400" b="0" i="0" dirty="0">
                        <a:solidFill>
                          <a:srgbClr val="88746A"/>
                        </a:solidFill>
                        <a:latin typeface="ITC Franklin Gothic Std Book"/>
                        <a:ea typeface="Times New Roman"/>
                        <a:cs typeface="ITC Franklin Gothic Std Book"/>
                      </a:endParaRPr>
                    </a:p>
                  </a:txBody>
                  <a:tcPr marL="5717" marR="5717" marT="0" marB="0">
                    <a:lnL>
                      <a:noFill/>
                    </a:lnL>
                    <a:lnR>
                      <a:noFill/>
                    </a:lnR>
                    <a:lnT>
                      <a:noFill/>
                    </a:lnT>
                    <a:lnB>
                      <a:noFill/>
                    </a:lnB>
                    <a:lnTlToBr w="12700" cmpd="sng">
                      <a:noFill/>
                      <a:prstDash val="solid"/>
                    </a:lnTlToBr>
                    <a:lnBlToTr w="12700" cmpd="sng">
                      <a:noFill/>
                      <a:prstDash val="solid"/>
                    </a:lnBlToTr>
                  </a:tcPr>
                </a:tc>
              </a:tr>
              <a:tr h="52870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UE, das eine umfangreiche zusätzliche Therapie</a:t>
                      </a:r>
                      <a:br>
                        <a:rPr lang="de-DE"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   erfordert</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354 (67,4)</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185 (69,0)</a:t>
                      </a:r>
                    </a:p>
                  </a:txBody>
                  <a:tcPr marL="5717" marR="5717"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179 (67,0)</a:t>
                      </a:r>
                    </a:p>
                  </a:txBody>
                  <a:tcPr marL="5717" marR="5717" marT="0" marB="0">
                    <a:lnL>
                      <a:noFill/>
                    </a:lnL>
                    <a:lnR>
                      <a:noFill/>
                    </a:lnR>
                    <a:lnT>
                      <a:noFill/>
                    </a:lnT>
                    <a:lnB>
                      <a:noFill/>
                    </a:lnB>
                    <a:lnTlToBr w="12700" cmpd="sng">
                      <a:noFill/>
                      <a:prstDash val="solid"/>
                    </a:lnTlToBr>
                    <a:lnBlToTr w="12700" cmpd="sng">
                      <a:noFill/>
                      <a:prstDash val="solid"/>
                    </a:lnBlToTr>
                  </a:tcPr>
                </a:tc>
              </a:tr>
              <a:tr h="58629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UE, das zu einer Hospitalisierung oder zu einer   </a:t>
                      </a:r>
                      <a:br>
                        <a:rPr lang="de-DE" sz="1400" b="0" i="0" dirty="0" smtClean="0">
                          <a:solidFill>
                            <a:srgbClr val="88746A"/>
                          </a:solidFill>
                          <a:latin typeface="ITC Franklin Gothic Std Book"/>
                          <a:cs typeface="ITC Franklin Gothic Std Book"/>
                        </a:rPr>
                      </a:br>
                      <a:r>
                        <a:rPr lang="de-DE" sz="1400" b="0" i="0" baseline="0" dirty="0" smtClean="0">
                          <a:solidFill>
                            <a:srgbClr val="88746A"/>
                          </a:solidFill>
                          <a:latin typeface="ITC Franklin Gothic Std Book"/>
                          <a:cs typeface="ITC Franklin Gothic Std Book"/>
                        </a:rPr>
                        <a:t>   </a:t>
                      </a:r>
                      <a:r>
                        <a:rPr lang="de-DE" sz="1400" b="0" i="0" dirty="0" smtClean="0">
                          <a:solidFill>
                            <a:srgbClr val="88746A"/>
                          </a:solidFill>
                          <a:latin typeface="ITC Franklin Gothic Std Book"/>
                          <a:cs typeface="ITC Franklin Gothic Std Book"/>
                        </a:rPr>
                        <a:t>länger dauernden  Hospitalisierung </a:t>
                      </a:r>
                      <a:r>
                        <a:rPr lang="de-DE" sz="1400" b="0" i="0" kern="1200" dirty="0" smtClean="0">
                          <a:solidFill>
                            <a:srgbClr val="88746A"/>
                          </a:solidFill>
                          <a:latin typeface="ITC Franklin Gothic Std Book"/>
                          <a:ea typeface="+mn-ea"/>
                          <a:cs typeface="ITC Franklin Gothic Std Book"/>
                        </a:rPr>
                        <a:t>führt</a:t>
                      </a:r>
                    </a:p>
                  </a:txBody>
                  <a:tcPr marL="5717" marR="5717"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61 (11,6)</a:t>
                      </a:r>
                    </a:p>
                  </a:txBody>
                  <a:tcPr marL="5717" marR="5717"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39 (14,6)</a:t>
                      </a:r>
                    </a:p>
                  </a:txBody>
                  <a:tcPr marL="5717" marR="5717"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37 (13,9)</a:t>
                      </a:r>
                    </a:p>
                  </a:txBody>
                  <a:tcPr marL="5717" marR="5717"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Box 5"/>
          <p:cNvSpPr txBox="1">
            <a:spLocks noChangeArrowheads="1"/>
          </p:cNvSpPr>
          <p:nvPr/>
        </p:nvSpPr>
        <p:spPr bwMode="auto">
          <a:xfrm>
            <a:off x="1115616" y="6184001"/>
            <a:ext cx="6480720" cy="892552"/>
          </a:xfrm>
          <a:prstGeom prst="rect">
            <a:avLst/>
          </a:prstGeom>
          <a:noFill/>
          <a:ln w="9525">
            <a:noFill/>
            <a:miter lim="800000"/>
            <a:headEnd/>
            <a:tailEnd/>
          </a:ln>
        </p:spPr>
        <p:txBody>
          <a:bodyPr wrap="square">
            <a:spAutoFit/>
          </a:bodyPr>
          <a:lstStyle/>
          <a:p>
            <a:pPr fontAlgn="base">
              <a:spcBef>
                <a:spcPct val="0"/>
              </a:spcBef>
              <a:spcAft>
                <a:spcPct val="0"/>
              </a:spcAft>
            </a:pPr>
            <a:r>
              <a:rPr lang="de-DE" sz="1300" spc="10" dirty="0" smtClean="0">
                <a:solidFill>
                  <a:srgbClr val="88746A"/>
                </a:solidFill>
                <a:latin typeface="ITC Franklin Gothic Std Book"/>
              </a:rPr>
              <a:t>*1 </a:t>
            </a:r>
            <a:r>
              <a:rPr lang="de-DE" sz="1300" b="0" i="0" spc="10" dirty="0" smtClean="0">
                <a:solidFill>
                  <a:srgbClr val="88746A"/>
                </a:solidFill>
                <a:latin typeface="ITC Franklin Gothic Std Book"/>
              </a:rPr>
              <a:t>Todesfall in der 30-tägigen Nachbeobachtungsperiode</a:t>
            </a:r>
          </a:p>
          <a:p>
            <a:pPr fontAlgn="base">
              <a:spcBef>
                <a:spcPct val="0"/>
              </a:spcBef>
              <a:spcAft>
                <a:spcPct val="0"/>
              </a:spcAft>
            </a:pPr>
            <a:r>
              <a:rPr lang="de-DE" sz="1300" spc="10" dirty="0" smtClean="0">
                <a:solidFill>
                  <a:srgbClr val="88746A"/>
                </a:solidFill>
                <a:latin typeface="ITC Franklin Gothic Std Book"/>
              </a:rPr>
              <a:t>  UE = unerwünschtes Ereignis, SUE = schwerwiegendes unerwünschtes Ereignis, OL = Open-label</a:t>
            </a:r>
          </a:p>
          <a:p>
            <a:pPr fontAlgn="base">
              <a:spcBef>
                <a:spcPct val="0"/>
              </a:spcBef>
              <a:spcAft>
                <a:spcPct val="0"/>
              </a:spcAft>
              <a:buFontTx/>
              <a:buChar char="•"/>
            </a:pPr>
            <a:endParaRPr lang="de-DE" sz="1300" b="0" i="0" spc="10" dirty="0" smtClean="0">
              <a:solidFill>
                <a:srgbClr val="88746A"/>
              </a:solidFill>
              <a:latin typeface="ITC Franklin Gothic Std Book"/>
            </a:endParaRPr>
          </a:p>
        </p:txBody>
      </p:sp>
      <p:sp>
        <p:nvSpPr>
          <p:cNvPr id="8" name="Textfeld 12"/>
          <p:cNvSpPr txBox="1"/>
          <p:nvPr/>
        </p:nvSpPr>
        <p:spPr>
          <a:xfrm>
            <a:off x="386011" y="702221"/>
            <a:ext cx="8077200" cy="523220"/>
          </a:xfrm>
          <a:prstGeom prst="rect">
            <a:avLst/>
          </a:prstGeom>
          <a:noFill/>
        </p:spPr>
        <p:txBody>
          <a:bodyPr wrap="square" rtlCol="0">
            <a:spAutoFit/>
          </a:bodyPr>
          <a:lstStyle/>
          <a:p>
            <a:pPr eaLnBrk="0" fontAlgn="base" hangingPunct="0">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Sicherheitsprofil: Nebenwirkungen          2/2</a:t>
            </a:r>
            <a:endParaRPr lang="de-DE" sz="2800" b="1" baseline="34000" dirty="0" smtClean="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408179" y="709119"/>
            <a:ext cx="8077200" cy="523220"/>
          </a:xfrm>
          <a:prstGeom prst="rect">
            <a:avLst/>
          </a:prstGeom>
          <a:noFill/>
        </p:spPr>
        <p:txBody>
          <a:bodyPr wrap="square" rtlCol="0">
            <a:spAutoFit/>
          </a:bodyPr>
          <a:lstStyle/>
          <a:p>
            <a:pPr eaLnBrk="0" fontAlgn="base" hangingPunct="0">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Sicherheitsprofil: Verlängerte </a:t>
            </a:r>
            <a:r>
              <a:rPr lang="de-DE" sz="2800" b="1" dirty="0" err="1" smtClean="0">
                <a:solidFill>
                  <a:schemeClr val="tx2"/>
                </a:solidFill>
                <a:latin typeface="Arial" panose="020B0604020202020204" pitchFamily="34" charset="0"/>
                <a:cs typeface="Arial" panose="020B0604020202020204" pitchFamily="34" charset="0"/>
              </a:rPr>
              <a:t>QTc</a:t>
            </a:r>
            <a:r>
              <a:rPr lang="de-DE" sz="2800" b="1" dirty="0" smtClean="0">
                <a:solidFill>
                  <a:schemeClr val="tx2"/>
                </a:solidFill>
                <a:latin typeface="Arial" panose="020B0604020202020204" pitchFamily="34" charset="0"/>
                <a:cs typeface="Arial" panose="020B0604020202020204" pitchFamily="34" charset="0"/>
              </a:rPr>
              <a:t>-Werte</a:t>
            </a:r>
            <a:r>
              <a:rPr lang="de-DE" sz="2800" b="1" baseline="34000" dirty="0" smtClean="0">
                <a:solidFill>
                  <a:schemeClr val="tx2"/>
                </a:solidFill>
                <a:latin typeface="Arial" panose="020B0604020202020204" pitchFamily="34" charset="0"/>
                <a:cs typeface="Arial" panose="020B0604020202020204" pitchFamily="34" charset="0"/>
              </a:rPr>
              <a:t>*</a:t>
            </a: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graphicFrame>
        <p:nvGraphicFramePr>
          <p:cNvPr id="7" name="Table 4"/>
          <p:cNvGraphicFramePr>
            <a:graphicFrameLocks noGrp="1"/>
          </p:cNvGraphicFramePr>
          <p:nvPr>
            <p:extLst>
              <p:ext uri="{D42A27DB-BD31-4B8C-83A1-F6EECF244321}">
                <p14:modId xmlns:p14="http://schemas.microsoft.com/office/powerpoint/2010/main" val="1401720024"/>
              </p:ext>
            </p:extLst>
          </p:nvPr>
        </p:nvGraphicFramePr>
        <p:xfrm>
          <a:off x="589582" y="1725387"/>
          <a:ext cx="7378700" cy="3856898"/>
        </p:xfrm>
        <a:graphic>
          <a:graphicData uri="http://schemas.openxmlformats.org/drawingml/2006/table">
            <a:tbl>
              <a:tblPr/>
              <a:tblGrid>
                <a:gridCol w="2965115"/>
                <a:gridCol w="1471195"/>
                <a:gridCol w="1471195"/>
                <a:gridCol w="1471195"/>
              </a:tblGrid>
              <a:tr h="789199">
                <a:tc>
                  <a:txBody>
                    <a:bodyPr/>
                    <a:lstStyle/>
                    <a:p>
                      <a:pP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err="1" smtClean="0">
                          <a:solidFill>
                            <a:srgbClr val="88746A"/>
                          </a:solidFill>
                          <a:latin typeface="ITC Franklin Gothic Std Book"/>
                          <a:cs typeface="ITC Franklin Gothic Std Book"/>
                        </a:rPr>
                        <a:t>Glycopyrronium</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50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n=525</a:t>
                      </a:r>
                    </a:p>
                  </a:txBody>
                  <a:tcPr marL="5801" marR="580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Placebo</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n=268</a:t>
                      </a:r>
                    </a:p>
                  </a:txBody>
                  <a:tcPr marL="5801" marR="580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OL Tiotropium</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 18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n=267</a:t>
                      </a:r>
                    </a:p>
                  </a:txBody>
                  <a:tcPr marL="5801" marR="580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Männer: QTc &gt; 450 ms</a:t>
                      </a:r>
                    </a:p>
                  </a:txBody>
                  <a:tcPr marL="5801" marR="5801"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19/339 (5,6)</a:t>
                      </a:r>
                    </a:p>
                  </a:txBody>
                  <a:tcPr marL="5801" marR="5801"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16 /172 (9,3)</a:t>
                      </a:r>
                    </a:p>
                  </a:txBody>
                  <a:tcPr marL="5801" marR="5801"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10 /167 (6,0)</a:t>
                      </a:r>
                    </a:p>
                  </a:txBody>
                  <a:tcPr marL="5801" marR="5801"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Frauen: QTc &gt; 470 ms</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4/186 (2,2)</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0 /95</a:t>
                      </a: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 / 98 (4,1)</a:t>
                      </a:r>
                    </a:p>
                  </a:txBody>
                  <a:tcPr marL="5801" marR="5801" marT="0" marB="0">
                    <a:lnL>
                      <a:noFill/>
                    </a:lnL>
                    <a:lnR>
                      <a:noFill/>
                    </a:lnR>
                    <a:lnT>
                      <a:noFill/>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Verlängerung insgesamt</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23/525 (4,4)</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16 /267 (6,0)</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14 /265 (5,3)</a:t>
                      </a:r>
                    </a:p>
                  </a:txBody>
                  <a:tcPr marL="5801" marR="5801" marT="0" marB="0">
                    <a:lnL>
                      <a:noFill/>
                    </a:lnL>
                    <a:lnR>
                      <a:noFill/>
                    </a:lnR>
                    <a:lnT>
                      <a:noFill/>
                    </a:lnT>
                    <a:lnB>
                      <a:noFill/>
                    </a:lnB>
                    <a:lnTlToBr w="12700" cmpd="sng">
                      <a:noFill/>
                      <a:prstDash val="solid"/>
                    </a:lnTlToBr>
                    <a:lnBlToTr w="12700" cmpd="sng">
                      <a:noFill/>
                      <a:prstDash val="solid"/>
                    </a:lnBlToTr>
                  </a:tcPr>
                </a:tc>
              </a:tr>
              <a:tr h="274752">
                <a:tc>
                  <a:txBody>
                    <a:bodyPr/>
                    <a:lstStyle/>
                    <a:p>
                      <a:pP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QTc &gt; 500 ms</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2/525 (0,4)</a:t>
                      </a:r>
                    </a:p>
                  </a:txBody>
                  <a:tcPr marL="5801" marR="5801" marT="0" marB="0">
                    <a:lnL>
                      <a:noFill/>
                    </a:lnL>
                    <a:lnR>
                      <a:noFill/>
                    </a:lnR>
                    <a:lnT>
                      <a:noFill/>
                    </a:lnT>
                    <a:lnB w="12700" cmpd="sng">
                      <a:noFill/>
                      <a:prstDash val="soli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 /267 (0,7)</a:t>
                      </a:r>
                    </a:p>
                  </a:txBody>
                  <a:tcPr marL="5801" marR="5801" marT="0" marB="0">
                    <a:lnL>
                      <a:noFill/>
                    </a:lnL>
                    <a:lnR>
                      <a:noFill/>
                    </a:lnR>
                    <a:lnT>
                      <a:noFill/>
                    </a:lnT>
                    <a:lnB w="12700" cmpd="sng">
                      <a:noFill/>
                      <a:prstDash val="soli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0 /265</a:t>
                      </a:r>
                    </a:p>
                  </a:txBody>
                  <a:tcPr marL="5801" marR="5801" marT="0" marB="0">
                    <a:lnL>
                      <a:noFill/>
                    </a:lnL>
                    <a:lnR>
                      <a:noFill/>
                    </a:lnR>
                    <a:lnT>
                      <a:noFill/>
                    </a:lnT>
                    <a:lnB w="12700" cmpd="sng">
                      <a:noFill/>
                      <a:prstDash val="solid"/>
                    </a:lnB>
                    <a:lnTlToBr w="12700" cmpd="sng">
                      <a:noFill/>
                      <a:prstDash val="solid"/>
                    </a:lnTlToBr>
                    <a:lnBlToTr w="12700" cmpd="sng">
                      <a:noFill/>
                      <a:prstDash val="solid"/>
                    </a:lnBlToTr>
                  </a:tcPr>
                </a:tc>
              </a:tr>
              <a:tr h="274752">
                <a:tc>
                  <a:txBody>
                    <a:bodyPr/>
                    <a:lstStyle/>
                    <a:p>
                      <a:pP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w="12700" cmpd="sng">
                      <a:noFill/>
                      <a:prstDash val="solid"/>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Veränderung gegenüber Baseline</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30–60 ms</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83/525 (15,8)</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39/267 (14,6)</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43/265 (16,2)</a:t>
                      </a:r>
                    </a:p>
                  </a:txBody>
                  <a:tcPr marL="5801" marR="5801" marT="0" marB="0">
                    <a:lnL>
                      <a:noFill/>
                    </a:lnL>
                    <a:lnR>
                      <a:noFill/>
                    </a:lnR>
                    <a:lnT>
                      <a:noFill/>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&gt; 60 ms</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1/525 (0,2)</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1/267 (0,4)</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0/265</a:t>
                      </a: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r>
              <a:tr h="555633">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Änderung der Verlängerung insgesamt gegenüber Baseline</a:t>
                      </a:r>
                    </a:p>
                  </a:txBody>
                  <a:tcPr marL="5801" marR="5801"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84/525 (16,0)</a:t>
                      </a:r>
                    </a:p>
                  </a:txBody>
                  <a:tcPr marL="5801" marR="5801"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40/267 (15,0)</a:t>
                      </a:r>
                    </a:p>
                  </a:txBody>
                  <a:tcPr marL="5801" marR="5801"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43/265 (16,2)</a:t>
                      </a:r>
                    </a:p>
                  </a:txBody>
                  <a:tcPr marL="5801" marR="5801"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 Box 47"/>
          <p:cNvSpPr txBox="1">
            <a:spLocks noChangeArrowheads="1"/>
          </p:cNvSpPr>
          <p:nvPr/>
        </p:nvSpPr>
        <p:spPr bwMode="invGray">
          <a:xfrm>
            <a:off x="551656" y="5786410"/>
            <a:ext cx="7926388" cy="400110"/>
          </a:xfrm>
          <a:prstGeom prst="rect">
            <a:avLst/>
          </a:prstGeom>
          <a:noFill/>
          <a:ln w="19050">
            <a:noFill/>
            <a:miter lim="800000"/>
            <a:headEnd/>
            <a:tailEnd/>
          </a:ln>
        </p:spPr>
        <p:txBody>
          <a:bodyPr lIns="0" tIns="0" rIns="0" bIns="0" anchor="b">
            <a:spAutoFit/>
          </a:bodyPr>
          <a:lstStyle/>
          <a:p>
            <a:pPr fontAlgn="base">
              <a:spcBef>
                <a:spcPct val="0"/>
              </a:spcBef>
              <a:spcAft>
                <a:spcPct val="0"/>
              </a:spcAft>
            </a:pPr>
            <a:r>
              <a:rPr lang="de-DE" sz="1300" b="0" i="0" spc="10" dirty="0" smtClean="0">
                <a:solidFill>
                  <a:srgbClr val="88746A"/>
                </a:solidFill>
                <a:latin typeface="ITC Franklin Gothic Std Book"/>
              </a:rPr>
              <a:t>*Verlängerte QTc-Werte definiert als &gt; 450 ms für Männer und &gt; 470 ms für Frauen</a:t>
            </a:r>
          </a:p>
          <a:p>
            <a:pPr fontAlgn="base">
              <a:spcBef>
                <a:spcPct val="0"/>
              </a:spcBef>
              <a:spcAft>
                <a:spcPct val="0"/>
              </a:spcAft>
            </a:pPr>
            <a:r>
              <a:rPr lang="de-DE" sz="1300" b="0" i="0" spc="10" dirty="0" smtClean="0">
                <a:solidFill>
                  <a:srgbClr val="88746A"/>
                </a:solidFill>
                <a:latin typeface="ITC Franklin Gothic Std Book"/>
              </a:rPr>
              <a:t>  </a:t>
            </a:r>
            <a:r>
              <a:rPr lang="de-DE" sz="1300" b="0" i="0" spc="10" dirty="0" err="1" smtClean="0">
                <a:solidFill>
                  <a:srgbClr val="88746A"/>
                </a:solidFill>
                <a:latin typeface="ITC Franklin Gothic Std Book"/>
              </a:rPr>
              <a:t>QTc</a:t>
            </a:r>
            <a:r>
              <a:rPr lang="de-DE" sz="1300" b="0" i="0" spc="10" dirty="0" smtClean="0">
                <a:solidFill>
                  <a:srgbClr val="88746A"/>
                </a:solidFill>
                <a:latin typeface="ITC Franklin Gothic Std Book"/>
              </a:rPr>
              <a:t>-Intervalle, berechnet mit der </a:t>
            </a:r>
            <a:r>
              <a:rPr lang="de-DE" sz="1300" b="0" i="0" spc="10" dirty="0" err="1" smtClean="0">
                <a:solidFill>
                  <a:srgbClr val="88746A"/>
                </a:solidFill>
                <a:latin typeface="ITC Franklin Gothic Std Book"/>
              </a:rPr>
              <a:t>Fridericia</a:t>
            </a:r>
            <a:r>
              <a:rPr lang="de-DE" sz="1300" b="0" i="0" spc="10" dirty="0" smtClean="0">
                <a:solidFill>
                  <a:srgbClr val="88746A"/>
                </a:solidFill>
                <a:latin typeface="ITC Franklin Gothic Std Book"/>
              </a:rPr>
              <a:t>-Formel, OL = Open-label</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446186" y="736129"/>
            <a:ext cx="8077200" cy="523220"/>
          </a:xfrm>
          <a:prstGeom prst="rect">
            <a:avLst/>
          </a:prstGeom>
          <a:noFill/>
        </p:spPr>
        <p:txBody>
          <a:bodyPr wrap="square" rtlCol="0">
            <a:spAutoFit/>
          </a:bodyPr>
          <a:lstStyle/>
          <a:p>
            <a:pPr eaLnBrk="0" fontAlgn="base" hangingPunct="0">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EKG: Verlängerte </a:t>
            </a:r>
            <a:r>
              <a:rPr lang="de-DE" sz="2800" b="1" dirty="0" err="1" smtClean="0">
                <a:solidFill>
                  <a:schemeClr val="tx2"/>
                </a:solidFill>
                <a:latin typeface="Arial" panose="020B0604020202020204" pitchFamily="34" charset="0"/>
                <a:cs typeface="Arial" panose="020B0604020202020204" pitchFamily="34" charset="0"/>
              </a:rPr>
              <a:t>QTc-Werte</a:t>
            </a:r>
            <a:r>
              <a:rPr lang="de-DE" sz="2800" b="1" baseline="34000" dirty="0" smtClean="0">
                <a:solidFill>
                  <a:schemeClr val="tx2"/>
                </a:solidFill>
                <a:latin typeface="Arial" panose="020B0604020202020204" pitchFamily="34" charset="0"/>
                <a:cs typeface="Arial" panose="020B0604020202020204" pitchFamily="34" charset="0"/>
              </a:rPr>
              <a:t>*</a:t>
            </a: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graphicFrame>
        <p:nvGraphicFramePr>
          <p:cNvPr id="7" name="Table 4"/>
          <p:cNvGraphicFramePr>
            <a:graphicFrameLocks noGrp="1"/>
          </p:cNvGraphicFramePr>
          <p:nvPr>
            <p:extLst>
              <p:ext uri="{D42A27DB-BD31-4B8C-83A1-F6EECF244321}">
                <p14:modId xmlns:p14="http://schemas.microsoft.com/office/powerpoint/2010/main" val="151407358"/>
              </p:ext>
            </p:extLst>
          </p:nvPr>
        </p:nvGraphicFramePr>
        <p:xfrm>
          <a:off x="599506" y="1747943"/>
          <a:ext cx="7378700" cy="3856898"/>
        </p:xfrm>
        <a:graphic>
          <a:graphicData uri="http://schemas.openxmlformats.org/drawingml/2006/table">
            <a:tbl>
              <a:tblPr/>
              <a:tblGrid>
                <a:gridCol w="2965115"/>
                <a:gridCol w="1471195"/>
                <a:gridCol w="1471195"/>
                <a:gridCol w="1471195"/>
              </a:tblGrid>
              <a:tr h="789199">
                <a:tc>
                  <a:txBody>
                    <a:bodyPr/>
                    <a:lstStyle/>
                    <a:p>
                      <a:pP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err="1" smtClean="0">
                          <a:solidFill>
                            <a:srgbClr val="88746A"/>
                          </a:solidFill>
                          <a:latin typeface="ITC Franklin Gothic Std Book"/>
                          <a:cs typeface="ITC Franklin Gothic Std Book"/>
                        </a:rPr>
                        <a:t>Glycopyrronium</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50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n=525</a:t>
                      </a:r>
                    </a:p>
                  </a:txBody>
                  <a:tcPr marL="5801" marR="580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Placebo</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n=268</a:t>
                      </a:r>
                    </a:p>
                  </a:txBody>
                  <a:tcPr marL="5801" marR="580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OL Tiotropium</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 18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n=267</a:t>
                      </a:r>
                    </a:p>
                  </a:txBody>
                  <a:tcPr marL="5801" marR="580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Männer: QTc &gt; 450 ms</a:t>
                      </a:r>
                    </a:p>
                  </a:txBody>
                  <a:tcPr marL="5801" marR="5801"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19/339 (5,6)</a:t>
                      </a:r>
                    </a:p>
                  </a:txBody>
                  <a:tcPr marL="5801" marR="5801"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16 /172 (9,3)</a:t>
                      </a:r>
                    </a:p>
                  </a:txBody>
                  <a:tcPr marL="5801" marR="5801"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10 /167 (6,0)</a:t>
                      </a:r>
                    </a:p>
                  </a:txBody>
                  <a:tcPr marL="5801" marR="5801"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Frauen: QTc &gt; 470 ms</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4/186 (2,2)</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0 /95</a:t>
                      </a: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 / 98 (4,1)</a:t>
                      </a:r>
                    </a:p>
                  </a:txBody>
                  <a:tcPr marL="5801" marR="5801" marT="0" marB="0">
                    <a:lnL>
                      <a:noFill/>
                    </a:lnL>
                    <a:lnR>
                      <a:noFill/>
                    </a:lnR>
                    <a:lnT>
                      <a:noFill/>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Verlängerung insgesamt</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23/525 (4,4)</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16 /267 (6,0)</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14 /265 (5,3)</a:t>
                      </a:r>
                    </a:p>
                  </a:txBody>
                  <a:tcPr marL="5801" marR="5801" marT="0" marB="0">
                    <a:lnL>
                      <a:noFill/>
                    </a:lnL>
                    <a:lnR>
                      <a:noFill/>
                    </a:lnR>
                    <a:lnT>
                      <a:noFill/>
                    </a:lnT>
                    <a:lnB>
                      <a:noFill/>
                    </a:lnB>
                    <a:lnTlToBr w="12700" cmpd="sng">
                      <a:noFill/>
                      <a:prstDash val="solid"/>
                    </a:lnTlToBr>
                    <a:lnBlToTr w="12700" cmpd="sng">
                      <a:noFill/>
                      <a:prstDash val="solid"/>
                    </a:lnBlToTr>
                  </a:tcPr>
                </a:tc>
              </a:tr>
              <a:tr h="274752">
                <a:tc>
                  <a:txBody>
                    <a:bodyPr/>
                    <a:lstStyle/>
                    <a:p>
                      <a:pP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QTc &gt; 500 ms</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2/525 (0,4)</a:t>
                      </a:r>
                    </a:p>
                  </a:txBody>
                  <a:tcPr marL="5801" marR="5801" marT="0" marB="0">
                    <a:lnL>
                      <a:noFill/>
                    </a:lnL>
                    <a:lnR>
                      <a:noFill/>
                    </a:lnR>
                    <a:lnT>
                      <a:noFill/>
                    </a:lnT>
                    <a:lnB w="12700" cmpd="sng">
                      <a:noFill/>
                      <a:prstDash val="soli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2 /267 (0,7)</a:t>
                      </a:r>
                    </a:p>
                  </a:txBody>
                  <a:tcPr marL="5801" marR="5801" marT="0" marB="0">
                    <a:lnL>
                      <a:noFill/>
                    </a:lnL>
                    <a:lnR>
                      <a:noFill/>
                    </a:lnR>
                    <a:lnT>
                      <a:noFill/>
                    </a:lnT>
                    <a:lnB w="12700" cmpd="sng">
                      <a:noFill/>
                      <a:prstDash val="soli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0 /265</a:t>
                      </a:r>
                    </a:p>
                  </a:txBody>
                  <a:tcPr marL="5801" marR="5801" marT="0" marB="0">
                    <a:lnL>
                      <a:noFill/>
                    </a:lnL>
                    <a:lnR>
                      <a:noFill/>
                    </a:lnR>
                    <a:lnT>
                      <a:noFill/>
                    </a:lnT>
                    <a:lnB w="12700" cmpd="sng">
                      <a:noFill/>
                      <a:prstDash val="solid"/>
                    </a:lnB>
                    <a:lnTlToBr w="12700" cmpd="sng">
                      <a:noFill/>
                      <a:prstDash val="solid"/>
                    </a:lnTlToBr>
                    <a:lnBlToTr w="12700" cmpd="sng">
                      <a:noFill/>
                      <a:prstDash val="solid"/>
                    </a:lnBlToTr>
                  </a:tcPr>
                </a:tc>
              </a:tr>
              <a:tr h="274752">
                <a:tc>
                  <a:txBody>
                    <a:bodyPr/>
                    <a:lstStyle/>
                    <a:p>
                      <a:pP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w="12700" cmpd="sng">
                      <a:noFill/>
                      <a:prstDash val="solid"/>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Veränderung gegenüber Baseline</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GB" sz="1400" b="0" i="0" dirty="0">
                        <a:solidFill>
                          <a:srgbClr val="88746A"/>
                        </a:solidFill>
                        <a:latin typeface="ITC Franklin Gothic Std Book"/>
                        <a:cs typeface="ITC Franklin Gothic Std Book"/>
                      </a:endParaRPr>
                    </a:p>
                  </a:txBody>
                  <a:tcPr marL="5801" marR="5801" marT="0" marB="0">
                    <a:lnL>
                      <a:noFill/>
                    </a:lnL>
                    <a:lnR>
                      <a:noFill/>
                    </a:lnR>
                    <a:lnT w="12700" cmpd="sng">
                      <a:noFill/>
                      <a:prstDash val="solid"/>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30–60 ms</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83/525 (15,8)</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39/267 (14,6)</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43/265 (16,2)</a:t>
                      </a:r>
                    </a:p>
                  </a:txBody>
                  <a:tcPr marL="5801" marR="5801" marT="0" marB="0">
                    <a:lnL>
                      <a:noFill/>
                    </a:lnL>
                    <a:lnR>
                      <a:noFill/>
                    </a:lnR>
                    <a:lnT>
                      <a:noFill/>
                    </a:lnT>
                    <a:lnB>
                      <a:noFill/>
                    </a:lnB>
                    <a:lnTlToBr w="12700" cmpd="sng">
                      <a:noFill/>
                      <a:prstDash val="solid"/>
                    </a:lnTlToBr>
                    <a:lnBlToTr w="12700" cmpd="sng">
                      <a:noFill/>
                      <a:prstDash val="solid"/>
                    </a:lnBlToTr>
                  </a:tcPr>
                </a:tc>
              </a:tr>
              <a:tr h="280366">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&gt; 60 ms</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1/525 (0,2)</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1/267 (0,4)</a:t>
                      </a:r>
                    </a:p>
                  </a:txBody>
                  <a:tcPr marL="5801" marR="5801"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rgbClr val="88746A"/>
                          </a:solidFill>
                          <a:latin typeface="ITC Franklin Gothic Std Book"/>
                          <a:ea typeface="Times New Roman"/>
                          <a:cs typeface="ITC Franklin Gothic Std Book"/>
                        </a:rPr>
                        <a:t>0/265</a:t>
                      </a:r>
                      <a:endParaRPr lang="en-GB" sz="1400" b="0" i="0" dirty="0">
                        <a:solidFill>
                          <a:srgbClr val="88746A"/>
                        </a:solidFill>
                        <a:latin typeface="ITC Franklin Gothic Std Book"/>
                        <a:ea typeface="Times New Roman"/>
                        <a:cs typeface="ITC Franklin Gothic Std Book"/>
                      </a:endParaRPr>
                    </a:p>
                  </a:txBody>
                  <a:tcPr marL="5801" marR="5801" marT="0" marB="0">
                    <a:lnL>
                      <a:noFill/>
                    </a:lnL>
                    <a:lnR>
                      <a:noFill/>
                    </a:lnR>
                    <a:lnT>
                      <a:noFill/>
                    </a:lnT>
                    <a:lnB>
                      <a:noFill/>
                    </a:lnB>
                    <a:lnTlToBr w="12700" cmpd="sng">
                      <a:noFill/>
                      <a:prstDash val="solid"/>
                    </a:lnTlToBr>
                    <a:lnBlToTr w="12700" cmpd="sng">
                      <a:noFill/>
                      <a:prstDash val="solid"/>
                    </a:lnBlToTr>
                  </a:tcPr>
                </a:tc>
              </a:tr>
              <a:tr h="555633">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Änderung der Verlängerung insgesamt gegenüber Baseline</a:t>
                      </a:r>
                    </a:p>
                  </a:txBody>
                  <a:tcPr marL="5801" marR="5801"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84/525 (16,0)</a:t>
                      </a:r>
                    </a:p>
                  </a:txBody>
                  <a:tcPr marL="5801" marR="5801"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40/267 (15,0)</a:t>
                      </a:r>
                    </a:p>
                  </a:txBody>
                  <a:tcPr marL="5801" marR="5801"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43/265 (16,2)</a:t>
                      </a:r>
                    </a:p>
                  </a:txBody>
                  <a:tcPr marL="5801" marR="5801"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 Box 47"/>
          <p:cNvSpPr txBox="1">
            <a:spLocks noChangeArrowheads="1"/>
          </p:cNvSpPr>
          <p:nvPr/>
        </p:nvSpPr>
        <p:spPr bwMode="invGray">
          <a:xfrm>
            <a:off x="1189062" y="5895945"/>
            <a:ext cx="7926388" cy="400110"/>
          </a:xfrm>
          <a:prstGeom prst="rect">
            <a:avLst/>
          </a:prstGeom>
          <a:noFill/>
          <a:ln w="19050">
            <a:noFill/>
            <a:miter lim="800000"/>
            <a:headEnd/>
            <a:tailEnd/>
          </a:ln>
        </p:spPr>
        <p:txBody>
          <a:bodyPr lIns="0" tIns="0" rIns="0" bIns="0" anchor="b">
            <a:spAutoFit/>
          </a:bodyPr>
          <a:lstStyle/>
          <a:p>
            <a:pPr fontAlgn="base">
              <a:spcBef>
                <a:spcPct val="0"/>
              </a:spcBef>
              <a:spcAft>
                <a:spcPct val="0"/>
              </a:spcAft>
            </a:pPr>
            <a:r>
              <a:rPr lang="de-DE" sz="1300" b="0" i="0" spc="10" dirty="0" smtClean="0">
                <a:solidFill>
                  <a:srgbClr val="88746A"/>
                </a:solidFill>
                <a:latin typeface="ITC Franklin Gothic Std Book"/>
              </a:rPr>
              <a:t>*Verlängerte QTc-Werte definiert als &gt; 450 ms für Männer und &gt; 470 ms für Frauen</a:t>
            </a:r>
          </a:p>
          <a:p>
            <a:pPr fontAlgn="base">
              <a:spcBef>
                <a:spcPct val="0"/>
              </a:spcBef>
              <a:spcAft>
                <a:spcPct val="0"/>
              </a:spcAft>
            </a:pPr>
            <a:r>
              <a:rPr lang="de-DE" sz="1300" b="0" i="0" spc="10" dirty="0" smtClean="0">
                <a:solidFill>
                  <a:srgbClr val="88746A"/>
                </a:solidFill>
                <a:latin typeface="ITC Franklin Gothic Std Book"/>
              </a:rPr>
              <a:t>  </a:t>
            </a:r>
            <a:r>
              <a:rPr lang="de-DE" sz="1300" b="0" i="0" spc="10" dirty="0" err="1" smtClean="0">
                <a:solidFill>
                  <a:srgbClr val="88746A"/>
                </a:solidFill>
                <a:latin typeface="ITC Franklin Gothic Std Book"/>
              </a:rPr>
              <a:t>QTc</a:t>
            </a:r>
            <a:r>
              <a:rPr lang="de-DE" sz="1300" b="0" i="0" spc="10" dirty="0" smtClean="0">
                <a:solidFill>
                  <a:srgbClr val="88746A"/>
                </a:solidFill>
                <a:latin typeface="ITC Franklin Gothic Std Book"/>
              </a:rPr>
              <a:t>-Intervalle, berechnet mit der </a:t>
            </a:r>
            <a:r>
              <a:rPr lang="de-DE" sz="1300" b="0" i="0" spc="10" dirty="0" err="1" smtClean="0">
                <a:solidFill>
                  <a:srgbClr val="88746A"/>
                </a:solidFill>
                <a:latin typeface="ITC Franklin Gothic Std Book"/>
              </a:rPr>
              <a:t>Fridericia</a:t>
            </a:r>
            <a:r>
              <a:rPr lang="de-DE" sz="1300" b="0" i="0" spc="10" dirty="0" smtClean="0">
                <a:solidFill>
                  <a:srgbClr val="88746A"/>
                </a:solidFill>
                <a:latin typeface="ITC Franklin Gothic Std Book"/>
              </a:rPr>
              <a:t>-Formel, OL = Open-label</a:t>
            </a:r>
          </a:p>
        </p:txBody>
      </p:sp>
    </p:spTree>
    <p:extLst>
      <p:ext uri="{BB962C8B-B14F-4D97-AF65-F5344CB8AC3E}">
        <p14:creationId xmlns:p14="http://schemas.microsoft.com/office/powerpoint/2010/main" val="297489130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476250" y="539155"/>
            <a:ext cx="8077200" cy="892552"/>
          </a:xfrm>
          <a:prstGeom prst="rect">
            <a:avLst/>
          </a:prstGeom>
          <a:noFill/>
        </p:spPr>
        <p:txBody>
          <a:bodyPr wrap="square" rtlCol="0">
            <a:spAutoFit/>
          </a:bodyPr>
          <a:lstStyle/>
          <a:p>
            <a:pPr fontAlgn="base">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GLOW2 – Schlussfolgerungen </a:t>
            </a:r>
          </a:p>
          <a:p>
            <a:pPr fontAlgn="base">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Wirksamkeit</a:t>
            </a:r>
          </a:p>
        </p:txBody>
      </p:sp>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sp>
        <p:nvSpPr>
          <p:cNvPr id="9" name="Content Placeholder 2"/>
          <p:cNvSpPr txBox="1">
            <a:spLocks/>
          </p:cNvSpPr>
          <p:nvPr/>
        </p:nvSpPr>
        <p:spPr bwMode="auto">
          <a:xfrm>
            <a:off x="323528" y="1564244"/>
            <a:ext cx="8496944" cy="50167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60000" marR="0" lvl="0" indent="-3600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r>
              <a:rPr lang="de-DE" kern="0" dirty="0" err="1" smtClean="0">
                <a:latin typeface="FranklinGothic-MediumCond"/>
              </a:rPr>
              <a:t>Glycopyrronium</a:t>
            </a:r>
            <a:r>
              <a:rPr kumimoji="0" lang="de-DE" b="0" i="0" u="none" strike="noStrike" kern="0" cap="none" spc="0" normalizeH="0" baseline="0" noProof="0" dirty="0" smtClean="0">
                <a:ln>
                  <a:noFill/>
                </a:ln>
                <a:effectLst/>
                <a:uLnTx/>
                <a:uFillTx/>
                <a:latin typeface="FranklinGothic-MediumCond"/>
              </a:rPr>
              <a:t> zeigte gegenüber Placebo statistisch signifikante Verbesserungen der Lungenfunktion; Ergebnis vergleichbar mit open-label </a:t>
            </a:r>
            <a:r>
              <a:rPr kumimoji="0" lang="de-DE" b="0" i="0" u="none" strike="noStrike" kern="0" cap="none" spc="0" normalizeH="0" baseline="0" noProof="0" dirty="0" err="1" smtClean="0">
                <a:ln>
                  <a:noFill/>
                </a:ln>
                <a:effectLst/>
                <a:uLnTx/>
                <a:uFillTx/>
                <a:latin typeface="FranklinGothic-MediumCond"/>
              </a:rPr>
              <a:t>Tiotropium</a:t>
            </a:r>
            <a:endParaRPr kumimoji="0" lang="de-DE" b="0" i="0" u="none" strike="noStrike" kern="0" cap="none" spc="0" normalizeH="0" baseline="0" noProof="0" dirty="0" smtClean="0">
              <a:ln>
                <a:noFill/>
              </a:ln>
              <a:effectLst/>
              <a:uLnTx/>
              <a:uFillTx/>
              <a:latin typeface="FranklinGothic-MediumCond"/>
            </a:endParaRPr>
          </a:p>
          <a:p>
            <a:pPr marL="360000" lvl="0" indent="-360000" defTabSz="914400" fontAlgn="base">
              <a:spcBef>
                <a:spcPts val="600"/>
              </a:spcBef>
              <a:spcAft>
                <a:spcPts val="600"/>
              </a:spcAft>
              <a:buSzPct val="90000"/>
              <a:buFont typeface="Arial" panose="020B0604020202020204" pitchFamily="34" charset="0"/>
              <a:buChar char="•"/>
              <a:defRPr/>
            </a:pPr>
            <a:r>
              <a:rPr lang="de-DE" kern="0" dirty="0" err="1">
                <a:latin typeface="FranklinGothic-MediumCond"/>
              </a:rPr>
              <a:t>Glycopyrronium</a:t>
            </a:r>
            <a:r>
              <a:rPr kumimoji="0" lang="de-DE" b="0" i="0" u="none" strike="noStrike" kern="0" cap="none" spc="0" normalizeH="0" baseline="0" noProof="0" dirty="0" smtClean="0">
                <a:ln>
                  <a:noFill/>
                </a:ln>
                <a:effectLst/>
                <a:uLnTx/>
                <a:uFillTx/>
                <a:latin typeface="FranklinGothic-MediumCond"/>
              </a:rPr>
              <a:t> zeigte einen signifikant schnelleren Wirkungseintritt </a:t>
            </a:r>
            <a:br>
              <a:rPr kumimoji="0" lang="de-DE" b="0" i="0" u="none" strike="noStrike" kern="0" cap="none" spc="0" normalizeH="0" baseline="0" noProof="0" dirty="0" smtClean="0">
                <a:ln>
                  <a:noFill/>
                </a:ln>
                <a:effectLst/>
                <a:uLnTx/>
                <a:uFillTx/>
                <a:latin typeface="FranklinGothic-MediumCond"/>
              </a:rPr>
            </a:br>
            <a:r>
              <a:rPr kumimoji="0" lang="de-DE" b="0" i="0" u="none" strike="noStrike" kern="0" cap="none" spc="0" normalizeH="0" baseline="0" noProof="0" dirty="0" smtClean="0">
                <a:ln>
                  <a:noFill/>
                </a:ln>
                <a:effectLst/>
                <a:uLnTx/>
                <a:uFillTx/>
                <a:latin typeface="FranklinGothic-MediumCond"/>
              </a:rPr>
              <a:t>als </a:t>
            </a:r>
            <a:r>
              <a:rPr kumimoji="0" lang="de-DE" b="0" i="0" u="none" strike="noStrike" kern="0" cap="none" spc="0" normalizeH="0" baseline="0" noProof="0" dirty="0" err="1" smtClean="0">
                <a:ln>
                  <a:noFill/>
                </a:ln>
                <a:effectLst/>
                <a:uLnTx/>
                <a:uFillTx/>
                <a:latin typeface="FranklinGothic-MediumCond"/>
              </a:rPr>
              <a:t>Tiotropium</a:t>
            </a:r>
            <a:endParaRPr kumimoji="0" lang="de-DE" b="0" i="0" u="none" strike="noStrike" kern="0" cap="none" spc="0" normalizeH="0" baseline="0" noProof="0" dirty="0" smtClean="0">
              <a:ln>
                <a:noFill/>
              </a:ln>
              <a:effectLst/>
              <a:uLnTx/>
              <a:uFillTx/>
              <a:latin typeface="FranklinGothic-MediumCond"/>
            </a:endParaRPr>
          </a:p>
          <a:p>
            <a:pPr marL="360000" marR="0" lvl="0" indent="-3600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r>
              <a:rPr kumimoji="0" lang="de-DE" b="0" i="0" u="none" strike="noStrike" kern="0" cap="none" spc="0" normalizeH="0" baseline="0" noProof="0" dirty="0" smtClean="0">
                <a:ln>
                  <a:noFill/>
                </a:ln>
                <a:effectLst/>
                <a:uLnTx/>
                <a:uFillTx/>
                <a:latin typeface="FranklinGothic-MediumCond"/>
              </a:rPr>
              <a:t>24-Stunden-FEV</a:t>
            </a:r>
            <a:r>
              <a:rPr kumimoji="0" lang="de-DE" b="0" i="0" u="none" strike="noStrike" kern="0" cap="none" spc="0" normalizeH="0" baseline="-25000" noProof="0" dirty="0" smtClean="0">
                <a:ln>
                  <a:noFill/>
                </a:ln>
                <a:effectLst/>
                <a:uLnTx/>
                <a:uFillTx/>
                <a:latin typeface="FranklinGothic-MediumCond"/>
              </a:rPr>
              <a:t>1</a:t>
            </a:r>
            <a:r>
              <a:rPr kumimoji="0" lang="de-DE" b="0" i="0" u="none" strike="noStrike" kern="0" cap="none" spc="0" normalizeH="0" baseline="0" noProof="0" dirty="0" smtClean="0">
                <a:ln>
                  <a:noFill/>
                </a:ln>
                <a:effectLst/>
                <a:uLnTx/>
                <a:uFillTx/>
                <a:latin typeface="FranklinGothic-MediumCond"/>
              </a:rPr>
              <a:t> Profile waren konsistent von Tag 1 bis Woche 52</a:t>
            </a:r>
          </a:p>
          <a:p>
            <a:pPr marL="360000" lvl="0" indent="-360000" defTabSz="914400" fontAlgn="base">
              <a:spcBef>
                <a:spcPts val="600"/>
              </a:spcBef>
              <a:spcAft>
                <a:spcPts val="600"/>
              </a:spcAft>
              <a:buSzPct val="90000"/>
              <a:buFont typeface="Arial" panose="020B0604020202020204" pitchFamily="34" charset="0"/>
              <a:buChar char="•"/>
              <a:defRPr/>
            </a:pPr>
            <a:r>
              <a:rPr lang="de-DE" kern="0" dirty="0" err="1">
                <a:latin typeface="FranklinGothic-MediumCond"/>
              </a:rPr>
              <a:t>Glycopyrronium</a:t>
            </a:r>
            <a:r>
              <a:rPr kumimoji="0" lang="de-DE" b="0" i="0" u="none" strike="noStrike" kern="0" cap="none" spc="0" normalizeH="0" baseline="0" noProof="0" dirty="0" smtClean="0">
                <a:ln>
                  <a:noFill/>
                </a:ln>
                <a:effectLst/>
                <a:uLnTx/>
                <a:uFillTx/>
                <a:latin typeface="FranklinGothic-MediumCond"/>
              </a:rPr>
              <a:t> zeigte gegenüber Placebo statistisch signifikante Verbesserungen bei Dyspnoe, Lebensqualität und Notfallmedikationsverbrauch</a:t>
            </a:r>
            <a:r>
              <a:rPr lang="de-DE" kern="0" noProof="0" dirty="0" smtClean="0">
                <a:latin typeface="FranklinGothic-MediumCond"/>
              </a:rPr>
              <a:t>; </a:t>
            </a:r>
            <a:r>
              <a:rPr kumimoji="0" lang="de-DE" b="0" i="0" u="none" strike="noStrike" kern="0" cap="none" spc="0" normalizeH="0" baseline="0" noProof="0" dirty="0" smtClean="0">
                <a:ln>
                  <a:noFill/>
                </a:ln>
                <a:effectLst/>
                <a:uLnTx/>
                <a:uFillTx/>
                <a:latin typeface="FranklinGothic-MediumCond"/>
              </a:rPr>
              <a:t>Ergebnis vergleichbar mit open-label </a:t>
            </a:r>
            <a:r>
              <a:rPr kumimoji="0" lang="de-DE" b="0" i="0" u="none" strike="noStrike" kern="0" cap="none" spc="0" normalizeH="0" baseline="0" noProof="0" dirty="0" err="1" smtClean="0">
                <a:ln>
                  <a:noFill/>
                </a:ln>
                <a:effectLst/>
                <a:uLnTx/>
                <a:uFillTx/>
                <a:latin typeface="FranklinGothic-MediumCond"/>
              </a:rPr>
              <a:t>Tiotropium</a:t>
            </a:r>
            <a:endParaRPr kumimoji="0" lang="de-DE" b="0" i="0" u="none" strike="noStrike" kern="0" cap="none" spc="0" normalizeH="0" baseline="0" noProof="0" dirty="0" smtClean="0">
              <a:ln>
                <a:noFill/>
              </a:ln>
              <a:effectLst/>
              <a:uLnTx/>
              <a:uFillTx/>
              <a:latin typeface="FranklinGothic-MediumCond"/>
            </a:endParaRPr>
          </a:p>
          <a:p>
            <a:pPr marL="360000" lvl="0" indent="-360000" defTabSz="914400" fontAlgn="base">
              <a:spcBef>
                <a:spcPts val="600"/>
              </a:spcBef>
              <a:spcAft>
                <a:spcPts val="600"/>
              </a:spcAft>
              <a:buSzPct val="90000"/>
              <a:buFont typeface="Arial" panose="020B0604020202020204" pitchFamily="34" charset="0"/>
              <a:buChar char="•"/>
              <a:defRPr/>
            </a:pPr>
            <a:r>
              <a:rPr lang="de-DE" kern="0" dirty="0" err="1">
                <a:latin typeface="FranklinGothic-MediumCond"/>
              </a:rPr>
              <a:t>Glycopyrronium</a:t>
            </a:r>
            <a:r>
              <a:rPr kumimoji="0" lang="de-DE" b="0" i="0" u="none" strike="noStrike" kern="0" cap="none" spc="0" normalizeH="0" baseline="0" noProof="0" dirty="0" smtClean="0">
                <a:ln>
                  <a:noFill/>
                </a:ln>
                <a:effectLst/>
                <a:uLnTx/>
                <a:uFillTx/>
                <a:latin typeface="FranklinGothic-MediumCond"/>
              </a:rPr>
              <a:t> verlängerte gegenüber Placebo statistisch signifikant die Zeit bis zur ersten COPD-Exazerbation; Ergebnis vergleichbar mit open-label </a:t>
            </a:r>
            <a:r>
              <a:rPr kumimoji="0" lang="de-DE" b="0" i="0" u="none" strike="noStrike" kern="0" cap="none" spc="0" normalizeH="0" baseline="0" noProof="0" dirty="0" err="1" smtClean="0">
                <a:ln>
                  <a:noFill/>
                </a:ln>
                <a:effectLst/>
                <a:uLnTx/>
                <a:uFillTx/>
                <a:latin typeface="FranklinGothic-MediumCond"/>
              </a:rPr>
              <a:t>Tiotropium</a:t>
            </a:r>
            <a:endParaRPr kumimoji="0" lang="de-DE" b="0" i="0" u="none" strike="noStrike" kern="0" cap="none" spc="0" normalizeH="0" baseline="0" noProof="0" dirty="0" smtClean="0">
              <a:ln>
                <a:noFill/>
              </a:ln>
              <a:effectLst/>
              <a:uLnTx/>
              <a:uFillTx/>
              <a:latin typeface="FranklinGothic-MediumCond"/>
            </a:endParaRPr>
          </a:p>
          <a:p>
            <a:pPr marL="360000" lvl="0" indent="-360000" defTabSz="914400" eaLnBrk="0" fontAlgn="base" hangingPunct="0">
              <a:spcBef>
                <a:spcPts val="600"/>
              </a:spcBef>
              <a:spcAft>
                <a:spcPts val="600"/>
              </a:spcAft>
              <a:buSzPct val="90000"/>
              <a:buFont typeface="Arial" panose="020B0604020202020204" pitchFamily="34" charset="0"/>
              <a:buChar char="•"/>
              <a:defRPr/>
            </a:pPr>
            <a:r>
              <a:rPr lang="de-DE" kern="0" dirty="0" err="1">
                <a:latin typeface="FranklinGothic-MediumCond"/>
              </a:rPr>
              <a:t>Glycopyrronium</a:t>
            </a:r>
            <a:r>
              <a:rPr kumimoji="0" lang="de-DE" b="0" i="0" u="none" strike="noStrike" kern="0" cap="none" spc="0" normalizeH="0" baseline="0" noProof="0" dirty="0" smtClean="0">
                <a:ln>
                  <a:noFill/>
                </a:ln>
                <a:effectLst/>
                <a:uLnTx/>
                <a:uFillTx/>
                <a:latin typeface="FranklinGothic-MediumCond"/>
              </a:rPr>
              <a:t> reduzierte gegenüber Placebo signifikant die Exazerbationsrate innerhalb von 52 Wochen; </a:t>
            </a:r>
            <a:r>
              <a:rPr kumimoji="0" lang="de-DE" b="0" i="0" strike="noStrike" kern="0" cap="none" spc="0" normalizeH="0" baseline="0" noProof="0" dirty="0" err="1" smtClean="0">
                <a:ln>
                  <a:noFill/>
                </a:ln>
                <a:effectLst/>
                <a:uLnTx/>
                <a:uFillTx/>
                <a:latin typeface="ITC Franklin Gothic Std Demi Condensed"/>
              </a:rPr>
              <a:t>Tiotropium</a:t>
            </a:r>
            <a:r>
              <a:rPr kumimoji="0" lang="de-DE" b="0" i="0" strike="noStrike" kern="0" cap="none" spc="0" normalizeH="0" baseline="0" noProof="0" dirty="0" smtClean="0">
                <a:ln>
                  <a:noFill/>
                </a:ln>
                <a:effectLst/>
                <a:uLnTx/>
                <a:uFillTx/>
                <a:latin typeface="ITC Franklin Gothic Std Demi Condensed"/>
              </a:rPr>
              <a:t> vs. Placebo nicht signifikant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p:cNvSpPr txBox="1">
            <a:spLocks noChangeArrowheads="1"/>
          </p:cNvSpPr>
          <p:nvPr/>
        </p:nvSpPr>
        <p:spPr bwMode="auto">
          <a:xfrm>
            <a:off x="1066800" y="6323111"/>
            <a:ext cx="6430962" cy="307777"/>
          </a:xfrm>
          <a:prstGeom prst="rect">
            <a:avLst/>
          </a:prstGeom>
          <a:noFill/>
          <a:ln w="9525">
            <a:noFill/>
            <a:miter lim="800000"/>
            <a:headEnd/>
            <a:tailEnd/>
          </a:ln>
        </p:spPr>
        <p:txBody>
          <a:bodyPr wrap="square">
            <a:spAutoFit/>
          </a:bodyPr>
          <a:lstStyle/>
          <a:p>
            <a:pPr fontAlgn="base">
              <a:spcBef>
                <a:spcPct val="0"/>
              </a:spcBef>
              <a:spcAft>
                <a:spcPct val="0"/>
              </a:spcAft>
            </a:pPr>
            <a:r>
              <a:rPr lang="de-DE" sz="1400" b="0" i="0" dirty="0" smtClean="0">
                <a:solidFill>
                  <a:srgbClr val="FFFFFF"/>
                </a:solidFill>
              </a:rPr>
              <a:t>Alle Zeitpunkte statistisch signifikant (p &lt; 0,001), ausgenommen 16 h und 22 h</a:t>
            </a:r>
          </a:p>
        </p:txBody>
      </p:sp>
      <p:sp>
        <p:nvSpPr>
          <p:cNvPr id="7" name="Content Placeholder 2"/>
          <p:cNvSpPr txBox="1">
            <a:spLocks/>
          </p:cNvSpPr>
          <p:nvPr/>
        </p:nvSpPr>
        <p:spPr bwMode="auto">
          <a:xfrm>
            <a:off x="611560" y="1556791"/>
            <a:ext cx="8208912" cy="4632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000" marR="0" lvl="0" indent="-3600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r>
              <a:rPr kumimoji="0" lang="de-DE" sz="2000" u="none" strike="noStrike" kern="0" cap="none" spc="10" normalizeH="0" noProof="0" dirty="0" smtClean="0">
                <a:ln>
                  <a:noFill/>
                </a:ln>
                <a:effectLst/>
                <a:uLnTx/>
                <a:uFillTx/>
                <a:latin typeface="FranklinGothic-MediumCond"/>
                <a:ea typeface="+mn-ea"/>
                <a:cs typeface="+mn-cs"/>
              </a:rPr>
              <a:t>Die Rate der unerwünschten Ereignisse und der schweren unerwünschten Ereignisse war auf Placebo-Niveau bzw. sogar darunter</a:t>
            </a:r>
          </a:p>
          <a:p>
            <a:pPr marL="342900" marR="0" lvl="0" indent="-3429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endParaRPr kumimoji="0" lang="de-DE" sz="2000" u="none" strike="noStrike" kern="0" cap="none" spc="10" normalizeH="0" noProof="0" dirty="0" smtClean="0">
              <a:ln>
                <a:noFill/>
              </a:ln>
              <a:effectLst/>
              <a:uLnTx/>
              <a:uFillTx/>
              <a:latin typeface="FranklinGothic-MediumCond"/>
              <a:ea typeface="+mn-ea"/>
              <a:cs typeface="+mn-cs"/>
            </a:endParaRPr>
          </a:p>
          <a:p>
            <a:pPr marL="360000" marR="0" lvl="0" indent="-3600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r>
              <a:rPr kumimoji="0" lang="de-DE" sz="2000" u="none" strike="noStrike" kern="0" cap="none" spc="10" normalizeH="0" noProof="0" dirty="0" smtClean="0">
                <a:ln>
                  <a:noFill/>
                </a:ln>
                <a:effectLst/>
                <a:uLnTx/>
                <a:uFillTx/>
                <a:latin typeface="FranklinGothic-MediumCond"/>
                <a:ea typeface="+mn-ea"/>
                <a:cs typeface="+mn-cs"/>
              </a:rPr>
              <a:t>Das Nebenwirkungsprofil war mit dem von Placebo vergleichbar</a:t>
            </a:r>
          </a:p>
          <a:p>
            <a:pPr marL="342900" marR="0" lvl="0" indent="-3429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endParaRPr kumimoji="0" lang="de-DE" sz="2000" u="none" strike="noStrike" kern="0" cap="none" spc="10" normalizeH="0" noProof="0" dirty="0" smtClean="0">
              <a:ln>
                <a:noFill/>
              </a:ln>
              <a:effectLst/>
              <a:uLnTx/>
              <a:uFillTx/>
              <a:latin typeface="FranklinGothic-MediumCond"/>
              <a:ea typeface="+mn-ea"/>
              <a:cs typeface="+mn-cs"/>
            </a:endParaRPr>
          </a:p>
          <a:p>
            <a:pPr marL="360000" marR="0" lvl="0" indent="-3600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r>
              <a:rPr kumimoji="0" lang="de-DE" sz="2000" u="none" strike="noStrike" kern="0" cap="none" spc="10" normalizeH="0" noProof="0" dirty="0" smtClean="0">
                <a:ln>
                  <a:noFill/>
                </a:ln>
                <a:effectLst/>
                <a:uLnTx/>
                <a:uFillTx/>
                <a:latin typeface="FranklinGothic-MediumCond"/>
                <a:ea typeface="+mn-ea"/>
                <a:cs typeface="+mn-cs"/>
              </a:rPr>
              <a:t>Die Anzahl der Todesfälle in den 3 Gruppen war gleich, bei keinem </a:t>
            </a:r>
            <a:r>
              <a:rPr lang="de-DE" sz="2000" kern="0" spc="10" dirty="0" smtClean="0">
                <a:latin typeface="FranklinGothic-MediumCond"/>
              </a:rPr>
              <a:t>wurde</a:t>
            </a:r>
            <a:r>
              <a:rPr kumimoji="0" lang="de-DE" sz="2000" u="none" strike="noStrike" kern="0" cap="none" spc="10" normalizeH="0" noProof="0" dirty="0" smtClean="0">
                <a:ln>
                  <a:noFill/>
                </a:ln>
                <a:effectLst/>
                <a:uLnTx/>
                <a:uFillTx/>
                <a:latin typeface="FranklinGothic-MediumCond"/>
                <a:ea typeface="+mn-ea"/>
                <a:cs typeface="+mn-cs"/>
              </a:rPr>
              <a:t> ein Zusammenhang mit der Studienmedikation angenommen</a:t>
            </a:r>
          </a:p>
          <a:p>
            <a:pPr marL="342900" marR="0" lvl="0" indent="-3429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endParaRPr kumimoji="0" lang="de-DE" sz="2000" u="none" strike="noStrike" kern="0" cap="none" spc="10" normalizeH="0" noProof="0" dirty="0" smtClean="0">
              <a:ln>
                <a:noFill/>
              </a:ln>
              <a:effectLst/>
              <a:uLnTx/>
              <a:uFillTx/>
              <a:latin typeface="FranklinGothic-MediumCond"/>
              <a:ea typeface="+mn-ea"/>
              <a:cs typeface="+mn-cs"/>
            </a:endParaRPr>
          </a:p>
          <a:p>
            <a:pPr marL="360000" lvl="0" indent="-360000" defTabSz="914400" fontAlgn="base">
              <a:spcBef>
                <a:spcPts val="600"/>
              </a:spcBef>
              <a:spcAft>
                <a:spcPts val="600"/>
              </a:spcAft>
              <a:buSzPct val="90000"/>
              <a:buFont typeface="Arial" panose="020B0604020202020204" pitchFamily="34" charset="0"/>
              <a:buChar char="•"/>
              <a:defRPr/>
            </a:pPr>
            <a:r>
              <a:rPr lang="de-DE" sz="2000" kern="0" dirty="0" err="1">
                <a:latin typeface="FranklinGothic-MediumCond"/>
              </a:rPr>
              <a:t>Glycopyrronium</a:t>
            </a:r>
            <a:r>
              <a:rPr kumimoji="0" lang="de-DE" sz="2000" u="none" strike="noStrike" kern="0" cap="none" spc="10" normalizeH="0" noProof="0" dirty="0" smtClean="0">
                <a:ln>
                  <a:noFill/>
                </a:ln>
                <a:effectLst/>
                <a:uLnTx/>
                <a:uFillTx/>
                <a:latin typeface="FranklinGothic-MediumCond"/>
                <a:ea typeface="+mn-ea"/>
                <a:cs typeface="+mn-cs"/>
              </a:rPr>
              <a:t> zeigte ein günstiges kardiales Sicherheitsprofil</a:t>
            </a:r>
          </a:p>
        </p:txBody>
      </p:sp>
      <p:sp>
        <p:nvSpPr>
          <p:cNvPr id="8" name="Textfeld 12"/>
          <p:cNvSpPr txBox="1"/>
          <p:nvPr/>
        </p:nvSpPr>
        <p:spPr>
          <a:xfrm>
            <a:off x="476250" y="539155"/>
            <a:ext cx="8077200" cy="892552"/>
          </a:xfrm>
          <a:prstGeom prst="rect">
            <a:avLst/>
          </a:prstGeom>
          <a:noFill/>
        </p:spPr>
        <p:txBody>
          <a:bodyPr wrap="square" rtlCol="0">
            <a:spAutoFit/>
          </a:bodyPr>
          <a:lstStyle/>
          <a:p>
            <a:pPr fontAlgn="base">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GLOW2 – Schlussfolgerungen </a:t>
            </a:r>
          </a:p>
          <a:p>
            <a:pPr fontAlgn="base">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Sicherheit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158874" y="2780928"/>
            <a:ext cx="3162300" cy="774700"/>
          </a:xfrm>
          <a:prstGeom prst="rect">
            <a:avLst/>
          </a:prstGeom>
        </p:spPr>
      </p:pic>
      <p:sp>
        <p:nvSpPr>
          <p:cNvPr id="17" name="Textfeld 16"/>
          <p:cNvSpPr txBox="1"/>
          <p:nvPr/>
        </p:nvSpPr>
        <p:spPr>
          <a:xfrm>
            <a:off x="323528" y="554699"/>
            <a:ext cx="7772400" cy="1908215"/>
          </a:xfrm>
          <a:prstGeom prst="rect">
            <a:avLst/>
          </a:prstGeom>
          <a:noFill/>
        </p:spPr>
        <p:txBody>
          <a:bodyPr wrap="square" rtlCol="0">
            <a:spAutoFit/>
          </a:bodyPr>
          <a:lstStyle/>
          <a:p>
            <a:r>
              <a:rPr lang="de-DE" sz="2800" b="1" spc="50" dirty="0" smtClean="0">
                <a:solidFill>
                  <a:schemeClr val="tx2"/>
                </a:solidFill>
                <a:latin typeface="Arial" panose="020B0604020202020204" pitchFamily="34" charset="0"/>
                <a:cs typeface="Arial" panose="020B0604020202020204" pitchFamily="34" charset="0"/>
              </a:rPr>
              <a:t>Studie NVA237 A2310</a:t>
            </a:r>
          </a:p>
          <a:p>
            <a:r>
              <a:rPr lang="en-US" sz="2400" b="1" spc="10" dirty="0" err="1">
                <a:solidFill>
                  <a:schemeClr val="tx2"/>
                </a:solidFill>
                <a:latin typeface="ITC Franklin Gothic Std Demi"/>
                <a:cs typeface="ITC Franklin Gothic Std Demi"/>
                <a:sym typeface="Arial" charset="0"/>
              </a:rPr>
              <a:t>Glycopyrronium</a:t>
            </a:r>
            <a:r>
              <a:rPr lang="en-US" sz="2400" b="1" spc="10" dirty="0">
                <a:solidFill>
                  <a:schemeClr val="tx2"/>
                </a:solidFill>
                <a:latin typeface="ITC Franklin Gothic Std Demi"/>
                <a:cs typeface="ITC Franklin Gothic Std Demi"/>
                <a:sym typeface="Arial" charset="0"/>
              </a:rPr>
              <a:t> Bromide In COPD Airways </a:t>
            </a:r>
          </a:p>
          <a:p>
            <a:r>
              <a:rPr lang="en" sz="3200" spc="50" dirty="0" smtClean="0">
                <a:solidFill>
                  <a:schemeClr val="tx2"/>
                </a:solidFill>
                <a:latin typeface="ITC Franklin Gothic Std Heavy Italic"/>
              </a:rPr>
              <a:t/>
            </a:r>
            <a:br>
              <a:rPr lang="en" sz="3200" spc="50" dirty="0" smtClean="0">
                <a:solidFill>
                  <a:schemeClr val="tx2"/>
                </a:solidFill>
                <a:latin typeface="ITC Franklin Gothic Std Heavy Italic"/>
              </a:rPr>
            </a:br>
            <a:endParaRPr lang="de-DE" sz="3000" spc="50" dirty="0" smtClean="0">
              <a:solidFill>
                <a:schemeClr val="tx2"/>
              </a:solidFill>
              <a:latin typeface="ITC Franklin Gothic Std Heavy Italic"/>
            </a:endParaRPr>
          </a:p>
        </p:txBody>
      </p:sp>
      <p:sp>
        <p:nvSpPr>
          <p:cNvPr id="7" name="Rectangle 1"/>
          <p:cNvSpPr>
            <a:spLocks noChangeArrowheads="1"/>
          </p:cNvSpPr>
          <p:nvPr/>
        </p:nvSpPr>
        <p:spPr bwMode="auto">
          <a:xfrm>
            <a:off x="-232809" y="3644213"/>
            <a:ext cx="5543551" cy="292388"/>
          </a:xfrm>
          <a:prstGeom prst="rect">
            <a:avLst/>
          </a:prstGeom>
          <a:noFill/>
          <a:ln w="9525">
            <a:noFill/>
            <a:miter lim="800000"/>
            <a:headEnd/>
            <a:tailEnd/>
          </a:ln>
        </p:spPr>
        <p:txBody>
          <a:bodyPr wrap="square">
            <a:spAutoFit/>
          </a:bodyPr>
          <a:lstStyle/>
          <a:p>
            <a:pPr algn="r"/>
            <a:r>
              <a:rPr lang="de-DE" sz="1300" spc="10" dirty="0" err="1" smtClean="0">
                <a:solidFill>
                  <a:srgbClr val="88746A"/>
                </a:solidFill>
                <a:latin typeface="ITC Franklin Gothic Std Heavy Italic"/>
              </a:rPr>
              <a:t>Beeh</a:t>
            </a:r>
            <a:r>
              <a:rPr lang="de-DE" sz="1300" spc="10" dirty="0" smtClean="0">
                <a:solidFill>
                  <a:srgbClr val="88746A"/>
                </a:solidFill>
                <a:latin typeface="ITC Franklin Gothic Std Heavy Italic"/>
              </a:rPr>
              <a:t> et al. Internat Journal of COPD 2012:7, 503-513</a:t>
            </a:r>
          </a:p>
        </p:txBody>
      </p:sp>
      <p:sp>
        <p:nvSpPr>
          <p:cNvPr id="5" name="TextBox 4"/>
          <p:cNvSpPr txBox="1"/>
          <p:nvPr/>
        </p:nvSpPr>
        <p:spPr>
          <a:xfrm>
            <a:off x="1898272" y="6464369"/>
            <a:ext cx="2023759" cy="276999"/>
          </a:xfrm>
          <a:prstGeom prst="rect">
            <a:avLst/>
          </a:prstGeom>
          <a:noFill/>
        </p:spPr>
        <p:txBody>
          <a:bodyPr wrap="none" rtlCol="0">
            <a:spAutoFit/>
          </a:bodyPr>
          <a:lstStyle/>
          <a:p>
            <a:r>
              <a:rPr lang="de-DE" sz="1200" spc="10" dirty="0">
                <a:solidFill>
                  <a:srgbClr val="88746A"/>
                </a:solidFill>
                <a:latin typeface="ITC Franklin Gothic Std Book"/>
              </a:rPr>
              <a:t>NVA237 = </a:t>
            </a:r>
            <a:r>
              <a:rPr lang="de-DE" sz="1200" spc="10" dirty="0" err="1">
                <a:solidFill>
                  <a:srgbClr val="88746A"/>
                </a:solidFill>
                <a:latin typeface="ITC Franklin Gothic Std Book"/>
              </a:rPr>
              <a:t>Glycopyrronium</a:t>
            </a:r>
            <a:endParaRPr lang="en-US" sz="1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Box 34"/>
          <p:cNvSpPr txBox="1">
            <a:spLocks noChangeArrowheads="1"/>
          </p:cNvSpPr>
          <p:nvPr/>
        </p:nvSpPr>
        <p:spPr bwMode="auto">
          <a:xfrm>
            <a:off x="401638" y="1469124"/>
            <a:ext cx="3914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b="1" dirty="0">
                <a:solidFill>
                  <a:srgbClr val="000000"/>
                </a:solidFill>
              </a:rPr>
              <a:t>90 ml nach 5 </a:t>
            </a:r>
            <a:r>
              <a:rPr lang="de-DE" altLang="en-US" sz="1200" b="1" dirty="0" smtClean="0">
                <a:solidFill>
                  <a:srgbClr val="000000"/>
                </a:solidFill>
              </a:rPr>
              <a:t>Minuten</a:t>
            </a:r>
            <a:endParaRPr lang="de-DE" altLang="en-US" sz="1200" b="1" dirty="0">
              <a:solidFill>
                <a:srgbClr val="000000"/>
              </a:solidFill>
            </a:endParaRPr>
          </a:p>
        </p:txBody>
      </p:sp>
      <p:sp>
        <p:nvSpPr>
          <p:cNvPr id="143363" name="TextBox 34"/>
          <p:cNvSpPr txBox="1">
            <a:spLocks noChangeArrowheads="1"/>
          </p:cNvSpPr>
          <p:nvPr/>
        </p:nvSpPr>
        <p:spPr bwMode="auto">
          <a:xfrm>
            <a:off x="4379913" y="1469124"/>
            <a:ext cx="3914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b="1" dirty="0">
                <a:solidFill>
                  <a:srgbClr val="000000"/>
                </a:solidFill>
              </a:rPr>
              <a:t>100 ml nach 5 </a:t>
            </a:r>
            <a:r>
              <a:rPr lang="de-DE" altLang="en-US" sz="1200" b="1" dirty="0" smtClean="0">
                <a:solidFill>
                  <a:srgbClr val="000000"/>
                </a:solidFill>
              </a:rPr>
              <a:t>Minuten</a:t>
            </a:r>
            <a:endParaRPr lang="en-US" altLang="en-US" sz="1200" b="1" baseline="-25000" dirty="0">
              <a:solidFill>
                <a:srgbClr val="000000"/>
              </a:solidFill>
            </a:endParaRPr>
          </a:p>
        </p:txBody>
      </p:sp>
      <p:grpSp>
        <p:nvGrpSpPr>
          <p:cNvPr id="143364" name="Group 7"/>
          <p:cNvGrpSpPr>
            <a:grpSpLocks/>
          </p:cNvGrpSpPr>
          <p:nvPr/>
        </p:nvGrpSpPr>
        <p:grpSpPr bwMode="auto">
          <a:xfrm>
            <a:off x="766763" y="1681927"/>
            <a:ext cx="2901950" cy="4168775"/>
            <a:chOff x="967095" y="1783941"/>
            <a:chExt cx="2901430" cy="4261663"/>
          </a:xfrm>
        </p:grpSpPr>
        <p:sp>
          <p:nvSpPr>
            <p:cNvPr id="143435" name="TextBox 29"/>
            <p:cNvSpPr txBox="1">
              <a:spLocks noChangeArrowheads="1"/>
            </p:cNvSpPr>
            <p:nvPr/>
          </p:nvSpPr>
          <p:spPr bwMode="auto">
            <a:xfrm rot="-5400000">
              <a:off x="-560054" y="3474594"/>
              <a:ext cx="33312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b="1">
                  <a:solidFill>
                    <a:srgbClr val="000000"/>
                  </a:solidFill>
                </a:rPr>
                <a:t>FEV</a:t>
              </a:r>
              <a:r>
                <a:rPr lang="de-DE" altLang="en-US" sz="1200" b="1" baseline="-25000">
                  <a:solidFill>
                    <a:srgbClr val="000000"/>
                  </a:solidFill>
                </a:rPr>
                <a:t>1</a:t>
              </a:r>
              <a:r>
                <a:rPr lang="de-DE" altLang="en-US" sz="1200" b="1">
                  <a:solidFill>
                    <a:srgbClr val="000000"/>
                  </a:solidFill>
                </a:rPr>
                <a:t> Differenz versus Placebo (ml)</a:t>
              </a:r>
            </a:p>
          </p:txBody>
        </p:sp>
        <p:cxnSp>
          <p:nvCxnSpPr>
            <p:cNvPr id="15" name="Straight Connector 10"/>
            <p:cNvCxnSpPr/>
            <p:nvPr/>
          </p:nvCxnSpPr>
          <p:spPr bwMode="auto">
            <a:xfrm>
              <a:off x="1755941" y="1930000"/>
              <a:ext cx="20634" cy="3406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6"/>
            <p:cNvSpPr/>
            <p:nvPr/>
          </p:nvSpPr>
          <p:spPr bwMode="auto">
            <a:xfrm>
              <a:off x="2094018" y="3414928"/>
              <a:ext cx="511083" cy="19231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defTabSz="914400">
                <a:defRPr/>
              </a:pPr>
              <a:endParaRPr lang="de-DE" sz="1000" dirty="0">
                <a:solidFill>
                  <a:prstClr val="white"/>
                </a:solidFill>
                <a:latin typeface="Arial" pitchFamily="34" charset="0"/>
                <a:cs typeface="Arial" pitchFamily="34" charset="0"/>
              </a:endParaRPr>
            </a:p>
          </p:txBody>
        </p:sp>
        <p:sp>
          <p:nvSpPr>
            <p:cNvPr id="18" name="Rectangle 30"/>
            <p:cNvSpPr/>
            <p:nvPr/>
          </p:nvSpPr>
          <p:spPr bwMode="auto">
            <a:xfrm>
              <a:off x="3035236" y="2347078"/>
              <a:ext cx="553939" cy="29860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defTabSz="914400">
                <a:defRPr/>
              </a:pPr>
              <a:endParaRPr lang="de-DE" sz="1000" dirty="0">
                <a:solidFill>
                  <a:prstClr val="black"/>
                </a:solidFill>
                <a:latin typeface="Arial" pitchFamily="34" charset="0"/>
                <a:cs typeface="Arial" pitchFamily="34" charset="0"/>
              </a:endParaRPr>
            </a:p>
          </p:txBody>
        </p:sp>
        <p:sp>
          <p:nvSpPr>
            <p:cNvPr id="143439" name="TextBox 31"/>
            <p:cNvSpPr txBox="1">
              <a:spLocks noChangeArrowheads="1"/>
            </p:cNvSpPr>
            <p:nvPr/>
          </p:nvSpPr>
          <p:spPr bwMode="auto">
            <a:xfrm>
              <a:off x="2203091" y="5368404"/>
              <a:ext cx="269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a:solidFill>
                    <a:srgbClr val="000000"/>
                  </a:solidFill>
                </a:rPr>
                <a:t>5</a:t>
              </a:r>
            </a:p>
          </p:txBody>
        </p:sp>
        <p:grpSp>
          <p:nvGrpSpPr>
            <p:cNvPr id="143440" name="Gruppieren 19"/>
            <p:cNvGrpSpPr>
              <a:grpSpLocks/>
            </p:cNvGrpSpPr>
            <p:nvPr/>
          </p:nvGrpSpPr>
          <p:grpSpPr bwMode="auto">
            <a:xfrm>
              <a:off x="1256069" y="1783941"/>
              <a:ext cx="583922" cy="276999"/>
              <a:chOff x="650923" y="2218893"/>
              <a:chExt cx="427542" cy="280530"/>
            </a:xfrm>
          </p:grpSpPr>
          <p:cxnSp>
            <p:nvCxnSpPr>
              <p:cNvPr id="21" name="Straight Connector 12"/>
              <p:cNvCxnSpPr/>
              <p:nvPr/>
            </p:nvCxnSpPr>
            <p:spPr bwMode="auto">
              <a:xfrm>
                <a:off x="949519" y="2366814"/>
                <a:ext cx="128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71" name="TextBox 37"/>
              <p:cNvSpPr txBox="1">
                <a:spLocks noChangeArrowheads="1"/>
              </p:cNvSpPr>
              <p:nvPr/>
            </p:nvSpPr>
            <p:spPr bwMode="auto">
              <a:xfrm>
                <a:off x="650923" y="2218893"/>
                <a:ext cx="321829" cy="2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160</a:t>
                </a:r>
                <a:endParaRPr lang="en-US" altLang="en-US" sz="1200">
                  <a:solidFill>
                    <a:srgbClr val="000000"/>
                  </a:solidFill>
                </a:endParaRPr>
              </a:p>
            </p:txBody>
          </p:sp>
        </p:grpSp>
        <p:grpSp>
          <p:nvGrpSpPr>
            <p:cNvPr id="143441" name="Gruppieren 3"/>
            <p:cNvGrpSpPr>
              <a:grpSpLocks/>
            </p:cNvGrpSpPr>
            <p:nvPr/>
          </p:nvGrpSpPr>
          <p:grpSpPr bwMode="auto">
            <a:xfrm>
              <a:off x="1426112" y="5183356"/>
              <a:ext cx="413878" cy="276999"/>
              <a:chOff x="775163" y="5855968"/>
              <a:chExt cx="303302" cy="282533"/>
            </a:xfrm>
          </p:grpSpPr>
          <p:cxnSp>
            <p:nvCxnSpPr>
              <p:cNvPr id="16" name="Straight Connector 24"/>
              <p:cNvCxnSpPr/>
              <p:nvPr/>
            </p:nvCxnSpPr>
            <p:spPr bwMode="auto">
              <a:xfrm>
                <a:off x="949408" y="6007113"/>
                <a:ext cx="129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69" name="TextBox 37"/>
              <p:cNvSpPr txBox="1">
                <a:spLocks noChangeArrowheads="1"/>
              </p:cNvSpPr>
              <p:nvPr/>
            </p:nvSpPr>
            <p:spPr bwMode="auto">
              <a:xfrm>
                <a:off x="775163" y="5855968"/>
                <a:ext cx="197589" cy="2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0</a:t>
                </a:r>
                <a:endParaRPr lang="en-US" altLang="en-US" sz="1200">
                  <a:solidFill>
                    <a:srgbClr val="000000"/>
                  </a:solidFill>
                </a:endParaRPr>
              </a:p>
            </p:txBody>
          </p:sp>
        </p:grpSp>
        <p:grpSp>
          <p:nvGrpSpPr>
            <p:cNvPr id="143442" name="Gruppieren 23"/>
            <p:cNvGrpSpPr>
              <a:grpSpLocks/>
            </p:cNvGrpSpPr>
            <p:nvPr/>
          </p:nvGrpSpPr>
          <p:grpSpPr bwMode="auto">
            <a:xfrm>
              <a:off x="1256069" y="2633150"/>
              <a:ext cx="583922" cy="276999"/>
              <a:chOff x="650923" y="2217891"/>
              <a:chExt cx="427542" cy="282533"/>
            </a:xfrm>
          </p:grpSpPr>
          <p:cxnSp>
            <p:nvCxnSpPr>
              <p:cNvPr id="25" name="Straight Connector 12"/>
              <p:cNvCxnSpPr/>
              <p:nvPr/>
            </p:nvCxnSpPr>
            <p:spPr bwMode="auto">
              <a:xfrm>
                <a:off x="949519" y="2368068"/>
                <a:ext cx="128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67" name="TextBox 37"/>
              <p:cNvSpPr txBox="1">
                <a:spLocks noChangeArrowheads="1"/>
              </p:cNvSpPr>
              <p:nvPr/>
            </p:nvSpPr>
            <p:spPr bwMode="auto">
              <a:xfrm>
                <a:off x="650923" y="2217891"/>
                <a:ext cx="321829" cy="2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120</a:t>
                </a:r>
                <a:endParaRPr lang="en-US" altLang="en-US" sz="1200">
                  <a:solidFill>
                    <a:srgbClr val="000000"/>
                  </a:solidFill>
                </a:endParaRPr>
              </a:p>
            </p:txBody>
          </p:sp>
        </p:grpSp>
        <p:grpSp>
          <p:nvGrpSpPr>
            <p:cNvPr id="143443" name="Gruppieren 26"/>
            <p:cNvGrpSpPr>
              <a:grpSpLocks/>
            </p:cNvGrpSpPr>
            <p:nvPr/>
          </p:nvGrpSpPr>
          <p:grpSpPr bwMode="auto">
            <a:xfrm>
              <a:off x="1341346" y="3483217"/>
              <a:ext cx="498645" cy="276999"/>
              <a:chOff x="712555" y="2217891"/>
              <a:chExt cx="365910" cy="282533"/>
            </a:xfrm>
          </p:grpSpPr>
          <p:cxnSp>
            <p:nvCxnSpPr>
              <p:cNvPr id="28" name="Straight Connector 12"/>
              <p:cNvCxnSpPr/>
              <p:nvPr/>
            </p:nvCxnSpPr>
            <p:spPr bwMode="auto">
              <a:xfrm>
                <a:off x="949235" y="2368392"/>
                <a:ext cx="129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65" name="TextBox 37"/>
              <p:cNvSpPr txBox="1">
                <a:spLocks noChangeArrowheads="1"/>
              </p:cNvSpPr>
              <p:nvPr/>
            </p:nvSpPr>
            <p:spPr bwMode="auto">
              <a:xfrm>
                <a:off x="712555" y="2217891"/>
                <a:ext cx="260197" cy="2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80</a:t>
                </a:r>
                <a:endParaRPr lang="en-US" altLang="en-US" sz="1200">
                  <a:solidFill>
                    <a:srgbClr val="000000"/>
                  </a:solidFill>
                </a:endParaRPr>
              </a:p>
            </p:txBody>
          </p:sp>
        </p:grpSp>
        <p:grpSp>
          <p:nvGrpSpPr>
            <p:cNvPr id="143444" name="Gruppieren 29"/>
            <p:cNvGrpSpPr>
              <a:grpSpLocks/>
            </p:cNvGrpSpPr>
            <p:nvPr/>
          </p:nvGrpSpPr>
          <p:grpSpPr bwMode="auto">
            <a:xfrm>
              <a:off x="1341346" y="4333284"/>
              <a:ext cx="498645" cy="276999"/>
              <a:chOff x="712555" y="2217891"/>
              <a:chExt cx="365910" cy="282533"/>
            </a:xfrm>
          </p:grpSpPr>
          <p:cxnSp>
            <p:nvCxnSpPr>
              <p:cNvPr id="31" name="Straight Connector 12"/>
              <p:cNvCxnSpPr/>
              <p:nvPr/>
            </p:nvCxnSpPr>
            <p:spPr bwMode="auto">
              <a:xfrm>
                <a:off x="949235" y="2368717"/>
                <a:ext cx="129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63" name="TextBox 37"/>
              <p:cNvSpPr txBox="1">
                <a:spLocks noChangeArrowheads="1"/>
              </p:cNvSpPr>
              <p:nvPr/>
            </p:nvSpPr>
            <p:spPr bwMode="auto">
              <a:xfrm>
                <a:off x="712555" y="2217891"/>
                <a:ext cx="260197" cy="2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40</a:t>
                </a:r>
                <a:endParaRPr lang="en-US" altLang="en-US" sz="1200">
                  <a:solidFill>
                    <a:srgbClr val="000000"/>
                  </a:solidFill>
                </a:endParaRPr>
              </a:p>
            </p:txBody>
          </p:sp>
        </p:grpSp>
        <p:cxnSp>
          <p:nvCxnSpPr>
            <p:cNvPr id="33" name="Gerade Verbindung 32"/>
            <p:cNvCxnSpPr/>
            <p:nvPr/>
          </p:nvCxnSpPr>
          <p:spPr>
            <a:xfrm>
              <a:off x="1798796" y="5331540"/>
              <a:ext cx="20697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446" name="Gruppieren 33"/>
            <p:cNvGrpSpPr>
              <a:grpSpLocks/>
            </p:cNvGrpSpPr>
            <p:nvPr/>
          </p:nvGrpSpPr>
          <p:grpSpPr bwMode="auto">
            <a:xfrm>
              <a:off x="1256069" y="2208978"/>
              <a:ext cx="583922" cy="276999"/>
              <a:chOff x="650923" y="2217891"/>
              <a:chExt cx="427542" cy="282533"/>
            </a:xfrm>
          </p:grpSpPr>
          <p:cxnSp>
            <p:nvCxnSpPr>
              <p:cNvPr id="35" name="Straight Connector 12"/>
              <p:cNvCxnSpPr/>
              <p:nvPr/>
            </p:nvCxnSpPr>
            <p:spPr bwMode="auto">
              <a:xfrm>
                <a:off x="949519" y="2368682"/>
                <a:ext cx="128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61" name="TextBox 37"/>
              <p:cNvSpPr txBox="1">
                <a:spLocks noChangeArrowheads="1"/>
              </p:cNvSpPr>
              <p:nvPr/>
            </p:nvSpPr>
            <p:spPr bwMode="auto">
              <a:xfrm>
                <a:off x="650923" y="2217891"/>
                <a:ext cx="321829" cy="2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140</a:t>
                </a:r>
                <a:endParaRPr lang="en-US" altLang="en-US" sz="1200">
                  <a:solidFill>
                    <a:srgbClr val="000000"/>
                  </a:solidFill>
                </a:endParaRPr>
              </a:p>
            </p:txBody>
          </p:sp>
        </p:grpSp>
        <p:grpSp>
          <p:nvGrpSpPr>
            <p:cNvPr id="143447" name="Gruppieren 36"/>
            <p:cNvGrpSpPr>
              <a:grpSpLocks/>
            </p:cNvGrpSpPr>
            <p:nvPr/>
          </p:nvGrpSpPr>
          <p:grpSpPr bwMode="auto">
            <a:xfrm>
              <a:off x="1256069" y="3058178"/>
              <a:ext cx="583922" cy="276999"/>
              <a:chOff x="650923" y="2218893"/>
              <a:chExt cx="427542" cy="280529"/>
            </a:xfrm>
          </p:grpSpPr>
          <p:cxnSp>
            <p:nvCxnSpPr>
              <p:cNvPr id="38" name="Straight Connector 12"/>
              <p:cNvCxnSpPr/>
              <p:nvPr/>
            </p:nvCxnSpPr>
            <p:spPr bwMode="auto">
              <a:xfrm>
                <a:off x="949519" y="2366528"/>
                <a:ext cx="128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59" name="TextBox 37"/>
              <p:cNvSpPr txBox="1">
                <a:spLocks noChangeArrowheads="1"/>
              </p:cNvSpPr>
              <p:nvPr/>
            </p:nvSpPr>
            <p:spPr bwMode="auto">
              <a:xfrm>
                <a:off x="650923" y="2218893"/>
                <a:ext cx="321829" cy="28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100</a:t>
                </a:r>
                <a:endParaRPr lang="en-US" altLang="en-US" sz="1200">
                  <a:solidFill>
                    <a:srgbClr val="000000"/>
                  </a:solidFill>
                </a:endParaRPr>
              </a:p>
            </p:txBody>
          </p:sp>
        </p:grpSp>
        <p:grpSp>
          <p:nvGrpSpPr>
            <p:cNvPr id="143448" name="Gruppieren 39"/>
            <p:cNvGrpSpPr>
              <a:grpSpLocks/>
            </p:cNvGrpSpPr>
            <p:nvPr/>
          </p:nvGrpSpPr>
          <p:grpSpPr bwMode="auto">
            <a:xfrm>
              <a:off x="1341346" y="3908247"/>
              <a:ext cx="498645" cy="276999"/>
              <a:chOff x="712555" y="2218893"/>
              <a:chExt cx="365910" cy="280530"/>
            </a:xfrm>
          </p:grpSpPr>
          <p:cxnSp>
            <p:nvCxnSpPr>
              <p:cNvPr id="41" name="Straight Connector 12"/>
              <p:cNvCxnSpPr/>
              <p:nvPr/>
            </p:nvCxnSpPr>
            <p:spPr bwMode="auto">
              <a:xfrm>
                <a:off x="949235" y="2366849"/>
                <a:ext cx="129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57" name="TextBox 37"/>
              <p:cNvSpPr txBox="1">
                <a:spLocks noChangeArrowheads="1"/>
              </p:cNvSpPr>
              <p:nvPr/>
            </p:nvSpPr>
            <p:spPr bwMode="auto">
              <a:xfrm>
                <a:off x="712555" y="2218893"/>
                <a:ext cx="260197" cy="2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60</a:t>
                </a:r>
                <a:endParaRPr lang="en-US" altLang="en-US" sz="1200">
                  <a:solidFill>
                    <a:srgbClr val="000000"/>
                  </a:solidFill>
                </a:endParaRPr>
              </a:p>
            </p:txBody>
          </p:sp>
        </p:grpSp>
        <p:grpSp>
          <p:nvGrpSpPr>
            <p:cNvPr id="143449" name="Gruppieren 42"/>
            <p:cNvGrpSpPr>
              <a:grpSpLocks/>
            </p:cNvGrpSpPr>
            <p:nvPr/>
          </p:nvGrpSpPr>
          <p:grpSpPr bwMode="auto">
            <a:xfrm>
              <a:off x="1341346" y="4758312"/>
              <a:ext cx="498645" cy="276999"/>
              <a:chOff x="712555" y="2218893"/>
              <a:chExt cx="365910" cy="280529"/>
            </a:xfrm>
          </p:grpSpPr>
          <p:cxnSp>
            <p:nvCxnSpPr>
              <p:cNvPr id="44" name="Straight Connector 12"/>
              <p:cNvCxnSpPr/>
              <p:nvPr/>
            </p:nvCxnSpPr>
            <p:spPr bwMode="auto">
              <a:xfrm>
                <a:off x="949235" y="2367172"/>
                <a:ext cx="129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55" name="TextBox 37"/>
              <p:cNvSpPr txBox="1">
                <a:spLocks noChangeArrowheads="1"/>
              </p:cNvSpPr>
              <p:nvPr/>
            </p:nvSpPr>
            <p:spPr bwMode="auto">
              <a:xfrm>
                <a:off x="712555" y="2218893"/>
                <a:ext cx="260197" cy="28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20</a:t>
                </a:r>
                <a:endParaRPr lang="en-US" altLang="en-US" sz="1200">
                  <a:solidFill>
                    <a:srgbClr val="000000"/>
                  </a:solidFill>
                </a:endParaRPr>
              </a:p>
            </p:txBody>
          </p:sp>
        </p:grpSp>
        <p:sp>
          <p:nvSpPr>
            <p:cNvPr id="143450" name="TextBox 31"/>
            <p:cNvSpPr txBox="1">
              <a:spLocks noChangeArrowheads="1"/>
            </p:cNvSpPr>
            <p:nvPr/>
          </p:nvSpPr>
          <p:spPr bwMode="auto">
            <a:xfrm>
              <a:off x="3113046" y="5368404"/>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a:solidFill>
                    <a:srgbClr val="000000"/>
                  </a:solidFill>
                </a:rPr>
                <a:t>15</a:t>
              </a:r>
            </a:p>
          </p:txBody>
        </p:sp>
        <p:sp>
          <p:nvSpPr>
            <p:cNvPr id="143451" name="TextBox 31"/>
            <p:cNvSpPr txBox="1">
              <a:spLocks noChangeArrowheads="1"/>
            </p:cNvSpPr>
            <p:nvPr/>
          </p:nvSpPr>
          <p:spPr bwMode="auto">
            <a:xfrm>
              <a:off x="1953999" y="5583939"/>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a:solidFill>
                    <a:srgbClr val="000000"/>
                  </a:solidFill>
                </a:rPr>
                <a:t>min nach Inhalation</a:t>
              </a:r>
            </a:p>
            <a:p>
              <a:pPr algn="ctr" defTabSz="914400" eaLnBrk="1" fontAlgn="base" hangingPunct="1">
                <a:spcBef>
                  <a:spcPct val="0"/>
                </a:spcBef>
                <a:spcAft>
                  <a:spcPct val="0"/>
                </a:spcAft>
                <a:buClrTx/>
                <a:buFontTx/>
                <a:buNone/>
              </a:pPr>
              <a:r>
                <a:rPr lang="de-DE" altLang="en-US" sz="1200">
                  <a:solidFill>
                    <a:srgbClr val="000000"/>
                  </a:solidFill>
                </a:rPr>
                <a:t>50 µg Glycopyrronium</a:t>
              </a:r>
            </a:p>
          </p:txBody>
        </p:sp>
        <p:sp>
          <p:nvSpPr>
            <p:cNvPr id="143452" name="TextBox 31"/>
            <p:cNvSpPr txBox="1">
              <a:spLocks noChangeArrowheads="1"/>
            </p:cNvSpPr>
            <p:nvPr/>
          </p:nvSpPr>
          <p:spPr bwMode="auto">
            <a:xfrm>
              <a:off x="1965562" y="2868646"/>
              <a:ext cx="742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dirty="0">
                  <a:solidFill>
                    <a:srgbClr val="000000"/>
                  </a:solidFill>
                </a:rPr>
                <a:t>93 ml</a:t>
              </a:r>
              <a:br>
                <a:rPr lang="de-DE" altLang="en-US" sz="1200" dirty="0">
                  <a:solidFill>
                    <a:srgbClr val="000000"/>
                  </a:solidFill>
                </a:rPr>
              </a:br>
              <a:r>
                <a:rPr lang="de-DE" altLang="en-US" sz="1200" dirty="0">
                  <a:solidFill>
                    <a:srgbClr val="000000"/>
                  </a:solidFill>
                </a:rPr>
                <a:t>p&lt;0,001</a:t>
              </a:r>
            </a:p>
          </p:txBody>
        </p:sp>
        <p:sp>
          <p:nvSpPr>
            <p:cNvPr id="143453" name="TextBox 31"/>
            <p:cNvSpPr txBox="1">
              <a:spLocks noChangeArrowheads="1"/>
            </p:cNvSpPr>
            <p:nvPr/>
          </p:nvSpPr>
          <p:spPr bwMode="auto">
            <a:xfrm>
              <a:off x="2918000" y="1825462"/>
              <a:ext cx="742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a:solidFill>
                    <a:srgbClr val="000000"/>
                  </a:solidFill>
                </a:rPr>
                <a:t>144 ml</a:t>
              </a:r>
              <a:br>
                <a:rPr lang="de-DE" altLang="en-US" sz="1200">
                  <a:solidFill>
                    <a:srgbClr val="000000"/>
                  </a:solidFill>
                </a:rPr>
              </a:br>
              <a:r>
                <a:rPr lang="de-DE" altLang="en-US" sz="1200">
                  <a:solidFill>
                    <a:srgbClr val="000000"/>
                  </a:solidFill>
                </a:rPr>
                <a:t>p&lt;0,001</a:t>
              </a:r>
            </a:p>
          </p:txBody>
        </p:sp>
      </p:grpSp>
      <p:sp>
        <p:nvSpPr>
          <p:cNvPr id="143365" name="TextBox 29"/>
          <p:cNvSpPr txBox="1">
            <a:spLocks noChangeArrowheads="1"/>
          </p:cNvSpPr>
          <p:nvPr/>
        </p:nvSpPr>
        <p:spPr bwMode="gray">
          <a:xfrm rot="-5400000">
            <a:off x="2988469" y="3247996"/>
            <a:ext cx="332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b="1">
                <a:solidFill>
                  <a:srgbClr val="000000"/>
                </a:solidFill>
              </a:rPr>
              <a:t>Unterschied  FEV</a:t>
            </a:r>
            <a:r>
              <a:rPr lang="de-DE" altLang="en-US" sz="1200" b="1" baseline="-25000">
                <a:solidFill>
                  <a:srgbClr val="000000"/>
                </a:solidFill>
              </a:rPr>
              <a:t>1</a:t>
            </a:r>
            <a:r>
              <a:rPr lang="de-DE" altLang="en-US" sz="1200" b="1">
                <a:solidFill>
                  <a:srgbClr val="000000"/>
                </a:solidFill>
              </a:rPr>
              <a:t>–Werte</a:t>
            </a:r>
            <a:br>
              <a:rPr lang="de-DE" altLang="en-US" sz="1200" b="1">
                <a:solidFill>
                  <a:srgbClr val="000000"/>
                </a:solidFill>
              </a:rPr>
            </a:br>
            <a:r>
              <a:rPr lang="de-DE" altLang="en-US" sz="1200" b="1">
                <a:solidFill>
                  <a:srgbClr val="000000"/>
                </a:solidFill>
              </a:rPr>
              <a:t>5 min nach Dosisgabe (ml)</a:t>
            </a:r>
          </a:p>
        </p:txBody>
      </p:sp>
      <p:cxnSp>
        <p:nvCxnSpPr>
          <p:cNvPr id="53" name="Straight Connector 10"/>
          <p:cNvCxnSpPr/>
          <p:nvPr/>
        </p:nvCxnSpPr>
        <p:spPr bwMode="gray">
          <a:xfrm>
            <a:off x="5341938" y="1827977"/>
            <a:ext cx="17462" cy="3386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367" name="Gruppieren 53"/>
          <p:cNvGrpSpPr>
            <a:grpSpLocks/>
          </p:cNvGrpSpPr>
          <p:nvPr/>
        </p:nvGrpSpPr>
        <p:grpSpPr bwMode="auto">
          <a:xfrm>
            <a:off x="4835525" y="1669227"/>
            <a:ext cx="573088" cy="300038"/>
            <a:chOff x="532923" y="2206808"/>
            <a:chExt cx="545542" cy="304699"/>
          </a:xfrm>
        </p:grpSpPr>
        <p:cxnSp>
          <p:nvCxnSpPr>
            <p:cNvPr id="55" name="Straight Connector 12"/>
            <p:cNvCxnSpPr/>
            <p:nvPr/>
          </p:nvCxnSpPr>
          <p:spPr bwMode="gray">
            <a:xfrm>
              <a:off x="950013" y="2366412"/>
              <a:ext cx="128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34" name="TextBox 37"/>
            <p:cNvSpPr txBox="1">
              <a:spLocks noChangeArrowheads="1"/>
            </p:cNvSpPr>
            <p:nvPr/>
          </p:nvSpPr>
          <p:spPr bwMode="gray">
            <a:xfrm>
              <a:off x="532923" y="2206808"/>
              <a:ext cx="43982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160</a:t>
              </a:r>
              <a:endParaRPr lang="en-US" altLang="en-US" sz="1200">
                <a:solidFill>
                  <a:srgbClr val="000000"/>
                </a:solidFill>
              </a:endParaRPr>
            </a:p>
          </p:txBody>
        </p:sp>
      </p:grpSp>
      <p:sp>
        <p:nvSpPr>
          <p:cNvPr id="143368" name="TextBox 37"/>
          <p:cNvSpPr txBox="1">
            <a:spLocks noChangeArrowheads="1"/>
          </p:cNvSpPr>
          <p:nvPr/>
        </p:nvSpPr>
        <p:spPr bwMode="gray">
          <a:xfrm>
            <a:off x="5013325" y="5058540"/>
            <a:ext cx="2841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0</a:t>
            </a:r>
            <a:endParaRPr lang="en-US" altLang="en-US" sz="1200">
              <a:solidFill>
                <a:srgbClr val="000000"/>
              </a:solidFill>
            </a:endParaRPr>
          </a:p>
        </p:txBody>
      </p:sp>
      <p:grpSp>
        <p:nvGrpSpPr>
          <p:cNvPr id="143369" name="Gruppieren 59"/>
          <p:cNvGrpSpPr>
            <a:grpSpLocks/>
          </p:cNvGrpSpPr>
          <p:nvPr/>
        </p:nvGrpSpPr>
        <p:grpSpPr bwMode="auto">
          <a:xfrm>
            <a:off x="4835525" y="2515365"/>
            <a:ext cx="573088" cy="300037"/>
            <a:chOff x="532923" y="2205721"/>
            <a:chExt cx="545542" cy="306875"/>
          </a:xfrm>
        </p:grpSpPr>
        <p:cxnSp>
          <p:nvCxnSpPr>
            <p:cNvPr id="61" name="Straight Connector 12"/>
            <p:cNvCxnSpPr/>
            <p:nvPr/>
          </p:nvCxnSpPr>
          <p:spPr bwMode="gray">
            <a:xfrm>
              <a:off x="950013" y="2368089"/>
              <a:ext cx="128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32" name="TextBox 37"/>
            <p:cNvSpPr txBox="1">
              <a:spLocks noChangeArrowheads="1"/>
            </p:cNvSpPr>
            <p:nvPr/>
          </p:nvSpPr>
          <p:spPr bwMode="gray">
            <a:xfrm>
              <a:off x="532923" y="2205721"/>
              <a:ext cx="439829" cy="3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120</a:t>
              </a:r>
              <a:endParaRPr lang="en-US" altLang="en-US" sz="1200">
                <a:solidFill>
                  <a:srgbClr val="000000"/>
                </a:solidFill>
              </a:endParaRPr>
            </a:p>
          </p:txBody>
        </p:sp>
      </p:grpSp>
      <p:grpSp>
        <p:nvGrpSpPr>
          <p:cNvPr id="143370" name="Gruppieren 62"/>
          <p:cNvGrpSpPr>
            <a:grpSpLocks/>
          </p:cNvGrpSpPr>
          <p:nvPr/>
        </p:nvGrpSpPr>
        <p:grpSpPr bwMode="auto">
          <a:xfrm>
            <a:off x="4924425" y="3363090"/>
            <a:ext cx="484188" cy="300037"/>
            <a:chOff x="618462" y="2205721"/>
            <a:chExt cx="460003" cy="306875"/>
          </a:xfrm>
        </p:grpSpPr>
        <p:cxnSp>
          <p:nvCxnSpPr>
            <p:cNvPr id="64" name="Straight Connector 12"/>
            <p:cNvCxnSpPr/>
            <p:nvPr/>
          </p:nvCxnSpPr>
          <p:spPr bwMode="gray">
            <a:xfrm>
              <a:off x="950267" y="2368089"/>
              <a:ext cx="128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30" name="TextBox 37"/>
            <p:cNvSpPr txBox="1">
              <a:spLocks noChangeArrowheads="1"/>
            </p:cNvSpPr>
            <p:nvPr/>
          </p:nvSpPr>
          <p:spPr bwMode="gray">
            <a:xfrm>
              <a:off x="618462" y="2205721"/>
              <a:ext cx="354291" cy="3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80</a:t>
              </a:r>
              <a:endParaRPr lang="en-US" altLang="en-US" sz="1200">
                <a:solidFill>
                  <a:srgbClr val="000000"/>
                </a:solidFill>
              </a:endParaRPr>
            </a:p>
          </p:txBody>
        </p:sp>
      </p:grpSp>
      <p:grpSp>
        <p:nvGrpSpPr>
          <p:cNvPr id="143371" name="Gruppieren 65"/>
          <p:cNvGrpSpPr>
            <a:grpSpLocks/>
          </p:cNvGrpSpPr>
          <p:nvPr/>
        </p:nvGrpSpPr>
        <p:grpSpPr bwMode="auto">
          <a:xfrm>
            <a:off x="4924425" y="4210815"/>
            <a:ext cx="484188" cy="300037"/>
            <a:chOff x="618462" y="2205721"/>
            <a:chExt cx="460003" cy="306875"/>
          </a:xfrm>
        </p:grpSpPr>
        <p:cxnSp>
          <p:nvCxnSpPr>
            <p:cNvPr id="67" name="Straight Connector 12"/>
            <p:cNvCxnSpPr/>
            <p:nvPr/>
          </p:nvCxnSpPr>
          <p:spPr bwMode="gray">
            <a:xfrm>
              <a:off x="950267" y="2368089"/>
              <a:ext cx="128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28" name="TextBox 37"/>
            <p:cNvSpPr txBox="1">
              <a:spLocks noChangeArrowheads="1"/>
            </p:cNvSpPr>
            <p:nvPr/>
          </p:nvSpPr>
          <p:spPr bwMode="gray">
            <a:xfrm>
              <a:off x="618462" y="2205721"/>
              <a:ext cx="354291" cy="3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40</a:t>
              </a:r>
              <a:endParaRPr lang="en-US" altLang="en-US" sz="1200">
                <a:solidFill>
                  <a:srgbClr val="000000"/>
                </a:solidFill>
              </a:endParaRPr>
            </a:p>
          </p:txBody>
        </p:sp>
      </p:grpSp>
      <p:cxnSp>
        <p:nvCxnSpPr>
          <p:cNvPr id="69" name="Gerade Verbindung 68"/>
          <p:cNvCxnSpPr/>
          <p:nvPr/>
        </p:nvCxnSpPr>
        <p:spPr bwMode="gray">
          <a:xfrm flipV="1">
            <a:off x="5249863" y="5214115"/>
            <a:ext cx="277018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373" name="Gruppieren 69"/>
          <p:cNvGrpSpPr>
            <a:grpSpLocks/>
          </p:cNvGrpSpPr>
          <p:nvPr/>
        </p:nvGrpSpPr>
        <p:grpSpPr bwMode="auto">
          <a:xfrm>
            <a:off x="4835525" y="2093090"/>
            <a:ext cx="573088" cy="300037"/>
            <a:chOff x="532923" y="2205721"/>
            <a:chExt cx="545542" cy="306875"/>
          </a:xfrm>
        </p:grpSpPr>
        <p:cxnSp>
          <p:nvCxnSpPr>
            <p:cNvPr id="71" name="Straight Connector 12"/>
            <p:cNvCxnSpPr/>
            <p:nvPr/>
          </p:nvCxnSpPr>
          <p:spPr bwMode="gray">
            <a:xfrm>
              <a:off x="950013" y="2368089"/>
              <a:ext cx="128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26" name="TextBox 37"/>
            <p:cNvSpPr txBox="1">
              <a:spLocks noChangeArrowheads="1"/>
            </p:cNvSpPr>
            <p:nvPr/>
          </p:nvSpPr>
          <p:spPr bwMode="gray">
            <a:xfrm>
              <a:off x="532923" y="2205721"/>
              <a:ext cx="439829" cy="3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140</a:t>
              </a:r>
              <a:endParaRPr lang="en-US" altLang="en-US" sz="1200">
                <a:solidFill>
                  <a:srgbClr val="000000"/>
                </a:solidFill>
              </a:endParaRPr>
            </a:p>
          </p:txBody>
        </p:sp>
      </p:grpSp>
      <p:grpSp>
        <p:nvGrpSpPr>
          <p:cNvPr id="143374" name="Gruppieren 72"/>
          <p:cNvGrpSpPr>
            <a:grpSpLocks/>
          </p:cNvGrpSpPr>
          <p:nvPr/>
        </p:nvGrpSpPr>
        <p:grpSpPr bwMode="auto">
          <a:xfrm>
            <a:off x="4835525" y="2939227"/>
            <a:ext cx="573088" cy="300038"/>
            <a:chOff x="532923" y="2206809"/>
            <a:chExt cx="545542" cy="304698"/>
          </a:xfrm>
        </p:grpSpPr>
        <p:cxnSp>
          <p:nvCxnSpPr>
            <p:cNvPr id="74" name="Straight Connector 12"/>
            <p:cNvCxnSpPr/>
            <p:nvPr/>
          </p:nvCxnSpPr>
          <p:spPr bwMode="gray">
            <a:xfrm>
              <a:off x="950013" y="2366413"/>
              <a:ext cx="128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24" name="TextBox 37"/>
            <p:cNvSpPr txBox="1">
              <a:spLocks noChangeArrowheads="1"/>
            </p:cNvSpPr>
            <p:nvPr/>
          </p:nvSpPr>
          <p:spPr bwMode="gray">
            <a:xfrm>
              <a:off x="532923" y="2206809"/>
              <a:ext cx="439829" cy="30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100</a:t>
              </a:r>
              <a:endParaRPr lang="en-US" altLang="en-US" sz="1200">
                <a:solidFill>
                  <a:srgbClr val="000000"/>
                </a:solidFill>
              </a:endParaRPr>
            </a:p>
          </p:txBody>
        </p:sp>
      </p:grpSp>
      <p:grpSp>
        <p:nvGrpSpPr>
          <p:cNvPr id="143375" name="Gruppieren 75"/>
          <p:cNvGrpSpPr>
            <a:grpSpLocks/>
          </p:cNvGrpSpPr>
          <p:nvPr/>
        </p:nvGrpSpPr>
        <p:grpSpPr bwMode="auto">
          <a:xfrm>
            <a:off x="4924425" y="3786952"/>
            <a:ext cx="484188" cy="300038"/>
            <a:chOff x="618462" y="2206808"/>
            <a:chExt cx="460003" cy="304699"/>
          </a:xfrm>
        </p:grpSpPr>
        <p:cxnSp>
          <p:nvCxnSpPr>
            <p:cNvPr id="77" name="Straight Connector 12"/>
            <p:cNvCxnSpPr/>
            <p:nvPr/>
          </p:nvCxnSpPr>
          <p:spPr bwMode="gray">
            <a:xfrm>
              <a:off x="950267" y="2366412"/>
              <a:ext cx="128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22" name="TextBox 37"/>
            <p:cNvSpPr txBox="1">
              <a:spLocks noChangeArrowheads="1"/>
            </p:cNvSpPr>
            <p:nvPr/>
          </p:nvSpPr>
          <p:spPr bwMode="gray">
            <a:xfrm>
              <a:off x="618462" y="2206808"/>
              <a:ext cx="354291"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60</a:t>
              </a:r>
              <a:endParaRPr lang="en-US" altLang="en-US" sz="1200">
                <a:solidFill>
                  <a:srgbClr val="000000"/>
                </a:solidFill>
              </a:endParaRPr>
            </a:p>
          </p:txBody>
        </p:sp>
      </p:grpSp>
      <p:grpSp>
        <p:nvGrpSpPr>
          <p:cNvPr id="143376" name="Gruppieren 78"/>
          <p:cNvGrpSpPr>
            <a:grpSpLocks/>
          </p:cNvGrpSpPr>
          <p:nvPr/>
        </p:nvGrpSpPr>
        <p:grpSpPr bwMode="auto">
          <a:xfrm>
            <a:off x="4924425" y="4634677"/>
            <a:ext cx="484188" cy="300038"/>
            <a:chOff x="618462" y="2206809"/>
            <a:chExt cx="460003" cy="304698"/>
          </a:xfrm>
        </p:grpSpPr>
        <p:cxnSp>
          <p:nvCxnSpPr>
            <p:cNvPr id="80" name="Straight Connector 12"/>
            <p:cNvCxnSpPr/>
            <p:nvPr/>
          </p:nvCxnSpPr>
          <p:spPr bwMode="gray">
            <a:xfrm>
              <a:off x="950267" y="2366413"/>
              <a:ext cx="128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20" name="TextBox 37"/>
            <p:cNvSpPr txBox="1">
              <a:spLocks noChangeArrowheads="1"/>
            </p:cNvSpPr>
            <p:nvPr/>
          </p:nvSpPr>
          <p:spPr bwMode="gray">
            <a:xfrm>
              <a:off x="618462" y="2206809"/>
              <a:ext cx="354291" cy="30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20</a:t>
              </a:r>
              <a:endParaRPr lang="en-US" altLang="en-US" sz="1200">
                <a:solidFill>
                  <a:srgbClr val="000000"/>
                </a:solidFill>
              </a:endParaRPr>
            </a:p>
          </p:txBody>
        </p:sp>
      </p:grpSp>
      <p:sp>
        <p:nvSpPr>
          <p:cNvPr id="143377" name="TextBox 31"/>
          <p:cNvSpPr txBox="1">
            <a:spLocks noChangeArrowheads="1"/>
          </p:cNvSpPr>
          <p:nvPr/>
        </p:nvSpPr>
        <p:spPr bwMode="gray">
          <a:xfrm>
            <a:off x="7621588" y="1767652"/>
            <a:ext cx="79851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 p&lt;0,01</a:t>
            </a:r>
          </a:p>
        </p:txBody>
      </p:sp>
      <p:sp>
        <p:nvSpPr>
          <p:cNvPr id="143378" name="TextBox 31"/>
          <p:cNvSpPr txBox="1">
            <a:spLocks noChangeArrowheads="1"/>
          </p:cNvSpPr>
          <p:nvPr/>
        </p:nvSpPr>
        <p:spPr bwMode="gray">
          <a:xfrm>
            <a:off x="7470775" y="1969265"/>
            <a:ext cx="9493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r" defTabSz="914400" eaLnBrk="1" fontAlgn="base" hangingPunct="1">
              <a:spcBef>
                <a:spcPct val="0"/>
              </a:spcBef>
              <a:spcAft>
                <a:spcPct val="0"/>
              </a:spcAft>
              <a:buClrTx/>
              <a:buFontTx/>
              <a:buNone/>
            </a:pPr>
            <a:r>
              <a:rPr lang="de-DE" altLang="en-US" sz="1200">
                <a:solidFill>
                  <a:srgbClr val="000000"/>
                </a:solidFill>
              </a:rPr>
              <a:t>** p&lt;0,001</a:t>
            </a:r>
          </a:p>
        </p:txBody>
      </p:sp>
      <p:grpSp>
        <p:nvGrpSpPr>
          <p:cNvPr id="143379" name="Group 9"/>
          <p:cNvGrpSpPr>
            <a:grpSpLocks/>
          </p:cNvGrpSpPr>
          <p:nvPr/>
        </p:nvGrpSpPr>
        <p:grpSpPr bwMode="auto">
          <a:xfrm>
            <a:off x="7459663" y="3367852"/>
            <a:ext cx="390525" cy="1330325"/>
            <a:chOff x="6917012" y="3470956"/>
            <a:chExt cx="391034" cy="1328999"/>
          </a:xfrm>
        </p:grpSpPr>
        <p:grpSp>
          <p:nvGrpSpPr>
            <p:cNvPr id="143414" name="Gruppieren 115"/>
            <p:cNvGrpSpPr>
              <a:grpSpLocks/>
            </p:cNvGrpSpPr>
            <p:nvPr/>
          </p:nvGrpSpPr>
          <p:grpSpPr bwMode="auto">
            <a:xfrm>
              <a:off x="7063185" y="3653587"/>
              <a:ext cx="96248" cy="1146368"/>
              <a:chOff x="5708654" y="2503825"/>
              <a:chExt cx="354234" cy="319178"/>
            </a:xfrm>
          </p:grpSpPr>
          <p:cxnSp>
            <p:nvCxnSpPr>
              <p:cNvPr id="117" name="Gerade Verbindung 116"/>
              <p:cNvCxnSpPr/>
              <p:nvPr/>
            </p:nvCxnSpPr>
            <p:spPr bwMode="gray">
              <a:xfrm>
                <a:off x="5744003" y="2503755"/>
                <a:ext cx="321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p:nvCxnSpPr>
            <p:spPr bwMode="gray">
              <a:xfrm>
                <a:off x="5708901" y="2823003"/>
                <a:ext cx="321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bwMode="gray">
              <a:xfrm rot="5400000">
                <a:off x="5707233" y="2663379"/>
                <a:ext cx="319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415" name="TextBox 31"/>
            <p:cNvSpPr txBox="1">
              <a:spLocks noChangeArrowheads="1"/>
            </p:cNvSpPr>
            <p:nvPr/>
          </p:nvSpPr>
          <p:spPr bwMode="gray">
            <a:xfrm>
              <a:off x="6917012" y="3470956"/>
              <a:ext cx="391034" cy="26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000">
                  <a:solidFill>
                    <a:srgbClr val="000000"/>
                  </a:solidFill>
                </a:rPr>
                <a:t>*</a:t>
              </a:r>
            </a:p>
          </p:txBody>
        </p:sp>
      </p:grpSp>
      <p:grpSp>
        <p:nvGrpSpPr>
          <p:cNvPr id="143380" name="Group 8"/>
          <p:cNvGrpSpPr>
            <a:grpSpLocks/>
          </p:cNvGrpSpPr>
          <p:nvPr/>
        </p:nvGrpSpPr>
        <p:grpSpPr bwMode="auto">
          <a:xfrm>
            <a:off x="6881813" y="2547115"/>
            <a:ext cx="384175" cy="1338262"/>
            <a:chOff x="6452827" y="2649427"/>
            <a:chExt cx="385250" cy="1337587"/>
          </a:xfrm>
        </p:grpSpPr>
        <p:grpSp>
          <p:nvGrpSpPr>
            <p:cNvPr id="143409" name="Gruppieren 111"/>
            <p:cNvGrpSpPr>
              <a:grpSpLocks/>
            </p:cNvGrpSpPr>
            <p:nvPr/>
          </p:nvGrpSpPr>
          <p:grpSpPr bwMode="auto">
            <a:xfrm>
              <a:off x="6588649" y="2840644"/>
              <a:ext cx="86723" cy="1146370"/>
              <a:chOff x="5287992" y="2503825"/>
              <a:chExt cx="319178" cy="319178"/>
            </a:xfrm>
          </p:grpSpPr>
          <p:cxnSp>
            <p:nvCxnSpPr>
              <p:cNvPr id="113" name="Gerade Verbindung 112"/>
              <p:cNvCxnSpPr/>
              <p:nvPr/>
            </p:nvCxnSpPr>
            <p:spPr bwMode="gray">
              <a:xfrm>
                <a:off x="5286124" y="2504040"/>
                <a:ext cx="322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bwMode="gray">
              <a:xfrm>
                <a:off x="5286124" y="2823003"/>
                <a:ext cx="322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p:nvCxnSpPr>
            <p:spPr bwMode="gray">
              <a:xfrm rot="5400000">
                <a:off x="5284837" y="2663522"/>
                <a:ext cx="3189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410" name="TextBox 31"/>
            <p:cNvSpPr txBox="1">
              <a:spLocks noChangeArrowheads="1"/>
            </p:cNvSpPr>
            <p:nvPr/>
          </p:nvSpPr>
          <p:spPr bwMode="gray">
            <a:xfrm>
              <a:off x="6452827" y="2649427"/>
              <a:ext cx="385250" cy="26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000">
                  <a:solidFill>
                    <a:srgbClr val="000000"/>
                  </a:solidFill>
                </a:rPr>
                <a:t>**</a:t>
              </a:r>
            </a:p>
          </p:txBody>
        </p:sp>
      </p:grpSp>
      <p:grpSp>
        <p:nvGrpSpPr>
          <p:cNvPr id="143381" name="Group 6"/>
          <p:cNvGrpSpPr>
            <a:grpSpLocks/>
          </p:cNvGrpSpPr>
          <p:nvPr/>
        </p:nvGrpSpPr>
        <p:grpSpPr bwMode="auto">
          <a:xfrm>
            <a:off x="6230938" y="1904177"/>
            <a:ext cx="400050" cy="1336675"/>
            <a:chOff x="6078449" y="2005810"/>
            <a:chExt cx="400260" cy="1336693"/>
          </a:xfrm>
        </p:grpSpPr>
        <p:grpSp>
          <p:nvGrpSpPr>
            <p:cNvPr id="143404" name="Gruppieren 107"/>
            <p:cNvGrpSpPr>
              <a:grpSpLocks/>
            </p:cNvGrpSpPr>
            <p:nvPr/>
          </p:nvGrpSpPr>
          <p:grpSpPr bwMode="auto">
            <a:xfrm>
              <a:off x="6243426" y="2194415"/>
              <a:ext cx="86723" cy="1148088"/>
              <a:chOff x="5287992" y="2503825"/>
              <a:chExt cx="319178" cy="319178"/>
            </a:xfrm>
          </p:grpSpPr>
          <p:cxnSp>
            <p:nvCxnSpPr>
              <p:cNvPr id="109" name="Gerade Verbindung 108"/>
              <p:cNvCxnSpPr/>
              <p:nvPr/>
            </p:nvCxnSpPr>
            <p:spPr bwMode="gray">
              <a:xfrm>
                <a:off x="5288765" y="2503911"/>
                <a:ext cx="3156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bwMode="gray">
              <a:xfrm>
                <a:off x="5288765" y="2823003"/>
                <a:ext cx="3156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bwMode="gray">
              <a:xfrm rot="5400000">
                <a:off x="5287052" y="2663457"/>
                <a:ext cx="3190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405" name="TextBox 31"/>
            <p:cNvSpPr txBox="1">
              <a:spLocks noChangeArrowheads="1"/>
            </p:cNvSpPr>
            <p:nvPr/>
          </p:nvSpPr>
          <p:spPr bwMode="gray">
            <a:xfrm>
              <a:off x="6078449" y="2005810"/>
              <a:ext cx="400260" cy="26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000">
                  <a:solidFill>
                    <a:srgbClr val="000000"/>
                  </a:solidFill>
                </a:rPr>
                <a:t>**</a:t>
              </a:r>
            </a:p>
          </p:txBody>
        </p:sp>
      </p:grpSp>
      <p:grpSp>
        <p:nvGrpSpPr>
          <p:cNvPr id="143382" name="Group 3"/>
          <p:cNvGrpSpPr>
            <a:grpSpLocks/>
          </p:cNvGrpSpPr>
          <p:nvPr/>
        </p:nvGrpSpPr>
        <p:grpSpPr bwMode="auto">
          <a:xfrm>
            <a:off x="5654675" y="2339152"/>
            <a:ext cx="420688" cy="1331913"/>
            <a:chOff x="5712425" y="2441465"/>
            <a:chExt cx="420273" cy="1332431"/>
          </a:xfrm>
        </p:grpSpPr>
        <p:grpSp>
          <p:nvGrpSpPr>
            <p:cNvPr id="143399" name="Gruppieren 103"/>
            <p:cNvGrpSpPr>
              <a:grpSpLocks/>
            </p:cNvGrpSpPr>
            <p:nvPr/>
          </p:nvGrpSpPr>
          <p:grpSpPr bwMode="auto">
            <a:xfrm>
              <a:off x="5881524" y="2627526"/>
              <a:ext cx="86723" cy="1146370"/>
              <a:chOff x="5287992" y="2503825"/>
              <a:chExt cx="319178" cy="319178"/>
            </a:xfrm>
          </p:grpSpPr>
          <p:cxnSp>
            <p:nvCxnSpPr>
              <p:cNvPr id="105" name="Gerade Verbindung 104"/>
              <p:cNvCxnSpPr/>
              <p:nvPr/>
            </p:nvCxnSpPr>
            <p:spPr bwMode="gray">
              <a:xfrm>
                <a:off x="5290187" y="2503755"/>
                <a:ext cx="315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bwMode="gray">
              <a:xfrm>
                <a:off x="5290187" y="2823003"/>
                <a:ext cx="315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bwMode="gray">
              <a:xfrm rot="5400000">
                <a:off x="5288156" y="2663379"/>
                <a:ext cx="319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400" name="TextBox 31"/>
            <p:cNvSpPr txBox="1">
              <a:spLocks noChangeArrowheads="1"/>
            </p:cNvSpPr>
            <p:nvPr/>
          </p:nvSpPr>
          <p:spPr bwMode="gray">
            <a:xfrm>
              <a:off x="5712425" y="2441465"/>
              <a:ext cx="420273" cy="26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000">
                  <a:solidFill>
                    <a:srgbClr val="000000"/>
                  </a:solidFill>
                </a:rPr>
                <a:t>**</a:t>
              </a:r>
            </a:p>
          </p:txBody>
        </p:sp>
      </p:grpSp>
      <p:sp>
        <p:nvSpPr>
          <p:cNvPr id="143383" name="Title 1"/>
          <p:cNvSpPr>
            <a:spLocks noGrp="1"/>
          </p:cNvSpPr>
          <p:nvPr>
            <p:ph type="title"/>
          </p:nvPr>
        </p:nvSpPr>
        <p:spPr>
          <a:xfrm>
            <a:off x="427136" y="520505"/>
            <a:ext cx="8026400" cy="850900"/>
          </a:xfrm>
        </p:spPr>
        <p:txBody>
          <a:bodyPr/>
          <a:lstStyle/>
          <a:p>
            <a:pPr eaLnBrk="1" hangingPunct="1"/>
            <a:r>
              <a:rPr lang="de-DE" altLang="en-US" sz="2400" dirty="0" smtClean="0"/>
              <a:t>FEV1 Verbesserung nach 5 min vs. Placebo bei verschiedenen Bronchodilatatoren</a:t>
            </a:r>
            <a:endParaRPr lang="en-US" altLang="en-US" sz="2400" dirty="0" smtClean="0"/>
          </a:p>
        </p:txBody>
      </p:sp>
      <p:sp>
        <p:nvSpPr>
          <p:cNvPr id="143384" name="Rectangle 199"/>
          <p:cNvSpPr>
            <a:spLocks noChangeArrowheads="1"/>
          </p:cNvSpPr>
          <p:nvPr/>
        </p:nvSpPr>
        <p:spPr bwMode="gray">
          <a:xfrm>
            <a:off x="5013325" y="6123431"/>
            <a:ext cx="3930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pPr>
            <a:r>
              <a:rPr lang="de-DE" altLang="en-US" sz="900" dirty="0">
                <a:solidFill>
                  <a:srgbClr val="000000"/>
                </a:solidFill>
              </a:rPr>
              <a:t>modifiziert  nach  Balint et al., Int. Journal </a:t>
            </a:r>
            <a:r>
              <a:rPr lang="de-DE" altLang="en-US" sz="900" dirty="0" err="1">
                <a:solidFill>
                  <a:srgbClr val="000000"/>
                </a:solidFill>
              </a:rPr>
              <a:t>of</a:t>
            </a:r>
            <a:r>
              <a:rPr lang="de-DE" altLang="en-US" sz="900" dirty="0">
                <a:solidFill>
                  <a:srgbClr val="000000"/>
                </a:solidFill>
              </a:rPr>
              <a:t> COPD 2010</a:t>
            </a:r>
            <a:r>
              <a:rPr lang="de-DE" altLang="en-US" sz="900" dirty="0" smtClean="0">
                <a:solidFill>
                  <a:srgbClr val="000000"/>
                </a:solidFill>
              </a:rPr>
              <a:t>,</a:t>
            </a:r>
          </a:p>
          <a:p>
            <a:pPr defTabSz="914400" eaLnBrk="1" fontAlgn="base" hangingPunct="1">
              <a:spcBef>
                <a:spcPct val="0"/>
              </a:spcBef>
              <a:spcAft>
                <a:spcPct val="0"/>
              </a:spcAft>
              <a:buClrTx/>
              <a:buFontTx/>
              <a:buNone/>
            </a:pPr>
            <a:r>
              <a:rPr lang="de-DE" altLang="en-US" sz="900" dirty="0" smtClean="0">
                <a:solidFill>
                  <a:srgbClr val="000000"/>
                </a:solidFill>
              </a:rPr>
              <a:t> </a:t>
            </a:r>
            <a:r>
              <a:rPr lang="de-DE" altLang="en-US" sz="900" dirty="0">
                <a:solidFill>
                  <a:srgbClr val="000000"/>
                </a:solidFill>
              </a:rPr>
              <a:t>5:310- 318</a:t>
            </a:r>
          </a:p>
        </p:txBody>
      </p:sp>
      <p:grpSp>
        <p:nvGrpSpPr>
          <p:cNvPr id="143385" name="Group 5"/>
          <p:cNvGrpSpPr>
            <a:grpSpLocks/>
          </p:cNvGrpSpPr>
          <p:nvPr/>
        </p:nvGrpSpPr>
        <p:grpSpPr bwMode="auto">
          <a:xfrm>
            <a:off x="5581650" y="5209342"/>
            <a:ext cx="2654047" cy="831850"/>
            <a:chOff x="5514975" y="5119688"/>
            <a:chExt cx="2654677" cy="832584"/>
          </a:xfrm>
        </p:grpSpPr>
        <p:sp>
          <p:nvSpPr>
            <p:cNvPr id="143393" name="TextBox 31"/>
            <p:cNvSpPr txBox="1">
              <a:spLocks noChangeArrowheads="1"/>
            </p:cNvSpPr>
            <p:nvPr/>
          </p:nvSpPr>
          <p:spPr bwMode="gray">
            <a:xfrm>
              <a:off x="5676900" y="5119688"/>
              <a:ext cx="1072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a:solidFill>
                    <a:srgbClr val="000000"/>
                  </a:solidFill>
                </a:rPr>
                <a:t>Indacaterol   </a:t>
              </a:r>
            </a:p>
          </p:txBody>
        </p:sp>
        <p:sp>
          <p:nvSpPr>
            <p:cNvPr id="143394" name="TextBox 31"/>
            <p:cNvSpPr txBox="1">
              <a:spLocks noChangeArrowheads="1"/>
            </p:cNvSpPr>
            <p:nvPr/>
          </p:nvSpPr>
          <p:spPr bwMode="gray">
            <a:xfrm>
              <a:off x="5839471" y="5675273"/>
              <a:ext cx="18036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1200" dirty="0">
                  <a:solidFill>
                    <a:srgbClr val="000000"/>
                  </a:solidFill>
                </a:rPr>
                <a:t>Unterschied zu Placebo</a:t>
              </a:r>
            </a:p>
          </p:txBody>
        </p:sp>
        <p:cxnSp>
          <p:nvCxnSpPr>
            <p:cNvPr id="89" name="Gerade Verbindung 88"/>
            <p:cNvCxnSpPr/>
            <p:nvPr/>
          </p:nvCxnSpPr>
          <p:spPr bwMode="gray">
            <a:xfrm>
              <a:off x="5684878" y="5386623"/>
              <a:ext cx="8098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Geschweifte Klammer rechts 91"/>
            <p:cNvSpPr/>
            <p:nvPr/>
          </p:nvSpPr>
          <p:spPr bwMode="gray">
            <a:xfrm rot="5400000" flipV="1">
              <a:off x="6724120" y="4474577"/>
              <a:ext cx="73089" cy="241198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de-DE">
                <a:solidFill>
                  <a:prstClr val="black"/>
                </a:solidFill>
              </a:endParaRPr>
            </a:p>
          </p:txBody>
        </p:sp>
        <p:sp>
          <p:nvSpPr>
            <p:cNvPr id="143397" name="TextBox 31"/>
            <p:cNvSpPr txBox="1">
              <a:spLocks noChangeArrowheads="1"/>
            </p:cNvSpPr>
            <p:nvPr/>
          </p:nvSpPr>
          <p:spPr bwMode="gray">
            <a:xfrm>
              <a:off x="5514975" y="5359400"/>
              <a:ext cx="1257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pPr>
              <a:r>
                <a:rPr lang="de-DE" altLang="en-US" sz="1200">
                  <a:solidFill>
                    <a:srgbClr val="000000"/>
                  </a:solidFill>
                </a:rPr>
                <a:t>150 µg   300 µg</a:t>
              </a:r>
            </a:p>
          </p:txBody>
        </p:sp>
        <p:sp>
          <p:nvSpPr>
            <p:cNvPr id="143398" name="Rectangle 1"/>
            <p:cNvSpPr>
              <a:spLocks noChangeArrowheads="1"/>
            </p:cNvSpPr>
            <p:nvPr/>
          </p:nvSpPr>
          <p:spPr bwMode="auto">
            <a:xfrm>
              <a:off x="6581981" y="5226864"/>
              <a:ext cx="1587671" cy="2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pPr>
              <a:r>
                <a:rPr lang="de-DE" altLang="en-US" sz="1200" dirty="0">
                  <a:solidFill>
                    <a:srgbClr val="000000"/>
                  </a:solidFill>
                </a:rPr>
                <a:t>     Salb      </a:t>
              </a:r>
              <a:r>
                <a:rPr lang="de-DE" altLang="en-US" sz="1200" dirty="0" smtClean="0">
                  <a:solidFill>
                    <a:srgbClr val="000000"/>
                  </a:solidFill>
                </a:rPr>
                <a:t>Salm </a:t>
              </a:r>
              <a:r>
                <a:rPr lang="de-DE" altLang="en-US" sz="1200" dirty="0">
                  <a:solidFill>
                    <a:srgbClr val="000000"/>
                  </a:solidFill>
                </a:rPr>
                <a:t>+ F</a:t>
              </a:r>
            </a:p>
          </p:txBody>
        </p:sp>
      </p:grpSp>
      <p:cxnSp>
        <p:nvCxnSpPr>
          <p:cNvPr id="112" name="Gerade Verbindung 62"/>
          <p:cNvCxnSpPr/>
          <p:nvPr/>
        </p:nvCxnSpPr>
        <p:spPr>
          <a:xfrm>
            <a:off x="468313" y="1742174"/>
            <a:ext cx="39147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Gerade Verbindung 132"/>
          <p:cNvCxnSpPr/>
          <p:nvPr/>
        </p:nvCxnSpPr>
        <p:spPr>
          <a:xfrm>
            <a:off x="4608513" y="1742174"/>
            <a:ext cx="39147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3388" name="TextBox 34"/>
          <p:cNvSpPr txBox="1">
            <a:spLocks noChangeArrowheads="1"/>
          </p:cNvSpPr>
          <p:nvPr/>
        </p:nvSpPr>
        <p:spPr bwMode="auto">
          <a:xfrm>
            <a:off x="536575" y="6085723"/>
            <a:ext cx="4006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7F7F7F"/>
              </a:buClr>
              <a:buFont typeface="Wingdings" pitchFamily="2" charset="2"/>
              <a:buChar char="§"/>
              <a:defRPr sz="3200">
                <a:solidFill>
                  <a:schemeClr val="tx1"/>
                </a:solidFill>
                <a:latin typeface="Arial" pitchFamily="34" charset="0"/>
                <a:cs typeface="Arial" pitchFamily="34" charset="0"/>
              </a:defRPr>
            </a:lvl1pPr>
            <a:lvl2pPr marL="742950" indent="-285750" eaLnBrk="0" hangingPunct="0">
              <a:spcBef>
                <a:spcPct val="20000"/>
              </a:spcBef>
              <a:buClr>
                <a:srgbClr val="1F497D"/>
              </a:buClr>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FC000"/>
              </a:buClr>
              <a:buFont typeface="Wingdings" pitchFamily="2" charset="2"/>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C00000"/>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pPr>
            <a:r>
              <a:rPr lang="de-DE" altLang="en-US" sz="900" dirty="0">
                <a:solidFill>
                  <a:srgbClr val="000000"/>
                </a:solidFill>
              </a:rPr>
              <a:t>modifiziert nach  </a:t>
            </a:r>
            <a:r>
              <a:rPr lang="de-DE" altLang="en-US" sz="900" dirty="0" err="1">
                <a:solidFill>
                  <a:srgbClr val="000000"/>
                </a:solidFill>
              </a:rPr>
              <a:t>D‘Urzo</a:t>
            </a:r>
            <a:r>
              <a:rPr lang="de-DE" altLang="en-US" sz="900" dirty="0">
                <a:solidFill>
                  <a:srgbClr val="000000"/>
                </a:solidFill>
              </a:rPr>
              <a:t> et al., </a:t>
            </a:r>
            <a:r>
              <a:rPr lang="de-DE" altLang="en-US" sz="900" dirty="0" err="1">
                <a:solidFill>
                  <a:srgbClr val="000000"/>
                </a:solidFill>
              </a:rPr>
              <a:t>Respiratory</a:t>
            </a:r>
            <a:r>
              <a:rPr lang="de-DE" altLang="en-US" sz="900" dirty="0">
                <a:solidFill>
                  <a:srgbClr val="000000"/>
                </a:solidFill>
              </a:rPr>
              <a:t> Research 2011,  12:156</a:t>
            </a:r>
          </a:p>
        </p:txBody>
      </p:sp>
      <p:sp>
        <p:nvSpPr>
          <p:cNvPr id="124" name="Rectangle 6"/>
          <p:cNvSpPr/>
          <p:nvPr/>
        </p:nvSpPr>
        <p:spPr bwMode="auto">
          <a:xfrm>
            <a:off x="5675313" y="3055115"/>
            <a:ext cx="384175" cy="2152650"/>
          </a:xfrm>
          <a:prstGeom prst="rect">
            <a:avLst/>
          </a:prstGeom>
          <a:solidFill>
            <a:srgbClr val="0081E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defTabSz="914400">
              <a:defRPr/>
            </a:pPr>
            <a:endParaRPr lang="de-DE" sz="1000" dirty="0">
              <a:solidFill>
                <a:prstClr val="white"/>
              </a:solidFill>
              <a:latin typeface="Arial" pitchFamily="34" charset="0"/>
              <a:cs typeface="Arial" pitchFamily="34" charset="0"/>
            </a:endParaRPr>
          </a:p>
        </p:txBody>
      </p:sp>
      <p:sp>
        <p:nvSpPr>
          <p:cNvPr id="125" name="Rectangle 6"/>
          <p:cNvSpPr/>
          <p:nvPr/>
        </p:nvSpPr>
        <p:spPr bwMode="auto">
          <a:xfrm>
            <a:off x="6264275" y="2664590"/>
            <a:ext cx="385763" cy="2543175"/>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defTabSz="914400">
              <a:defRPr/>
            </a:pPr>
            <a:endParaRPr lang="de-DE" sz="1000" dirty="0">
              <a:solidFill>
                <a:prstClr val="white"/>
              </a:solidFill>
              <a:latin typeface="Arial" pitchFamily="34" charset="0"/>
              <a:cs typeface="Arial" pitchFamily="34" charset="0"/>
            </a:endParaRPr>
          </a:p>
        </p:txBody>
      </p:sp>
      <p:sp>
        <p:nvSpPr>
          <p:cNvPr id="126" name="Rectangle 6"/>
          <p:cNvSpPr/>
          <p:nvPr/>
        </p:nvSpPr>
        <p:spPr bwMode="auto">
          <a:xfrm>
            <a:off x="6884988" y="3328165"/>
            <a:ext cx="384175" cy="1881187"/>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defTabSz="914400">
              <a:defRPr/>
            </a:pPr>
            <a:endParaRPr lang="de-DE" sz="1000" dirty="0">
              <a:solidFill>
                <a:prstClr val="white"/>
              </a:solidFill>
              <a:latin typeface="Arial" pitchFamily="34" charset="0"/>
              <a:cs typeface="Arial" pitchFamily="34" charset="0"/>
            </a:endParaRPr>
          </a:p>
        </p:txBody>
      </p:sp>
      <p:sp>
        <p:nvSpPr>
          <p:cNvPr id="127" name="Rectangle 6"/>
          <p:cNvSpPr/>
          <p:nvPr/>
        </p:nvSpPr>
        <p:spPr bwMode="auto">
          <a:xfrm>
            <a:off x="7485063" y="4113977"/>
            <a:ext cx="384175" cy="1093788"/>
          </a:xfrm>
          <a:prstGeom prst="rect">
            <a:avLst/>
          </a:prstGeom>
          <a:solidFill>
            <a:srgbClr val="A36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defTabSz="914400">
              <a:defRPr/>
            </a:pPr>
            <a:endParaRPr lang="de-DE" sz="1000" dirty="0">
              <a:solidFill>
                <a:prstClr val="white"/>
              </a:solidFill>
              <a:latin typeface="Arial" pitchFamily="34" charset="0"/>
              <a:cs typeface="Arial" pitchFamily="34" charset="0"/>
            </a:endParaRPr>
          </a:p>
        </p:txBody>
      </p:sp>
      <p:sp>
        <p:nvSpPr>
          <p:cNvPr id="2" name="TextBox 1"/>
          <p:cNvSpPr txBox="1"/>
          <p:nvPr/>
        </p:nvSpPr>
        <p:spPr>
          <a:xfrm>
            <a:off x="1394844" y="6420949"/>
            <a:ext cx="5843138" cy="276999"/>
          </a:xfrm>
          <a:prstGeom prst="rect">
            <a:avLst/>
          </a:prstGeom>
          <a:noFill/>
        </p:spPr>
        <p:txBody>
          <a:bodyPr wrap="none" rtlCol="0">
            <a:spAutoFit/>
          </a:bodyPr>
          <a:lstStyle/>
          <a:p>
            <a:r>
              <a:rPr lang="de-AT" sz="1200" dirty="0" smtClean="0"/>
              <a:t>FEV</a:t>
            </a:r>
            <a:r>
              <a:rPr lang="de-AT" sz="1200" baseline="-25000" dirty="0" smtClean="0"/>
              <a:t>1</a:t>
            </a:r>
            <a:r>
              <a:rPr lang="de-AT" sz="1200" dirty="0" smtClean="0"/>
              <a:t> = </a:t>
            </a:r>
            <a:r>
              <a:rPr lang="de-AT" sz="1200" dirty="0" err="1" smtClean="0"/>
              <a:t>forced</a:t>
            </a:r>
            <a:r>
              <a:rPr lang="de-AT" sz="1200" dirty="0" smtClean="0"/>
              <a:t> </a:t>
            </a:r>
            <a:r>
              <a:rPr lang="de-AT" sz="1200" dirty="0" err="1" smtClean="0"/>
              <a:t>expiratory</a:t>
            </a:r>
            <a:r>
              <a:rPr lang="de-AT" sz="1200" dirty="0" smtClean="0"/>
              <a:t> </a:t>
            </a:r>
            <a:r>
              <a:rPr lang="de-AT" sz="1200" dirty="0" err="1" smtClean="0"/>
              <a:t>volume</a:t>
            </a:r>
            <a:r>
              <a:rPr lang="de-AT" sz="1200" dirty="0" smtClean="0"/>
              <a:t> in 1 s; Salb = </a:t>
            </a:r>
            <a:r>
              <a:rPr lang="de-AT" sz="1200" dirty="0" err="1" smtClean="0"/>
              <a:t>Salbutamol</a:t>
            </a:r>
            <a:r>
              <a:rPr lang="de-AT" sz="1200" dirty="0" smtClean="0"/>
              <a:t>; Salm + F = </a:t>
            </a:r>
            <a:r>
              <a:rPr lang="de-AT" sz="1200" dirty="0" err="1" smtClean="0"/>
              <a:t>Salmeterol</a:t>
            </a:r>
            <a:r>
              <a:rPr lang="de-AT" sz="1200" dirty="0" smtClean="0"/>
              <a:t>/</a:t>
            </a:r>
            <a:r>
              <a:rPr lang="de-AT" sz="1200" dirty="0" err="1" smtClean="0"/>
              <a:t>Fluticason</a:t>
            </a:r>
            <a:endParaRPr lang="en-US" sz="1200" dirty="0"/>
          </a:p>
        </p:txBody>
      </p:sp>
    </p:spTree>
    <p:extLst>
      <p:ext uri="{BB962C8B-B14F-4D97-AF65-F5344CB8AC3E}">
        <p14:creationId xmlns:p14="http://schemas.microsoft.com/office/powerpoint/2010/main" val="120453792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443309" y="673736"/>
            <a:ext cx="8077200" cy="523220"/>
          </a:xfrm>
          <a:prstGeom prst="rect">
            <a:avLst/>
          </a:prstGeom>
          <a:noFill/>
        </p:spPr>
        <p:txBody>
          <a:bodyPr wrap="square" rtlCol="0">
            <a:spAutoFit/>
          </a:bodyPr>
          <a:lstStyle/>
          <a:p>
            <a:pPr fontAlgn="base">
              <a:spcBef>
                <a:spcPct val="0"/>
              </a:spcBef>
              <a:spcAft>
                <a:spcPct val="0"/>
              </a:spcAft>
            </a:pPr>
            <a:r>
              <a:rPr lang="de-DE" sz="2800" b="1" dirty="0" smtClean="0">
                <a:solidFill>
                  <a:schemeClr val="tx2"/>
                </a:solidFill>
                <a:latin typeface="ITC Franklin Gothic Std Heavy Italic"/>
              </a:rPr>
              <a:t>3-wöchige Ausdauerbelastungs-Studie</a:t>
            </a:r>
          </a:p>
        </p:txBody>
      </p:sp>
      <p:sp>
        <p:nvSpPr>
          <p:cNvPr id="8" name="Rechteck 7"/>
          <p:cNvSpPr/>
          <p:nvPr/>
        </p:nvSpPr>
        <p:spPr>
          <a:xfrm>
            <a:off x="1122334" y="1690036"/>
            <a:ext cx="6802583" cy="4658259"/>
          </a:xfrm>
          <a:prstGeom prst="rect">
            <a:avLst/>
          </a:prstGeom>
          <a:solidFill>
            <a:srgbClr val="88746A"/>
          </a:solidFill>
          <a:ln w="9525" cmpd="sng">
            <a:noFill/>
            <a:miter lim="800000"/>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 </a:t>
            </a:r>
            <a:endParaRPr lang="de-DE" dirty="0"/>
          </a:p>
        </p:txBody>
      </p:sp>
      <p:grpSp>
        <p:nvGrpSpPr>
          <p:cNvPr id="19" name="Gruppierung 18"/>
          <p:cNvGrpSpPr/>
          <p:nvPr/>
        </p:nvGrpSpPr>
        <p:grpSpPr>
          <a:xfrm>
            <a:off x="959782" y="1055347"/>
            <a:ext cx="7067128" cy="4594447"/>
            <a:chOff x="980251" y="304800"/>
            <a:chExt cx="7665649" cy="5486399"/>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80251" y="304800"/>
              <a:ext cx="7665649" cy="5486399"/>
            </a:xfrm>
            <a:prstGeom prst="rect">
              <a:avLst/>
            </a:prstGeom>
            <a:noFill/>
            <a:ln w="9525">
              <a:noFill/>
              <a:miter lim="800000"/>
              <a:headEnd/>
              <a:tailEnd/>
            </a:ln>
          </p:spPr>
        </p:pic>
        <p:cxnSp>
          <p:nvCxnSpPr>
            <p:cNvPr id="12" name="Straight Arrow Connector 2"/>
            <p:cNvCxnSpPr/>
            <p:nvPr/>
          </p:nvCxnSpPr>
          <p:spPr>
            <a:xfrm>
              <a:off x="6263676" y="4114800"/>
              <a:ext cx="304800" cy="3810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4"/>
            <p:cNvCxnSpPr/>
            <p:nvPr/>
          </p:nvCxnSpPr>
          <p:spPr>
            <a:xfrm flipV="1">
              <a:off x="6339876" y="3124200"/>
              <a:ext cx="228600" cy="3048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9"/>
            <p:cNvCxnSpPr/>
            <p:nvPr/>
          </p:nvCxnSpPr>
          <p:spPr>
            <a:xfrm flipH="1">
              <a:off x="5730276" y="4114800"/>
              <a:ext cx="304800" cy="38100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1"/>
            <p:cNvCxnSpPr/>
            <p:nvPr/>
          </p:nvCxnSpPr>
          <p:spPr>
            <a:xfrm>
              <a:off x="5730276" y="3124200"/>
              <a:ext cx="228600" cy="30480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898272" y="6464369"/>
            <a:ext cx="2023759" cy="276999"/>
          </a:xfrm>
          <a:prstGeom prst="rect">
            <a:avLst/>
          </a:prstGeom>
          <a:noFill/>
        </p:spPr>
        <p:txBody>
          <a:bodyPr wrap="none" rtlCol="0">
            <a:spAutoFit/>
          </a:bodyPr>
          <a:lstStyle/>
          <a:p>
            <a:r>
              <a:rPr lang="de-DE" sz="1200" spc="10" dirty="0">
                <a:solidFill>
                  <a:srgbClr val="88746A"/>
                </a:solidFill>
                <a:latin typeface="ITC Franklin Gothic Std Book"/>
              </a:rPr>
              <a:t>NVA237 = </a:t>
            </a:r>
            <a:r>
              <a:rPr lang="de-DE" sz="1200" spc="10" dirty="0" err="1">
                <a:solidFill>
                  <a:srgbClr val="88746A"/>
                </a:solidFill>
                <a:latin typeface="ITC Franklin Gothic Std Book"/>
              </a:rPr>
              <a:t>Glycopyrronium</a:t>
            </a:r>
            <a:endParaRPr lang="en-US" sz="1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466823" y="708037"/>
            <a:ext cx="8077200" cy="523220"/>
          </a:xfrm>
          <a:prstGeom prst="rect">
            <a:avLst/>
          </a:prstGeom>
          <a:noFill/>
        </p:spPr>
        <p:txBody>
          <a:bodyPr wrap="square" rtlCol="0">
            <a:spAutoFit/>
          </a:bodyPr>
          <a:lstStyle/>
          <a:p>
            <a:pPr fontAlgn="base">
              <a:spcBef>
                <a:spcPct val="0"/>
              </a:spcBef>
              <a:spcAft>
                <a:spcPct val="0"/>
              </a:spcAft>
            </a:pPr>
            <a:r>
              <a:rPr lang="de-DE" sz="2800" b="1" dirty="0" smtClean="0">
                <a:solidFill>
                  <a:schemeClr val="tx2"/>
                </a:solidFill>
                <a:latin typeface="ITC Franklin Gothic Std Heavy Italic"/>
              </a:rPr>
              <a:t>Endpunkte der Studie</a:t>
            </a:r>
          </a:p>
        </p:txBody>
      </p:sp>
      <p:sp>
        <p:nvSpPr>
          <p:cNvPr id="17" name="Rectangle 7"/>
          <p:cNvSpPr txBox="1">
            <a:spLocks noChangeArrowheads="1"/>
          </p:cNvSpPr>
          <p:nvPr/>
        </p:nvSpPr>
        <p:spPr bwMode="auto">
          <a:xfrm>
            <a:off x="1066800" y="1700808"/>
            <a:ext cx="7378700"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000" marR="0" lvl="0" indent="-360000"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r>
              <a:rPr kumimoji="0" lang="de-DE" sz="2000" u="none" strike="noStrike" kern="0" cap="none" spc="10" normalizeH="0" noProof="0" dirty="0" smtClean="0">
                <a:ln>
                  <a:noFill/>
                </a:ln>
                <a:effectLst/>
                <a:uLnTx/>
                <a:uFillTx/>
                <a:latin typeface="ITC Franklin Gothic Std Demi Condensed"/>
                <a:ea typeface="+mn-ea"/>
                <a:cs typeface="+mn-cs"/>
              </a:rPr>
              <a:t>Primärer Endpunkt</a:t>
            </a:r>
            <a:r>
              <a:rPr kumimoji="0" lang="de-DE" sz="2000" u="none" strike="noStrike" kern="0" cap="none" spc="10" normalizeH="0" noProof="0" dirty="0" smtClean="0">
                <a:ln>
                  <a:noFill/>
                </a:ln>
                <a:solidFill>
                  <a:srgbClr val="88746A"/>
                </a:solidFill>
                <a:effectLst/>
                <a:uLnTx/>
                <a:uFillTx/>
                <a:latin typeface="ITC Franklin Gothic Std Demi Condensed"/>
                <a:ea typeface="+mn-ea"/>
                <a:cs typeface="+mn-cs"/>
              </a:rPr>
              <a:t/>
            </a:r>
            <a:br>
              <a:rPr kumimoji="0" lang="de-DE" sz="2000" u="none" strike="noStrike" kern="0" cap="none" spc="10" normalizeH="0" noProof="0" dirty="0" smtClean="0">
                <a:ln>
                  <a:noFill/>
                </a:ln>
                <a:solidFill>
                  <a:srgbClr val="88746A"/>
                </a:solidFill>
                <a:effectLst/>
                <a:uLnTx/>
                <a:uFillTx/>
                <a:latin typeface="ITC Franklin Gothic Std Demi Condensed"/>
                <a:ea typeface="+mn-ea"/>
                <a:cs typeface="+mn-cs"/>
              </a:rPr>
            </a:br>
            <a:r>
              <a:rPr kumimoji="0" lang="de-DE" sz="2000" u="none" strike="noStrike" kern="0" cap="none" spc="10" normalizeH="0" noProof="0" dirty="0" smtClean="0">
                <a:ln>
                  <a:noFill/>
                </a:ln>
                <a:solidFill>
                  <a:schemeClr val="tx2"/>
                </a:solidFill>
                <a:effectLst/>
                <a:uLnTx/>
                <a:uFillTx/>
                <a:latin typeface="FranklinGothic-MediumCond"/>
              </a:rPr>
              <a:t>Belastungstoleranz</a:t>
            </a:r>
            <a:r>
              <a:rPr kumimoji="0" lang="de-DE" sz="2000" u="none" strike="noStrike" kern="0" cap="none" spc="10" normalizeH="0" noProof="0" dirty="0" smtClean="0">
                <a:ln>
                  <a:noFill/>
                </a:ln>
                <a:effectLst/>
                <a:uLnTx/>
                <a:uFillTx/>
                <a:latin typeface="FranklinGothic-MediumCond"/>
              </a:rPr>
              <a:t> vs. Placebo, gemessen anhand der Ausdauerbelastungszeit während eines Fahrrad-</a:t>
            </a:r>
            <a:r>
              <a:rPr kumimoji="0" lang="de-DE" sz="2000" u="none" strike="noStrike" kern="0" cap="none" spc="10" normalizeH="0" noProof="0" dirty="0" err="1" smtClean="0">
                <a:ln>
                  <a:noFill/>
                </a:ln>
                <a:effectLst/>
                <a:uLnTx/>
                <a:uFillTx/>
                <a:latin typeface="FranklinGothic-MediumCond"/>
              </a:rPr>
              <a:t>Ergometrietests</a:t>
            </a:r>
            <a:r>
              <a:rPr kumimoji="0" lang="de-DE" sz="2000" u="none" strike="noStrike" kern="0" cap="none" spc="10" normalizeH="0" noProof="0" dirty="0" smtClean="0">
                <a:ln>
                  <a:noFill/>
                </a:ln>
                <a:effectLst/>
                <a:uLnTx/>
                <a:uFillTx/>
                <a:latin typeface="FranklinGothic-MediumCond"/>
              </a:rPr>
              <a:t> (sub-maximal </a:t>
            </a:r>
            <a:r>
              <a:rPr kumimoji="0" lang="de-DE" sz="2000" u="none" strike="noStrike" kern="0" cap="none" spc="10" normalizeH="0" noProof="0" dirty="0" err="1" smtClean="0">
                <a:ln>
                  <a:noFill/>
                </a:ln>
                <a:effectLst/>
                <a:uLnTx/>
                <a:uFillTx/>
                <a:latin typeface="FranklinGothic-MediumCond"/>
              </a:rPr>
              <a:t>constant-load</a:t>
            </a:r>
            <a:r>
              <a:rPr kumimoji="0" lang="de-DE" sz="2000" u="none" strike="noStrike" kern="0" cap="none" spc="10" normalizeH="0" noProof="0" dirty="0" smtClean="0">
                <a:ln>
                  <a:noFill/>
                </a:ln>
                <a:effectLst/>
                <a:uLnTx/>
                <a:uFillTx/>
                <a:latin typeface="FranklinGothic-MediumCond"/>
              </a:rPr>
              <a:t> </a:t>
            </a:r>
            <a:r>
              <a:rPr kumimoji="0" lang="de-DE" sz="2000" u="none" strike="noStrike" kern="0" cap="none" spc="10" normalizeH="0" noProof="0" dirty="0" err="1" smtClean="0">
                <a:ln>
                  <a:noFill/>
                </a:ln>
                <a:effectLst/>
                <a:uLnTx/>
                <a:uFillTx/>
                <a:latin typeface="FranklinGothic-MediumCond"/>
              </a:rPr>
              <a:t>cycle</a:t>
            </a:r>
            <a:r>
              <a:rPr kumimoji="0" lang="de-DE" sz="2000" u="none" strike="noStrike" kern="0" cap="none" spc="10" normalizeH="0" noProof="0" dirty="0" smtClean="0">
                <a:ln>
                  <a:noFill/>
                </a:ln>
                <a:effectLst/>
                <a:uLnTx/>
                <a:uFillTx/>
                <a:latin typeface="FranklinGothic-MediumCond"/>
              </a:rPr>
              <a:t> </a:t>
            </a:r>
            <a:r>
              <a:rPr kumimoji="0" lang="de-DE" sz="2000" u="none" strike="noStrike" kern="0" cap="none" spc="10" normalizeH="0" noProof="0" dirty="0" err="1" smtClean="0">
                <a:ln>
                  <a:noFill/>
                </a:ln>
                <a:effectLst/>
                <a:uLnTx/>
                <a:uFillTx/>
                <a:latin typeface="FranklinGothic-MediumCond"/>
              </a:rPr>
              <a:t>ergometry</a:t>
            </a:r>
            <a:r>
              <a:rPr kumimoji="0" lang="de-DE" sz="2000" u="none" strike="noStrike" kern="0" cap="none" spc="10" normalizeH="0" noProof="0" dirty="0" smtClean="0">
                <a:ln>
                  <a:noFill/>
                </a:ln>
                <a:effectLst/>
                <a:uLnTx/>
                <a:uFillTx/>
                <a:latin typeface="FranklinGothic-MediumCond"/>
              </a:rPr>
              <a:t> test, </a:t>
            </a:r>
            <a:r>
              <a:rPr kumimoji="0" lang="de-DE" sz="2000" u="none" strike="noStrike" kern="0" cap="none" spc="10" normalizeH="0" noProof="0" dirty="0" smtClean="0">
                <a:ln>
                  <a:noFill/>
                </a:ln>
                <a:solidFill>
                  <a:schemeClr val="tx2"/>
                </a:solidFill>
                <a:effectLst/>
                <a:uLnTx/>
                <a:uFillTx/>
                <a:latin typeface="FranklinGothic-MediumCond"/>
              </a:rPr>
              <a:t>SMET</a:t>
            </a:r>
            <a:r>
              <a:rPr kumimoji="0" lang="de-DE" sz="2000" u="none" strike="noStrike" kern="0" cap="none" spc="10" normalizeH="0" noProof="0" dirty="0" smtClean="0">
                <a:ln>
                  <a:noFill/>
                </a:ln>
                <a:effectLst/>
                <a:uLnTx/>
                <a:uFillTx/>
                <a:latin typeface="FranklinGothic-MediumCond"/>
              </a:rPr>
              <a:t>) nach 3-wöchiger Behandlung, 1 Stunde nach Verabreichung des Medikaments</a:t>
            </a:r>
          </a:p>
          <a:p>
            <a:pPr marL="342900" marR="0" lvl="0" indent="-342900" algn="l"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endParaRPr kumimoji="0" lang="de-DE" sz="2000" u="none" strike="noStrike" kern="0" cap="none" spc="10" normalizeH="0" noProof="0" dirty="0" smtClean="0">
              <a:ln>
                <a:noFill/>
              </a:ln>
              <a:solidFill>
                <a:srgbClr val="88746A"/>
              </a:solidFill>
              <a:effectLst/>
              <a:uLnTx/>
              <a:uFillTx/>
              <a:latin typeface="FranklinGothic-MediumCond"/>
            </a:endParaRPr>
          </a:p>
          <a:p>
            <a:pPr marL="360000" marR="0" lvl="0" indent="-360000" algn="l"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r>
              <a:rPr kumimoji="0" lang="de-DE" sz="2000" u="none" strike="noStrike" kern="0" cap="none" spc="10" normalizeH="0" noProof="0" dirty="0" smtClean="0">
                <a:ln>
                  <a:noFill/>
                </a:ln>
                <a:effectLst/>
                <a:uLnTx/>
                <a:uFillTx/>
                <a:latin typeface="ITC Franklin Gothic Std Demi Condensed"/>
                <a:ea typeface="+mn-ea"/>
                <a:cs typeface="+mn-cs"/>
              </a:rPr>
              <a:t>Wichtiger sekundärer Endpunkt</a:t>
            </a:r>
            <a:r>
              <a:rPr kumimoji="0" lang="de-DE" sz="2000" u="none" strike="noStrike" kern="0" cap="none" spc="10" normalizeH="0" noProof="0" dirty="0" smtClean="0">
                <a:ln>
                  <a:noFill/>
                </a:ln>
                <a:solidFill>
                  <a:srgbClr val="88746A"/>
                </a:solidFill>
                <a:effectLst/>
                <a:uLnTx/>
                <a:uFillTx/>
                <a:latin typeface="ITC Franklin Gothic Std Demi Condensed"/>
                <a:ea typeface="+mn-ea"/>
                <a:cs typeface="+mn-cs"/>
              </a:rPr>
              <a:t/>
            </a:r>
            <a:br>
              <a:rPr kumimoji="0" lang="de-DE" sz="2000" u="none" strike="noStrike" kern="0" cap="none" spc="10" normalizeH="0" noProof="0" dirty="0" smtClean="0">
                <a:ln>
                  <a:noFill/>
                </a:ln>
                <a:solidFill>
                  <a:srgbClr val="88746A"/>
                </a:solidFill>
                <a:effectLst/>
                <a:uLnTx/>
                <a:uFillTx/>
                <a:latin typeface="ITC Franklin Gothic Std Demi Condensed"/>
                <a:ea typeface="+mn-ea"/>
                <a:cs typeface="+mn-cs"/>
              </a:rPr>
            </a:br>
            <a:r>
              <a:rPr kumimoji="0" lang="de-DE" sz="2000" u="none" strike="noStrike" kern="0" cap="none" spc="10" normalizeH="0" noProof="0" dirty="0" smtClean="0">
                <a:ln>
                  <a:noFill/>
                </a:ln>
                <a:solidFill>
                  <a:schemeClr val="tx2"/>
                </a:solidFill>
                <a:effectLst/>
                <a:uLnTx/>
                <a:uFillTx/>
                <a:latin typeface="FranklinGothic-MediumCond"/>
              </a:rPr>
              <a:t>dynamische Inspirationskapazität </a:t>
            </a:r>
            <a:r>
              <a:rPr kumimoji="0" lang="de-DE" sz="2000" u="none" strike="noStrike" kern="0" cap="none" spc="10" normalizeH="0" noProof="0" dirty="0" smtClean="0">
                <a:ln>
                  <a:noFill/>
                </a:ln>
                <a:effectLst/>
                <a:uLnTx/>
                <a:uFillTx/>
                <a:latin typeface="FranklinGothic-MediumCond"/>
              </a:rPr>
              <a:t>(IC) während des SMET bei </a:t>
            </a:r>
            <a:br>
              <a:rPr kumimoji="0" lang="de-DE" sz="2000" u="none" strike="noStrike" kern="0" cap="none" spc="10" normalizeH="0" noProof="0" dirty="0" smtClean="0">
                <a:ln>
                  <a:noFill/>
                </a:ln>
                <a:effectLst/>
                <a:uLnTx/>
                <a:uFillTx/>
                <a:latin typeface="FranklinGothic-MediumCond"/>
              </a:rPr>
            </a:br>
            <a:r>
              <a:rPr kumimoji="0" lang="de-DE" sz="2000" u="none" strike="noStrike" kern="0" cap="none" spc="10" normalizeH="0" noProof="0" dirty="0" smtClean="0">
                <a:ln>
                  <a:noFill/>
                </a:ln>
                <a:effectLst/>
                <a:uLnTx/>
                <a:uFillTx/>
                <a:latin typeface="FranklinGothic-MediumCond"/>
              </a:rPr>
              <a:t>Belastungs-</a:t>
            </a:r>
            <a:r>
              <a:rPr kumimoji="0" lang="de-DE" sz="2000" u="none" strike="noStrike" kern="0" cap="none" spc="10" normalizeH="0" noProof="0" dirty="0" err="1" smtClean="0">
                <a:ln>
                  <a:noFill/>
                </a:ln>
                <a:effectLst/>
                <a:uLnTx/>
                <a:uFillTx/>
                <a:latin typeface="FranklinGothic-MediumCond"/>
              </a:rPr>
              <a:t>Isotime</a:t>
            </a:r>
            <a:r>
              <a:rPr kumimoji="0" lang="de-DE" sz="2000" u="none" strike="noStrike" kern="0" cap="none" spc="10" normalizeH="0" noProof="0" dirty="0" smtClean="0">
                <a:ln>
                  <a:noFill/>
                </a:ln>
                <a:effectLst/>
                <a:uLnTx/>
                <a:uFillTx/>
                <a:latin typeface="FranklinGothic-MediumCond"/>
              </a:rPr>
              <a:t>* nach 3 Wochen</a:t>
            </a:r>
          </a:p>
        </p:txBody>
      </p:sp>
      <p:sp>
        <p:nvSpPr>
          <p:cNvPr id="18" name="Text Box 7"/>
          <p:cNvSpPr txBox="1">
            <a:spLocks noChangeArrowheads="1"/>
          </p:cNvSpPr>
          <p:nvPr/>
        </p:nvSpPr>
        <p:spPr bwMode="auto">
          <a:xfrm>
            <a:off x="1066800" y="5851564"/>
            <a:ext cx="8458200" cy="492443"/>
          </a:xfrm>
          <a:prstGeom prst="rect">
            <a:avLst/>
          </a:prstGeom>
          <a:noFill/>
          <a:ln w="9525" algn="ctr">
            <a:noFill/>
            <a:miter lim="800000"/>
            <a:headEnd/>
            <a:tailEnd/>
          </a:ln>
        </p:spPr>
        <p:txBody>
          <a:bodyPr wrap="square">
            <a:spAutoFit/>
          </a:bodyPr>
          <a:lstStyle/>
          <a:p>
            <a:pPr fontAlgn="base">
              <a:spcAft>
                <a:spcPct val="0"/>
              </a:spcAft>
              <a:buClr>
                <a:srgbClr val="FFFF00"/>
              </a:buClr>
              <a:buSzPct val="60000"/>
            </a:pPr>
            <a:r>
              <a:rPr lang="de-DE" sz="1300" b="0" i="0" spc="10" dirty="0" smtClean="0">
                <a:solidFill>
                  <a:srgbClr val="88746A"/>
                </a:solidFill>
                <a:latin typeface="ITC Franklin Gothic Std Book"/>
              </a:rPr>
              <a:t>*</a:t>
            </a:r>
            <a:r>
              <a:rPr lang="de-DE" sz="1300" b="0" i="0" spc="10" dirty="0" smtClean="0">
                <a:solidFill>
                  <a:srgbClr val="88746A"/>
                </a:solidFill>
                <a:latin typeface="ITC Franklin Gothic Std Demi"/>
              </a:rPr>
              <a:t>Isotime</a:t>
            </a:r>
            <a:r>
              <a:rPr lang="de-DE" sz="1300" b="0" i="0" spc="10" dirty="0" smtClean="0">
                <a:solidFill>
                  <a:srgbClr val="88746A"/>
                </a:solidFill>
                <a:latin typeface="ITC Franklin Gothic Std Book"/>
              </a:rPr>
              <a:t> wurde definiert als der letzte mit dem SMET übereinstimmende Zeitpunkt, bei dem der </a:t>
            </a:r>
            <a:br>
              <a:rPr lang="de-DE" sz="1300" b="0" i="0" spc="10" dirty="0" smtClean="0">
                <a:solidFill>
                  <a:srgbClr val="88746A"/>
                </a:solidFill>
                <a:latin typeface="ITC Franklin Gothic Std Book"/>
              </a:rPr>
            </a:br>
            <a:r>
              <a:rPr lang="de-DE" sz="1300" b="0" i="0" spc="10" dirty="0" smtClean="0">
                <a:solidFill>
                  <a:srgbClr val="88746A"/>
                </a:solidFill>
                <a:latin typeface="ITC Franklin Gothic Std Book"/>
              </a:rPr>
              <a:t>  Patient in beiden Behandlungsperioden ein gültiges Testergebnis hatte.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328712" y="707504"/>
            <a:ext cx="8077200" cy="461665"/>
          </a:xfrm>
          <a:prstGeom prst="rect">
            <a:avLst/>
          </a:prstGeom>
          <a:noFill/>
        </p:spPr>
        <p:txBody>
          <a:bodyPr wrap="square" rtlCol="0">
            <a:spAutoFit/>
          </a:bodyPr>
          <a:lstStyle/>
          <a:p>
            <a:pPr fontAlgn="base">
              <a:spcBef>
                <a:spcPct val="0"/>
              </a:spcBef>
              <a:spcAft>
                <a:spcPct val="0"/>
              </a:spcAft>
            </a:pPr>
            <a:r>
              <a:rPr lang="de-DE" sz="2400" b="1" dirty="0" smtClean="0">
                <a:solidFill>
                  <a:schemeClr val="tx2"/>
                </a:solidFill>
                <a:latin typeface="ITC Franklin Gothic Std Heavy Italic"/>
              </a:rPr>
              <a:t>Demografische und klinische </a:t>
            </a:r>
            <a:r>
              <a:rPr lang="de-DE" sz="2400" b="1" dirty="0" err="1" smtClean="0">
                <a:solidFill>
                  <a:schemeClr val="tx2"/>
                </a:solidFill>
                <a:latin typeface="ITC Franklin Gothic Std Heavy Italic"/>
              </a:rPr>
              <a:t>Baseline-Merkmale</a:t>
            </a:r>
            <a:endParaRPr lang="de-DE" sz="2400" b="1" dirty="0" smtClean="0">
              <a:solidFill>
                <a:schemeClr val="tx2"/>
              </a:solidFill>
              <a:latin typeface="ITC Franklin Gothic Std Heavy Italic"/>
            </a:endParaRPr>
          </a:p>
        </p:txBody>
      </p:sp>
      <p:graphicFrame>
        <p:nvGraphicFramePr>
          <p:cNvPr id="6" name="Group 41"/>
          <p:cNvGraphicFramePr>
            <a:graphicFrameLocks noGrp="1"/>
          </p:cNvGraphicFramePr>
          <p:nvPr>
            <p:extLst>
              <p:ext uri="{D42A27DB-BD31-4B8C-83A1-F6EECF244321}">
                <p14:modId xmlns:p14="http://schemas.microsoft.com/office/powerpoint/2010/main" val="198180949"/>
              </p:ext>
            </p:extLst>
          </p:nvPr>
        </p:nvGraphicFramePr>
        <p:xfrm>
          <a:off x="1065312" y="1556792"/>
          <a:ext cx="7340600" cy="4638767"/>
        </p:xfrm>
        <a:graphic>
          <a:graphicData uri="http://schemas.openxmlformats.org/drawingml/2006/table">
            <a:tbl>
              <a:tblPr/>
              <a:tblGrid>
                <a:gridCol w="4116224"/>
                <a:gridCol w="1478696"/>
                <a:gridCol w="1745680"/>
              </a:tblGrid>
              <a:tr h="5526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88746A"/>
                          </a:solidFill>
                          <a:effectLst/>
                          <a:latin typeface="ITC Franklin Gothic Std Book"/>
                          <a:cs typeface="ITC Franklin Gothic Std Book"/>
                        </a:rPr>
                        <a:t> </a:t>
                      </a:r>
                    </a:p>
                  </a:txBody>
                  <a:tcPr marL="82324" marR="82324" marT="41137" marB="41137"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err="1" smtClean="0">
                          <a:solidFill>
                            <a:srgbClr val="88746A"/>
                          </a:solidFill>
                          <a:latin typeface="ITC Franklin Gothic Std Book"/>
                          <a:cs typeface="ITC Franklin Gothic Std Book"/>
                        </a:rPr>
                        <a:t>Glycopyrronium</a:t>
                      </a:r>
                      <a:r>
                        <a:rPr lang="de-DE" sz="1400" b="0" i="0" u="none" dirty="0" smtClean="0">
                          <a:solidFill>
                            <a:srgbClr val="88746A"/>
                          </a:solidFill>
                          <a:latin typeface="ITC Franklin Gothic Std Book"/>
                          <a:cs typeface="ITC Franklin Gothic Std Book"/>
                        </a:rPr>
                        <a:t>/Placebo (n=55)</a:t>
                      </a:r>
                    </a:p>
                  </a:txBody>
                  <a:tcPr marL="82324" marR="82324" marT="41137" marB="41137"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Placebo/</a:t>
                      </a:r>
                      <a:r>
                        <a:rPr lang="de-DE" sz="1400" b="0" i="0" u="none" dirty="0" err="1" smtClean="0">
                          <a:solidFill>
                            <a:srgbClr val="88746A"/>
                          </a:solidFill>
                          <a:latin typeface="ITC Franklin Gothic Std Book"/>
                          <a:cs typeface="ITC Franklin Gothic Std Book"/>
                        </a:rPr>
                        <a:t>Glycopyrronium</a:t>
                      </a:r>
                      <a:r>
                        <a:rPr lang="de-DE" sz="1400" b="0" i="0" u="none" dirty="0" smtClean="0">
                          <a:solidFill>
                            <a:srgbClr val="88746A"/>
                          </a:solidFill>
                          <a:latin typeface="ITC Franklin Gothic Std Book"/>
                          <a:cs typeface="ITC Franklin Gothic Std Book"/>
                        </a:rPr>
                        <a:t> (n=53)</a:t>
                      </a:r>
                    </a:p>
                  </a:txBody>
                  <a:tcPr marL="82324" marR="82324" marT="41137" marB="41137"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9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Alter, Jahre, Mittelwert (SA)</a:t>
                      </a:r>
                    </a:p>
                  </a:txBody>
                  <a:tcPr marL="82324" marR="82324" marT="41137" marB="4113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61,3 (8,50)</a:t>
                      </a:r>
                    </a:p>
                  </a:txBody>
                  <a:tcPr marL="82324" marR="82324" marT="41137" marB="4113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59,7 (8,78)</a:t>
                      </a:r>
                    </a:p>
                  </a:txBody>
                  <a:tcPr marL="82324" marR="82324" marT="41137" marB="4113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199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Gewicht, kg (SA)</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76,3 (13,79) </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79,1 (17,18)</a:t>
                      </a:r>
                    </a:p>
                  </a:txBody>
                  <a:tcPr marL="82324" marR="82324" marT="41137" marB="41137" anchor="ctr" horzOverflow="overflow">
                    <a:lnL>
                      <a:noFill/>
                    </a:lnL>
                    <a:lnR>
                      <a:noFill/>
                    </a:lnR>
                    <a:lnT>
                      <a:noFill/>
                    </a:lnT>
                    <a:lnB>
                      <a:noFill/>
                    </a:lnB>
                    <a:lnTlToBr>
                      <a:noFill/>
                    </a:lnTlToBr>
                    <a:lnBlToTr>
                      <a:noFill/>
                    </a:lnBlToTr>
                    <a:noFill/>
                  </a:tcPr>
                </a:tc>
              </a:tr>
              <a:tr h="3199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Dauer der COPD, Jahre, Mittelwert (SA) </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5,87 (5,80)</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6,49 (6,80)</a:t>
                      </a:r>
                    </a:p>
                  </a:txBody>
                  <a:tcPr marL="82324" marR="82324" marT="41137" marB="41137" anchor="ctr" horzOverflow="overflow">
                    <a:lnL>
                      <a:noFill/>
                    </a:lnL>
                    <a:lnR>
                      <a:noFill/>
                    </a:lnR>
                    <a:lnT>
                      <a:noFill/>
                    </a:lnT>
                    <a:lnB>
                      <a:noFill/>
                    </a:lnB>
                    <a:lnTlToBr>
                      <a:noFill/>
                    </a:lnTlToBr>
                    <a:lnBlToTr>
                      <a:noFill/>
                    </a:lnBlToTr>
                    <a:noFill/>
                  </a:tcPr>
                </a:tc>
              </a:tr>
              <a:tr h="3199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BMI, kg/m</a:t>
                      </a:r>
                      <a:r>
                        <a:rPr lang="de-DE" sz="1400" b="0" i="0" u="none" baseline="30000" dirty="0" smtClean="0">
                          <a:solidFill>
                            <a:srgbClr val="88746A"/>
                          </a:solidFill>
                          <a:latin typeface="ITC Franklin Gothic Std Book"/>
                          <a:cs typeface="ITC Franklin Gothic Std Book"/>
                        </a:rPr>
                        <a:t>2</a:t>
                      </a:r>
                      <a:r>
                        <a:rPr lang="de-DE" sz="1400" b="0" i="0" u="none" dirty="0" smtClean="0">
                          <a:solidFill>
                            <a:srgbClr val="88746A"/>
                          </a:solidFill>
                          <a:latin typeface="ITC Franklin Gothic Std Book"/>
                          <a:cs typeface="ITC Franklin Gothic Std Book"/>
                        </a:rPr>
                        <a:t>, Mittelwert (SA) </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26,4 (3,79)</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26,7 (4,23) </a:t>
                      </a:r>
                    </a:p>
                  </a:txBody>
                  <a:tcPr marL="82324" marR="82324" marT="41137" marB="41137" anchor="ctr" horzOverflow="overflow">
                    <a:lnL>
                      <a:noFill/>
                    </a:lnL>
                    <a:lnR>
                      <a:noFill/>
                    </a:lnR>
                    <a:lnT>
                      <a:noFill/>
                    </a:lnT>
                    <a:lnB>
                      <a:noFill/>
                    </a:lnB>
                    <a:lnTlToBr>
                      <a:noFill/>
                    </a:lnTlToBr>
                    <a:lnBlToTr>
                      <a:noFill/>
                    </a:lnBlToTr>
                    <a:noFill/>
                  </a:tcPr>
                </a:tc>
              </a:tr>
              <a:tr h="3199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Derzeitiger Raucher, n (%)</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28 (51)</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37 (70)</a:t>
                      </a:r>
                    </a:p>
                  </a:txBody>
                  <a:tcPr marL="82324" marR="82324" marT="41137" marB="41137" anchor="ctr" horzOverflow="overflow">
                    <a:lnL>
                      <a:noFill/>
                    </a:lnL>
                    <a:lnR>
                      <a:noFill/>
                    </a:lnR>
                    <a:lnT>
                      <a:noFill/>
                    </a:lnT>
                    <a:lnB>
                      <a:noFill/>
                    </a:lnB>
                    <a:lnTlToBr>
                      <a:noFill/>
                    </a:lnTlToBr>
                    <a:lnBlToTr>
                      <a:noFill/>
                    </a:lnBlToTr>
                    <a:noFill/>
                  </a:tcPr>
                </a:tc>
              </a:tr>
              <a:tr h="53048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Mittlere geschätzte Anzahl der Packungsjahre </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41,4 (18,65) </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51,0 (22,70)</a:t>
                      </a:r>
                    </a:p>
                  </a:txBody>
                  <a:tcPr marL="82324" marR="82324" marT="41137" marB="41137" anchor="ctr" horzOverflow="overflow">
                    <a:lnL>
                      <a:noFill/>
                    </a:lnL>
                    <a:lnR>
                      <a:noFill/>
                    </a:lnR>
                    <a:lnT>
                      <a:noFill/>
                    </a:lnT>
                    <a:lnB>
                      <a:noFill/>
                    </a:lnB>
                    <a:lnTlToBr>
                      <a:noFill/>
                    </a:lnTlToBr>
                    <a:lnBlToTr>
                      <a:noFill/>
                    </a:lnBlToTr>
                    <a:noFill/>
                  </a:tcPr>
                </a:tc>
              </a:tr>
              <a:tr h="53048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Mittleres  postbronchodilatorisch gemessenes FEV</a:t>
                      </a:r>
                      <a:r>
                        <a:rPr lang="de-DE" sz="1400" b="0" i="0" u="none" baseline="-25000" dirty="0" smtClean="0">
                          <a:solidFill>
                            <a:srgbClr val="88746A"/>
                          </a:solidFill>
                          <a:latin typeface="ITC Franklin Gothic Std Book"/>
                          <a:cs typeface="ITC Franklin Gothic Std Book"/>
                        </a:rPr>
                        <a:t>1</a:t>
                      </a:r>
                      <a:r>
                        <a:rPr lang="de-DE" sz="1400" b="0" i="0" u="none" dirty="0" smtClean="0">
                          <a:solidFill>
                            <a:srgbClr val="88746A"/>
                          </a:solidFill>
                          <a:latin typeface="ITC Franklin Gothic Std Book"/>
                          <a:cs typeface="ITC Franklin Gothic Std Book"/>
                        </a:rPr>
                        <a:t> (l)</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1,6 (0,43)</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1,7 (0,46)</a:t>
                      </a:r>
                    </a:p>
                  </a:txBody>
                  <a:tcPr marL="82324" marR="82324" marT="41137" marB="41137" anchor="ctr" horzOverflow="overflow">
                    <a:lnL>
                      <a:noFill/>
                    </a:lnL>
                    <a:lnR>
                      <a:noFill/>
                    </a:lnR>
                    <a:lnT>
                      <a:noFill/>
                    </a:lnT>
                    <a:lnB>
                      <a:noFill/>
                    </a:lnB>
                    <a:lnTlToBr>
                      <a:noFill/>
                    </a:lnTlToBr>
                    <a:lnBlToTr>
                      <a:noFill/>
                    </a:lnBlToTr>
                    <a:noFill/>
                  </a:tcPr>
                </a:tc>
              </a:tr>
              <a:tr h="55269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Mittleres postbronchodilatorisch gemessenes FEV</a:t>
                      </a:r>
                      <a:r>
                        <a:rPr lang="de-DE" sz="1400" b="0" i="0" u="none" baseline="-25000" dirty="0" smtClean="0">
                          <a:solidFill>
                            <a:srgbClr val="88746A"/>
                          </a:solidFill>
                          <a:latin typeface="ITC Franklin Gothic Std Book"/>
                          <a:cs typeface="ITC Franklin Gothic Std Book"/>
                        </a:rPr>
                        <a:t>1</a:t>
                      </a:r>
                      <a:r>
                        <a:rPr lang="de-DE" sz="1400" b="0" i="0" u="none" dirty="0" smtClean="0">
                          <a:solidFill>
                            <a:srgbClr val="88746A"/>
                          </a:solidFill>
                          <a:latin typeface="ITC Franklin Gothic Std Book"/>
                          <a:cs typeface="ITC Franklin Gothic Std Book"/>
                        </a:rPr>
                        <a:t>, vorhergesagter Wert in % </a:t>
                      </a:r>
                      <a:r>
                        <a:rPr lang="de-DE" sz="1400" b="0" i="0" dirty="0" smtClean="0">
                          <a:solidFill>
                            <a:srgbClr val="88746A"/>
                          </a:solidFill>
                          <a:latin typeface="ITC Franklin Gothic Std Book"/>
                          <a:cs typeface="ITC Franklin Gothic Std Book"/>
                        </a:rPr>
                        <a:t> </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57,3 (8,25)</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 57,0 (8,86)</a:t>
                      </a:r>
                    </a:p>
                  </a:txBody>
                  <a:tcPr marL="82324" marR="82324" marT="41137" marB="41137" anchor="ctr" horzOverflow="overflow">
                    <a:lnL>
                      <a:noFill/>
                    </a:lnL>
                    <a:lnR>
                      <a:noFill/>
                    </a:lnR>
                    <a:lnT>
                      <a:noFill/>
                    </a:lnT>
                    <a:lnB>
                      <a:noFill/>
                    </a:lnB>
                    <a:lnTlToBr>
                      <a:noFill/>
                    </a:lnTlToBr>
                    <a:lnBlToTr>
                      <a:noFill/>
                    </a:lnBlToTr>
                    <a:noFill/>
                  </a:tcPr>
                </a:tc>
              </a:tr>
              <a:tr h="55269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Mittleres postbronchodilatorisch gemessenes FEV</a:t>
                      </a:r>
                      <a:r>
                        <a:rPr lang="de-DE" sz="1400" b="0" i="0" u="none" baseline="-25000" dirty="0" smtClean="0">
                          <a:solidFill>
                            <a:srgbClr val="88746A"/>
                          </a:solidFill>
                          <a:latin typeface="ITC Franklin Gothic Std Book"/>
                          <a:cs typeface="ITC Franklin Gothic Std Book"/>
                        </a:rPr>
                        <a:t>1</a:t>
                      </a:r>
                      <a:r>
                        <a:rPr lang="de-DE" sz="1400" b="0" i="0" u="none" dirty="0" smtClean="0">
                          <a:solidFill>
                            <a:srgbClr val="88746A"/>
                          </a:solidFill>
                          <a:latin typeface="ITC Franklin Gothic Std Book"/>
                          <a:cs typeface="ITC Franklin Gothic Std Book"/>
                        </a:rPr>
                        <a:t>/FVC-Quotient </a:t>
                      </a:r>
                      <a:r>
                        <a:rPr lang="de-DE" sz="1400" b="0" i="0" dirty="0" smtClean="0">
                          <a:solidFill>
                            <a:srgbClr val="88746A"/>
                          </a:solidFill>
                          <a:latin typeface="ITC Franklin Gothic Std Book"/>
                          <a:cs typeface="ITC Franklin Gothic Std Book"/>
                        </a:rPr>
                        <a:t> </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0,5 (0,10) </a:t>
                      </a:r>
                    </a:p>
                  </a:txBody>
                  <a:tcPr marL="82324" marR="82324" marT="41137" marB="4113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0,5 (0,08)</a:t>
                      </a:r>
                    </a:p>
                  </a:txBody>
                  <a:tcPr marL="82324" marR="82324" marT="41137" marB="41137" anchor="ctr" horzOverflow="overflow">
                    <a:lnL>
                      <a:noFill/>
                    </a:lnL>
                    <a:lnR>
                      <a:noFill/>
                    </a:lnR>
                    <a:lnT>
                      <a:noFill/>
                    </a:lnT>
                    <a:lnB>
                      <a:noFill/>
                    </a:lnB>
                    <a:lnTlToBr>
                      <a:noFill/>
                    </a:lnTlToBr>
                    <a:lnBlToTr>
                      <a:noFill/>
                    </a:lnBlToTr>
                    <a:noFill/>
                  </a:tcPr>
                </a:tc>
              </a:tr>
              <a:tr h="3199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Mittlere Reversibilität (%)</a:t>
                      </a:r>
                    </a:p>
                  </a:txBody>
                  <a:tcPr marL="82324" marR="82324" marT="41137" marB="4113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19,8 (12,57)</a:t>
                      </a:r>
                    </a:p>
                  </a:txBody>
                  <a:tcPr marL="82324" marR="82324" marT="41137" marB="4113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 18,6 (10,20)</a:t>
                      </a:r>
                    </a:p>
                  </a:txBody>
                  <a:tcPr marL="82324" marR="82324" marT="41137" marB="4113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1187624" y="6453336"/>
            <a:ext cx="4857612" cy="276999"/>
          </a:xfrm>
          <a:prstGeom prst="rect">
            <a:avLst/>
          </a:prstGeom>
          <a:noFill/>
        </p:spPr>
        <p:txBody>
          <a:bodyPr wrap="none" rtlCol="0">
            <a:spAutoFit/>
          </a:bodyPr>
          <a:lstStyle/>
          <a:p>
            <a:r>
              <a:rPr lang="de-DE" sz="1200" spc="10" dirty="0" smtClean="0">
                <a:solidFill>
                  <a:srgbClr val="88746A"/>
                </a:solidFill>
                <a:latin typeface="ITC Franklin Gothic Std Book"/>
              </a:rPr>
              <a:t>FEV</a:t>
            </a:r>
            <a:r>
              <a:rPr lang="de-DE" sz="1200" spc="10" baseline="-25000" dirty="0" smtClean="0">
                <a:solidFill>
                  <a:srgbClr val="88746A"/>
                </a:solidFill>
                <a:latin typeface="ITC Franklin Gothic Std Book"/>
              </a:rPr>
              <a:t>1</a:t>
            </a:r>
            <a:r>
              <a:rPr lang="de-DE" sz="1200" spc="10" dirty="0" smtClean="0">
                <a:solidFill>
                  <a:srgbClr val="88746A"/>
                </a:solidFill>
                <a:latin typeface="ITC Franklin Gothic Std Book"/>
              </a:rPr>
              <a:t> </a:t>
            </a:r>
            <a:r>
              <a:rPr lang="de-DE" sz="1200" spc="10" dirty="0">
                <a:solidFill>
                  <a:srgbClr val="88746A"/>
                </a:solidFill>
                <a:latin typeface="ITC Franklin Gothic Std Book"/>
              </a:rPr>
              <a:t>= </a:t>
            </a:r>
            <a:r>
              <a:rPr lang="de-DE" sz="1200" spc="10" dirty="0" err="1">
                <a:solidFill>
                  <a:srgbClr val="88746A"/>
                </a:solidFill>
                <a:latin typeface="ITC Franklin Gothic Std Book"/>
              </a:rPr>
              <a:t>forced</a:t>
            </a:r>
            <a:r>
              <a:rPr lang="de-DE" sz="1200" spc="10" dirty="0">
                <a:solidFill>
                  <a:srgbClr val="88746A"/>
                </a:solidFill>
                <a:latin typeface="ITC Franklin Gothic Std Book"/>
              </a:rPr>
              <a:t> </a:t>
            </a:r>
            <a:r>
              <a:rPr lang="de-DE" sz="1200" spc="10" dirty="0" err="1">
                <a:solidFill>
                  <a:srgbClr val="88746A"/>
                </a:solidFill>
                <a:latin typeface="ITC Franklin Gothic Std Book"/>
              </a:rPr>
              <a:t>expiratory</a:t>
            </a:r>
            <a:r>
              <a:rPr lang="de-DE" sz="1200" spc="10" dirty="0">
                <a:solidFill>
                  <a:srgbClr val="88746A"/>
                </a:solidFill>
                <a:latin typeface="ITC Franklin Gothic Std Book"/>
              </a:rPr>
              <a:t> </a:t>
            </a:r>
            <a:r>
              <a:rPr lang="de-DE" sz="1200" spc="10" dirty="0" err="1">
                <a:solidFill>
                  <a:srgbClr val="88746A"/>
                </a:solidFill>
                <a:latin typeface="ITC Franklin Gothic Std Book"/>
              </a:rPr>
              <a:t>volume</a:t>
            </a:r>
            <a:r>
              <a:rPr lang="de-DE" sz="1200" spc="10" dirty="0">
                <a:solidFill>
                  <a:srgbClr val="88746A"/>
                </a:solidFill>
                <a:latin typeface="ITC Franklin Gothic Std Book"/>
              </a:rPr>
              <a:t> in </a:t>
            </a:r>
            <a:r>
              <a:rPr lang="de-DE" sz="1200" spc="10" dirty="0" smtClean="0">
                <a:solidFill>
                  <a:srgbClr val="88746A"/>
                </a:solidFill>
                <a:latin typeface="ITC Franklin Gothic Std Book"/>
              </a:rPr>
              <a:t>1s, FVC </a:t>
            </a:r>
            <a:r>
              <a:rPr lang="de-DE" sz="1200" spc="10" dirty="0">
                <a:solidFill>
                  <a:srgbClr val="88746A"/>
                </a:solidFill>
                <a:latin typeface="ITC Franklin Gothic Std Book"/>
              </a:rPr>
              <a:t>= </a:t>
            </a:r>
            <a:r>
              <a:rPr lang="de-DE" sz="1200" spc="10" dirty="0" err="1" smtClean="0">
                <a:solidFill>
                  <a:srgbClr val="88746A"/>
                </a:solidFill>
                <a:latin typeface="ITC Franklin Gothic Std Book"/>
              </a:rPr>
              <a:t>forced</a:t>
            </a:r>
            <a:r>
              <a:rPr lang="de-DE" sz="1200" spc="10" dirty="0" smtClean="0">
                <a:solidFill>
                  <a:srgbClr val="88746A"/>
                </a:solidFill>
                <a:latin typeface="ITC Franklin Gothic Std Book"/>
              </a:rPr>
              <a:t> vital </a:t>
            </a:r>
            <a:r>
              <a:rPr lang="de-DE" sz="1200" spc="10" dirty="0" err="1" smtClean="0">
                <a:solidFill>
                  <a:srgbClr val="88746A"/>
                </a:solidFill>
                <a:latin typeface="ITC Franklin Gothic Std Book"/>
              </a:rPr>
              <a:t>capacity</a:t>
            </a:r>
            <a:endParaRPr lang="en-US" sz="1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683568" y="1628800"/>
            <a:ext cx="7920880" cy="45440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000" marR="0" lvl="0" indent="-360000" algn="just"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r>
              <a:rPr kumimoji="0" lang="de-DE" sz="2000" b="0" i="0" strike="noStrike" kern="0" cap="none" spc="10" normalizeH="0" baseline="0" noProof="0" dirty="0" smtClean="0">
                <a:ln>
                  <a:noFill/>
                </a:ln>
                <a:effectLst/>
                <a:uLnTx/>
                <a:uFillTx/>
                <a:latin typeface="FranklinGothic-MediumCond"/>
                <a:ea typeface="+mn-ea"/>
                <a:cs typeface="+mn-cs"/>
              </a:rPr>
              <a:t>Die Testung unter inkrementeller und submaximaler Belastung wurde, wie von der </a:t>
            </a:r>
            <a:r>
              <a:rPr kumimoji="0" lang="de-DE" sz="2000" b="0" i="0" strike="noStrike" kern="0" cap="none" spc="10" normalizeH="0" baseline="0" noProof="0" dirty="0" smtClean="0">
                <a:ln>
                  <a:noFill/>
                </a:ln>
                <a:solidFill>
                  <a:schemeClr val="tx2"/>
                </a:solidFill>
                <a:effectLst/>
                <a:uLnTx/>
                <a:uFillTx/>
                <a:latin typeface="FranklinGothic-MediumCond"/>
                <a:ea typeface="+mn-ea"/>
                <a:cs typeface="+mn-cs"/>
              </a:rPr>
              <a:t>ERS Task Force </a:t>
            </a:r>
            <a:r>
              <a:rPr kumimoji="0" lang="de-DE" sz="2000" b="0" i="0" strike="noStrike" kern="0" cap="none" spc="10" normalizeH="0" baseline="0" noProof="0" dirty="0" smtClean="0">
                <a:ln>
                  <a:noFill/>
                </a:ln>
                <a:effectLst/>
                <a:uLnTx/>
                <a:uFillTx/>
                <a:latin typeface="FranklinGothic-MediumCond"/>
                <a:ea typeface="+mn-ea"/>
                <a:cs typeface="+mn-cs"/>
              </a:rPr>
              <a:t>zur Standardisierung der klinischen Belastungstestung beschrieben, durchgeführt.</a:t>
            </a:r>
          </a:p>
          <a:p>
            <a:pPr marL="342900" marR="0" lvl="0" indent="-342900" algn="just"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endParaRPr kumimoji="0" lang="de-DE" sz="2000" b="0" i="0" strike="noStrike" kern="0" cap="none" spc="10" normalizeH="0" baseline="0" noProof="0" dirty="0" smtClean="0">
              <a:ln>
                <a:noFill/>
              </a:ln>
              <a:solidFill>
                <a:srgbClr val="88746A"/>
              </a:solidFill>
              <a:effectLst/>
              <a:uLnTx/>
              <a:uFillTx/>
              <a:latin typeface="FranklinGothic-MediumCond"/>
              <a:ea typeface="+mn-ea"/>
              <a:cs typeface="+mn-cs"/>
            </a:endParaRPr>
          </a:p>
          <a:p>
            <a:pPr marL="360000" marR="0" lvl="0" indent="-360000" algn="just"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r>
              <a:rPr kumimoji="0" lang="de-DE" sz="2000" b="0" i="0" strike="noStrike" kern="0" cap="none" spc="10" normalizeH="0" baseline="0" noProof="0" dirty="0" smtClean="0">
                <a:ln>
                  <a:noFill/>
                </a:ln>
                <a:effectLst/>
                <a:uLnTx/>
                <a:uFillTx/>
                <a:latin typeface="FranklinGothic-MediumCond"/>
                <a:ea typeface="+mn-ea"/>
                <a:cs typeface="+mn-cs"/>
              </a:rPr>
              <a:t>Durch Symptome eingeschränkte stufenweise Fahrrad-</a:t>
            </a:r>
            <a:br>
              <a:rPr kumimoji="0" lang="de-DE" sz="2000" b="0" i="0" strike="noStrike" kern="0" cap="none" spc="10" normalizeH="0" baseline="0" noProof="0" dirty="0" smtClean="0">
                <a:ln>
                  <a:noFill/>
                </a:ln>
                <a:effectLst/>
                <a:uLnTx/>
                <a:uFillTx/>
                <a:latin typeface="FranklinGothic-MediumCond"/>
                <a:ea typeface="+mn-ea"/>
                <a:cs typeface="+mn-cs"/>
              </a:rPr>
            </a:br>
            <a:r>
              <a:rPr kumimoji="0" lang="de-DE" sz="2000" b="0" i="0" strike="noStrike" kern="0" cap="none" spc="10" normalizeH="0" baseline="0" noProof="0" dirty="0" err="1" smtClean="0">
                <a:ln>
                  <a:noFill/>
                </a:ln>
                <a:effectLst/>
                <a:uLnTx/>
                <a:uFillTx/>
                <a:latin typeface="FranklinGothic-MediumCond"/>
                <a:ea typeface="+mn-ea"/>
                <a:cs typeface="+mn-cs"/>
              </a:rPr>
              <a:t>Ergometrie</a:t>
            </a:r>
            <a:r>
              <a:rPr kumimoji="0" lang="de-DE" sz="2000" b="0" i="0" strike="noStrike" kern="0" cap="none" spc="10" normalizeH="0" baseline="0" noProof="0" dirty="0" smtClean="0">
                <a:ln>
                  <a:noFill/>
                </a:ln>
                <a:effectLst/>
                <a:uLnTx/>
                <a:uFillTx/>
                <a:latin typeface="FranklinGothic-MediumCond"/>
                <a:ea typeface="+mn-ea"/>
                <a:cs typeface="+mn-cs"/>
              </a:rPr>
              <a:t> – die Belastung wurde stufenweise erhöht, bis der </a:t>
            </a:r>
            <a:br>
              <a:rPr kumimoji="0" lang="de-DE" sz="2000" b="0" i="0" strike="noStrike" kern="0" cap="none" spc="10" normalizeH="0" baseline="0" noProof="0" dirty="0" smtClean="0">
                <a:ln>
                  <a:noFill/>
                </a:ln>
                <a:effectLst/>
                <a:uLnTx/>
                <a:uFillTx/>
                <a:latin typeface="FranklinGothic-MediumCond"/>
                <a:ea typeface="+mn-ea"/>
                <a:cs typeface="+mn-cs"/>
              </a:rPr>
            </a:br>
            <a:r>
              <a:rPr kumimoji="0" lang="de-DE" sz="2000" b="0" i="0" strike="noStrike" kern="0" cap="none" spc="10" normalizeH="0" baseline="0" noProof="0" dirty="0" smtClean="0">
                <a:ln>
                  <a:noFill/>
                </a:ln>
                <a:effectLst/>
                <a:uLnTx/>
                <a:uFillTx/>
                <a:latin typeface="FranklinGothic-MediumCond"/>
                <a:ea typeface="+mn-ea"/>
                <a:cs typeface="+mn-cs"/>
              </a:rPr>
              <a:t>Patient nicht mehr weitermachen konnte; dies lieferte </a:t>
            </a:r>
            <a:br>
              <a:rPr kumimoji="0" lang="de-DE" sz="2000" b="0" i="0" strike="noStrike" kern="0" cap="none" spc="10" normalizeH="0" baseline="0" noProof="0" dirty="0" smtClean="0">
                <a:ln>
                  <a:noFill/>
                </a:ln>
                <a:effectLst/>
                <a:uLnTx/>
                <a:uFillTx/>
                <a:latin typeface="FranklinGothic-MediumCond"/>
                <a:ea typeface="+mn-ea"/>
                <a:cs typeface="+mn-cs"/>
              </a:rPr>
            </a:br>
            <a:r>
              <a:rPr kumimoji="0" lang="de-DE" sz="2000" b="0" i="0" strike="noStrike" kern="0" cap="none" spc="10" normalizeH="0" baseline="0" noProof="0" dirty="0" smtClean="0">
                <a:ln>
                  <a:noFill/>
                </a:ln>
                <a:effectLst/>
                <a:uLnTx/>
                <a:uFillTx/>
                <a:latin typeface="FranklinGothic-MediumCond"/>
                <a:ea typeface="+mn-ea"/>
                <a:cs typeface="+mn-cs"/>
              </a:rPr>
              <a:t>die </a:t>
            </a:r>
            <a:r>
              <a:rPr kumimoji="0" lang="de-DE" sz="2000" b="0" i="0" strike="noStrike" kern="0" cap="none" spc="10" normalizeH="0" baseline="0" noProof="0" dirty="0" smtClean="0">
                <a:ln>
                  <a:noFill/>
                </a:ln>
                <a:solidFill>
                  <a:schemeClr val="tx2"/>
                </a:solidFill>
                <a:effectLst/>
                <a:uLnTx/>
                <a:uFillTx/>
                <a:latin typeface="FranklinGothic-MediumCond"/>
                <a:ea typeface="+mn-ea"/>
                <a:cs typeface="+mn-cs"/>
              </a:rPr>
              <a:t>maximal höchste Belastungsstufe </a:t>
            </a:r>
            <a:r>
              <a:rPr kumimoji="0" lang="de-DE" sz="2000" b="0" i="0" strike="noStrike" kern="0" cap="none" spc="10" normalizeH="0" baseline="0" noProof="0" dirty="0" smtClean="0">
                <a:ln>
                  <a:noFill/>
                </a:ln>
                <a:effectLst/>
                <a:uLnTx/>
                <a:uFillTx/>
                <a:latin typeface="FranklinGothic-MediumCond"/>
                <a:ea typeface="+mn-ea"/>
                <a:cs typeface="+mn-cs"/>
              </a:rPr>
              <a:t>(</a:t>
            </a:r>
            <a:r>
              <a:rPr kumimoji="0" lang="de-DE" sz="2000" b="0" i="0" strike="noStrike" kern="0" cap="none" spc="10" normalizeH="0" baseline="0" noProof="0" dirty="0" err="1" smtClean="0">
                <a:ln>
                  <a:noFill/>
                </a:ln>
                <a:effectLst/>
                <a:uLnTx/>
                <a:uFillTx/>
                <a:latin typeface="FranklinGothic-MediumCond"/>
                <a:ea typeface="+mn-ea"/>
                <a:cs typeface="+mn-cs"/>
              </a:rPr>
              <a:t>W</a:t>
            </a:r>
            <a:r>
              <a:rPr kumimoji="0" lang="de-DE" sz="2000" b="0" i="0" strike="noStrike" kern="0" cap="none" spc="10" normalizeH="0" baseline="-25000" noProof="0" dirty="0" err="1" smtClean="0">
                <a:ln>
                  <a:noFill/>
                </a:ln>
                <a:effectLst/>
                <a:uLnTx/>
                <a:uFillTx/>
                <a:latin typeface="FranklinGothic-MediumCond"/>
                <a:ea typeface="+mn-ea"/>
                <a:cs typeface="+mn-cs"/>
              </a:rPr>
              <a:t>max</a:t>
            </a:r>
            <a:r>
              <a:rPr kumimoji="0" lang="de-DE" sz="2000" b="0" i="0" strike="noStrike" kern="0" cap="none" spc="10" normalizeH="0" baseline="0" noProof="0" dirty="0" smtClean="0">
                <a:ln>
                  <a:noFill/>
                </a:ln>
                <a:effectLst/>
                <a:uLnTx/>
                <a:uFillTx/>
                <a:latin typeface="FranklinGothic-MediumCond"/>
                <a:ea typeface="+mn-ea"/>
                <a:cs typeface="+mn-cs"/>
              </a:rPr>
              <a:t>)</a:t>
            </a:r>
          </a:p>
          <a:p>
            <a:pPr marL="342900" marR="0" lvl="0" indent="-342900" algn="just"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endParaRPr kumimoji="0" lang="de-DE" sz="2000" b="0" i="0" strike="noStrike" kern="0" cap="none" spc="10" normalizeH="0" baseline="0" noProof="0" dirty="0" smtClean="0">
              <a:ln>
                <a:noFill/>
              </a:ln>
              <a:solidFill>
                <a:srgbClr val="88746A"/>
              </a:solidFill>
              <a:effectLst/>
              <a:uLnTx/>
              <a:uFillTx/>
              <a:latin typeface="FranklinGothic-MediumCond"/>
              <a:ea typeface="+mn-ea"/>
              <a:cs typeface="+mn-cs"/>
            </a:endParaRPr>
          </a:p>
          <a:p>
            <a:pPr marL="360000" marR="0" lvl="0" indent="-360000" algn="just"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r>
              <a:rPr kumimoji="0" lang="de-DE" sz="2000" b="0" i="0" strike="noStrike" kern="0" cap="none" spc="10" normalizeH="0" baseline="0" noProof="0" dirty="0" err="1" smtClean="0">
                <a:ln>
                  <a:noFill/>
                </a:ln>
                <a:solidFill>
                  <a:schemeClr val="tx2"/>
                </a:solidFill>
                <a:effectLst/>
                <a:uLnTx/>
                <a:uFillTx/>
                <a:latin typeface="FranklinGothic-MediumCond"/>
                <a:ea typeface="+mn-ea"/>
                <a:cs typeface="+mn-cs"/>
              </a:rPr>
              <a:t>Fahrrad-Ergometrietest</a:t>
            </a:r>
            <a:r>
              <a:rPr kumimoji="0" lang="de-DE" sz="2000" b="0" i="0" strike="noStrike" kern="0" cap="none" spc="10" normalizeH="0" baseline="0" noProof="0" dirty="0" smtClean="0">
                <a:ln>
                  <a:noFill/>
                </a:ln>
                <a:solidFill>
                  <a:schemeClr val="tx2"/>
                </a:solidFill>
                <a:effectLst/>
                <a:uLnTx/>
                <a:uFillTx/>
                <a:latin typeface="FranklinGothic-MediumCond"/>
                <a:ea typeface="+mn-ea"/>
                <a:cs typeface="+mn-cs"/>
              </a:rPr>
              <a:t> unter submaximaler, konstanter Belastung </a:t>
            </a:r>
            <a:r>
              <a:rPr kumimoji="0" lang="de-DE" sz="2000" b="0" i="0" strike="noStrike" kern="0" cap="none" spc="10" normalizeH="0" baseline="0" noProof="0" dirty="0" smtClean="0">
                <a:ln>
                  <a:noFill/>
                </a:ln>
                <a:effectLst/>
                <a:uLnTx/>
                <a:uFillTx/>
                <a:latin typeface="FranklinGothic-MediumCond"/>
                <a:ea typeface="+mn-ea"/>
                <a:cs typeface="+mn-cs"/>
              </a:rPr>
              <a:t>– Patient trat mit 80% der </a:t>
            </a:r>
            <a:r>
              <a:rPr kumimoji="0" lang="de-DE" sz="2000" b="0" i="0" strike="noStrike" kern="0" cap="none" spc="10" normalizeH="0" baseline="0" noProof="0" dirty="0" err="1" smtClean="0">
                <a:ln>
                  <a:noFill/>
                </a:ln>
                <a:effectLst/>
                <a:uLnTx/>
                <a:uFillTx/>
                <a:latin typeface="FranklinGothic-MediumCond"/>
                <a:ea typeface="+mn-ea"/>
                <a:cs typeface="+mn-cs"/>
              </a:rPr>
              <a:t>W</a:t>
            </a:r>
            <a:r>
              <a:rPr kumimoji="0" lang="de-DE" sz="2000" b="0" i="0" strike="noStrike" kern="0" cap="none" spc="10" normalizeH="0" baseline="-25000" noProof="0" dirty="0" err="1" smtClean="0">
                <a:ln>
                  <a:noFill/>
                </a:ln>
                <a:effectLst/>
                <a:uLnTx/>
                <a:uFillTx/>
                <a:latin typeface="FranklinGothic-MediumCond"/>
                <a:ea typeface="+mn-ea"/>
                <a:cs typeface="+mn-cs"/>
              </a:rPr>
              <a:t>max</a:t>
            </a:r>
            <a:r>
              <a:rPr kumimoji="0" lang="de-DE" sz="2000" b="0" i="0" strike="noStrike" kern="0" cap="none" spc="10" normalizeH="0" baseline="-25000" noProof="0" dirty="0" smtClean="0">
                <a:ln>
                  <a:noFill/>
                </a:ln>
                <a:effectLst/>
                <a:uLnTx/>
                <a:uFillTx/>
                <a:latin typeface="FranklinGothic-MediumCond"/>
                <a:ea typeface="+mn-ea"/>
                <a:cs typeface="+mn-cs"/>
              </a:rPr>
              <a:t> </a:t>
            </a:r>
            <a:r>
              <a:rPr kumimoji="0" lang="de-DE" sz="2000" b="0" i="0" strike="noStrike" kern="0" cap="none" spc="10" normalizeH="0" baseline="0" noProof="0" dirty="0" smtClean="0">
                <a:ln>
                  <a:noFill/>
                </a:ln>
                <a:effectLst/>
                <a:uLnTx/>
                <a:uFillTx/>
                <a:latin typeface="FranklinGothic-MediumCond"/>
                <a:ea typeface="+mn-ea"/>
                <a:cs typeface="+mn-cs"/>
              </a:rPr>
              <a:t>in die Pedale </a:t>
            </a:r>
          </a:p>
        </p:txBody>
      </p:sp>
      <p:sp>
        <p:nvSpPr>
          <p:cNvPr id="6" name="Textfeld 12"/>
          <p:cNvSpPr txBox="1"/>
          <p:nvPr/>
        </p:nvSpPr>
        <p:spPr>
          <a:xfrm>
            <a:off x="436202" y="704597"/>
            <a:ext cx="8077200" cy="523220"/>
          </a:xfrm>
          <a:prstGeom prst="rect">
            <a:avLst/>
          </a:prstGeom>
          <a:noFill/>
        </p:spPr>
        <p:txBody>
          <a:bodyPr wrap="square" rtlCol="0">
            <a:spAutoFit/>
          </a:bodyPr>
          <a:lstStyle/>
          <a:p>
            <a:pPr fontAlgn="base">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Belastungstest-Methode 1/2</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436202" y="704597"/>
            <a:ext cx="8077200" cy="523220"/>
          </a:xfrm>
          <a:prstGeom prst="rect">
            <a:avLst/>
          </a:prstGeom>
          <a:noFill/>
        </p:spPr>
        <p:txBody>
          <a:bodyPr wrap="square" rtlCol="0">
            <a:spAutoFit/>
          </a:bodyPr>
          <a:lstStyle/>
          <a:p>
            <a:pPr fontAlgn="base">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Belastungstest-Methode 2/2</a:t>
            </a:r>
          </a:p>
        </p:txBody>
      </p:sp>
      <p:grpSp>
        <p:nvGrpSpPr>
          <p:cNvPr id="10" name="Gruppierung 9"/>
          <p:cNvGrpSpPr/>
          <p:nvPr/>
        </p:nvGrpSpPr>
        <p:grpSpPr>
          <a:xfrm>
            <a:off x="819200" y="1628800"/>
            <a:ext cx="7696200" cy="4726171"/>
            <a:chOff x="1153765" y="1142435"/>
            <a:chExt cx="7456835" cy="4615512"/>
          </a:xfrm>
        </p:grpSpPr>
        <p:sp>
          <p:nvSpPr>
            <p:cNvPr id="6" name="Rectangle 9"/>
            <p:cNvSpPr txBox="1">
              <a:spLocks noChangeArrowheads="1"/>
            </p:cNvSpPr>
            <p:nvPr/>
          </p:nvSpPr>
          <p:spPr bwMode="auto">
            <a:xfrm>
              <a:off x="1155700" y="1142435"/>
              <a:ext cx="7454900" cy="11050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000" marR="0" lvl="0" indent="-360000" algn="l"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r>
                <a:rPr kumimoji="0" lang="de-DE" sz="2000" b="0" i="0" u="none" strike="noStrike" kern="0" cap="none" spc="10" normalizeH="0" baseline="0" noProof="0" dirty="0" smtClean="0">
                  <a:ln>
                    <a:noFill/>
                  </a:ln>
                  <a:effectLst/>
                  <a:uLnTx/>
                  <a:uFillTx/>
                  <a:latin typeface="ITC Franklin Gothic Std Demi Condensed"/>
                  <a:ea typeface="+mn-ea"/>
                  <a:cs typeface="+mn-cs"/>
                </a:rPr>
                <a:t>Fahrrad-</a:t>
              </a:r>
              <a:r>
                <a:rPr kumimoji="0" lang="de-DE" sz="2000" b="0" i="0" u="none" strike="noStrike" kern="0" cap="none" spc="10" normalizeH="0" baseline="0" noProof="0" dirty="0" err="1" smtClean="0">
                  <a:ln>
                    <a:noFill/>
                  </a:ln>
                  <a:effectLst/>
                  <a:uLnTx/>
                  <a:uFillTx/>
                  <a:latin typeface="ITC Franklin Gothic Std Demi Condensed"/>
                  <a:ea typeface="+mn-ea"/>
                  <a:cs typeface="+mn-cs"/>
                </a:rPr>
                <a:t>Ergometrie</a:t>
              </a:r>
              <a:r>
                <a:rPr kumimoji="0" lang="de-DE" sz="2000" b="0" i="0" u="none" strike="noStrike" kern="0" cap="none" spc="10" normalizeH="0" baseline="0" noProof="0" dirty="0" smtClean="0">
                  <a:ln>
                    <a:noFill/>
                  </a:ln>
                  <a:effectLst/>
                  <a:uLnTx/>
                  <a:uFillTx/>
                  <a:latin typeface="ITC Franklin Gothic Std Demi Condensed"/>
                  <a:ea typeface="+mn-ea"/>
                  <a:cs typeface="+mn-cs"/>
                </a:rPr>
                <a:t> unter submaximaler, konstanter Belastung – Patient trat mit 80% der </a:t>
              </a:r>
              <a:r>
                <a:rPr kumimoji="0" lang="de-DE" sz="2000" b="0" i="0" u="none" strike="noStrike" kern="0" cap="none" spc="10" normalizeH="0" baseline="0" noProof="0" dirty="0" err="1" smtClean="0">
                  <a:ln>
                    <a:noFill/>
                  </a:ln>
                  <a:effectLst/>
                  <a:uLnTx/>
                  <a:uFillTx/>
                  <a:latin typeface="ITC Franklin Gothic Std Demi Condensed"/>
                  <a:ea typeface="+mn-ea"/>
                  <a:cs typeface="+mn-cs"/>
                </a:rPr>
                <a:t>W</a:t>
              </a:r>
              <a:r>
                <a:rPr kumimoji="0" lang="de-DE" sz="2000" b="0" i="0" u="none" strike="noStrike" kern="0" cap="none" spc="10" normalizeH="0" baseline="-25000" noProof="0" dirty="0" err="1" smtClean="0">
                  <a:ln>
                    <a:noFill/>
                  </a:ln>
                  <a:effectLst/>
                  <a:uLnTx/>
                  <a:uFillTx/>
                  <a:latin typeface="ITC Franklin Gothic Std Demi Condensed"/>
                  <a:ea typeface="+mn-ea"/>
                  <a:cs typeface="+mn-cs"/>
                </a:rPr>
                <a:t>max</a:t>
              </a:r>
              <a:r>
                <a:rPr kumimoji="0" lang="de-DE" sz="2000" b="0" i="0" u="none" strike="noStrike" kern="0" cap="none" spc="10" normalizeH="0" baseline="0" noProof="0" dirty="0" smtClean="0">
                  <a:ln>
                    <a:noFill/>
                  </a:ln>
                  <a:effectLst/>
                  <a:uLnTx/>
                  <a:uFillTx/>
                  <a:latin typeface="ITC Franklin Gothic Std Demi Condensed"/>
                  <a:ea typeface="+mn-ea"/>
                  <a:cs typeface="+mn-cs"/>
                </a:rPr>
                <a:t> in die Pedale </a:t>
              </a:r>
              <a:r>
                <a:rPr kumimoji="0" lang="de-DE" sz="2000" b="0" i="0" u="none" strike="noStrike" kern="0" cap="none" spc="10" normalizeH="0" baseline="0" noProof="0" dirty="0" smtClean="0">
                  <a:ln>
                    <a:noFill/>
                  </a:ln>
                  <a:effectLst/>
                  <a:uLnTx/>
                  <a:uFillTx/>
                  <a:latin typeface="FranklinGothic-MediumCond"/>
                  <a:ea typeface="+mn-ea"/>
                  <a:cs typeface="+mn-cs"/>
                </a:rPr>
                <a:t/>
              </a:r>
              <a:br>
                <a:rPr kumimoji="0" lang="de-DE" sz="2000" b="0" i="0" u="none" strike="noStrike" kern="0" cap="none" spc="10" normalizeH="0" baseline="0" noProof="0" dirty="0" smtClean="0">
                  <a:ln>
                    <a:noFill/>
                  </a:ln>
                  <a:effectLst/>
                  <a:uLnTx/>
                  <a:uFillTx/>
                  <a:latin typeface="FranklinGothic-MediumCond"/>
                  <a:ea typeface="+mn-ea"/>
                  <a:cs typeface="+mn-cs"/>
                </a:rPr>
              </a:br>
              <a:r>
                <a:rPr kumimoji="0" lang="de-DE" sz="2000" b="0" i="0" u="none" strike="noStrike" kern="0" cap="none" spc="10" normalizeH="0" baseline="0" noProof="0" dirty="0" smtClean="0">
                  <a:ln>
                    <a:noFill/>
                  </a:ln>
                  <a:effectLst/>
                  <a:uLnTx/>
                  <a:uFillTx/>
                  <a:latin typeface="ITC Franklin Gothic Std Demi Condensed"/>
                  <a:ea typeface="+mn-ea"/>
                  <a:cs typeface="+mn-cs"/>
                </a:rPr>
                <a:t>des Tests berechnet.</a:t>
              </a:r>
            </a:p>
          </p:txBody>
        </p:sp>
        <p:sp>
          <p:nvSpPr>
            <p:cNvPr id="8" name="Textfeld 7"/>
            <p:cNvSpPr txBox="1"/>
            <p:nvPr/>
          </p:nvSpPr>
          <p:spPr>
            <a:xfrm>
              <a:off x="1447799" y="2133600"/>
              <a:ext cx="7160865" cy="1893592"/>
            </a:xfrm>
            <a:prstGeom prst="rect">
              <a:avLst/>
            </a:prstGeom>
            <a:noFill/>
          </p:spPr>
          <p:txBody>
            <a:bodyPr wrap="square" rtlCol="0">
              <a:spAutoFit/>
            </a:bodyPr>
            <a:lstStyle/>
            <a:p>
              <a:pPr>
                <a:spcBef>
                  <a:spcPts val="600"/>
                </a:spcBef>
                <a:spcAft>
                  <a:spcPts val="600"/>
                </a:spcAft>
              </a:pPr>
              <a:r>
                <a:rPr lang="de-DE" kern="0" spc="10" dirty="0" smtClean="0">
                  <a:solidFill>
                    <a:schemeClr val="tx2"/>
                  </a:solidFill>
                  <a:latin typeface="ITC Franklin Gothic Demi Condensed"/>
                </a:rPr>
                <a:t>1. Schritt: </a:t>
              </a:r>
              <a:r>
                <a:rPr lang="de-DE" kern="0" spc="10" dirty="0" smtClean="0">
                  <a:latin typeface="FranklinGothic-MediumCond"/>
                </a:rPr>
                <a:t>3 Minuten Ruhen auf dem Fahrradergometer</a:t>
              </a:r>
            </a:p>
            <a:p>
              <a:pPr marL="342900" indent="-342900">
                <a:spcBef>
                  <a:spcPts val="600"/>
                </a:spcBef>
                <a:spcAft>
                  <a:spcPts val="600"/>
                </a:spcAft>
              </a:pPr>
              <a:r>
                <a:rPr lang="de-DE" kern="0" spc="10" dirty="0" smtClean="0">
                  <a:solidFill>
                    <a:schemeClr val="tx2"/>
                  </a:solidFill>
                  <a:latin typeface="ITC Franklin Gothic Std Demi Condensed"/>
                </a:rPr>
                <a:t>2. Schritt: </a:t>
              </a:r>
              <a:r>
                <a:rPr lang="de-DE" kern="0" spc="10" dirty="0" smtClean="0">
                  <a:latin typeface="FranklinGothic-MediumCond"/>
                </a:rPr>
                <a:t>1 Minute leertreten</a:t>
              </a:r>
            </a:p>
            <a:p>
              <a:pPr indent="-342900">
                <a:spcBef>
                  <a:spcPts val="600"/>
                </a:spcBef>
                <a:spcAft>
                  <a:spcPts val="600"/>
                </a:spcAft>
              </a:pPr>
              <a:r>
                <a:rPr lang="de-DE" kern="0" spc="10" dirty="0" smtClean="0">
                  <a:solidFill>
                    <a:schemeClr val="tx2"/>
                  </a:solidFill>
                  <a:latin typeface="ITC Franklin Gothic Std Demi Condensed"/>
                </a:rPr>
                <a:t>3. Schritt: </a:t>
              </a:r>
              <a:r>
                <a:rPr lang="de-DE" kern="0" spc="10" dirty="0" smtClean="0">
                  <a:latin typeface="FranklinGothic-MediumCond"/>
                </a:rPr>
                <a:t>Durchführung mit Treten unter Belastung – </a:t>
              </a:r>
              <a:br>
                <a:rPr lang="de-DE" kern="0" spc="10" dirty="0" smtClean="0">
                  <a:latin typeface="FranklinGothic-MediumCond"/>
                </a:rPr>
              </a:br>
              <a:r>
                <a:rPr lang="de-DE" kern="0" spc="10" dirty="0" smtClean="0">
                  <a:latin typeface="FranklinGothic-MediumCond"/>
                </a:rPr>
                <a:t>		  Beginn und Fortsetzung mit 80% </a:t>
              </a:r>
              <a:r>
                <a:rPr lang="de-DE" kern="0" spc="10" dirty="0" err="1" smtClean="0">
                  <a:latin typeface="FranklinGothic-MediumCond"/>
                </a:rPr>
                <a:t>W</a:t>
              </a:r>
              <a:r>
                <a:rPr lang="de-DE" kern="0" spc="10" baseline="-25000" dirty="0" err="1" smtClean="0">
                  <a:latin typeface="FranklinGothic-MediumCond"/>
                </a:rPr>
                <a:t>max</a:t>
              </a:r>
              <a:r>
                <a:rPr lang="de-DE" kern="0" spc="10" dirty="0" smtClean="0">
                  <a:latin typeface="FranklinGothic-MediumCond"/>
                </a:rPr>
                <a:t> bis zur Erschöpfung</a:t>
              </a:r>
            </a:p>
            <a:p>
              <a:pPr marL="342900" indent="-342900">
                <a:spcBef>
                  <a:spcPts val="600"/>
                </a:spcBef>
                <a:spcAft>
                  <a:spcPts val="600"/>
                </a:spcAft>
              </a:pPr>
              <a:r>
                <a:rPr lang="de-DE" kern="0" spc="10" dirty="0" smtClean="0">
                  <a:solidFill>
                    <a:schemeClr val="tx2"/>
                  </a:solidFill>
                  <a:latin typeface="ITC Franklin Gothic Std Demi Condensed"/>
                </a:rPr>
                <a:t>4. Schritt: </a:t>
              </a:r>
              <a:r>
                <a:rPr lang="de-DE" kern="0" spc="10" dirty="0" smtClean="0">
                  <a:latin typeface="FranklinGothic-MediumCond"/>
                </a:rPr>
                <a:t>Mindestens 2 Minuten leertreten (Erholungsphase)</a:t>
              </a:r>
              <a:endParaRPr lang="de-DE" dirty="0"/>
            </a:p>
          </p:txBody>
        </p:sp>
        <p:sp>
          <p:nvSpPr>
            <p:cNvPr id="9" name="Rectangle 9"/>
            <p:cNvSpPr txBox="1">
              <a:spLocks noChangeArrowheads="1"/>
            </p:cNvSpPr>
            <p:nvPr/>
          </p:nvSpPr>
          <p:spPr bwMode="auto">
            <a:xfrm>
              <a:off x="1153765" y="4500454"/>
              <a:ext cx="7454900" cy="12574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000" marR="0" lvl="0" indent="-360000" algn="l" defTabSz="914400" rtl="0" eaLnBrk="0" fontAlgn="base" latinLnBrk="0" hangingPunct="0">
                <a:lnSpc>
                  <a:spcPct val="100000"/>
                </a:lnSpc>
                <a:spcBef>
                  <a:spcPts val="600"/>
                </a:spcBef>
                <a:spcAft>
                  <a:spcPts val="600"/>
                </a:spcAft>
                <a:buClr>
                  <a:schemeClr val="tx1"/>
                </a:buClr>
                <a:buSzPct val="90000"/>
                <a:buFont typeface="Arial" panose="020B0604020202020204" pitchFamily="34" charset="0"/>
                <a:buChar char="•"/>
                <a:tabLst/>
                <a:defRPr/>
              </a:pPr>
              <a:r>
                <a:rPr kumimoji="0" lang="de-DE" sz="2000" b="0" i="0" u="none" strike="noStrike" kern="0" cap="none" spc="10" normalizeH="0" baseline="0" noProof="0" dirty="0" smtClean="0">
                  <a:ln>
                    <a:noFill/>
                  </a:ln>
                  <a:effectLst/>
                  <a:uLnTx/>
                  <a:uFillTx/>
                  <a:latin typeface="ITC Franklin Gothic Std Demi Condensed"/>
                  <a:ea typeface="+mn-ea"/>
                  <a:cs typeface="+mn-cs"/>
                </a:rPr>
                <a:t>Die Ausdauerbelastungszeit wurde ab Beginn des Tretens unter Belastung bis zur Beendigung des Tests berechnet.</a:t>
              </a: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hteck 75"/>
          <p:cNvSpPr/>
          <p:nvPr/>
        </p:nvSpPr>
        <p:spPr>
          <a:xfrm>
            <a:off x="762000" y="1552576"/>
            <a:ext cx="7380000" cy="4785706"/>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403875" y="557689"/>
            <a:ext cx="8077200" cy="830997"/>
          </a:xfrm>
          <a:prstGeom prst="rect">
            <a:avLst/>
          </a:prstGeom>
          <a:noFill/>
        </p:spPr>
        <p:txBody>
          <a:bodyPr wrap="square" rtlCol="0">
            <a:spAutoFit/>
          </a:bodyPr>
          <a:lstStyle/>
          <a:p>
            <a:pPr fontAlgn="base">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Ausdauerbelastungszeit</a:t>
            </a:r>
            <a:r>
              <a:rPr lang="de-DE" sz="2400" b="1" spc="50" dirty="0" smtClean="0">
                <a:solidFill>
                  <a:schemeClr val="tx2"/>
                </a:solidFill>
                <a:latin typeface="Arial" panose="020B0604020202020204" pitchFamily="34" charset="0"/>
                <a:cs typeface="Arial" panose="020B0604020202020204" pitchFamily="34" charset="0"/>
              </a:rPr>
              <a:t> </a:t>
            </a:r>
            <a:r>
              <a:rPr lang="en" sz="2400" b="1" spc="50" dirty="0" smtClean="0">
                <a:solidFill>
                  <a:schemeClr val="tx2"/>
                </a:solidFill>
                <a:latin typeface="Arial" panose="020B0604020202020204" pitchFamily="34" charset="0"/>
                <a:cs typeface="Arial" panose="020B0604020202020204" pitchFamily="34" charset="0"/>
              </a:rPr>
              <a:t/>
            </a:r>
            <a:br>
              <a:rPr lang="en" sz="2400" b="1" spc="50" dirty="0" smtClean="0">
                <a:solidFill>
                  <a:schemeClr val="tx2"/>
                </a:solidFill>
                <a:latin typeface="Arial" panose="020B0604020202020204" pitchFamily="34" charset="0"/>
                <a:cs typeface="Arial" panose="020B0604020202020204" pitchFamily="34" charset="0"/>
              </a:rPr>
            </a:br>
            <a:r>
              <a:rPr lang="de-DE" sz="2400" b="1" spc="50" dirty="0" smtClean="0">
                <a:solidFill>
                  <a:schemeClr val="tx2"/>
                </a:solidFill>
                <a:latin typeface="Arial" panose="020B0604020202020204" pitchFamily="34" charset="0"/>
                <a:cs typeface="Arial" panose="020B0604020202020204" pitchFamily="34" charset="0"/>
              </a:rPr>
              <a:t>(Tag 1 und Tag 21)</a:t>
            </a:r>
          </a:p>
        </p:txBody>
      </p:sp>
      <p:sp>
        <p:nvSpPr>
          <p:cNvPr id="10" name="Rectangle 22"/>
          <p:cNvSpPr txBox="1">
            <a:spLocks noChangeArrowheads="1"/>
          </p:cNvSpPr>
          <p:nvPr/>
        </p:nvSpPr>
        <p:spPr bwMode="auto">
          <a:xfrm>
            <a:off x="990600" y="1781175"/>
            <a:ext cx="8153400" cy="121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8000" marR="0" lvl="0" indent="-288000" algn="l" defTabSz="914400" rtl="0" eaLnBrk="0" fontAlgn="base" latinLnBrk="0" hangingPunct="0">
              <a:lnSpc>
                <a:spcPct val="100000"/>
              </a:lnSpc>
              <a:spcBef>
                <a:spcPts val="600"/>
              </a:spcBef>
              <a:spcAft>
                <a:spcPts val="600"/>
              </a:spcAft>
              <a:buClr>
                <a:schemeClr val="bg1"/>
              </a:buClr>
              <a:buSzPct val="90000"/>
              <a:buFont typeface="Wingdings" pitchFamily="2" charset="2"/>
              <a:buChar char="l"/>
              <a:tabLst/>
              <a:defRPr/>
            </a:pPr>
            <a:r>
              <a:rPr lang="de-DE" sz="1600" u="none" spc="10" dirty="0" smtClean="0">
                <a:solidFill>
                  <a:schemeClr val="bg1"/>
                </a:solidFill>
                <a:latin typeface="ITC Franklin Gothic Std Book"/>
              </a:rPr>
              <a:t>Die Ausdauerbelastungszeit wurde um </a:t>
            </a:r>
            <a:r>
              <a:rPr lang="de-DE" sz="1600" b="1" u="none" spc="10" dirty="0" smtClean="0">
                <a:solidFill>
                  <a:srgbClr val="F58025"/>
                </a:solidFill>
                <a:latin typeface="ITC Franklin Gothic Std Book"/>
                <a:cs typeface="ITC Franklin Gothic Std Book"/>
              </a:rPr>
              <a:t>10% an Tag 1 </a:t>
            </a:r>
            <a:r>
              <a:rPr lang="de-DE" sz="1600" u="none" spc="10" dirty="0" smtClean="0">
                <a:solidFill>
                  <a:srgbClr val="FFFFFF"/>
                </a:solidFill>
                <a:latin typeface="ITC Franklin Gothic Std Book"/>
              </a:rPr>
              <a:t>und</a:t>
            </a:r>
            <a:r>
              <a:rPr lang="de-DE" sz="1600" u="none" spc="10" dirty="0" smtClean="0">
                <a:solidFill>
                  <a:srgbClr val="88746A"/>
                </a:solidFill>
                <a:latin typeface="ITC Franklin Gothic Std Book"/>
              </a:rPr>
              <a:t> </a:t>
            </a:r>
            <a:r>
              <a:rPr lang="de-DE" sz="1600" b="1" u="none" spc="10" dirty="0" smtClean="0">
                <a:solidFill>
                  <a:srgbClr val="F58025"/>
                </a:solidFill>
                <a:latin typeface="ITC Franklin Gothic Std Book"/>
                <a:cs typeface="ITC Franklin Gothic Std Book"/>
              </a:rPr>
              <a:t>21% an Tag 21 </a:t>
            </a:r>
            <a:r>
              <a:rPr lang="de-DE" sz="1600" u="none" spc="10" dirty="0" smtClean="0">
                <a:solidFill>
                  <a:srgbClr val="88746A"/>
                </a:solidFill>
                <a:latin typeface="ITC Franklin Gothic Std Book"/>
              </a:rPr>
              <a:t/>
            </a:r>
            <a:br>
              <a:rPr lang="de-DE" sz="1600" u="none" spc="10" dirty="0" smtClean="0">
                <a:solidFill>
                  <a:srgbClr val="88746A"/>
                </a:solidFill>
                <a:latin typeface="ITC Franklin Gothic Std Book"/>
              </a:rPr>
            </a:br>
            <a:r>
              <a:rPr lang="de-DE" sz="1600" u="none" spc="10" dirty="0" smtClean="0">
                <a:solidFill>
                  <a:srgbClr val="FFFFFF"/>
                </a:solidFill>
                <a:latin typeface="ITC Franklin Gothic Std Book"/>
              </a:rPr>
              <a:t>unter </a:t>
            </a:r>
            <a:r>
              <a:rPr lang="de-DE" sz="1600" spc="10" dirty="0" err="1" smtClean="0">
                <a:solidFill>
                  <a:srgbClr val="FFFFFF"/>
                </a:solidFill>
                <a:latin typeface="ITC Franklin Gothic Std Book"/>
              </a:rPr>
              <a:t>Glycopyrronium</a:t>
            </a:r>
            <a:r>
              <a:rPr lang="de-DE" sz="1600" u="none" spc="10" dirty="0" smtClean="0">
                <a:solidFill>
                  <a:srgbClr val="FFFFFF"/>
                </a:solidFill>
                <a:latin typeface="ITC Franklin Gothic Std Book"/>
              </a:rPr>
              <a:t> versus Placebo verlängert</a:t>
            </a:r>
          </a:p>
        </p:txBody>
      </p:sp>
      <p:grpSp>
        <p:nvGrpSpPr>
          <p:cNvPr id="75" name="Gruppierung 74"/>
          <p:cNvGrpSpPr/>
          <p:nvPr/>
        </p:nvGrpSpPr>
        <p:grpSpPr>
          <a:xfrm>
            <a:off x="938214" y="2619375"/>
            <a:ext cx="7138986" cy="3464828"/>
            <a:chOff x="1319214" y="2438400"/>
            <a:chExt cx="7138986" cy="3464828"/>
          </a:xfrm>
        </p:grpSpPr>
        <p:grpSp>
          <p:nvGrpSpPr>
            <p:cNvPr id="47" name="Group 45"/>
            <p:cNvGrpSpPr>
              <a:grpSpLocks/>
            </p:cNvGrpSpPr>
            <p:nvPr/>
          </p:nvGrpSpPr>
          <p:grpSpPr bwMode="auto">
            <a:xfrm>
              <a:off x="1319214" y="2559669"/>
              <a:ext cx="7138986" cy="3343559"/>
              <a:chOff x="475" y="1782"/>
              <a:chExt cx="4945" cy="2316"/>
            </a:xfrm>
          </p:grpSpPr>
          <p:graphicFrame>
            <p:nvGraphicFramePr>
              <p:cNvPr id="51" name="Object 23"/>
              <p:cNvGraphicFramePr>
                <a:graphicFrameLocks noChangeAspect="1"/>
              </p:cNvGraphicFramePr>
              <p:nvPr/>
            </p:nvGraphicFramePr>
            <p:xfrm>
              <a:off x="650" y="1782"/>
              <a:ext cx="4770" cy="2316"/>
            </p:xfrm>
            <a:graphic>
              <a:graphicData uri="http://schemas.openxmlformats.org/presentationml/2006/ole">
                <mc:AlternateContent xmlns:mc="http://schemas.openxmlformats.org/markup-compatibility/2006">
                  <mc:Choice xmlns:v="urn:schemas-microsoft-com:vml" Requires="v">
                    <p:oleObj spid="_x0000_s80994" r:id="rId4" imgW="7571888" imgH="3682303" progId="">
                      <p:embed/>
                    </p:oleObj>
                  </mc:Choice>
                  <mc:Fallback>
                    <p:oleObj r:id="rId4" imgW="7571888" imgH="3682303"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 y="1782"/>
                            <a:ext cx="4770" cy="2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 Box 17"/>
              <p:cNvSpPr txBox="1">
                <a:spLocks noChangeArrowheads="1"/>
              </p:cNvSpPr>
              <p:nvPr/>
            </p:nvSpPr>
            <p:spPr bwMode="auto">
              <a:xfrm>
                <a:off x="1716" y="1918"/>
                <a:ext cx="318" cy="192"/>
              </a:xfrm>
              <a:prstGeom prst="rect">
                <a:avLst/>
              </a:prstGeom>
              <a:noFill/>
              <a:ln w="9525" algn="ctr">
                <a:noFill/>
                <a:miter lim="800000"/>
                <a:headEnd/>
                <a:tailEnd/>
              </a:ln>
            </p:spPr>
            <p:txBody>
              <a:bodyPr>
                <a:spAutoFit/>
              </a:bodyPr>
              <a:lstStyle/>
              <a:p>
                <a:pPr marL="392113" indent="-392113">
                  <a:spcBef>
                    <a:spcPct val="50000"/>
                  </a:spcBef>
                </a:pPr>
                <a:r>
                  <a:rPr lang="en-GB" sz="1400">
                    <a:solidFill>
                      <a:srgbClr val="FFFFFF"/>
                    </a:solidFill>
                    <a:latin typeface="Calibri" pitchFamily="34" charset="0"/>
                    <a:cs typeface="Arial" charset="0"/>
                  </a:rPr>
                  <a:t>*</a:t>
                </a:r>
              </a:p>
            </p:txBody>
          </p:sp>
          <p:sp>
            <p:nvSpPr>
              <p:cNvPr id="53" name="Text Box 18"/>
              <p:cNvSpPr txBox="1">
                <a:spLocks noChangeArrowheads="1"/>
              </p:cNvSpPr>
              <p:nvPr/>
            </p:nvSpPr>
            <p:spPr bwMode="auto">
              <a:xfrm>
                <a:off x="3379" y="1842"/>
                <a:ext cx="318" cy="192"/>
              </a:xfrm>
              <a:prstGeom prst="rect">
                <a:avLst/>
              </a:prstGeom>
              <a:noFill/>
              <a:ln w="9525" algn="ctr">
                <a:noFill/>
                <a:miter lim="800000"/>
                <a:headEnd/>
                <a:tailEnd/>
              </a:ln>
            </p:spPr>
            <p:txBody>
              <a:bodyPr>
                <a:spAutoFit/>
              </a:bodyPr>
              <a:lstStyle/>
              <a:p>
                <a:pPr marL="392113" indent="-392113">
                  <a:spcBef>
                    <a:spcPct val="50000"/>
                  </a:spcBef>
                </a:pPr>
                <a:r>
                  <a:rPr lang="en-GB" sz="1400">
                    <a:solidFill>
                      <a:srgbClr val="FFFFFF"/>
                    </a:solidFill>
                    <a:latin typeface="Calibri" pitchFamily="34" charset="0"/>
                    <a:cs typeface="Arial" charset="0"/>
                  </a:rPr>
                  <a:t>*</a:t>
                </a:r>
              </a:p>
            </p:txBody>
          </p:sp>
          <p:sp>
            <p:nvSpPr>
              <p:cNvPr id="54" name="Text Box 24"/>
              <p:cNvSpPr txBox="1">
                <a:spLocks noChangeArrowheads="1"/>
              </p:cNvSpPr>
              <p:nvPr/>
            </p:nvSpPr>
            <p:spPr bwMode="auto">
              <a:xfrm rot="16200000">
                <a:off x="-153" y="2857"/>
                <a:ext cx="1447" cy="192"/>
              </a:xfrm>
              <a:prstGeom prst="rect">
                <a:avLst/>
              </a:prstGeom>
              <a:noFill/>
              <a:ln w="9525" algn="ctr">
                <a:noFill/>
                <a:miter lim="800000"/>
                <a:headEnd/>
                <a:tailEnd/>
              </a:ln>
            </p:spPr>
            <p:txBody>
              <a:bodyPr wrap="none">
                <a:spAutoFit/>
              </a:bodyPr>
              <a:lstStyle/>
              <a:p>
                <a:pPr marL="392113" indent="-392113"/>
                <a:r>
                  <a:rPr lang="de-DE" sz="1400" b="0" i="0" dirty="0" smtClean="0">
                    <a:solidFill>
                      <a:srgbClr val="FFFFFF"/>
                    </a:solidFill>
                    <a:latin typeface="Calibri" pitchFamily="18" charset="0"/>
                  </a:rPr>
                  <a:t>Ausdauerbelastungszeit (s)</a:t>
                </a:r>
              </a:p>
            </p:txBody>
          </p:sp>
          <p:sp>
            <p:nvSpPr>
              <p:cNvPr id="55" name="Text Box 25"/>
              <p:cNvSpPr txBox="1">
                <a:spLocks noChangeArrowheads="1"/>
              </p:cNvSpPr>
              <p:nvPr/>
            </p:nvSpPr>
            <p:spPr bwMode="auto">
              <a:xfrm>
                <a:off x="4417" y="2082"/>
                <a:ext cx="847" cy="235"/>
              </a:xfrm>
              <a:prstGeom prst="rect">
                <a:avLst/>
              </a:prstGeom>
              <a:noFill/>
              <a:ln w="9525" algn="ctr">
                <a:noFill/>
                <a:miter lim="800000"/>
                <a:headEnd/>
                <a:tailEnd/>
              </a:ln>
            </p:spPr>
            <p:txBody>
              <a:bodyPr wrap="none">
                <a:spAutoFit/>
              </a:bodyPr>
              <a:lstStyle/>
              <a:p>
                <a:pPr marL="392113" indent="-392113"/>
                <a:r>
                  <a:rPr lang="de-DE" sz="1600" b="0" i="0" dirty="0" smtClean="0">
                    <a:solidFill>
                      <a:srgbClr val="FFFFFF"/>
                    </a:solidFill>
                    <a:latin typeface="ITC Franklin Gothic Std Book"/>
                  </a:rPr>
                  <a:t>*p &lt; 0,001</a:t>
                </a:r>
              </a:p>
            </p:txBody>
          </p:sp>
          <p:grpSp>
            <p:nvGrpSpPr>
              <p:cNvPr id="56" name="Group 30"/>
              <p:cNvGrpSpPr>
                <a:grpSpLocks/>
              </p:cNvGrpSpPr>
              <p:nvPr/>
            </p:nvGrpSpPr>
            <p:grpSpPr bwMode="auto">
              <a:xfrm>
                <a:off x="3232" y="2173"/>
                <a:ext cx="81" cy="318"/>
                <a:chOff x="-159" y="1499"/>
                <a:chExt cx="81" cy="318"/>
              </a:xfrm>
            </p:grpSpPr>
            <p:sp>
              <p:nvSpPr>
                <p:cNvPr id="71" name="Line 26"/>
                <p:cNvSpPr>
                  <a:spLocks noChangeShapeType="1"/>
                </p:cNvSpPr>
                <p:nvPr/>
              </p:nvSpPr>
              <p:spPr bwMode="auto">
                <a:xfrm>
                  <a:off x="-159" y="1499"/>
                  <a:ext cx="81" cy="0"/>
                </a:xfrm>
                <a:prstGeom prst="line">
                  <a:avLst/>
                </a:prstGeom>
                <a:noFill/>
                <a:ln w="28575">
                  <a:solidFill>
                    <a:srgbClr val="FFFFFF"/>
                  </a:solidFill>
                  <a:round/>
                  <a:headEnd/>
                  <a:tailEnd/>
                </a:ln>
              </p:spPr>
              <p:txBody>
                <a:bodyPr/>
                <a:lstStyle/>
                <a:p>
                  <a:endParaRPr lang="en-US"/>
                </a:p>
              </p:txBody>
            </p:sp>
            <p:sp>
              <p:nvSpPr>
                <p:cNvPr id="72" name="Line 27"/>
                <p:cNvSpPr>
                  <a:spLocks noChangeShapeType="1"/>
                </p:cNvSpPr>
                <p:nvPr/>
              </p:nvSpPr>
              <p:spPr bwMode="auto">
                <a:xfrm>
                  <a:off x="-159" y="1817"/>
                  <a:ext cx="81" cy="0"/>
                </a:xfrm>
                <a:prstGeom prst="line">
                  <a:avLst/>
                </a:prstGeom>
                <a:noFill/>
                <a:ln w="28575">
                  <a:solidFill>
                    <a:srgbClr val="FFFFFF"/>
                  </a:solidFill>
                  <a:round/>
                  <a:headEnd/>
                  <a:tailEnd/>
                </a:ln>
              </p:spPr>
              <p:txBody>
                <a:bodyPr/>
                <a:lstStyle/>
                <a:p>
                  <a:endParaRPr lang="en-US"/>
                </a:p>
              </p:txBody>
            </p:sp>
            <p:sp>
              <p:nvSpPr>
                <p:cNvPr id="73" name="Line 28"/>
                <p:cNvSpPr>
                  <a:spLocks noChangeShapeType="1"/>
                </p:cNvSpPr>
                <p:nvPr/>
              </p:nvSpPr>
              <p:spPr bwMode="auto">
                <a:xfrm>
                  <a:off x="-118" y="1499"/>
                  <a:ext cx="0" cy="316"/>
                </a:xfrm>
                <a:prstGeom prst="line">
                  <a:avLst/>
                </a:prstGeom>
                <a:noFill/>
                <a:ln w="28575">
                  <a:solidFill>
                    <a:srgbClr val="FFFFFF"/>
                  </a:solidFill>
                  <a:round/>
                  <a:headEnd/>
                  <a:tailEnd/>
                </a:ln>
              </p:spPr>
              <p:txBody>
                <a:bodyPr/>
                <a:lstStyle/>
                <a:p>
                  <a:endParaRPr lang="en-US"/>
                </a:p>
              </p:txBody>
            </p:sp>
          </p:grpSp>
          <p:grpSp>
            <p:nvGrpSpPr>
              <p:cNvPr id="57" name="Group 31"/>
              <p:cNvGrpSpPr>
                <a:grpSpLocks/>
              </p:cNvGrpSpPr>
              <p:nvPr/>
            </p:nvGrpSpPr>
            <p:grpSpPr bwMode="auto">
              <a:xfrm>
                <a:off x="1564" y="2260"/>
                <a:ext cx="81" cy="318"/>
                <a:chOff x="-159" y="1486"/>
                <a:chExt cx="81" cy="318"/>
              </a:xfrm>
            </p:grpSpPr>
            <p:sp>
              <p:nvSpPr>
                <p:cNvPr id="68" name="Line 32"/>
                <p:cNvSpPr>
                  <a:spLocks noChangeShapeType="1"/>
                </p:cNvSpPr>
                <p:nvPr/>
              </p:nvSpPr>
              <p:spPr bwMode="auto">
                <a:xfrm>
                  <a:off x="-159" y="1486"/>
                  <a:ext cx="81" cy="0"/>
                </a:xfrm>
                <a:prstGeom prst="line">
                  <a:avLst/>
                </a:prstGeom>
                <a:noFill/>
                <a:ln w="28575">
                  <a:solidFill>
                    <a:srgbClr val="FFFFFF"/>
                  </a:solidFill>
                  <a:round/>
                  <a:headEnd/>
                  <a:tailEnd/>
                </a:ln>
              </p:spPr>
              <p:txBody>
                <a:bodyPr/>
                <a:lstStyle/>
                <a:p>
                  <a:endParaRPr lang="en-US"/>
                </a:p>
              </p:txBody>
            </p:sp>
            <p:sp>
              <p:nvSpPr>
                <p:cNvPr id="69" name="Line 33"/>
                <p:cNvSpPr>
                  <a:spLocks noChangeShapeType="1"/>
                </p:cNvSpPr>
                <p:nvPr/>
              </p:nvSpPr>
              <p:spPr bwMode="auto">
                <a:xfrm>
                  <a:off x="-159" y="1804"/>
                  <a:ext cx="81" cy="0"/>
                </a:xfrm>
                <a:prstGeom prst="line">
                  <a:avLst/>
                </a:prstGeom>
                <a:noFill/>
                <a:ln w="28575">
                  <a:solidFill>
                    <a:srgbClr val="FFFFFF"/>
                  </a:solidFill>
                  <a:round/>
                  <a:headEnd/>
                  <a:tailEnd/>
                </a:ln>
              </p:spPr>
              <p:txBody>
                <a:bodyPr/>
                <a:lstStyle/>
                <a:p>
                  <a:endParaRPr lang="en-US"/>
                </a:p>
              </p:txBody>
            </p:sp>
            <p:sp>
              <p:nvSpPr>
                <p:cNvPr id="70" name="Line 34"/>
                <p:cNvSpPr>
                  <a:spLocks noChangeShapeType="1"/>
                </p:cNvSpPr>
                <p:nvPr/>
              </p:nvSpPr>
              <p:spPr bwMode="auto">
                <a:xfrm>
                  <a:off x="-118" y="1486"/>
                  <a:ext cx="0" cy="316"/>
                </a:xfrm>
                <a:prstGeom prst="line">
                  <a:avLst/>
                </a:prstGeom>
                <a:noFill/>
                <a:ln w="28575">
                  <a:solidFill>
                    <a:srgbClr val="FFFFFF"/>
                  </a:solidFill>
                  <a:round/>
                  <a:headEnd/>
                  <a:tailEnd/>
                </a:ln>
              </p:spPr>
              <p:txBody>
                <a:bodyPr/>
                <a:lstStyle/>
                <a:p>
                  <a:endParaRPr lang="en-US"/>
                </a:p>
              </p:txBody>
            </p:sp>
          </p:grpSp>
          <p:grpSp>
            <p:nvGrpSpPr>
              <p:cNvPr id="58" name="Group 35"/>
              <p:cNvGrpSpPr>
                <a:grpSpLocks/>
              </p:cNvGrpSpPr>
              <p:nvPr/>
            </p:nvGrpSpPr>
            <p:grpSpPr bwMode="auto">
              <a:xfrm>
                <a:off x="2115" y="2543"/>
                <a:ext cx="81" cy="318"/>
                <a:chOff x="-159" y="1791"/>
                <a:chExt cx="81" cy="318"/>
              </a:xfrm>
            </p:grpSpPr>
            <p:sp>
              <p:nvSpPr>
                <p:cNvPr id="65" name="Line 36"/>
                <p:cNvSpPr>
                  <a:spLocks noChangeShapeType="1"/>
                </p:cNvSpPr>
                <p:nvPr/>
              </p:nvSpPr>
              <p:spPr bwMode="auto">
                <a:xfrm>
                  <a:off x="-159" y="1791"/>
                  <a:ext cx="81" cy="0"/>
                </a:xfrm>
                <a:prstGeom prst="line">
                  <a:avLst/>
                </a:prstGeom>
                <a:noFill/>
                <a:ln w="28575">
                  <a:solidFill>
                    <a:srgbClr val="FFFFFF"/>
                  </a:solidFill>
                  <a:round/>
                  <a:headEnd/>
                  <a:tailEnd/>
                </a:ln>
              </p:spPr>
              <p:txBody>
                <a:bodyPr/>
                <a:lstStyle/>
                <a:p>
                  <a:endParaRPr lang="en-US"/>
                </a:p>
              </p:txBody>
            </p:sp>
            <p:sp>
              <p:nvSpPr>
                <p:cNvPr id="66" name="Line 37"/>
                <p:cNvSpPr>
                  <a:spLocks noChangeShapeType="1"/>
                </p:cNvSpPr>
                <p:nvPr/>
              </p:nvSpPr>
              <p:spPr bwMode="auto">
                <a:xfrm>
                  <a:off x="-159" y="2109"/>
                  <a:ext cx="81" cy="0"/>
                </a:xfrm>
                <a:prstGeom prst="line">
                  <a:avLst/>
                </a:prstGeom>
                <a:noFill/>
                <a:ln w="28575">
                  <a:solidFill>
                    <a:srgbClr val="FFFFFF"/>
                  </a:solidFill>
                  <a:round/>
                  <a:headEnd/>
                  <a:tailEnd/>
                </a:ln>
              </p:spPr>
              <p:txBody>
                <a:bodyPr/>
                <a:lstStyle/>
                <a:p>
                  <a:endParaRPr lang="en-US"/>
                </a:p>
              </p:txBody>
            </p:sp>
            <p:sp>
              <p:nvSpPr>
                <p:cNvPr id="67" name="Line 38"/>
                <p:cNvSpPr>
                  <a:spLocks noChangeShapeType="1"/>
                </p:cNvSpPr>
                <p:nvPr/>
              </p:nvSpPr>
              <p:spPr bwMode="auto">
                <a:xfrm>
                  <a:off x="-118" y="1791"/>
                  <a:ext cx="0" cy="316"/>
                </a:xfrm>
                <a:prstGeom prst="line">
                  <a:avLst/>
                </a:prstGeom>
                <a:noFill/>
                <a:ln w="28575">
                  <a:solidFill>
                    <a:srgbClr val="FFFFFF"/>
                  </a:solidFill>
                  <a:round/>
                  <a:headEnd/>
                  <a:tailEnd/>
                </a:ln>
              </p:spPr>
              <p:txBody>
                <a:bodyPr/>
                <a:lstStyle/>
                <a:p>
                  <a:endParaRPr lang="en-US"/>
                </a:p>
              </p:txBody>
            </p:sp>
          </p:grpSp>
          <p:grpSp>
            <p:nvGrpSpPr>
              <p:cNvPr id="59" name="Group 39"/>
              <p:cNvGrpSpPr>
                <a:grpSpLocks/>
              </p:cNvGrpSpPr>
              <p:nvPr/>
            </p:nvGrpSpPr>
            <p:grpSpPr bwMode="auto">
              <a:xfrm>
                <a:off x="3775" y="2783"/>
                <a:ext cx="81" cy="318"/>
                <a:chOff x="-159" y="1806"/>
                <a:chExt cx="81" cy="318"/>
              </a:xfrm>
            </p:grpSpPr>
            <p:sp>
              <p:nvSpPr>
                <p:cNvPr id="62" name="Line 40"/>
                <p:cNvSpPr>
                  <a:spLocks noChangeShapeType="1"/>
                </p:cNvSpPr>
                <p:nvPr/>
              </p:nvSpPr>
              <p:spPr bwMode="auto">
                <a:xfrm>
                  <a:off x="-159" y="1806"/>
                  <a:ext cx="81" cy="0"/>
                </a:xfrm>
                <a:prstGeom prst="line">
                  <a:avLst/>
                </a:prstGeom>
                <a:noFill/>
                <a:ln w="28575">
                  <a:solidFill>
                    <a:srgbClr val="FFFFFF"/>
                  </a:solidFill>
                  <a:round/>
                  <a:headEnd/>
                  <a:tailEnd/>
                </a:ln>
              </p:spPr>
              <p:txBody>
                <a:bodyPr/>
                <a:lstStyle/>
                <a:p>
                  <a:endParaRPr lang="en-US"/>
                </a:p>
              </p:txBody>
            </p:sp>
            <p:sp>
              <p:nvSpPr>
                <p:cNvPr id="63" name="Line 41"/>
                <p:cNvSpPr>
                  <a:spLocks noChangeShapeType="1"/>
                </p:cNvSpPr>
                <p:nvPr/>
              </p:nvSpPr>
              <p:spPr bwMode="auto">
                <a:xfrm>
                  <a:off x="-159" y="2124"/>
                  <a:ext cx="81" cy="0"/>
                </a:xfrm>
                <a:prstGeom prst="line">
                  <a:avLst/>
                </a:prstGeom>
                <a:noFill/>
                <a:ln w="28575">
                  <a:solidFill>
                    <a:srgbClr val="FFFFFF"/>
                  </a:solidFill>
                  <a:round/>
                  <a:headEnd/>
                  <a:tailEnd/>
                </a:ln>
              </p:spPr>
              <p:txBody>
                <a:bodyPr/>
                <a:lstStyle/>
                <a:p>
                  <a:endParaRPr lang="en-US"/>
                </a:p>
              </p:txBody>
            </p:sp>
            <p:sp>
              <p:nvSpPr>
                <p:cNvPr id="64" name="Line 42"/>
                <p:cNvSpPr>
                  <a:spLocks noChangeShapeType="1"/>
                </p:cNvSpPr>
                <p:nvPr/>
              </p:nvSpPr>
              <p:spPr bwMode="auto">
                <a:xfrm>
                  <a:off x="-118" y="1806"/>
                  <a:ext cx="0" cy="316"/>
                </a:xfrm>
                <a:prstGeom prst="line">
                  <a:avLst/>
                </a:prstGeom>
                <a:noFill/>
                <a:ln w="28575">
                  <a:solidFill>
                    <a:srgbClr val="FFFFFF"/>
                  </a:solidFill>
                  <a:round/>
                  <a:headEnd/>
                  <a:tailEnd/>
                </a:ln>
              </p:spPr>
              <p:txBody>
                <a:bodyPr/>
                <a:lstStyle/>
                <a:p>
                  <a:endParaRPr lang="en-US"/>
                </a:p>
              </p:txBody>
            </p:sp>
          </p:grpSp>
          <p:cxnSp>
            <p:nvCxnSpPr>
              <p:cNvPr id="60" name="AutoShape 43"/>
              <p:cNvCxnSpPr>
                <a:cxnSpLocks noChangeShapeType="1"/>
              </p:cNvCxnSpPr>
              <p:nvPr/>
            </p:nvCxnSpPr>
            <p:spPr bwMode="auto">
              <a:xfrm rot="5400000" flipV="1">
                <a:off x="1739" y="2071"/>
                <a:ext cx="284" cy="551"/>
              </a:xfrm>
              <a:prstGeom prst="bentConnector3">
                <a:avLst>
                  <a:gd name="adj1" fmla="val -53875"/>
                </a:avLst>
              </a:prstGeom>
              <a:noFill/>
              <a:ln w="28575">
                <a:solidFill>
                  <a:srgbClr val="FFFFFF"/>
                </a:solidFill>
                <a:miter lim="800000"/>
                <a:headEnd/>
                <a:tailEnd/>
              </a:ln>
            </p:spPr>
          </p:cxnSp>
          <p:cxnSp>
            <p:nvCxnSpPr>
              <p:cNvPr id="61" name="AutoShape 44"/>
              <p:cNvCxnSpPr>
                <a:cxnSpLocks noChangeShapeType="1"/>
              </p:cNvCxnSpPr>
              <p:nvPr/>
            </p:nvCxnSpPr>
            <p:spPr bwMode="auto">
              <a:xfrm rot="5400000" flipV="1">
                <a:off x="3240" y="2153"/>
                <a:ext cx="609" cy="543"/>
              </a:xfrm>
              <a:prstGeom prst="bentConnector3">
                <a:avLst>
                  <a:gd name="adj1" fmla="val -21843"/>
                </a:avLst>
              </a:prstGeom>
              <a:noFill/>
              <a:ln w="28575">
                <a:solidFill>
                  <a:srgbClr val="FFFFFF"/>
                </a:solidFill>
                <a:miter lim="800000"/>
                <a:headEnd/>
                <a:tailEnd/>
              </a:ln>
            </p:spPr>
          </p:cxnSp>
        </p:grpSp>
        <p:grpSp>
          <p:nvGrpSpPr>
            <p:cNvPr id="48" name="Gruppierung 31"/>
            <p:cNvGrpSpPr/>
            <p:nvPr/>
          </p:nvGrpSpPr>
          <p:grpSpPr>
            <a:xfrm>
              <a:off x="2983774" y="2438400"/>
              <a:ext cx="2979751" cy="415779"/>
              <a:chOff x="2590800" y="2743200"/>
              <a:chExt cx="3276600" cy="457200"/>
            </a:xfrm>
          </p:grpSpPr>
          <p:sp>
            <p:nvSpPr>
              <p:cNvPr id="49" name="TextBox 30"/>
              <p:cNvSpPr txBox="1">
                <a:spLocks noChangeArrowheads="1"/>
              </p:cNvSpPr>
              <p:nvPr/>
            </p:nvSpPr>
            <p:spPr bwMode="auto">
              <a:xfrm>
                <a:off x="2590800" y="2892623"/>
                <a:ext cx="574196" cy="307777"/>
              </a:xfrm>
              <a:prstGeom prst="rect">
                <a:avLst/>
              </a:prstGeom>
              <a:noFill/>
              <a:ln w="9525">
                <a:noFill/>
                <a:miter lim="800000"/>
                <a:headEnd/>
                <a:tailEnd/>
              </a:ln>
            </p:spPr>
            <p:txBody>
              <a:bodyPr wrap="none">
                <a:spAutoFit/>
              </a:bodyPr>
              <a:lstStyle/>
              <a:p>
                <a:r>
                  <a:rPr lang="de-DE" sz="1400" b="0" i="0" dirty="0" smtClean="0">
                    <a:solidFill>
                      <a:srgbClr val="FFFFFF"/>
                    </a:solidFill>
                    <a:latin typeface="Calibri" pitchFamily="18" charset="0"/>
                  </a:rPr>
                  <a:t>43,1 s</a:t>
                </a:r>
              </a:p>
            </p:txBody>
          </p:sp>
          <p:sp>
            <p:nvSpPr>
              <p:cNvPr id="50" name="TextBox 31"/>
              <p:cNvSpPr txBox="1">
                <a:spLocks noChangeArrowheads="1"/>
              </p:cNvSpPr>
              <p:nvPr/>
            </p:nvSpPr>
            <p:spPr bwMode="auto">
              <a:xfrm>
                <a:off x="5253129" y="2743200"/>
                <a:ext cx="614271" cy="307777"/>
              </a:xfrm>
              <a:prstGeom prst="rect">
                <a:avLst/>
              </a:prstGeom>
              <a:noFill/>
              <a:ln w="9525">
                <a:noFill/>
                <a:miter lim="800000"/>
                <a:headEnd/>
                <a:tailEnd/>
              </a:ln>
            </p:spPr>
            <p:txBody>
              <a:bodyPr wrap="none">
                <a:spAutoFit/>
              </a:bodyPr>
              <a:lstStyle/>
              <a:p>
                <a:r>
                  <a:rPr lang="de-DE" sz="1400" b="0" i="0" dirty="0" smtClean="0">
                    <a:solidFill>
                      <a:srgbClr val="FFFFFF"/>
                    </a:solidFill>
                    <a:latin typeface="Calibri" pitchFamily="18" charset="0"/>
                  </a:rPr>
                  <a:t>88,9 s</a:t>
                </a:r>
              </a:p>
            </p:txBody>
          </p:sp>
        </p:grpSp>
      </p:grpSp>
      <p:sp>
        <p:nvSpPr>
          <p:cNvPr id="2" name="TextBox 1"/>
          <p:cNvSpPr txBox="1"/>
          <p:nvPr/>
        </p:nvSpPr>
        <p:spPr>
          <a:xfrm>
            <a:off x="1898272" y="6464369"/>
            <a:ext cx="2023759" cy="276999"/>
          </a:xfrm>
          <a:prstGeom prst="rect">
            <a:avLst/>
          </a:prstGeom>
          <a:noFill/>
        </p:spPr>
        <p:txBody>
          <a:bodyPr wrap="none" rtlCol="0">
            <a:spAutoFit/>
          </a:bodyPr>
          <a:lstStyle/>
          <a:p>
            <a:r>
              <a:rPr lang="de-DE" sz="1200" spc="10" dirty="0">
                <a:solidFill>
                  <a:srgbClr val="88746A"/>
                </a:solidFill>
                <a:latin typeface="ITC Franklin Gothic Std Book"/>
              </a:rPr>
              <a:t>NVA237 = </a:t>
            </a:r>
            <a:r>
              <a:rPr lang="de-DE" sz="1200" spc="10" dirty="0" err="1">
                <a:solidFill>
                  <a:srgbClr val="88746A"/>
                </a:solidFill>
                <a:latin typeface="ITC Franklin Gothic Std Book"/>
              </a:rPr>
              <a:t>Glycopyrronium</a:t>
            </a:r>
            <a:endParaRPr lang="en-US" sz="12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hteck 80"/>
          <p:cNvSpPr/>
          <p:nvPr/>
        </p:nvSpPr>
        <p:spPr>
          <a:xfrm>
            <a:off x="985323" y="1552575"/>
            <a:ext cx="7185251" cy="4842857"/>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p:cNvSpPr txBox="1"/>
          <p:nvPr/>
        </p:nvSpPr>
        <p:spPr>
          <a:xfrm>
            <a:off x="381980" y="698636"/>
            <a:ext cx="8077200" cy="523220"/>
          </a:xfrm>
          <a:prstGeom prst="rect">
            <a:avLst/>
          </a:prstGeom>
          <a:noFill/>
        </p:spPr>
        <p:txBody>
          <a:bodyPr wrap="square" rtlCol="0">
            <a:spAutoFit/>
          </a:bodyPr>
          <a:lstStyle/>
          <a:p>
            <a:pPr fontAlgn="base">
              <a:spcBef>
                <a:spcPct val="0"/>
              </a:spcBef>
              <a:spcAft>
                <a:spcPct val="0"/>
              </a:spcAft>
            </a:pPr>
            <a:r>
              <a:rPr lang="de-DE" sz="2800" b="1" dirty="0" err="1" smtClean="0">
                <a:solidFill>
                  <a:schemeClr val="tx2"/>
                </a:solidFill>
                <a:latin typeface="Arial" panose="020B0604020202020204" pitchFamily="34" charset="0"/>
                <a:cs typeface="Arial" panose="020B0604020202020204" pitchFamily="34" charset="0"/>
              </a:rPr>
              <a:t>Inspiratorische</a:t>
            </a:r>
            <a:r>
              <a:rPr lang="de-DE" sz="2800" b="1" dirty="0" smtClean="0">
                <a:solidFill>
                  <a:schemeClr val="tx2"/>
                </a:solidFill>
                <a:latin typeface="Arial" panose="020B0604020202020204" pitchFamily="34" charset="0"/>
                <a:cs typeface="Arial" panose="020B0604020202020204" pitchFamily="34" charset="0"/>
              </a:rPr>
              <a:t> Kapazität (IC) zu </a:t>
            </a:r>
            <a:r>
              <a:rPr lang="de-DE" sz="2800" b="1" dirty="0" err="1" smtClean="0">
                <a:solidFill>
                  <a:schemeClr val="tx2"/>
                </a:solidFill>
                <a:latin typeface="Arial" panose="020B0604020202020204" pitchFamily="34" charset="0"/>
                <a:cs typeface="Arial" panose="020B0604020202020204" pitchFamily="34" charset="0"/>
              </a:rPr>
              <a:t>Isotime</a:t>
            </a:r>
            <a:r>
              <a:rPr lang="de-DE" sz="2800" b="1" dirty="0" smtClean="0">
                <a:solidFill>
                  <a:schemeClr val="tx2"/>
                </a:solidFill>
                <a:latin typeface="Arial" panose="020B0604020202020204" pitchFamily="34" charset="0"/>
                <a:cs typeface="Arial" panose="020B0604020202020204" pitchFamily="34" charset="0"/>
              </a:rPr>
              <a:t> </a:t>
            </a:r>
          </a:p>
        </p:txBody>
      </p:sp>
      <p:sp>
        <p:nvSpPr>
          <p:cNvPr id="10" name="Rectangle 22"/>
          <p:cNvSpPr txBox="1">
            <a:spLocks noChangeArrowheads="1"/>
          </p:cNvSpPr>
          <p:nvPr/>
        </p:nvSpPr>
        <p:spPr bwMode="auto">
          <a:xfrm>
            <a:off x="1200149" y="1606071"/>
            <a:ext cx="6677026" cy="11657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8000" lvl="0" indent="-288000" defTabSz="914400" eaLnBrk="0" fontAlgn="base" hangingPunct="0">
              <a:spcBef>
                <a:spcPts val="600"/>
              </a:spcBef>
              <a:spcAft>
                <a:spcPts val="600"/>
              </a:spcAft>
              <a:buClr>
                <a:srgbClr val="F58025"/>
              </a:buClr>
              <a:buSzPct val="90000"/>
              <a:buFont typeface="Wingdings" pitchFamily="2" charset="2"/>
              <a:buChar char="l"/>
              <a:defRPr/>
            </a:pPr>
            <a:r>
              <a:rPr lang="de-DE" sz="1600" spc="10" dirty="0" err="1" smtClean="0">
                <a:solidFill>
                  <a:srgbClr val="FFFFFF"/>
                </a:solidFill>
                <a:latin typeface="ITC Franklin Gothic Std Book"/>
              </a:rPr>
              <a:t>Glycopyrronium</a:t>
            </a:r>
            <a:r>
              <a:rPr lang="de-DE" sz="1600" spc="10" dirty="0" smtClean="0">
                <a:solidFill>
                  <a:srgbClr val="FFFFFF"/>
                </a:solidFill>
                <a:latin typeface="ITC Franklin Gothic Std Book"/>
              </a:rPr>
              <a:t> führte zu einem signifikanten Unterschied zwischen den Behandlungen von </a:t>
            </a:r>
            <a:r>
              <a:rPr lang="de-DE" sz="1600" b="1" spc="10" dirty="0" smtClean="0">
                <a:solidFill>
                  <a:srgbClr val="F58025"/>
                </a:solidFill>
                <a:latin typeface="ITC Franklin Gothic Std Book"/>
                <a:cs typeface="ITC Franklin Gothic Std Book"/>
              </a:rPr>
              <a:t>200 ml an Tag 21 </a:t>
            </a:r>
            <a:r>
              <a:rPr lang="de-DE" sz="1600" spc="10" dirty="0" smtClean="0">
                <a:solidFill>
                  <a:srgbClr val="FFFFFF"/>
                </a:solidFill>
                <a:latin typeface="ITC Franklin Gothic Std Book"/>
              </a:rPr>
              <a:t>und</a:t>
            </a:r>
            <a:r>
              <a:rPr lang="de-DE" sz="1600" spc="10" dirty="0" smtClean="0">
                <a:solidFill>
                  <a:srgbClr val="FF9900"/>
                </a:solidFill>
                <a:latin typeface="ITC Franklin Gothic Std Book"/>
              </a:rPr>
              <a:t> </a:t>
            </a:r>
            <a:r>
              <a:rPr lang="de-DE" sz="1600" b="1" spc="10" dirty="0" smtClean="0">
                <a:solidFill>
                  <a:srgbClr val="F58025"/>
                </a:solidFill>
                <a:latin typeface="ITC Franklin Gothic Std Book"/>
                <a:cs typeface="ITC Franklin Gothic Std Book"/>
              </a:rPr>
              <a:t>von 230 ml an Tag 1 </a:t>
            </a:r>
            <a:r>
              <a:rPr lang="de-DE" sz="1600" spc="10" dirty="0" smtClean="0">
                <a:solidFill>
                  <a:srgbClr val="FFFFFF"/>
                </a:solidFill>
                <a:latin typeface="ITC Franklin Gothic Std Book"/>
              </a:rPr>
              <a:t>versus Placebo (beide p &lt; 0,001)</a:t>
            </a:r>
          </a:p>
        </p:txBody>
      </p:sp>
      <p:grpSp>
        <p:nvGrpSpPr>
          <p:cNvPr id="36" name="Gruppierung 35"/>
          <p:cNvGrpSpPr/>
          <p:nvPr/>
        </p:nvGrpSpPr>
        <p:grpSpPr>
          <a:xfrm>
            <a:off x="1175235" y="2609867"/>
            <a:ext cx="7006740" cy="3667108"/>
            <a:chOff x="662572" y="2209800"/>
            <a:chExt cx="7877793" cy="4191000"/>
          </a:xfrm>
        </p:grpSpPr>
        <p:graphicFrame>
          <p:nvGraphicFramePr>
            <p:cNvPr id="37" name="Object 14"/>
            <p:cNvGraphicFramePr>
              <a:graphicFrameLocks noChangeAspect="1"/>
            </p:cNvGraphicFramePr>
            <p:nvPr/>
          </p:nvGraphicFramePr>
          <p:xfrm>
            <a:off x="972752" y="2297112"/>
            <a:ext cx="7567613" cy="4103688"/>
          </p:xfrm>
          <a:graphic>
            <a:graphicData uri="http://schemas.openxmlformats.org/presentationml/2006/ole">
              <mc:AlternateContent xmlns:mc="http://schemas.openxmlformats.org/markup-compatibility/2006">
                <mc:Choice xmlns:v="urn:schemas-microsoft-com:vml" Requires="v">
                  <p:oleObj spid="_x0000_s82018" r:id="rId5" imgW="7565792" imgH="4102964" progId="">
                    <p:embed/>
                  </p:oleObj>
                </mc:Choice>
                <mc:Fallback>
                  <p:oleObj r:id="rId5" imgW="7565792" imgH="4102964"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752" y="2297112"/>
                          <a:ext cx="7567613" cy="410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 Box 17"/>
            <p:cNvSpPr txBox="1">
              <a:spLocks noChangeArrowheads="1"/>
            </p:cNvSpPr>
            <p:nvPr/>
          </p:nvSpPr>
          <p:spPr bwMode="auto">
            <a:xfrm>
              <a:off x="2606891" y="2209801"/>
              <a:ext cx="504825" cy="304800"/>
            </a:xfrm>
            <a:prstGeom prst="rect">
              <a:avLst/>
            </a:prstGeom>
            <a:noFill/>
            <a:ln w="9525" algn="ctr">
              <a:noFill/>
              <a:miter lim="800000"/>
              <a:headEnd/>
              <a:tailEnd/>
            </a:ln>
          </p:spPr>
          <p:txBody>
            <a:bodyPr>
              <a:spAutoFit/>
            </a:bodyPr>
            <a:lstStyle/>
            <a:p>
              <a:pPr marL="392113" indent="-392113">
                <a:spcBef>
                  <a:spcPct val="50000"/>
                </a:spcBef>
              </a:pPr>
              <a:r>
                <a:rPr lang="en-GB" sz="1400" dirty="0">
                  <a:solidFill>
                    <a:srgbClr val="FFFFFF"/>
                  </a:solidFill>
                  <a:latin typeface="Calibri" pitchFamily="34" charset="0"/>
                  <a:cs typeface="Arial" charset="0"/>
                </a:rPr>
                <a:t>*</a:t>
              </a:r>
            </a:p>
          </p:txBody>
        </p:sp>
        <p:sp>
          <p:nvSpPr>
            <p:cNvPr id="39" name="Text Box 17"/>
            <p:cNvSpPr txBox="1">
              <a:spLocks noChangeArrowheads="1"/>
            </p:cNvSpPr>
            <p:nvPr/>
          </p:nvSpPr>
          <p:spPr bwMode="auto">
            <a:xfrm rot="-5400000">
              <a:off x="19479" y="3649455"/>
              <a:ext cx="1624740" cy="338554"/>
            </a:xfrm>
            <a:prstGeom prst="rect">
              <a:avLst/>
            </a:prstGeom>
            <a:noFill/>
            <a:ln w="9525" algn="ctr">
              <a:noFill/>
              <a:miter lim="800000"/>
              <a:headEnd/>
              <a:tailEnd/>
            </a:ln>
          </p:spPr>
          <p:txBody>
            <a:bodyPr wrap="none">
              <a:spAutoFit/>
            </a:bodyPr>
            <a:lstStyle/>
            <a:p>
              <a:pPr marL="392113" indent="-392113"/>
              <a:r>
                <a:rPr lang="de-DE" sz="1600" b="0" i="0" dirty="0" smtClean="0">
                  <a:solidFill>
                    <a:srgbClr val="FFFFFF"/>
                  </a:solidFill>
                  <a:latin typeface="Calibri" pitchFamily="18" charset="0"/>
                </a:rPr>
                <a:t>IC zur Isotime (l)</a:t>
              </a:r>
            </a:p>
          </p:txBody>
        </p:sp>
        <p:sp>
          <p:nvSpPr>
            <p:cNvPr id="40" name="Text Box 18"/>
            <p:cNvSpPr txBox="1">
              <a:spLocks noChangeArrowheads="1"/>
            </p:cNvSpPr>
            <p:nvPr/>
          </p:nvSpPr>
          <p:spPr bwMode="auto">
            <a:xfrm>
              <a:off x="6788711" y="2971800"/>
              <a:ext cx="1346783" cy="369943"/>
            </a:xfrm>
            <a:prstGeom prst="rect">
              <a:avLst/>
            </a:prstGeom>
            <a:noFill/>
            <a:ln w="9525" algn="ctr">
              <a:noFill/>
              <a:miter lim="800000"/>
              <a:headEnd/>
              <a:tailEnd/>
            </a:ln>
          </p:spPr>
          <p:txBody>
            <a:bodyPr wrap="none">
              <a:spAutoFit/>
            </a:bodyPr>
            <a:lstStyle/>
            <a:p>
              <a:pPr marL="392113" indent="-392113"/>
              <a:r>
                <a:rPr lang="de-DE" sz="1600" b="0" i="0" spc="10" dirty="0" smtClean="0">
                  <a:solidFill>
                    <a:srgbClr val="FFFFFF"/>
                  </a:solidFill>
                  <a:latin typeface="ITC Franklin Gothic Std Book"/>
                </a:rPr>
                <a:t>*p &lt; 0,001</a:t>
              </a:r>
            </a:p>
          </p:txBody>
        </p:sp>
        <p:cxnSp>
          <p:nvCxnSpPr>
            <p:cNvPr id="41" name="AutoShape 35"/>
            <p:cNvCxnSpPr>
              <a:cxnSpLocks noChangeShapeType="1"/>
            </p:cNvCxnSpPr>
            <p:nvPr/>
          </p:nvCxnSpPr>
          <p:spPr bwMode="auto">
            <a:xfrm rot="5400000" flipV="1">
              <a:off x="2706033" y="2537620"/>
              <a:ext cx="450850" cy="874712"/>
            </a:xfrm>
            <a:prstGeom prst="bentConnector3">
              <a:avLst>
                <a:gd name="adj1" fmla="val -53875"/>
              </a:avLst>
            </a:prstGeom>
            <a:noFill/>
            <a:ln w="28575">
              <a:solidFill>
                <a:srgbClr val="FFFFFF"/>
              </a:solidFill>
              <a:miter lim="800000"/>
              <a:headEnd/>
              <a:tailEnd/>
            </a:ln>
          </p:spPr>
        </p:cxnSp>
        <p:sp>
          <p:nvSpPr>
            <p:cNvPr id="42" name="Text Box 17"/>
            <p:cNvSpPr txBox="1">
              <a:spLocks noChangeArrowheads="1"/>
            </p:cNvSpPr>
            <p:nvPr/>
          </p:nvSpPr>
          <p:spPr bwMode="auto">
            <a:xfrm>
              <a:off x="5237159" y="2209800"/>
              <a:ext cx="504825" cy="304800"/>
            </a:xfrm>
            <a:prstGeom prst="rect">
              <a:avLst/>
            </a:prstGeom>
            <a:noFill/>
            <a:ln w="9525" algn="ctr">
              <a:noFill/>
              <a:miter lim="800000"/>
              <a:headEnd/>
              <a:tailEnd/>
            </a:ln>
          </p:spPr>
          <p:txBody>
            <a:bodyPr>
              <a:spAutoFit/>
            </a:bodyPr>
            <a:lstStyle/>
            <a:p>
              <a:pPr marL="392113" indent="-392113">
                <a:spcBef>
                  <a:spcPct val="50000"/>
                </a:spcBef>
              </a:pPr>
              <a:r>
                <a:rPr lang="en-GB" sz="1400">
                  <a:solidFill>
                    <a:srgbClr val="FFFFFF"/>
                  </a:solidFill>
                  <a:latin typeface="Calibri" pitchFamily="34" charset="0"/>
                  <a:cs typeface="Arial" charset="0"/>
                </a:rPr>
                <a:t>*</a:t>
              </a:r>
            </a:p>
          </p:txBody>
        </p:sp>
        <p:cxnSp>
          <p:nvCxnSpPr>
            <p:cNvPr id="43" name="AutoShape 38"/>
            <p:cNvCxnSpPr>
              <a:cxnSpLocks noChangeShapeType="1"/>
            </p:cNvCxnSpPr>
            <p:nvPr/>
          </p:nvCxnSpPr>
          <p:spPr bwMode="auto">
            <a:xfrm rot="5400000" flipV="1">
              <a:off x="5291808" y="2537619"/>
              <a:ext cx="450850" cy="874713"/>
            </a:xfrm>
            <a:prstGeom prst="bentConnector3">
              <a:avLst>
                <a:gd name="adj1" fmla="val -53875"/>
              </a:avLst>
            </a:prstGeom>
            <a:noFill/>
            <a:ln w="28575">
              <a:solidFill>
                <a:srgbClr val="FFFFFF"/>
              </a:solidFill>
              <a:miter lim="800000"/>
              <a:headEnd/>
              <a:tailEnd/>
            </a:ln>
          </p:spPr>
        </p:cxnSp>
        <p:grpSp>
          <p:nvGrpSpPr>
            <p:cNvPr id="44" name="Group 4"/>
            <p:cNvGrpSpPr>
              <a:grpSpLocks/>
            </p:cNvGrpSpPr>
            <p:nvPr/>
          </p:nvGrpSpPr>
          <p:grpSpPr bwMode="auto">
            <a:xfrm>
              <a:off x="2421086" y="2802537"/>
              <a:ext cx="146050" cy="400050"/>
              <a:chOff x="2495715" y="2740625"/>
              <a:chExt cx="146050" cy="400050"/>
            </a:xfrm>
          </p:grpSpPr>
          <p:pic>
            <p:nvPicPr>
              <p:cNvPr id="78" name="Picture 41"/>
              <p:cNvPicPr>
                <a:picLocks noChangeAspect="1" noChangeArrowheads="1"/>
              </p:cNvPicPr>
              <p:nvPr/>
            </p:nvPicPr>
            <p:blipFill>
              <a:blip r:embed="rId7" cstate="print"/>
              <a:srcRect/>
              <a:stretch>
                <a:fillRect/>
              </a:stretch>
            </p:blipFill>
            <p:spPr bwMode="auto">
              <a:xfrm>
                <a:off x="2553714" y="2758497"/>
                <a:ext cx="42862" cy="244475"/>
              </a:xfrm>
              <a:prstGeom prst="rect">
                <a:avLst/>
              </a:prstGeom>
              <a:noFill/>
              <a:ln w="9525">
                <a:noFill/>
                <a:miter lim="800000"/>
                <a:headEnd/>
                <a:tailEnd/>
              </a:ln>
            </p:spPr>
          </p:pic>
          <p:pic>
            <p:nvPicPr>
              <p:cNvPr id="79" name="Picture 42"/>
              <p:cNvPicPr>
                <a:picLocks noChangeAspect="1" noChangeArrowheads="1"/>
              </p:cNvPicPr>
              <p:nvPr/>
            </p:nvPicPr>
            <p:blipFill>
              <a:blip r:embed="rId8" cstate="print"/>
              <a:srcRect/>
              <a:stretch>
                <a:fillRect/>
              </a:stretch>
            </p:blipFill>
            <p:spPr bwMode="auto">
              <a:xfrm>
                <a:off x="2495715" y="2981925"/>
                <a:ext cx="146050" cy="158750"/>
              </a:xfrm>
              <a:prstGeom prst="rect">
                <a:avLst/>
              </a:prstGeom>
              <a:noFill/>
              <a:ln w="9525">
                <a:noFill/>
                <a:miter lim="800000"/>
                <a:headEnd/>
                <a:tailEnd/>
              </a:ln>
            </p:spPr>
          </p:pic>
          <p:pic>
            <p:nvPicPr>
              <p:cNvPr id="80" name="Picture 43"/>
              <p:cNvPicPr>
                <a:picLocks noChangeAspect="1" noChangeArrowheads="1"/>
              </p:cNvPicPr>
              <p:nvPr/>
            </p:nvPicPr>
            <p:blipFill>
              <a:blip r:embed="rId8" cstate="print"/>
              <a:srcRect/>
              <a:stretch>
                <a:fillRect/>
              </a:stretch>
            </p:blipFill>
            <p:spPr bwMode="auto">
              <a:xfrm>
                <a:off x="2495715" y="2740625"/>
                <a:ext cx="146050" cy="158750"/>
              </a:xfrm>
              <a:prstGeom prst="rect">
                <a:avLst/>
              </a:prstGeom>
              <a:noFill/>
              <a:ln w="9525">
                <a:noFill/>
                <a:miter lim="800000"/>
                <a:headEnd/>
                <a:tailEnd/>
              </a:ln>
            </p:spPr>
          </p:pic>
        </p:grpSp>
        <p:grpSp>
          <p:nvGrpSpPr>
            <p:cNvPr id="45" name="Group 3"/>
            <p:cNvGrpSpPr>
              <a:grpSpLocks/>
            </p:cNvGrpSpPr>
            <p:nvPr/>
          </p:nvGrpSpPr>
          <p:grpSpPr bwMode="auto">
            <a:xfrm>
              <a:off x="3299225" y="3246437"/>
              <a:ext cx="146050" cy="411163"/>
              <a:chOff x="3373838" y="3225800"/>
              <a:chExt cx="146050" cy="411163"/>
            </a:xfrm>
          </p:grpSpPr>
          <p:pic>
            <p:nvPicPr>
              <p:cNvPr id="75" name="Picture 46"/>
              <p:cNvPicPr>
                <a:picLocks noChangeAspect="1" noChangeArrowheads="1"/>
              </p:cNvPicPr>
              <p:nvPr/>
            </p:nvPicPr>
            <p:blipFill>
              <a:blip r:embed="rId8" cstate="print"/>
              <a:srcRect/>
              <a:stretch>
                <a:fillRect/>
              </a:stretch>
            </p:blipFill>
            <p:spPr bwMode="auto">
              <a:xfrm>
                <a:off x="3373838" y="3478213"/>
                <a:ext cx="146050" cy="158750"/>
              </a:xfrm>
              <a:prstGeom prst="rect">
                <a:avLst/>
              </a:prstGeom>
              <a:noFill/>
              <a:ln w="9525">
                <a:noFill/>
                <a:miter lim="800000"/>
                <a:headEnd/>
                <a:tailEnd/>
              </a:ln>
            </p:spPr>
          </p:pic>
          <p:pic>
            <p:nvPicPr>
              <p:cNvPr id="76" name="Picture 47"/>
              <p:cNvPicPr>
                <a:picLocks noChangeAspect="1" noChangeArrowheads="1"/>
              </p:cNvPicPr>
              <p:nvPr/>
            </p:nvPicPr>
            <p:blipFill>
              <a:blip r:embed="rId8" cstate="print"/>
              <a:srcRect/>
              <a:stretch>
                <a:fillRect/>
              </a:stretch>
            </p:blipFill>
            <p:spPr bwMode="auto">
              <a:xfrm>
                <a:off x="3373838" y="3225800"/>
                <a:ext cx="146050" cy="158750"/>
              </a:xfrm>
              <a:prstGeom prst="rect">
                <a:avLst/>
              </a:prstGeom>
              <a:noFill/>
              <a:ln w="9525">
                <a:noFill/>
                <a:miter lim="800000"/>
                <a:headEnd/>
                <a:tailEnd/>
              </a:ln>
            </p:spPr>
          </p:pic>
          <p:pic>
            <p:nvPicPr>
              <p:cNvPr id="77" name="Picture 48"/>
              <p:cNvPicPr>
                <a:picLocks noChangeAspect="1" noChangeArrowheads="1"/>
              </p:cNvPicPr>
              <p:nvPr/>
            </p:nvPicPr>
            <p:blipFill>
              <a:blip r:embed="rId7" cstate="print"/>
              <a:srcRect/>
              <a:stretch>
                <a:fillRect/>
              </a:stretch>
            </p:blipFill>
            <p:spPr bwMode="auto">
              <a:xfrm>
                <a:off x="3422574" y="3243263"/>
                <a:ext cx="42863" cy="244475"/>
              </a:xfrm>
              <a:prstGeom prst="rect">
                <a:avLst/>
              </a:prstGeom>
              <a:noFill/>
              <a:ln w="9525">
                <a:noFill/>
                <a:miter lim="800000"/>
                <a:headEnd/>
                <a:tailEnd/>
              </a:ln>
            </p:spPr>
          </p:pic>
        </p:grpSp>
        <p:grpSp>
          <p:nvGrpSpPr>
            <p:cNvPr id="46" name="Group 2"/>
            <p:cNvGrpSpPr>
              <a:grpSpLocks/>
            </p:cNvGrpSpPr>
            <p:nvPr/>
          </p:nvGrpSpPr>
          <p:grpSpPr bwMode="auto">
            <a:xfrm>
              <a:off x="5002301" y="2809875"/>
              <a:ext cx="146051" cy="390525"/>
              <a:chOff x="5076913" y="2803525"/>
              <a:chExt cx="146051" cy="390525"/>
            </a:xfrm>
          </p:grpSpPr>
          <p:pic>
            <p:nvPicPr>
              <p:cNvPr id="58" name="Picture 44"/>
              <p:cNvPicPr>
                <a:picLocks noChangeAspect="1" noChangeArrowheads="1"/>
              </p:cNvPicPr>
              <p:nvPr/>
            </p:nvPicPr>
            <p:blipFill>
              <a:blip r:embed="rId8" cstate="print"/>
              <a:srcRect/>
              <a:stretch>
                <a:fillRect/>
              </a:stretch>
            </p:blipFill>
            <p:spPr bwMode="auto">
              <a:xfrm>
                <a:off x="5076914" y="2803525"/>
                <a:ext cx="146050" cy="158749"/>
              </a:xfrm>
              <a:prstGeom prst="rect">
                <a:avLst/>
              </a:prstGeom>
              <a:noFill/>
              <a:ln w="9525">
                <a:noFill/>
                <a:miter lim="800000"/>
                <a:headEnd/>
                <a:tailEnd/>
              </a:ln>
            </p:spPr>
          </p:pic>
          <p:pic>
            <p:nvPicPr>
              <p:cNvPr id="59" name="Picture 45"/>
              <p:cNvPicPr>
                <a:picLocks noChangeAspect="1" noChangeArrowheads="1"/>
              </p:cNvPicPr>
              <p:nvPr/>
            </p:nvPicPr>
            <p:blipFill>
              <a:blip r:embed="rId8" cstate="print"/>
              <a:srcRect/>
              <a:stretch>
                <a:fillRect/>
              </a:stretch>
            </p:blipFill>
            <p:spPr bwMode="auto">
              <a:xfrm>
                <a:off x="5076913" y="3035301"/>
                <a:ext cx="146050" cy="158749"/>
              </a:xfrm>
              <a:prstGeom prst="rect">
                <a:avLst/>
              </a:prstGeom>
              <a:noFill/>
              <a:ln w="9525">
                <a:noFill/>
                <a:miter lim="800000"/>
                <a:headEnd/>
                <a:tailEnd/>
              </a:ln>
            </p:spPr>
          </p:pic>
          <p:pic>
            <p:nvPicPr>
              <p:cNvPr id="74" name="Picture 49"/>
              <p:cNvPicPr>
                <a:picLocks noChangeAspect="1" noChangeArrowheads="1"/>
              </p:cNvPicPr>
              <p:nvPr/>
            </p:nvPicPr>
            <p:blipFill>
              <a:blip r:embed="rId7" cstate="print"/>
              <a:srcRect/>
              <a:stretch>
                <a:fillRect/>
              </a:stretch>
            </p:blipFill>
            <p:spPr bwMode="auto">
              <a:xfrm>
                <a:off x="5133099" y="2819379"/>
                <a:ext cx="42862" cy="244475"/>
              </a:xfrm>
              <a:prstGeom prst="rect">
                <a:avLst/>
              </a:prstGeom>
              <a:noFill/>
              <a:ln w="9525">
                <a:noFill/>
                <a:miter lim="800000"/>
                <a:headEnd/>
                <a:tailEnd/>
              </a:ln>
            </p:spPr>
          </p:pic>
        </p:grpSp>
        <p:grpSp>
          <p:nvGrpSpPr>
            <p:cNvPr id="47" name="Group 1"/>
            <p:cNvGrpSpPr>
              <a:grpSpLocks/>
            </p:cNvGrpSpPr>
            <p:nvPr/>
          </p:nvGrpSpPr>
          <p:grpSpPr bwMode="auto">
            <a:xfrm>
              <a:off x="5871178" y="3248025"/>
              <a:ext cx="146050" cy="409575"/>
              <a:chOff x="5945791" y="3235325"/>
              <a:chExt cx="146050" cy="409575"/>
            </a:xfrm>
          </p:grpSpPr>
          <p:pic>
            <p:nvPicPr>
              <p:cNvPr id="48" name="Picture 50"/>
              <p:cNvPicPr>
                <a:picLocks noChangeAspect="1" noChangeArrowheads="1"/>
              </p:cNvPicPr>
              <p:nvPr/>
            </p:nvPicPr>
            <p:blipFill>
              <a:blip r:embed="rId7" cstate="print"/>
              <a:srcRect/>
              <a:stretch>
                <a:fillRect/>
              </a:stretch>
            </p:blipFill>
            <p:spPr bwMode="auto">
              <a:xfrm>
                <a:off x="6007115" y="3255963"/>
                <a:ext cx="42862" cy="244475"/>
              </a:xfrm>
              <a:prstGeom prst="rect">
                <a:avLst/>
              </a:prstGeom>
              <a:noFill/>
              <a:ln w="9525">
                <a:noFill/>
                <a:miter lim="800000"/>
                <a:headEnd/>
                <a:tailEnd/>
              </a:ln>
            </p:spPr>
          </p:pic>
          <p:pic>
            <p:nvPicPr>
              <p:cNvPr id="56" name="Picture 51"/>
              <p:cNvPicPr>
                <a:picLocks noChangeAspect="1" noChangeArrowheads="1"/>
              </p:cNvPicPr>
              <p:nvPr/>
            </p:nvPicPr>
            <p:blipFill>
              <a:blip r:embed="rId8" cstate="print"/>
              <a:srcRect/>
              <a:stretch>
                <a:fillRect/>
              </a:stretch>
            </p:blipFill>
            <p:spPr bwMode="auto">
              <a:xfrm>
                <a:off x="5945791" y="3486150"/>
                <a:ext cx="146050" cy="158750"/>
              </a:xfrm>
              <a:prstGeom prst="rect">
                <a:avLst/>
              </a:prstGeom>
              <a:noFill/>
              <a:ln w="9525">
                <a:noFill/>
                <a:miter lim="800000"/>
                <a:headEnd/>
                <a:tailEnd/>
              </a:ln>
            </p:spPr>
          </p:pic>
          <p:pic>
            <p:nvPicPr>
              <p:cNvPr id="57" name="Picture 52"/>
              <p:cNvPicPr>
                <a:picLocks noChangeAspect="1" noChangeArrowheads="1"/>
              </p:cNvPicPr>
              <p:nvPr/>
            </p:nvPicPr>
            <p:blipFill>
              <a:blip r:embed="rId8" cstate="print"/>
              <a:srcRect/>
              <a:stretch>
                <a:fillRect/>
              </a:stretch>
            </p:blipFill>
            <p:spPr bwMode="auto">
              <a:xfrm>
                <a:off x="5945791" y="3235325"/>
                <a:ext cx="146050" cy="158750"/>
              </a:xfrm>
              <a:prstGeom prst="rect">
                <a:avLst/>
              </a:prstGeom>
              <a:noFill/>
              <a:ln w="9525">
                <a:noFill/>
                <a:miter lim="800000"/>
                <a:headEnd/>
                <a:tailEnd/>
              </a:ln>
            </p:spPr>
          </p:pic>
        </p:grpSp>
      </p:grpSp>
      <p:sp>
        <p:nvSpPr>
          <p:cNvPr id="29" name="TextBox 28"/>
          <p:cNvSpPr txBox="1"/>
          <p:nvPr/>
        </p:nvSpPr>
        <p:spPr>
          <a:xfrm>
            <a:off x="1898272" y="6412686"/>
            <a:ext cx="2023759" cy="276999"/>
          </a:xfrm>
          <a:prstGeom prst="rect">
            <a:avLst/>
          </a:prstGeom>
          <a:noFill/>
        </p:spPr>
        <p:txBody>
          <a:bodyPr wrap="none" rtlCol="0">
            <a:spAutoFit/>
          </a:bodyPr>
          <a:lstStyle/>
          <a:p>
            <a:r>
              <a:rPr lang="de-DE" sz="1200" spc="10" dirty="0">
                <a:solidFill>
                  <a:srgbClr val="88746A"/>
                </a:solidFill>
                <a:latin typeface="ITC Franklin Gothic Std Book"/>
              </a:rPr>
              <a:t>NVA237 = </a:t>
            </a:r>
            <a:r>
              <a:rPr lang="de-DE" sz="1200" spc="10" dirty="0" err="1">
                <a:solidFill>
                  <a:srgbClr val="88746A"/>
                </a:solidFill>
                <a:latin typeface="ITC Franklin Gothic Std Book"/>
              </a:rPr>
              <a:t>Glycopyrronium</a:t>
            </a:r>
            <a:endParaRPr lang="en-US" sz="12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391015" y="565848"/>
            <a:ext cx="8077200" cy="830997"/>
          </a:xfrm>
          <a:prstGeom prst="rect">
            <a:avLst/>
          </a:prstGeom>
          <a:noFill/>
        </p:spPr>
        <p:txBody>
          <a:bodyPr wrap="square" rtlCol="0">
            <a:spAutoFit/>
          </a:bodyPr>
          <a:lstStyle/>
          <a:p>
            <a:pPr fontAlgn="base">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Inspiratorische Kapazität in Ruhe und bei maximaler Belastung  (Tag 1 und 21)</a:t>
            </a:r>
          </a:p>
        </p:txBody>
      </p:sp>
      <p:sp>
        <p:nvSpPr>
          <p:cNvPr id="10" name="Rectangle 22"/>
          <p:cNvSpPr txBox="1">
            <a:spLocks noChangeArrowheads="1"/>
          </p:cNvSpPr>
          <p:nvPr/>
        </p:nvSpPr>
        <p:spPr bwMode="auto">
          <a:xfrm>
            <a:off x="1381027" y="1660867"/>
            <a:ext cx="6858000" cy="1282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8000" lvl="0" indent="-288000" defTabSz="914400" eaLnBrk="0" fontAlgn="base" hangingPunct="0">
              <a:spcBef>
                <a:spcPts val="600"/>
              </a:spcBef>
              <a:spcAft>
                <a:spcPts val="600"/>
              </a:spcAft>
              <a:buSzPct val="90000"/>
              <a:buFont typeface="Arial" panose="020B0604020202020204" pitchFamily="34" charset="0"/>
              <a:buChar char="•"/>
              <a:defRPr/>
            </a:pPr>
            <a:r>
              <a:rPr lang="de-DE" sz="1600" kern="0" dirty="0" smtClean="0">
                <a:latin typeface="ITC Franklin Gothic Std Book"/>
              </a:rPr>
              <a:t>IC in Ruhe und bei maximaler Belastung waren durchwegs höher für </a:t>
            </a:r>
            <a:r>
              <a:rPr lang="de-DE" sz="1600" kern="0" dirty="0" err="1" smtClean="0">
                <a:latin typeface="ITC Franklin Gothic Std Book"/>
              </a:rPr>
              <a:t>Glycopyrronium</a:t>
            </a:r>
            <a:r>
              <a:rPr lang="de-DE" sz="1600" kern="0" dirty="0" smtClean="0">
                <a:latin typeface="ITC Franklin Gothic Std Book"/>
              </a:rPr>
              <a:t> versus Placebo an Tag 1 und 21</a:t>
            </a:r>
          </a:p>
          <a:p>
            <a:pPr marL="288000" lvl="0" indent="-288000" defTabSz="914400" eaLnBrk="0" fontAlgn="base" hangingPunct="0">
              <a:spcBef>
                <a:spcPts val="600"/>
              </a:spcBef>
              <a:spcAft>
                <a:spcPts val="600"/>
              </a:spcAft>
              <a:buSzPct val="90000"/>
              <a:buFont typeface="Arial" panose="020B0604020202020204" pitchFamily="34" charset="0"/>
              <a:buChar char="•"/>
              <a:defRPr/>
            </a:pPr>
            <a:r>
              <a:rPr lang="de-DE" sz="1600" kern="0" dirty="0" smtClean="0">
                <a:latin typeface="ITC Franklin Gothic Std Book"/>
              </a:rPr>
              <a:t>Alle Unterschiede zwischen den Behandlungen waren statistisch signifikant (p &lt; 0,05)</a:t>
            </a:r>
          </a:p>
        </p:txBody>
      </p:sp>
      <p:sp>
        <p:nvSpPr>
          <p:cNvPr id="12" name="Text Box 5"/>
          <p:cNvSpPr txBox="1">
            <a:spLocks noChangeArrowheads="1"/>
          </p:cNvSpPr>
          <p:nvPr/>
        </p:nvSpPr>
        <p:spPr bwMode="auto">
          <a:xfrm>
            <a:off x="1331640" y="5986514"/>
            <a:ext cx="4824536" cy="592470"/>
          </a:xfrm>
          <a:prstGeom prst="rect">
            <a:avLst/>
          </a:prstGeom>
          <a:noFill/>
          <a:ln w="9525" algn="ctr">
            <a:noFill/>
            <a:miter lim="800000"/>
            <a:headEnd/>
            <a:tailEnd/>
          </a:ln>
        </p:spPr>
        <p:txBody>
          <a:bodyPr wrap="square">
            <a:spAutoFit/>
          </a:bodyPr>
          <a:lstStyle/>
          <a:p>
            <a:pPr fontAlgn="base">
              <a:spcBef>
                <a:spcPct val="50000"/>
              </a:spcBef>
              <a:spcAft>
                <a:spcPct val="0"/>
              </a:spcAft>
              <a:buClr>
                <a:srgbClr val="FFFF00"/>
              </a:buClr>
              <a:buSzPct val="60000"/>
            </a:pPr>
            <a:r>
              <a:rPr lang="de-DE" sz="1300" spc="10" dirty="0" err="1" smtClean="0">
                <a:solidFill>
                  <a:srgbClr val="88746A"/>
                </a:solidFill>
                <a:latin typeface="ITC Franklin Gothic Std Book"/>
              </a:rPr>
              <a:t>Ganzkörperplethysmografie</a:t>
            </a:r>
            <a:r>
              <a:rPr lang="de-DE" sz="1300" spc="10" dirty="0" smtClean="0">
                <a:solidFill>
                  <a:srgbClr val="88746A"/>
                </a:solidFill>
                <a:latin typeface="ITC Franklin Gothic Std Book"/>
              </a:rPr>
              <a:t>, IC </a:t>
            </a:r>
            <a:r>
              <a:rPr lang="de-DE" sz="1300" spc="10" dirty="0">
                <a:solidFill>
                  <a:srgbClr val="88746A"/>
                </a:solidFill>
                <a:latin typeface="ITC Franklin Gothic Std Book"/>
              </a:rPr>
              <a:t>= </a:t>
            </a:r>
            <a:r>
              <a:rPr lang="de-DE" sz="1300" spc="10" dirty="0" smtClean="0">
                <a:solidFill>
                  <a:srgbClr val="88746A"/>
                </a:solidFill>
                <a:latin typeface="ITC Franklin Gothic Std Book"/>
              </a:rPr>
              <a:t>Inspiratorische </a:t>
            </a:r>
            <a:r>
              <a:rPr lang="de-DE" sz="1300" spc="10" dirty="0">
                <a:solidFill>
                  <a:srgbClr val="88746A"/>
                </a:solidFill>
                <a:latin typeface="ITC Franklin Gothic Std Book"/>
              </a:rPr>
              <a:t>Kapazität</a:t>
            </a:r>
          </a:p>
          <a:p>
            <a:pPr fontAlgn="base">
              <a:spcBef>
                <a:spcPct val="50000"/>
              </a:spcBef>
              <a:spcAft>
                <a:spcPct val="0"/>
              </a:spcAft>
              <a:buClr>
                <a:srgbClr val="FFFF00"/>
              </a:buClr>
              <a:buSzPct val="60000"/>
            </a:pPr>
            <a:endParaRPr lang="de-DE" sz="1300" spc="10" dirty="0" smtClean="0">
              <a:solidFill>
                <a:srgbClr val="88746A"/>
              </a:solidFill>
              <a:latin typeface="ITC Franklin Gothic Std Book"/>
            </a:endParaRPr>
          </a:p>
        </p:txBody>
      </p:sp>
      <p:graphicFrame>
        <p:nvGraphicFramePr>
          <p:cNvPr id="34" name="Group 44"/>
          <p:cNvGraphicFramePr>
            <a:graphicFrameLocks noGrp="1"/>
          </p:cNvGraphicFramePr>
          <p:nvPr>
            <p:extLst>
              <p:ext uri="{D42A27DB-BD31-4B8C-83A1-F6EECF244321}">
                <p14:modId xmlns:p14="http://schemas.microsoft.com/office/powerpoint/2010/main" val="1304749975"/>
              </p:ext>
            </p:extLst>
          </p:nvPr>
        </p:nvGraphicFramePr>
        <p:xfrm>
          <a:off x="1371600" y="2996952"/>
          <a:ext cx="7150100" cy="2744563"/>
        </p:xfrm>
        <a:graphic>
          <a:graphicData uri="http://schemas.openxmlformats.org/drawingml/2006/table">
            <a:tbl>
              <a:tblPr/>
              <a:tblGrid>
                <a:gridCol w="2282955"/>
                <a:gridCol w="669407"/>
                <a:gridCol w="1338813"/>
                <a:gridCol w="1359359"/>
                <a:gridCol w="1499566"/>
              </a:tblGrid>
              <a:tr h="60600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88746A"/>
                          </a:solidFill>
                          <a:effectLst/>
                          <a:latin typeface="ITC Franklin Gothic Std Book"/>
                          <a:cs typeface="ITC Franklin Gothic Std Book"/>
                        </a:rPr>
                        <a:t> </a:t>
                      </a:r>
                    </a:p>
                  </a:txBody>
                  <a:tcPr marL="80329" marR="80329" marT="40126" marB="40126"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88746A"/>
                          </a:solidFill>
                          <a:effectLst/>
                          <a:latin typeface="ITC Franklin Gothic Std Book"/>
                          <a:cs typeface="ITC Franklin Gothic Std Book"/>
                        </a:rPr>
                        <a:t> </a:t>
                      </a:r>
                    </a:p>
                  </a:txBody>
                  <a:tcPr marL="80329" marR="80329" marT="40126" marB="40126"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kern="0" dirty="0" err="1" smtClean="0">
                          <a:solidFill>
                            <a:srgbClr val="88746A"/>
                          </a:solidFill>
                          <a:latin typeface="ITC Franklin Gothic Std Book"/>
                        </a:rPr>
                        <a:t>Glycopyrronium</a:t>
                      </a:r>
                      <a:r>
                        <a:rPr lang="de-DE" sz="1200" b="0" i="0" u="none" dirty="0" smtClean="0">
                          <a:solidFill>
                            <a:srgbClr val="88746A"/>
                          </a:solidFill>
                          <a:latin typeface="ITC Franklin Gothic Std Book"/>
                          <a:cs typeface="ITC Franklin Gothic Std Book"/>
                        </a:rPr>
                        <a:t> </a:t>
                      </a:r>
                    </a:p>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(95 % KI)</a:t>
                      </a:r>
                    </a:p>
                  </a:txBody>
                  <a:tcPr marL="80329" marR="80329" marT="40126" marB="40126"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Placebo </a:t>
                      </a:r>
                    </a:p>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(95 % KI)</a:t>
                      </a:r>
                    </a:p>
                  </a:txBody>
                  <a:tcPr marL="80329" marR="80329" marT="40126" marB="40126"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kern="0" dirty="0" err="1" smtClean="0">
                          <a:solidFill>
                            <a:srgbClr val="88746A"/>
                          </a:solidFill>
                          <a:latin typeface="ITC Franklin Gothic Std Book"/>
                        </a:rPr>
                        <a:t>Glycopyrronium</a:t>
                      </a:r>
                      <a:r>
                        <a:rPr lang="de-DE" sz="1200" b="0" i="0" u="none" dirty="0" smtClean="0">
                          <a:solidFill>
                            <a:srgbClr val="88746A"/>
                          </a:solidFill>
                          <a:latin typeface="ITC Franklin Gothic Std Book"/>
                          <a:cs typeface="ITC Franklin Gothic Std Book"/>
                        </a:rPr>
                        <a:t> – Placebo (95 % KI)</a:t>
                      </a:r>
                    </a:p>
                  </a:txBody>
                  <a:tcPr marL="80329" marR="80329" marT="40126" marB="40126"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6427">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IC bei maximaler Belastung</a:t>
                      </a:r>
                      <a:r>
                        <a:rPr lang="de-DE" sz="1200" b="0" i="0" u="none" baseline="0" dirty="0" smtClean="0">
                          <a:solidFill>
                            <a:srgbClr val="88746A"/>
                          </a:solidFill>
                          <a:latin typeface="ITC Franklin Gothic Std Book"/>
                          <a:cs typeface="ITC Franklin Gothic Std Book"/>
                        </a:rPr>
                        <a:t> </a:t>
                      </a:r>
                      <a:r>
                        <a:rPr lang="de-DE" sz="1200" b="0" i="0" u="none" dirty="0" smtClean="0">
                          <a:solidFill>
                            <a:srgbClr val="88746A"/>
                          </a:solidFill>
                          <a:latin typeface="ITC Franklin Gothic Std Book"/>
                          <a:cs typeface="ITC Franklin Gothic Std Book"/>
                        </a:rPr>
                        <a:t>(l)</a:t>
                      </a:r>
                    </a:p>
                  </a:txBody>
                  <a:tcPr marL="79064" marR="79064" marT="41085" marB="41085"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Tag 1</a:t>
                      </a:r>
                    </a:p>
                  </a:txBody>
                  <a:tcPr marL="80329" marR="80329" marT="40126" marB="40126"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2,23 (2,18, 2,29)</a:t>
                      </a:r>
                    </a:p>
                  </a:txBody>
                  <a:tcPr marL="80329" marR="80329" marT="40126" marB="40126"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2,20 (1,96, 2,07)</a:t>
                      </a:r>
                    </a:p>
                  </a:txBody>
                  <a:tcPr marL="80329" marR="80329" marT="40126" marB="40126"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0,22 (0,16, 0,27)</a:t>
                      </a:r>
                    </a:p>
                  </a:txBody>
                  <a:tcPr marL="80329" marR="80329" marT="40126" marB="40126"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356427">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Tag 21</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2,22 (2,16, 2,28)</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2,03 (1,97, 2,10)</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0,19 (0,12, 0,25)</a:t>
                      </a:r>
                    </a:p>
                  </a:txBody>
                  <a:tcPr marL="80329" marR="80329" marT="40126" marB="40126" anchor="b" horzOverflow="overflow">
                    <a:lnL>
                      <a:noFill/>
                    </a:lnL>
                    <a:lnR>
                      <a:noFill/>
                    </a:lnR>
                    <a:lnT>
                      <a:noFill/>
                    </a:lnT>
                    <a:lnB>
                      <a:noFill/>
                    </a:lnB>
                    <a:lnTlToBr>
                      <a:noFill/>
                    </a:lnTlToBr>
                    <a:lnBlToTr>
                      <a:noFill/>
                    </a:lnBlToTr>
                    <a:noFill/>
                  </a:tcPr>
                </a:tc>
              </a:tr>
              <a:tr h="356427">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IC in Ruhe / Bodybox* (l)</a:t>
                      </a:r>
                    </a:p>
                  </a:txBody>
                  <a:tcPr marL="79064" marR="79064" marT="41085" marB="4108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Tag 1</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2,53 (2,46, 2,61)</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2,24 (2,16, 2,32)</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0,29 (0,19, 0,40)</a:t>
                      </a:r>
                    </a:p>
                  </a:txBody>
                  <a:tcPr marL="80329" marR="80329" marT="40126" marB="40126" anchor="b" horzOverflow="overflow">
                    <a:lnL>
                      <a:noFill/>
                    </a:lnL>
                    <a:lnR>
                      <a:noFill/>
                    </a:lnR>
                    <a:lnT>
                      <a:noFill/>
                    </a:lnT>
                    <a:lnB>
                      <a:noFill/>
                    </a:lnB>
                    <a:lnTlToBr>
                      <a:noFill/>
                    </a:lnTlToBr>
                    <a:lnBlToTr>
                      <a:noFill/>
                    </a:lnBlToTr>
                    <a:noFill/>
                  </a:tcPr>
                </a:tc>
              </a:tr>
              <a:tr h="356427">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Tag 21</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2,49 (2,40, 2,59)</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2,26 (2,17, 2,35)</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0,23 (0,14, 0,33)</a:t>
                      </a:r>
                    </a:p>
                  </a:txBody>
                  <a:tcPr marL="80329" marR="80329" marT="40126" marB="40126" anchor="b" horzOverflow="overflow">
                    <a:lnL>
                      <a:noFill/>
                    </a:lnL>
                    <a:lnR>
                      <a:noFill/>
                    </a:lnR>
                    <a:lnT>
                      <a:noFill/>
                    </a:lnT>
                    <a:lnB>
                      <a:noFill/>
                    </a:lnB>
                    <a:lnTlToBr>
                      <a:noFill/>
                    </a:lnTlToBr>
                    <a:lnBlToTr>
                      <a:noFill/>
                    </a:lnBlToTr>
                    <a:noFill/>
                  </a:tcPr>
                </a:tc>
              </a:tr>
              <a:tr h="356427">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IC in Ruhe/Spirometrie (l)</a:t>
                      </a:r>
                    </a:p>
                  </a:txBody>
                  <a:tcPr marL="79064" marR="79064" marT="41085" marB="41085"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Tag 1</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2,44 (2,38, 2,50)</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2,18 (2,12, 2,24)</a:t>
                      </a:r>
                    </a:p>
                  </a:txBody>
                  <a:tcPr marL="80329" marR="80329" marT="40126" marB="40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0,26 (0,18, 0,33)</a:t>
                      </a:r>
                    </a:p>
                  </a:txBody>
                  <a:tcPr marL="80329" marR="80329" marT="40126" marB="40126" anchor="b" horzOverflow="overflow">
                    <a:lnL>
                      <a:noFill/>
                    </a:lnL>
                    <a:lnR>
                      <a:noFill/>
                    </a:lnR>
                    <a:lnT>
                      <a:noFill/>
                    </a:lnT>
                    <a:lnB>
                      <a:noFill/>
                    </a:lnB>
                    <a:lnTlToBr>
                      <a:noFill/>
                    </a:lnTlToBr>
                    <a:lnBlToTr>
                      <a:noFill/>
                    </a:lnBlToTr>
                    <a:noFill/>
                  </a:tcPr>
                </a:tc>
              </a:tr>
              <a:tr h="356427">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Tag 21</a:t>
                      </a:r>
                    </a:p>
                  </a:txBody>
                  <a:tcPr marL="80329" marR="80329" marT="40126" marB="4012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2,39 (2,33, 2,45)</a:t>
                      </a:r>
                    </a:p>
                  </a:txBody>
                  <a:tcPr marL="80329" marR="80329" marT="40126" marB="4012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2,17 (2,10, 2,23)</a:t>
                      </a:r>
                    </a:p>
                  </a:txBody>
                  <a:tcPr marL="80329" marR="80329" marT="40126" marB="4012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200" b="0" i="0" u="none" dirty="0" smtClean="0">
                          <a:solidFill>
                            <a:srgbClr val="88746A"/>
                          </a:solidFill>
                          <a:latin typeface="ITC Franklin Gothic Std Book"/>
                          <a:cs typeface="ITC Franklin Gothic Std Book"/>
                        </a:rPr>
                        <a:t>0,22 (0,15, 0,30)</a:t>
                      </a:r>
                    </a:p>
                  </a:txBody>
                  <a:tcPr marL="80329" marR="80329" marT="40126" marB="4012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114425" y="1562101"/>
            <a:ext cx="7198218" cy="4721795"/>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9" name="Gruppierung 8"/>
          <p:cNvGrpSpPr/>
          <p:nvPr/>
        </p:nvGrpSpPr>
        <p:grpSpPr>
          <a:xfrm>
            <a:off x="1267619" y="2365593"/>
            <a:ext cx="7048798" cy="3943727"/>
            <a:chOff x="725343" y="2276475"/>
            <a:chExt cx="7732359" cy="4276725"/>
          </a:xfrm>
        </p:grpSpPr>
        <p:pic>
          <p:nvPicPr>
            <p:cNvPr id="14" name="Picture 13" descr="Slide_5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335049"/>
              <a:ext cx="7467102" cy="4218151"/>
            </a:xfrm>
            <a:prstGeom prst="rect">
              <a:avLst/>
            </a:prstGeom>
          </p:spPr>
        </p:pic>
        <p:sp>
          <p:nvSpPr>
            <p:cNvPr id="15" name="AutoShape 66"/>
            <p:cNvSpPr>
              <a:spLocks noChangeArrowheads="1"/>
            </p:cNvSpPr>
            <p:nvPr/>
          </p:nvSpPr>
          <p:spPr bwMode="auto">
            <a:xfrm>
              <a:off x="7308850" y="3284538"/>
              <a:ext cx="865188" cy="2808287"/>
            </a:xfrm>
            <a:prstGeom prst="downArrow">
              <a:avLst>
                <a:gd name="adj1" fmla="val 50000"/>
                <a:gd name="adj2" fmla="val 81147"/>
              </a:avLst>
            </a:prstGeom>
            <a:solidFill>
              <a:srgbClr val="FFD200"/>
            </a:solidFill>
            <a:ln w="9525" algn="ctr">
              <a:noFill/>
              <a:miter lim="800000"/>
              <a:headEnd/>
              <a:tailEnd/>
            </a:ln>
          </p:spPr>
          <p:txBody>
            <a:bodyPr vert="vert270" wrap="none" lIns="0" tIns="0" rIns="0" bIns="0" anchor="ctr"/>
            <a:lstStyle/>
            <a:p>
              <a:pPr marL="392113" indent="-392113" algn="ctr" fontAlgn="base">
                <a:spcBef>
                  <a:spcPct val="0"/>
                </a:spcBef>
                <a:spcAft>
                  <a:spcPct val="0"/>
                </a:spcAft>
              </a:pPr>
              <a:r>
                <a:rPr lang="de-DE" sz="1400" b="1" dirty="0" smtClean="0">
                  <a:solidFill>
                    <a:srgbClr val="88746A"/>
                  </a:solidFill>
                </a:rPr>
                <a:t>Verbesserung</a:t>
              </a:r>
            </a:p>
          </p:txBody>
        </p:sp>
        <p:sp>
          <p:nvSpPr>
            <p:cNvPr id="16" name="Text Box 17"/>
            <p:cNvSpPr txBox="1">
              <a:spLocks noChangeArrowheads="1"/>
            </p:cNvSpPr>
            <p:nvPr/>
          </p:nvSpPr>
          <p:spPr bwMode="auto">
            <a:xfrm>
              <a:off x="2701925" y="2516188"/>
              <a:ext cx="1031875" cy="304800"/>
            </a:xfrm>
            <a:prstGeom prst="rect">
              <a:avLst/>
            </a:prstGeom>
            <a:noFill/>
            <a:ln w="9525" algn="ctr">
              <a:noFill/>
              <a:miter lim="800000"/>
              <a:headEnd/>
              <a:tailEnd/>
            </a:ln>
          </p:spPr>
          <p:txBody>
            <a:bodyPr>
              <a:spAutoFit/>
            </a:bodyPr>
            <a:lstStyle/>
            <a:p>
              <a:pPr marL="392113" indent="-392113" fontAlgn="base">
                <a:spcBef>
                  <a:spcPct val="50000"/>
                </a:spcBef>
                <a:spcAft>
                  <a:spcPct val="0"/>
                </a:spcAft>
              </a:pPr>
              <a:r>
                <a:rPr lang="de-DE" sz="1400" b="0" i="0" dirty="0" smtClean="0">
                  <a:solidFill>
                    <a:srgbClr val="FFFFFF"/>
                  </a:solidFill>
                </a:rPr>
                <a:t>–0,92*</a:t>
              </a:r>
            </a:p>
          </p:txBody>
        </p:sp>
        <p:sp>
          <p:nvSpPr>
            <p:cNvPr id="17" name="Text Box 59"/>
            <p:cNvSpPr txBox="1">
              <a:spLocks noChangeArrowheads="1"/>
            </p:cNvSpPr>
            <p:nvPr/>
          </p:nvSpPr>
          <p:spPr bwMode="auto">
            <a:xfrm rot="16200000">
              <a:off x="-24379" y="3926538"/>
              <a:ext cx="1861681" cy="362238"/>
            </a:xfrm>
            <a:prstGeom prst="rect">
              <a:avLst/>
            </a:prstGeom>
            <a:noFill/>
            <a:ln w="9525" algn="ctr">
              <a:noFill/>
              <a:miter lim="800000"/>
              <a:headEnd/>
              <a:tailEnd/>
            </a:ln>
          </p:spPr>
          <p:txBody>
            <a:bodyPr wrap="none">
              <a:spAutoFit/>
            </a:bodyPr>
            <a:lstStyle/>
            <a:p>
              <a:pPr marL="392113" indent="-392113" fontAlgn="base">
                <a:spcBef>
                  <a:spcPct val="0"/>
                </a:spcBef>
                <a:spcAft>
                  <a:spcPct val="0"/>
                </a:spcAft>
              </a:pPr>
              <a:r>
                <a:rPr lang="de-DE" sz="1600" dirty="0" smtClean="0">
                  <a:solidFill>
                    <a:srgbClr val="FFFFFF"/>
                  </a:solidFill>
                  <a:latin typeface="ITC Franklin Gothic Std Book"/>
                  <a:cs typeface="ITC Franklin Gothic Std Book"/>
                </a:rPr>
                <a:t>Borg-CR-10-Score</a:t>
              </a:r>
            </a:p>
          </p:txBody>
        </p:sp>
        <p:sp>
          <p:nvSpPr>
            <p:cNvPr id="18" name="Text Box 60"/>
            <p:cNvSpPr txBox="1">
              <a:spLocks noChangeArrowheads="1"/>
            </p:cNvSpPr>
            <p:nvPr/>
          </p:nvSpPr>
          <p:spPr bwMode="auto">
            <a:xfrm>
              <a:off x="3869684" y="2276475"/>
              <a:ext cx="1445246" cy="362238"/>
            </a:xfrm>
            <a:prstGeom prst="rect">
              <a:avLst/>
            </a:prstGeom>
            <a:noFill/>
            <a:ln w="9525" algn="ctr">
              <a:noFill/>
              <a:miter lim="800000"/>
              <a:headEnd/>
              <a:tailEnd/>
            </a:ln>
          </p:spPr>
          <p:txBody>
            <a:bodyPr wrap="square">
              <a:spAutoFit/>
            </a:bodyPr>
            <a:lstStyle/>
            <a:p>
              <a:pPr marL="392113" indent="-392113" fontAlgn="base">
                <a:spcBef>
                  <a:spcPct val="0"/>
                </a:spcBef>
                <a:spcAft>
                  <a:spcPct val="0"/>
                </a:spcAft>
              </a:pPr>
              <a:r>
                <a:rPr lang="de-DE" sz="1600" b="0" i="0" spc="10" dirty="0" smtClean="0">
                  <a:solidFill>
                    <a:srgbClr val="FFFFFF"/>
                  </a:solidFill>
                  <a:latin typeface="ITC Franklin Gothic Std Book"/>
                </a:rPr>
                <a:t>*p &lt; 0,05</a:t>
              </a:r>
            </a:p>
          </p:txBody>
        </p:sp>
        <p:cxnSp>
          <p:nvCxnSpPr>
            <p:cNvPr id="19" name="AutoShape 61"/>
            <p:cNvCxnSpPr>
              <a:cxnSpLocks noChangeShapeType="1"/>
            </p:cNvCxnSpPr>
            <p:nvPr/>
          </p:nvCxnSpPr>
          <p:spPr bwMode="auto">
            <a:xfrm rot="-5400000">
              <a:off x="2341563" y="3173412"/>
              <a:ext cx="1244600" cy="917575"/>
            </a:xfrm>
            <a:prstGeom prst="bentConnector3">
              <a:avLst>
                <a:gd name="adj1" fmla="val 113519"/>
              </a:avLst>
            </a:prstGeom>
            <a:noFill/>
            <a:ln w="28575">
              <a:solidFill>
                <a:srgbClr val="FFFFFF"/>
              </a:solidFill>
              <a:miter lim="800000"/>
              <a:headEnd/>
              <a:tailEnd/>
            </a:ln>
          </p:spPr>
        </p:cxnSp>
        <p:sp>
          <p:nvSpPr>
            <p:cNvPr id="20" name="Text Box 17"/>
            <p:cNvSpPr txBox="1">
              <a:spLocks noChangeArrowheads="1"/>
            </p:cNvSpPr>
            <p:nvPr/>
          </p:nvSpPr>
          <p:spPr bwMode="auto">
            <a:xfrm>
              <a:off x="5362575" y="2598738"/>
              <a:ext cx="1409700" cy="304800"/>
            </a:xfrm>
            <a:prstGeom prst="rect">
              <a:avLst/>
            </a:prstGeom>
            <a:noFill/>
            <a:ln w="9525" algn="ctr">
              <a:noFill/>
              <a:miter lim="800000"/>
              <a:headEnd/>
              <a:tailEnd/>
            </a:ln>
          </p:spPr>
          <p:txBody>
            <a:bodyPr>
              <a:spAutoFit/>
            </a:bodyPr>
            <a:lstStyle/>
            <a:p>
              <a:pPr marL="392113" indent="-392113" fontAlgn="base">
                <a:spcBef>
                  <a:spcPct val="50000"/>
                </a:spcBef>
                <a:spcAft>
                  <a:spcPct val="0"/>
                </a:spcAft>
              </a:pPr>
              <a:r>
                <a:rPr lang="de-DE" sz="1400" b="0" i="0" dirty="0" smtClean="0">
                  <a:solidFill>
                    <a:srgbClr val="FFFFFF"/>
                  </a:solidFill>
                </a:rPr>
                <a:t>–1,16*</a:t>
              </a:r>
            </a:p>
          </p:txBody>
        </p:sp>
        <p:cxnSp>
          <p:nvCxnSpPr>
            <p:cNvPr id="21" name="AutoShape 63"/>
            <p:cNvCxnSpPr>
              <a:cxnSpLocks noChangeShapeType="1"/>
            </p:cNvCxnSpPr>
            <p:nvPr/>
          </p:nvCxnSpPr>
          <p:spPr bwMode="auto">
            <a:xfrm rot="-5400000">
              <a:off x="4885531" y="3579020"/>
              <a:ext cx="1463675" cy="900112"/>
            </a:xfrm>
            <a:prstGeom prst="bentConnector3">
              <a:avLst>
                <a:gd name="adj1" fmla="val 124509"/>
              </a:avLst>
            </a:prstGeom>
            <a:noFill/>
            <a:ln w="28575">
              <a:solidFill>
                <a:srgbClr val="FFFFFF"/>
              </a:solidFill>
              <a:miter lim="800000"/>
              <a:headEnd/>
              <a:tailEnd/>
            </a:ln>
          </p:spPr>
        </p:cxnSp>
      </p:grpSp>
      <p:sp>
        <p:nvSpPr>
          <p:cNvPr id="22" name="Rectangle 55"/>
          <p:cNvSpPr txBox="1">
            <a:spLocks noChangeArrowheads="1"/>
          </p:cNvSpPr>
          <p:nvPr/>
        </p:nvSpPr>
        <p:spPr bwMode="auto">
          <a:xfrm>
            <a:off x="1355165" y="1790700"/>
            <a:ext cx="7927793" cy="639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8000" marR="0" lvl="0" indent="-288000" algn="l" defTabSz="914400" rtl="0" eaLnBrk="0" fontAlgn="base" latinLnBrk="0" hangingPunct="0">
              <a:lnSpc>
                <a:spcPct val="100000"/>
              </a:lnSpc>
              <a:spcBef>
                <a:spcPts val="600"/>
              </a:spcBef>
              <a:spcAft>
                <a:spcPts val="600"/>
              </a:spcAft>
              <a:buClr>
                <a:srgbClr val="F58025"/>
              </a:buClr>
              <a:buSzPct val="90000"/>
              <a:buFont typeface="Wingdings" pitchFamily="2" charset="2"/>
              <a:buChar char="l"/>
              <a:tabLst/>
              <a:defRPr/>
            </a:pPr>
            <a:r>
              <a:rPr kumimoji="0" lang="de-DE" sz="1600" b="0" i="0" u="none" strike="noStrike" kern="0" cap="none" spc="10" normalizeH="0" noProof="0" dirty="0" smtClean="0">
                <a:ln>
                  <a:noFill/>
                </a:ln>
                <a:solidFill>
                  <a:schemeClr val="bg1"/>
                </a:solidFill>
                <a:effectLst/>
                <a:uLnTx/>
                <a:uFillTx/>
                <a:latin typeface="ITC Franklin Gothic Std Book"/>
                <a:ea typeface="+mn-ea"/>
                <a:cs typeface="+mn-cs"/>
              </a:rPr>
              <a:t>Modifizierter Borg-Dyspnoe-Score um 20% gebessert an Tag 21 unter </a:t>
            </a:r>
            <a:br>
              <a:rPr kumimoji="0" lang="de-DE" sz="1600" b="0" i="0" u="none" strike="noStrike" kern="0" cap="none" spc="10" normalizeH="0" noProof="0" dirty="0" smtClean="0">
                <a:ln>
                  <a:noFill/>
                </a:ln>
                <a:solidFill>
                  <a:schemeClr val="bg1"/>
                </a:solidFill>
                <a:effectLst/>
                <a:uLnTx/>
                <a:uFillTx/>
                <a:latin typeface="ITC Franklin Gothic Std Book"/>
                <a:ea typeface="+mn-ea"/>
                <a:cs typeface="+mn-cs"/>
              </a:rPr>
            </a:br>
            <a:r>
              <a:rPr lang="de-DE" sz="1600" kern="0" spc="10" dirty="0" err="1" smtClean="0">
                <a:solidFill>
                  <a:schemeClr val="bg1"/>
                </a:solidFill>
                <a:latin typeface="ITC Franklin Gothic Std Book"/>
              </a:rPr>
              <a:t>Glycopyrronium</a:t>
            </a:r>
            <a:r>
              <a:rPr kumimoji="0" lang="de-DE" sz="1600" b="0" i="0" u="none" strike="noStrike" kern="0" cap="none" spc="10" normalizeH="0" noProof="0" dirty="0" smtClean="0">
                <a:ln>
                  <a:noFill/>
                </a:ln>
                <a:solidFill>
                  <a:schemeClr val="bg1"/>
                </a:solidFill>
                <a:effectLst/>
                <a:uLnTx/>
                <a:uFillTx/>
                <a:latin typeface="ITC Franklin Gothic Std Book"/>
                <a:ea typeface="+mn-ea"/>
                <a:cs typeface="+mn-cs"/>
              </a:rPr>
              <a:t> gegenüber Placebo.</a:t>
            </a:r>
          </a:p>
        </p:txBody>
      </p:sp>
      <p:sp>
        <p:nvSpPr>
          <p:cNvPr id="23" name="Textfeld 22"/>
          <p:cNvSpPr txBox="1"/>
          <p:nvPr/>
        </p:nvSpPr>
        <p:spPr>
          <a:xfrm>
            <a:off x="301432" y="554643"/>
            <a:ext cx="8077200" cy="830997"/>
          </a:xfrm>
          <a:prstGeom prst="rect">
            <a:avLst/>
          </a:prstGeom>
          <a:noFill/>
        </p:spPr>
        <p:txBody>
          <a:bodyPr wrap="square" rtlCol="0">
            <a:spAutoFit/>
          </a:bodyPr>
          <a:lstStyle/>
          <a:p>
            <a:pPr fontAlgn="base">
              <a:spcBef>
                <a:spcPct val="0"/>
              </a:spcBef>
              <a:spcAft>
                <a:spcPct val="0"/>
              </a:spcAft>
            </a:pPr>
            <a:r>
              <a:rPr lang="de-DE" sz="2400" b="1" dirty="0" smtClean="0">
                <a:solidFill>
                  <a:schemeClr val="tx2"/>
                </a:solidFill>
                <a:latin typeface="Arial" panose="020B0604020202020204" pitchFamily="34" charset="0"/>
                <a:cs typeface="Arial" panose="020B0604020202020204" pitchFamily="34" charset="0"/>
              </a:rPr>
              <a:t>Modifizierter </a:t>
            </a:r>
            <a:r>
              <a:rPr lang="de-DE" sz="2400" b="1" dirty="0" err="1" smtClean="0">
                <a:solidFill>
                  <a:schemeClr val="tx2"/>
                </a:solidFill>
                <a:latin typeface="Arial" panose="020B0604020202020204" pitchFamily="34" charset="0"/>
                <a:cs typeface="Arial" panose="020B0604020202020204" pitchFamily="34" charset="0"/>
              </a:rPr>
              <a:t>Borg-Dyspnoe-Score</a:t>
            </a:r>
            <a:r>
              <a:rPr lang="de-DE" sz="2400" b="1" dirty="0" smtClean="0">
                <a:solidFill>
                  <a:schemeClr val="tx2"/>
                </a:solidFill>
                <a:latin typeface="Arial" panose="020B0604020202020204" pitchFamily="34" charset="0"/>
                <a:cs typeface="Arial" panose="020B0604020202020204" pitchFamily="34" charset="0"/>
              </a:rPr>
              <a:t> bei </a:t>
            </a:r>
            <a:r>
              <a:rPr lang="en" sz="2400" b="1" dirty="0" smtClean="0">
                <a:solidFill>
                  <a:schemeClr val="tx2"/>
                </a:solidFill>
                <a:latin typeface="Arial" panose="020B0604020202020204" pitchFamily="34" charset="0"/>
                <a:cs typeface="Arial" panose="020B0604020202020204" pitchFamily="34" charset="0"/>
              </a:rPr>
              <a:t/>
            </a:r>
            <a:br>
              <a:rPr lang="en" sz="2400" b="1" dirty="0" smtClean="0">
                <a:solidFill>
                  <a:schemeClr val="tx2"/>
                </a:solidFill>
                <a:latin typeface="Arial" panose="020B0604020202020204" pitchFamily="34" charset="0"/>
                <a:cs typeface="Arial" panose="020B0604020202020204" pitchFamily="34" charset="0"/>
              </a:rPr>
            </a:br>
            <a:r>
              <a:rPr lang="de-DE" sz="2400" b="1" dirty="0" err="1" smtClean="0">
                <a:solidFill>
                  <a:schemeClr val="tx2"/>
                </a:solidFill>
                <a:latin typeface="Arial" panose="020B0604020202020204" pitchFamily="34" charset="0"/>
                <a:cs typeface="Arial" panose="020B0604020202020204" pitchFamily="34" charset="0"/>
              </a:rPr>
              <a:t>Isotime</a:t>
            </a:r>
            <a:r>
              <a:rPr lang="de-DE" sz="2400" b="1" dirty="0" smtClean="0">
                <a:solidFill>
                  <a:schemeClr val="tx2"/>
                </a:solidFill>
                <a:latin typeface="Arial" panose="020B0604020202020204" pitchFamily="34" charset="0"/>
                <a:cs typeface="Arial" panose="020B0604020202020204" pitchFamily="34" charset="0"/>
              </a:rPr>
              <a:t> (Tag 1 und 21)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24" name="Textfeld 23"/>
          <p:cNvSpPr txBox="1"/>
          <p:nvPr/>
        </p:nvSpPr>
        <p:spPr>
          <a:xfrm>
            <a:off x="266700" y="720298"/>
            <a:ext cx="8077200" cy="523220"/>
          </a:xfrm>
          <a:prstGeom prst="rect">
            <a:avLst/>
          </a:prstGeom>
          <a:noFill/>
        </p:spPr>
        <p:txBody>
          <a:bodyPr wrap="square" rtlCol="0">
            <a:spAutoFit/>
          </a:bodyPr>
          <a:lstStyle/>
          <a:p>
            <a:pPr fontAlgn="base">
              <a:spcBef>
                <a:spcPct val="0"/>
              </a:spcBef>
              <a:spcAft>
                <a:spcPct val="0"/>
              </a:spcAft>
            </a:pPr>
            <a:r>
              <a:rPr lang="de-DE" sz="2800" b="1" dirty="0" err="1" smtClean="0">
                <a:solidFill>
                  <a:schemeClr val="tx2"/>
                </a:solidFill>
                <a:latin typeface="Arial" panose="020B0604020202020204" pitchFamily="34" charset="0"/>
                <a:cs typeface="Arial" panose="020B0604020202020204" pitchFamily="34" charset="0"/>
              </a:rPr>
              <a:t>Talwert</a:t>
            </a:r>
            <a:r>
              <a:rPr lang="de-DE" sz="2800" b="1" dirty="0" smtClean="0">
                <a:solidFill>
                  <a:schemeClr val="tx2"/>
                </a:solidFill>
                <a:latin typeface="Arial" panose="020B0604020202020204" pitchFamily="34" charset="0"/>
                <a:cs typeface="Arial" panose="020B0604020202020204" pitchFamily="34" charset="0"/>
              </a:rPr>
              <a:t> des FEV</a:t>
            </a:r>
            <a:r>
              <a:rPr lang="de-DE" sz="2800" b="1" baseline="-25000" dirty="0" smtClean="0">
                <a:solidFill>
                  <a:schemeClr val="tx2"/>
                </a:solidFill>
                <a:latin typeface="Arial" panose="020B0604020202020204" pitchFamily="34" charset="0"/>
                <a:cs typeface="Arial" panose="020B0604020202020204" pitchFamily="34" charset="0"/>
              </a:rPr>
              <a:t>1</a:t>
            </a:r>
            <a:r>
              <a:rPr lang="de-DE" sz="2800" b="1" dirty="0" smtClean="0">
                <a:solidFill>
                  <a:schemeClr val="tx2"/>
                </a:solidFill>
                <a:latin typeface="Arial" panose="020B0604020202020204" pitchFamily="34" charset="0"/>
                <a:cs typeface="Arial" panose="020B0604020202020204" pitchFamily="34" charset="0"/>
              </a:rPr>
              <a:t> an Tag 1 und an Tag 21</a:t>
            </a:r>
          </a:p>
        </p:txBody>
      </p:sp>
      <p:sp>
        <p:nvSpPr>
          <p:cNvPr id="25" name="Rechteck 24"/>
          <p:cNvSpPr/>
          <p:nvPr/>
        </p:nvSpPr>
        <p:spPr>
          <a:xfrm>
            <a:off x="1089025" y="1520826"/>
            <a:ext cx="7226300" cy="4798406"/>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ectangle 10"/>
          <p:cNvSpPr txBox="1">
            <a:spLocks noChangeArrowheads="1"/>
          </p:cNvSpPr>
          <p:nvPr/>
        </p:nvSpPr>
        <p:spPr bwMode="auto">
          <a:xfrm>
            <a:off x="1233175" y="1554182"/>
            <a:ext cx="6777349" cy="741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8000" marR="0" lvl="0" indent="-288000" algn="l" defTabSz="914400" rtl="0" eaLnBrk="0" fontAlgn="base" latinLnBrk="0" hangingPunct="0">
              <a:lnSpc>
                <a:spcPct val="100000"/>
              </a:lnSpc>
              <a:spcBef>
                <a:spcPts val="600"/>
              </a:spcBef>
              <a:spcAft>
                <a:spcPts val="600"/>
              </a:spcAft>
              <a:buClr>
                <a:srgbClr val="F58025"/>
              </a:buClr>
              <a:buSzPct val="90000"/>
              <a:buFont typeface="Wingdings" pitchFamily="2" charset="2"/>
              <a:buChar char="l"/>
              <a:tabLst/>
              <a:defRPr/>
            </a:pPr>
            <a:r>
              <a:rPr kumimoji="0" lang="de-DE" sz="1600" b="0" i="0" u="none" strike="noStrike" kern="0" cap="none" spc="10" normalizeH="0" baseline="0" noProof="0" dirty="0" smtClean="0">
                <a:ln>
                  <a:noFill/>
                </a:ln>
                <a:solidFill>
                  <a:srgbClr val="FFFFFF"/>
                </a:solidFill>
                <a:effectLst/>
                <a:uLnTx/>
                <a:uFillTx/>
                <a:latin typeface="ITC Franklin Gothic Std Book"/>
                <a:ea typeface="+mn-ea"/>
                <a:cs typeface="+mn-cs"/>
              </a:rPr>
              <a:t>Der Unterschied zwischen den Behandlungen beim Tal-FEV</a:t>
            </a:r>
            <a:r>
              <a:rPr kumimoji="0" lang="de-DE" sz="1600" b="0" i="0" u="none" strike="noStrike" kern="0" cap="none" spc="10" normalizeH="0" baseline="-25000" noProof="0" dirty="0" smtClean="0">
                <a:ln>
                  <a:noFill/>
                </a:ln>
                <a:solidFill>
                  <a:srgbClr val="FFFFFF"/>
                </a:solidFill>
                <a:effectLst/>
                <a:uLnTx/>
                <a:uFillTx/>
                <a:latin typeface="ITC Franklin Gothic Std Book"/>
                <a:ea typeface="+mn-ea"/>
                <a:cs typeface="+mn-cs"/>
              </a:rPr>
              <a:t>1</a:t>
            </a:r>
            <a:r>
              <a:rPr kumimoji="0" lang="de-DE" sz="1600" b="0" i="0" u="none" strike="noStrike" kern="0" cap="none" spc="10" normalizeH="0" baseline="0" noProof="0" dirty="0" smtClean="0">
                <a:ln>
                  <a:noFill/>
                </a:ln>
                <a:solidFill>
                  <a:srgbClr val="FFFFFF"/>
                </a:solidFill>
                <a:effectLst/>
                <a:uLnTx/>
                <a:uFillTx/>
                <a:latin typeface="ITC Franklin Gothic Std Book"/>
                <a:ea typeface="+mn-ea"/>
                <a:cs typeface="+mn-cs"/>
              </a:rPr>
              <a:t> an Tag 1 sowie an Tag 21 betrug </a:t>
            </a:r>
            <a:r>
              <a:rPr kumimoji="0" lang="de-DE" sz="1600" b="1" u="none" strike="noStrike" kern="0" cap="none" spc="10" normalizeH="0" baseline="0" noProof="0" dirty="0" smtClean="0">
                <a:ln>
                  <a:noFill/>
                </a:ln>
                <a:solidFill>
                  <a:srgbClr val="F58025"/>
                </a:solidFill>
                <a:effectLst/>
                <a:uLnTx/>
                <a:uFillTx/>
                <a:latin typeface="ITC Franklin Gothic Std Book"/>
                <a:ea typeface="+mn-ea"/>
                <a:cs typeface="ITC Franklin Gothic Std Book"/>
              </a:rPr>
              <a:t>110 ml </a:t>
            </a:r>
            <a:r>
              <a:rPr kumimoji="0" lang="de-DE" sz="1600" b="0" i="0" u="none" strike="noStrike" kern="0" cap="none" spc="10" normalizeH="0" baseline="0" noProof="0" dirty="0" smtClean="0">
                <a:ln>
                  <a:noFill/>
                </a:ln>
                <a:solidFill>
                  <a:srgbClr val="FFFFFF"/>
                </a:solidFill>
                <a:effectLst/>
                <a:uLnTx/>
                <a:uFillTx/>
                <a:latin typeface="ITC Franklin Gothic Std Book"/>
                <a:ea typeface="+mn-ea"/>
                <a:cs typeface="+mn-cs"/>
              </a:rPr>
              <a:t>(95% KI 0,06–0,16; p &lt; 0,05)</a:t>
            </a:r>
          </a:p>
        </p:txBody>
      </p:sp>
      <p:grpSp>
        <p:nvGrpSpPr>
          <p:cNvPr id="52" name="Gruppierung 51"/>
          <p:cNvGrpSpPr/>
          <p:nvPr/>
        </p:nvGrpSpPr>
        <p:grpSpPr>
          <a:xfrm>
            <a:off x="1170968" y="2462853"/>
            <a:ext cx="6991957" cy="3718872"/>
            <a:chOff x="720588" y="2133600"/>
            <a:chExt cx="7840740" cy="4267200"/>
          </a:xfrm>
        </p:grpSpPr>
        <p:pic>
          <p:nvPicPr>
            <p:cNvPr id="53" name="Picture 27" descr="Slide_5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286274"/>
              <a:ext cx="7570728" cy="4114526"/>
            </a:xfrm>
            <a:prstGeom prst="rect">
              <a:avLst/>
            </a:prstGeom>
          </p:spPr>
        </p:pic>
        <p:sp>
          <p:nvSpPr>
            <p:cNvPr id="54" name="Text Box 17"/>
            <p:cNvSpPr txBox="1">
              <a:spLocks noChangeArrowheads="1"/>
            </p:cNvSpPr>
            <p:nvPr/>
          </p:nvSpPr>
          <p:spPr bwMode="auto">
            <a:xfrm>
              <a:off x="2895600" y="2133600"/>
              <a:ext cx="504825" cy="304800"/>
            </a:xfrm>
            <a:prstGeom prst="rect">
              <a:avLst/>
            </a:prstGeom>
            <a:noFill/>
            <a:ln w="9525" algn="ctr">
              <a:noFill/>
              <a:miter lim="800000"/>
              <a:headEnd/>
              <a:tailEnd/>
            </a:ln>
          </p:spPr>
          <p:txBody>
            <a:bodyPr>
              <a:spAutoFit/>
            </a:bodyPr>
            <a:lstStyle/>
            <a:p>
              <a:pPr marL="392113" indent="-392113" fontAlgn="base">
                <a:spcBef>
                  <a:spcPct val="50000"/>
                </a:spcBef>
                <a:spcAft>
                  <a:spcPct val="0"/>
                </a:spcAft>
              </a:pPr>
              <a:r>
                <a:rPr lang="en-GB" sz="1400" smtClean="0">
                  <a:solidFill>
                    <a:srgbClr val="FFFFFF"/>
                  </a:solidFill>
                  <a:cs typeface="Arial" pitchFamily="34" charset="0"/>
                </a:rPr>
                <a:t>*</a:t>
              </a:r>
            </a:p>
          </p:txBody>
        </p:sp>
        <p:sp>
          <p:nvSpPr>
            <p:cNvPr id="55" name="Text Box 14"/>
            <p:cNvSpPr txBox="1">
              <a:spLocks noChangeArrowheads="1"/>
            </p:cNvSpPr>
            <p:nvPr/>
          </p:nvSpPr>
          <p:spPr bwMode="auto">
            <a:xfrm rot="16200000">
              <a:off x="202679" y="3796372"/>
              <a:ext cx="1407564" cy="371746"/>
            </a:xfrm>
            <a:prstGeom prst="rect">
              <a:avLst/>
            </a:prstGeom>
            <a:noFill/>
            <a:ln w="9525" algn="ctr">
              <a:noFill/>
              <a:miter lim="800000"/>
              <a:headEnd/>
              <a:tailEnd/>
            </a:ln>
          </p:spPr>
          <p:txBody>
            <a:bodyPr wrap="none">
              <a:spAutoFit/>
            </a:bodyPr>
            <a:lstStyle/>
            <a:p>
              <a:pPr marL="392113" indent="-392113" fontAlgn="base">
                <a:spcBef>
                  <a:spcPct val="0"/>
                </a:spcBef>
                <a:spcAft>
                  <a:spcPct val="0"/>
                </a:spcAft>
              </a:pPr>
              <a:r>
                <a:rPr lang="de-DE" sz="1600" dirty="0" smtClean="0">
                  <a:solidFill>
                    <a:srgbClr val="FFFFFF"/>
                  </a:solidFill>
                  <a:latin typeface="ITC Franklin Gothic Std Book"/>
                  <a:cs typeface="ITC Franklin Gothic Std Book"/>
                </a:rPr>
                <a:t> Tal-FEV</a:t>
              </a:r>
              <a:r>
                <a:rPr lang="de-DE" sz="1600" baseline="-25000" dirty="0" smtClean="0">
                  <a:solidFill>
                    <a:srgbClr val="FFFFFF"/>
                  </a:solidFill>
                  <a:latin typeface="ITC Franklin Gothic Std Book"/>
                  <a:cs typeface="ITC Franklin Gothic Std Book"/>
                </a:rPr>
                <a:t>1</a:t>
              </a:r>
              <a:r>
                <a:rPr lang="de-DE" sz="1600" dirty="0" smtClean="0">
                  <a:solidFill>
                    <a:srgbClr val="FFFFFF"/>
                  </a:solidFill>
                  <a:latin typeface="ITC Franklin Gothic Std Book"/>
                  <a:cs typeface="ITC Franklin Gothic Std Book"/>
                </a:rPr>
                <a:t> (l)</a:t>
              </a:r>
            </a:p>
          </p:txBody>
        </p:sp>
        <p:sp>
          <p:nvSpPr>
            <p:cNvPr id="56" name="Text Box 15"/>
            <p:cNvSpPr txBox="1">
              <a:spLocks noChangeArrowheads="1"/>
            </p:cNvSpPr>
            <p:nvPr/>
          </p:nvSpPr>
          <p:spPr bwMode="auto">
            <a:xfrm>
              <a:off x="6926263" y="2678113"/>
              <a:ext cx="1203103" cy="371746"/>
            </a:xfrm>
            <a:prstGeom prst="rect">
              <a:avLst/>
            </a:prstGeom>
            <a:noFill/>
            <a:ln w="9525" algn="ctr">
              <a:noFill/>
              <a:miter lim="800000"/>
              <a:headEnd/>
              <a:tailEnd/>
            </a:ln>
          </p:spPr>
          <p:txBody>
            <a:bodyPr wrap="none">
              <a:spAutoFit/>
            </a:bodyPr>
            <a:lstStyle/>
            <a:p>
              <a:pPr marL="392113" indent="-392113" fontAlgn="base">
                <a:spcBef>
                  <a:spcPct val="0"/>
                </a:spcBef>
                <a:spcAft>
                  <a:spcPct val="0"/>
                </a:spcAft>
              </a:pPr>
              <a:r>
                <a:rPr lang="de-DE" sz="1600" b="0" i="0" dirty="0" smtClean="0">
                  <a:solidFill>
                    <a:srgbClr val="FFFFFF"/>
                  </a:solidFill>
                  <a:latin typeface="ITC Franklin Gothic Std Book"/>
                </a:rPr>
                <a:t>*p &lt; 0,05</a:t>
              </a:r>
            </a:p>
          </p:txBody>
        </p:sp>
        <p:cxnSp>
          <p:nvCxnSpPr>
            <p:cNvPr id="57" name="AutoShape 16"/>
            <p:cNvCxnSpPr>
              <a:cxnSpLocks noChangeShapeType="1"/>
            </p:cNvCxnSpPr>
            <p:nvPr/>
          </p:nvCxnSpPr>
          <p:spPr bwMode="auto">
            <a:xfrm rot="5400000" flipV="1">
              <a:off x="2726532" y="2389981"/>
              <a:ext cx="450850" cy="874713"/>
            </a:xfrm>
            <a:prstGeom prst="bentConnector3">
              <a:avLst>
                <a:gd name="adj1" fmla="val -53875"/>
              </a:avLst>
            </a:prstGeom>
            <a:noFill/>
            <a:ln w="28575">
              <a:solidFill>
                <a:schemeClr val="bg1"/>
              </a:solidFill>
              <a:miter lim="800000"/>
              <a:headEnd/>
              <a:tailEnd/>
            </a:ln>
          </p:spPr>
        </p:cxnSp>
        <p:sp>
          <p:nvSpPr>
            <p:cNvPr id="58" name="Text Box 17"/>
            <p:cNvSpPr txBox="1">
              <a:spLocks noChangeArrowheads="1"/>
            </p:cNvSpPr>
            <p:nvPr/>
          </p:nvSpPr>
          <p:spPr bwMode="auto">
            <a:xfrm>
              <a:off x="5514975" y="2147888"/>
              <a:ext cx="504825" cy="304800"/>
            </a:xfrm>
            <a:prstGeom prst="rect">
              <a:avLst/>
            </a:prstGeom>
            <a:noFill/>
            <a:ln w="9525" algn="ctr">
              <a:noFill/>
              <a:miter lim="800000"/>
              <a:headEnd/>
              <a:tailEnd/>
            </a:ln>
          </p:spPr>
          <p:txBody>
            <a:bodyPr>
              <a:spAutoFit/>
            </a:bodyPr>
            <a:lstStyle/>
            <a:p>
              <a:pPr marL="392113" indent="-392113" fontAlgn="base">
                <a:spcBef>
                  <a:spcPct val="50000"/>
                </a:spcBef>
                <a:spcAft>
                  <a:spcPct val="0"/>
                </a:spcAft>
              </a:pPr>
              <a:r>
                <a:rPr lang="en-GB" sz="1400" smtClean="0">
                  <a:solidFill>
                    <a:srgbClr val="FFFFFF"/>
                  </a:solidFill>
                  <a:cs typeface="Arial" pitchFamily="34" charset="0"/>
                </a:rPr>
                <a:t>*</a:t>
              </a:r>
            </a:p>
          </p:txBody>
        </p:sp>
        <p:cxnSp>
          <p:nvCxnSpPr>
            <p:cNvPr id="59" name="AutoShape 18"/>
            <p:cNvCxnSpPr>
              <a:cxnSpLocks noChangeShapeType="1"/>
            </p:cNvCxnSpPr>
            <p:nvPr/>
          </p:nvCxnSpPr>
          <p:spPr bwMode="auto">
            <a:xfrm rot="5400000" flipV="1">
              <a:off x="5379244" y="2391569"/>
              <a:ext cx="450850" cy="874712"/>
            </a:xfrm>
            <a:prstGeom prst="bentConnector3">
              <a:avLst>
                <a:gd name="adj1" fmla="val -53875"/>
              </a:avLst>
            </a:prstGeom>
            <a:noFill/>
            <a:ln w="28575">
              <a:solidFill>
                <a:schemeClr val="bg1"/>
              </a:solidFill>
              <a:miter lim="800000"/>
              <a:headEnd/>
              <a:tailEnd/>
            </a:ln>
          </p:spPr>
        </p:cxnSp>
        <p:grpSp>
          <p:nvGrpSpPr>
            <p:cNvPr id="60" name="Group 34"/>
            <p:cNvGrpSpPr>
              <a:grpSpLocks/>
            </p:cNvGrpSpPr>
            <p:nvPr/>
          </p:nvGrpSpPr>
          <p:grpSpPr bwMode="auto">
            <a:xfrm>
              <a:off x="2443163" y="2657059"/>
              <a:ext cx="142875" cy="313248"/>
              <a:chOff x="2380229" y="2387161"/>
              <a:chExt cx="144016" cy="313248"/>
            </a:xfrm>
          </p:grpSpPr>
          <p:cxnSp>
            <p:nvCxnSpPr>
              <p:cNvPr id="73" name="Straight Connector 35"/>
              <p:cNvCxnSpPr>
                <a:cxnSpLocks noChangeShapeType="1"/>
              </p:cNvCxnSpPr>
              <p:nvPr/>
            </p:nvCxnSpPr>
            <p:spPr bwMode="auto">
              <a:xfrm>
                <a:off x="2380229" y="2387161"/>
                <a:ext cx="144016" cy="0"/>
              </a:xfrm>
              <a:prstGeom prst="line">
                <a:avLst/>
              </a:prstGeom>
              <a:noFill/>
              <a:ln w="28575" algn="ctr">
                <a:solidFill>
                  <a:srgbClr val="FFFFFF"/>
                </a:solidFill>
                <a:round/>
                <a:headEnd/>
                <a:tailEnd/>
              </a:ln>
            </p:spPr>
          </p:cxnSp>
          <p:cxnSp>
            <p:nvCxnSpPr>
              <p:cNvPr id="74" name="Straight Connector 36"/>
              <p:cNvCxnSpPr>
                <a:cxnSpLocks noChangeShapeType="1"/>
              </p:cNvCxnSpPr>
              <p:nvPr/>
            </p:nvCxnSpPr>
            <p:spPr bwMode="auto">
              <a:xfrm>
                <a:off x="2455196" y="2389258"/>
                <a:ext cx="0" cy="311151"/>
              </a:xfrm>
              <a:prstGeom prst="line">
                <a:avLst/>
              </a:prstGeom>
              <a:noFill/>
              <a:ln w="28575" algn="ctr">
                <a:solidFill>
                  <a:srgbClr val="FFFFFF"/>
                </a:solidFill>
                <a:round/>
                <a:headEnd/>
                <a:tailEnd/>
              </a:ln>
            </p:spPr>
          </p:cxnSp>
          <p:cxnSp>
            <p:nvCxnSpPr>
              <p:cNvPr id="75" name="Straight Connector 37"/>
              <p:cNvCxnSpPr>
                <a:cxnSpLocks noChangeShapeType="1"/>
              </p:cNvCxnSpPr>
              <p:nvPr/>
            </p:nvCxnSpPr>
            <p:spPr bwMode="auto">
              <a:xfrm>
                <a:off x="2380229" y="2696696"/>
                <a:ext cx="144016" cy="0"/>
              </a:xfrm>
              <a:prstGeom prst="line">
                <a:avLst/>
              </a:prstGeom>
              <a:noFill/>
              <a:ln w="28575" algn="ctr">
                <a:solidFill>
                  <a:srgbClr val="FFFFFF"/>
                </a:solidFill>
                <a:round/>
                <a:headEnd/>
                <a:tailEnd/>
              </a:ln>
            </p:spPr>
          </p:cxnSp>
        </p:grpSp>
        <p:grpSp>
          <p:nvGrpSpPr>
            <p:cNvPr id="61" name="Group 34"/>
            <p:cNvGrpSpPr>
              <a:grpSpLocks/>
            </p:cNvGrpSpPr>
            <p:nvPr/>
          </p:nvGrpSpPr>
          <p:grpSpPr bwMode="auto">
            <a:xfrm>
              <a:off x="3317875" y="3116197"/>
              <a:ext cx="142875" cy="314297"/>
              <a:chOff x="2380229" y="2672169"/>
              <a:chExt cx="144016" cy="314297"/>
            </a:xfrm>
          </p:grpSpPr>
          <p:cxnSp>
            <p:nvCxnSpPr>
              <p:cNvPr id="70" name="Straight Connector 35"/>
              <p:cNvCxnSpPr>
                <a:cxnSpLocks noChangeShapeType="1"/>
              </p:cNvCxnSpPr>
              <p:nvPr/>
            </p:nvCxnSpPr>
            <p:spPr bwMode="auto">
              <a:xfrm>
                <a:off x="2380229" y="2676930"/>
                <a:ext cx="144016" cy="0"/>
              </a:xfrm>
              <a:prstGeom prst="line">
                <a:avLst/>
              </a:prstGeom>
              <a:noFill/>
              <a:ln w="28575" algn="ctr">
                <a:solidFill>
                  <a:srgbClr val="FFFFFF"/>
                </a:solidFill>
                <a:round/>
                <a:headEnd/>
                <a:tailEnd/>
              </a:ln>
            </p:spPr>
          </p:cxnSp>
          <p:cxnSp>
            <p:nvCxnSpPr>
              <p:cNvPr id="71" name="Straight Connector 36"/>
              <p:cNvCxnSpPr>
                <a:cxnSpLocks noChangeShapeType="1"/>
              </p:cNvCxnSpPr>
              <p:nvPr/>
            </p:nvCxnSpPr>
            <p:spPr bwMode="auto">
              <a:xfrm>
                <a:off x="2455196" y="2672169"/>
                <a:ext cx="0" cy="311151"/>
              </a:xfrm>
              <a:prstGeom prst="line">
                <a:avLst/>
              </a:prstGeom>
              <a:noFill/>
              <a:ln w="28575" algn="ctr">
                <a:solidFill>
                  <a:srgbClr val="FFFFFF"/>
                </a:solidFill>
                <a:round/>
                <a:headEnd/>
                <a:tailEnd/>
              </a:ln>
            </p:spPr>
          </p:cxnSp>
          <p:cxnSp>
            <p:nvCxnSpPr>
              <p:cNvPr id="72" name="Straight Connector 37"/>
              <p:cNvCxnSpPr>
                <a:cxnSpLocks noChangeShapeType="1"/>
              </p:cNvCxnSpPr>
              <p:nvPr/>
            </p:nvCxnSpPr>
            <p:spPr bwMode="auto">
              <a:xfrm>
                <a:off x="2380229" y="2986466"/>
                <a:ext cx="144016" cy="0"/>
              </a:xfrm>
              <a:prstGeom prst="line">
                <a:avLst/>
              </a:prstGeom>
              <a:noFill/>
              <a:ln w="28575" algn="ctr">
                <a:solidFill>
                  <a:srgbClr val="FFFFFF"/>
                </a:solidFill>
                <a:round/>
                <a:headEnd/>
                <a:tailEnd/>
              </a:ln>
            </p:spPr>
          </p:cxnSp>
        </p:grpSp>
        <p:grpSp>
          <p:nvGrpSpPr>
            <p:cNvPr id="62" name="Group 34"/>
            <p:cNvGrpSpPr>
              <a:grpSpLocks/>
            </p:cNvGrpSpPr>
            <p:nvPr/>
          </p:nvGrpSpPr>
          <p:grpSpPr bwMode="auto">
            <a:xfrm>
              <a:off x="5095875" y="2658687"/>
              <a:ext cx="142875" cy="311618"/>
              <a:chOff x="2380229" y="3092198"/>
              <a:chExt cx="144016" cy="311618"/>
            </a:xfrm>
          </p:grpSpPr>
          <p:cxnSp>
            <p:nvCxnSpPr>
              <p:cNvPr id="67" name="Straight Connector 35"/>
              <p:cNvCxnSpPr>
                <a:cxnSpLocks noChangeShapeType="1"/>
              </p:cNvCxnSpPr>
              <p:nvPr/>
            </p:nvCxnSpPr>
            <p:spPr bwMode="auto">
              <a:xfrm>
                <a:off x="2380229" y="3094280"/>
                <a:ext cx="144016" cy="0"/>
              </a:xfrm>
              <a:prstGeom prst="line">
                <a:avLst/>
              </a:prstGeom>
              <a:noFill/>
              <a:ln w="28575" algn="ctr">
                <a:solidFill>
                  <a:srgbClr val="FFFFFF"/>
                </a:solidFill>
                <a:round/>
                <a:headEnd/>
                <a:tailEnd/>
              </a:ln>
            </p:spPr>
          </p:cxnSp>
          <p:cxnSp>
            <p:nvCxnSpPr>
              <p:cNvPr id="68" name="Straight Connector 36"/>
              <p:cNvCxnSpPr>
                <a:cxnSpLocks noChangeShapeType="1"/>
              </p:cNvCxnSpPr>
              <p:nvPr/>
            </p:nvCxnSpPr>
            <p:spPr bwMode="auto">
              <a:xfrm>
                <a:off x="2455196" y="3092198"/>
                <a:ext cx="0" cy="311150"/>
              </a:xfrm>
              <a:prstGeom prst="line">
                <a:avLst/>
              </a:prstGeom>
              <a:noFill/>
              <a:ln w="28575" algn="ctr">
                <a:solidFill>
                  <a:srgbClr val="FFFFFF"/>
                </a:solidFill>
                <a:round/>
                <a:headEnd/>
                <a:tailEnd/>
              </a:ln>
            </p:spPr>
          </p:cxnSp>
          <p:cxnSp>
            <p:nvCxnSpPr>
              <p:cNvPr id="69" name="Straight Connector 37"/>
              <p:cNvCxnSpPr>
                <a:cxnSpLocks noChangeShapeType="1"/>
              </p:cNvCxnSpPr>
              <p:nvPr/>
            </p:nvCxnSpPr>
            <p:spPr bwMode="auto">
              <a:xfrm>
                <a:off x="2380229" y="3403816"/>
                <a:ext cx="144016" cy="0"/>
              </a:xfrm>
              <a:prstGeom prst="line">
                <a:avLst/>
              </a:prstGeom>
              <a:noFill/>
              <a:ln w="28575" algn="ctr">
                <a:solidFill>
                  <a:srgbClr val="FFFFFF"/>
                </a:solidFill>
                <a:round/>
                <a:headEnd/>
                <a:tailEnd/>
              </a:ln>
            </p:spPr>
          </p:cxnSp>
        </p:grpSp>
        <p:grpSp>
          <p:nvGrpSpPr>
            <p:cNvPr id="63" name="Group 34"/>
            <p:cNvGrpSpPr>
              <a:grpSpLocks/>
            </p:cNvGrpSpPr>
            <p:nvPr/>
          </p:nvGrpSpPr>
          <p:grpSpPr bwMode="auto">
            <a:xfrm>
              <a:off x="5976938" y="3137647"/>
              <a:ext cx="142875" cy="314297"/>
              <a:chOff x="2380229" y="3063158"/>
              <a:chExt cx="144016" cy="314297"/>
            </a:xfrm>
          </p:grpSpPr>
          <p:cxnSp>
            <p:nvCxnSpPr>
              <p:cNvPr id="64" name="Straight Connector 35"/>
              <p:cNvCxnSpPr>
                <a:cxnSpLocks noChangeShapeType="1"/>
              </p:cNvCxnSpPr>
              <p:nvPr/>
            </p:nvCxnSpPr>
            <p:spPr bwMode="auto">
              <a:xfrm>
                <a:off x="2380229" y="3067919"/>
                <a:ext cx="144016" cy="0"/>
              </a:xfrm>
              <a:prstGeom prst="line">
                <a:avLst/>
              </a:prstGeom>
              <a:noFill/>
              <a:ln w="28575" algn="ctr">
                <a:solidFill>
                  <a:srgbClr val="FFFFFF"/>
                </a:solidFill>
                <a:round/>
                <a:headEnd/>
                <a:tailEnd/>
              </a:ln>
            </p:spPr>
          </p:cxnSp>
          <p:cxnSp>
            <p:nvCxnSpPr>
              <p:cNvPr id="65" name="Straight Connector 36"/>
              <p:cNvCxnSpPr>
                <a:cxnSpLocks noChangeShapeType="1"/>
              </p:cNvCxnSpPr>
              <p:nvPr/>
            </p:nvCxnSpPr>
            <p:spPr bwMode="auto">
              <a:xfrm>
                <a:off x="2455196" y="3063158"/>
                <a:ext cx="0" cy="311150"/>
              </a:xfrm>
              <a:prstGeom prst="line">
                <a:avLst/>
              </a:prstGeom>
              <a:noFill/>
              <a:ln w="28575" algn="ctr">
                <a:solidFill>
                  <a:srgbClr val="FFFFFF"/>
                </a:solidFill>
                <a:round/>
                <a:headEnd/>
                <a:tailEnd/>
              </a:ln>
            </p:spPr>
          </p:cxnSp>
          <p:cxnSp>
            <p:nvCxnSpPr>
              <p:cNvPr id="66" name="Straight Connector 37"/>
              <p:cNvCxnSpPr>
                <a:cxnSpLocks noChangeShapeType="1"/>
              </p:cNvCxnSpPr>
              <p:nvPr/>
            </p:nvCxnSpPr>
            <p:spPr bwMode="auto">
              <a:xfrm>
                <a:off x="2380229" y="3377455"/>
                <a:ext cx="144016" cy="0"/>
              </a:xfrm>
              <a:prstGeom prst="line">
                <a:avLst/>
              </a:prstGeom>
              <a:noFill/>
              <a:ln w="28575" algn="ctr">
                <a:solidFill>
                  <a:srgbClr val="FFFFFF"/>
                </a:solidFill>
                <a:round/>
                <a:headEnd/>
                <a:tailEnd/>
              </a:ln>
            </p:spPr>
          </p:cxnSp>
        </p:grpSp>
      </p:grpSp>
      <p:sp>
        <p:nvSpPr>
          <p:cNvPr id="30" name="TextBox 29"/>
          <p:cNvSpPr txBox="1"/>
          <p:nvPr/>
        </p:nvSpPr>
        <p:spPr>
          <a:xfrm>
            <a:off x="1263286" y="6501845"/>
            <a:ext cx="4872231" cy="276999"/>
          </a:xfrm>
          <a:prstGeom prst="rect">
            <a:avLst/>
          </a:prstGeom>
          <a:noFill/>
        </p:spPr>
        <p:txBody>
          <a:bodyPr wrap="none" rtlCol="0">
            <a:spAutoFit/>
          </a:bodyPr>
          <a:lstStyle/>
          <a:p>
            <a:r>
              <a:rPr lang="de-DE" sz="1200" spc="10" dirty="0" smtClean="0">
                <a:solidFill>
                  <a:srgbClr val="88746A"/>
                </a:solidFill>
                <a:latin typeface="ITC Franklin Gothic Std Book"/>
              </a:rPr>
              <a:t>FEV</a:t>
            </a:r>
            <a:r>
              <a:rPr lang="de-DE" sz="1200" spc="10" baseline="-25000" dirty="0" smtClean="0">
                <a:solidFill>
                  <a:srgbClr val="88746A"/>
                </a:solidFill>
                <a:latin typeface="ITC Franklin Gothic Std Book"/>
              </a:rPr>
              <a:t>1</a:t>
            </a:r>
            <a:r>
              <a:rPr lang="de-DE" sz="1200" spc="10" dirty="0" smtClean="0">
                <a:solidFill>
                  <a:srgbClr val="88746A"/>
                </a:solidFill>
                <a:latin typeface="ITC Franklin Gothic Std Book"/>
              </a:rPr>
              <a:t> </a:t>
            </a:r>
            <a:r>
              <a:rPr lang="de-DE" sz="1200" spc="10" dirty="0">
                <a:solidFill>
                  <a:srgbClr val="88746A"/>
                </a:solidFill>
                <a:latin typeface="ITC Franklin Gothic Std Book"/>
              </a:rPr>
              <a:t>= </a:t>
            </a:r>
            <a:r>
              <a:rPr lang="de-DE" sz="1200" spc="10" dirty="0" err="1">
                <a:solidFill>
                  <a:srgbClr val="88746A"/>
                </a:solidFill>
                <a:latin typeface="ITC Franklin Gothic Std Book"/>
              </a:rPr>
              <a:t>forced</a:t>
            </a:r>
            <a:r>
              <a:rPr lang="de-DE" sz="1200" spc="10" dirty="0">
                <a:solidFill>
                  <a:srgbClr val="88746A"/>
                </a:solidFill>
                <a:latin typeface="ITC Franklin Gothic Std Book"/>
              </a:rPr>
              <a:t> </a:t>
            </a:r>
            <a:r>
              <a:rPr lang="de-DE" sz="1200" spc="10" dirty="0" err="1">
                <a:solidFill>
                  <a:srgbClr val="88746A"/>
                </a:solidFill>
                <a:latin typeface="ITC Franklin Gothic Std Book"/>
              </a:rPr>
              <a:t>expiratory</a:t>
            </a:r>
            <a:r>
              <a:rPr lang="de-DE" sz="1200" spc="10" dirty="0">
                <a:solidFill>
                  <a:srgbClr val="88746A"/>
                </a:solidFill>
                <a:latin typeface="ITC Franklin Gothic Std Book"/>
              </a:rPr>
              <a:t> </a:t>
            </a:r>
            <a:r>
              <a:rPr lang="de-DE" sz="1200" spc="10" dirty="0" err="1">
                <a:solidFill>
                  <a:srgbClr val="88746A"/>
                </a:solidFill>
                <a:latin typeface="ITC Franklin Gothic Std Book"/>
              </a:rPr>
              <a:t>volume</a:t>
            </a:r>
            <a:r>
              <a:rPr lang="de-DE" sz="1200" spc="10" dirty="0">
                <a:solidFill>
                  <a:srgbClr val="88746A"/>
                </a:solidFill>
                <a:latin typeface="ITC Franklin Gothic Std Book"/>
              </a:rPr>
              <a:t> in </a:t>
            </a:r>
            <a:r>
              <a:rPr lang="de-DE" sz="1200" spc="10" dirty="0" smtClean="0">
                <a:solidFill>
                  <a:srgbClr val="88746A"/>
                </a:solidFill>
                <a:latin typeface="ITC Franklin Gothic Std Book"/>
              </a:rPr>
              <a:t>1s, NVA237 = </a:t>
            </a:r>
            <a:r>
              <a:rPr lang="de-DE" sz="1200" spc="10" dirty="0" err="1" smtClean="0">
                <a:solidFill>
                  <a:srgbClr val="88746A"/>
                </a:solidFill>
                <a:latin typeface="ITC Franklin Gothic Std Book"/>
              </a:rPr>
              <a:t>Glycopyrronium</a:t>
            </a:r>
            <a:endParaRPr lang="en-US" sz="1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56792"/>
            <a:ext cx="3240360" cy="272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54137" y="630982"/>
            <a:ext cx="8453437" cy="655638"/>
          </a:xfrm>
        </p:spPr>
        <p:txBody>
          <a:bodyPr>
            <a:noAutofit/>
          </a:bodyPr>
          <a:lstStyle/>
          <a:p>
            <a:r>
              <a:rPr lang="de-AT" sz="2400" b="1" dirty="0" smtClean="0"/>
              <a:t>Glycopyrronium: Selektivität für M3 vs. M2 Rezeptoren</a:t>
            </a:r>
            <a:endParaRPr lang="en-US" sz="2400" b="1" dirty="0"/>
          </a:p>
        </p:txBody>
      </p:sp>
      <p:sp>
        <p:nvSpPr>
          <p:cNvPr id="3" name="Content Placeholder 2"/>
          <p:cNvSpPr>
            <a:spLocks noGrp="1"/>
          </p:cNvSpPr>
          <p:nvPr>
            <p:ph idx="1"/>
          </p:nvPr>
        </p:nvSpPr>
        <p:spPr>
          <a:xfrm>
            <a:off x="493564" y="1556792"/>
            <a:ext cx="8312150" cy="4940300"/>
          </a:xfrm>
        </p:spPr>
        <p:txBody>
          <a:bodyPr/>
          <a:lstStyle/>
          <a:p>
            <a:r>
              <a:rPr lang="de-AT" sz="2000" dirty="0" smtClean="0"/>
              <a:t>Ein idealer LAMA für die COPD</a:t>
            </a:r>
            <a:br>
              <a:rPr lang="de-AT" sz="2000" dirty="0" smtClean="0"/>
            </a:br>
            <a:r>
              <a:rPr lang="de-AT" sz="2000" dirty="0" smtClean="0"/>
              <a:t>zeigt eine hohe Selektivität für	</a:t>
            </a:r>
            <a:br>
              <a:rPr lang="de-AT" sz="2000" dirty="0" smtClean="0"/>
            </a:br>
            <a:r>
              <a:rPr lang="de-AT" sz="2000" dirty="0" smtClean="0"/>
              <a:t>M1 und M3 versus M2 Rezeptoren</a:t>
            </a:r>
            <a:r>
              <a:rPr lang="de-AT" sz="2000" baseline="30000" dirty="0" smtClean="0"/>
              <a:t>1</a:t>
            </a:r>
          </a:p>
          <a:p>
            <a:r>
              <a:rPr lang="de-AT" sz="2000" dirty="0" smtClean="0"/>
              <a:t>Selektivität M3 vs. M2 für</a:t>
            </a:r>
            <a:br>
              <a:rPr lang="de-AT" sz="2000" dirty="0" smtClean="0"/>
            </a:br>
            <a:r>
              <a:rPr lang="de-AT" sz="2000" dirty="0" smtClean="0"/>
              <a:t/>
            </a:r>
            <a:br>
              <a:rPr lang="de-AT" sz="2000" dirty="0" smtClean="0"/>
            </a:br>
            <a:r>
              <a:rPr lang="de-AT" sz="2000" dirty="0" smtClean="0"/>
              <a:t>- Glycopyrronium: </a:t>
            </a:r>
            <a:r>
              <a:rPr lang="en-US" sz="2000" dirty="0" smtClean="0"/>
              <a:t>7.8</a:t>
            </a:r>
            <a:br>
              <a:rPr lang="en-US" sz="2000" dirty="0" smtClean="0"/>
            </a:br>
            <a:r>
              <a:rPr lang="en-US" sz="2000" dirty="0" smtClean="0"/>
              <a:t/>
            </a:r>
            <a:br>
              <a:rPr lang="en-US" sz="2000" dirty="0" smtClean="0"/>
            </a:br>
            <a:r>
              <a:rPr lang="en-US" sz="2000" dirty="0" smtClean="0"/>
              <a:t>- Tiotropium 2,1</a:t>
            </a:r>
            <a:r>
              <a:rPr lang="en-US" sz="2000" baseline="30000" dirty="0" smtClean="0"/>
              <a:t>3</a:t>
            </a:r>
            <a:br>
              <a:rPr lang="en-US" sz="2000" baseline="30000" dirty="0" smtClean="0"/>
            </a:br>
            <a:endParaRPr lang="en-US" sz="2000" baseline="30000" dirty="0" smtClean="0"/>
          </a:p>
          <a:p>
            <a:r>
              <a:rPr lang="de-AT" sz="2000" dirty="0" smtClean="0"/>
              <a:t>Glycopyrronium hat in einem Ratten-</a:t>
            </a:r>
            <a:r>
              <a:rPr lang="de-AT" sz="2000" dirty="0" err="1" smtClean="0"/>
              <a:t>Bronchokonstriktions</a:t>
            </a:r>
            <a:r>
              <a:rPr lang="de-AT" sz="2000" dirty="0" smtClean="0"/>
              <a:t>-Modell ein geringeres Potenzial für Speichelfluss und kardiovaskulären Wirkungen gezeigt als Tiotropium</a:t>
            </a:r>
            <a:r>
              <a:rPr lang="de-AT" sz="2000" baseline="30000" dirty="0" smtClean="0"/>
              <a:t>2</a:t>
            </a:r>
            <a:endParaRPr lang="en-US" sz="2000" baseline="30000" dirty="0" smtClean="0"/>
          </a:p>
        </p:txBody>
      </p:sp>
      <p:sp>
        <p:nvSpPr>
          <p:cNvPr id="7" name="Text Placeholder 9"/>
          <p:cNvSpPr>
            <a:spLocks noGrp="1"/>
          </p:cNvSpPr>
          <p:nvPr>
            <p:ph type="body" sz="half" idx="10"/>
          </p:nvPr>
        </p:nvSpPr>
        <p:spPr>
          <a:xfrm>
            <a:off x="583407" y="5461578"/>
            <a:ext cx="5040560" cy="1041632"/>
          </a:xfrm>
        </p:spPr>
        <p:txBody>
          <a:bodyPr/>
          <a:lstStyle/>
          <a:p>
            <a:r>
              <a:rPr lang="da-DK" dirty="0" smtClean="0">
                <a:solidFill>
                  <a:srgbClr val="88746A"/>
                </a:solidFill>
              </a:rPr>
              <a:t/>
            </a:r>
            <a:br>
              <a:rPr lang="da-DK" dirty="0" smtClean="0">
                <a:solidFill>
                  <a:srgbClr val="88746A"/>
                </a:solidFill>
              </a:rPr>
            </a:br>
            <a:r>
              <a:rPr lang="da-DK" dirty="0" smtClean="0">
                <a:solidFill>
                  <a:srgbClr val="88746A"/>
                </a:solidFill>
              </a:rPr>
              <a:t>1) </a:t>
            </a:r>
            <a:r>
              <a:rPr lang="da-DK" dirty="0" err="1" smtClean="0">
                <a:solidFill>
                  <a:srgbClr val="88746A"/>
                </a:solidFill>
              </a:rPr>
              <a:t>Montuschi</a:t>
            </a:r>
            <a:r>
              <a:rPr lang="da-DK" dirty="0" smtClean="0">
                <a:solidFill>
                  <a:srgbClr val="88746A"/>
                </a:solidFill>
              </a:rPr>
              <a:t> </a:t>
            </a:r>
            <a:r>
              <a:rPr lang="en-US" dirty="0" smtClean="0">
                <a:solidFill>
                  <a:srgbClr val="88746A"/>
                </a:solidFill>
              </a:rPr>
              <a:t>et al. </a:t>
            </a:r>
            <a:r>
              <a:rPr lang="en-US" dirty="0">
                <a:solidFill>
                  <a:srgbClr val="88746A"/>
                </a:solidFill>
              </a:rPr>
              <a:t>J Med Chem. 2015 Jan 14</a:t>
            </a:r>
            <a:endParaRPr lang="da-DK" dirty="0" smtClean="0">
              <a:solidFill>
                <a:srgbClr val="88746A"/>
              </a:solidFill>
            </a:endParaRPr>
          </a:p>
          <a:p>
            <a:r>
              <a:rPr lang="da-DK" dirty="0" smtClean="0">
                <a:solidFill>
                  <a:srgbClr val="88746A"/>
                </a:solidFill>
              </a:rPr>
              <a:t>2) </a:t>
            </a:r>
            <a:r>
              <a:rPr lang="en-US" dirty="0" err="1" smtClean="0">
                <a:solidFill>
                  <a:srgbClr val="88746A"/>
                </a:solidFill>
              </a:rPr>
              <a:t>Trifilieff</a:t>
            </a:r>
            <a:r>
              <a:rPr lang="en-US" dirty="0" smtClean="0">
                <a:solidFill>
                  <a:srgbClr val="88746A"/>
                </a:solidFill>
              </a:rPr>
              <a:t> et al. Chest</a:t>
            </a:r>
            <a:r>
              <a:rPr lang="en-US" i="1" dirty="0">
                <a:solidFill>
                  <a:srgbClr val="88746A"/>
                </a:solidFill>
              </a:rPr>
              <a:t>. </a:t>
            </a:r>
            <a:r>
              <a:rPr lang="en-US" dirty="0">
                <a:solidFill>
                  <a:srgbClr val="88746A"/>
                </a:solidFill>
              </a:rPr>
              <a:t>2007;132(4_MeetingAbstracts):</a:t>
            </a:r>
            <a:r>
              <a:rPr lang="en-US" dirty="0" smtClean="0">
                <a:solidFill>
                  <a:srgbClr val="88746A"/>
                </a:solidFill>
              </a:rPr>
              <a:t>530a</a:t>
            </a:r>
          </a:p>
          <a:p>
            <a:r>
              <a:rPr lang="en-US" dirty="0" smtClean="0">
                <a:solidFill>
                  <a:srgbClr val="88746A"/>
                </a:solidFill>
              </a:rPr>
              <a:t>http</a:t>
            </a:r>
            <a:r>
              <a:rPr lang="en-US" dirty="0">
                <a:solidFill>
                  <a:srgbClr val="88746A"/>
                </a:solidFill>
              </a:rPr>
              <a:t>://</a:t>
            </a:r>
            <a:r>
              <a:rPr lang="en-US" dirty="0" smtClean="0">
                <a:solidFill>
                  <a:srgbClr val="88746A"/>
                </a:solidFill>
              </a:rPr>
              <a:t>journal.publications.chestnet.org/article.aspx?articleid=1093645</a:t>
            </a:r>
          </a:p>
          <a:p>
            <a:r>
              <a:rPr lang="de-AT" dirty="0" smtClean="0">
                <a:solidFill>
                  <a:srgbClr val="88746A"/>
                </a:solidFill>
              </a:rPr>
              <a:t>3) Sykes </a:t>
            </a:r>
            <a:r>
              <a:rPr lang="de-AT" dirty="0">
                <a:solidFill>
                  <a:srgbClr val="88746A"/>
                </a:solidFill>
              </a:rPr>
              <a:t>et al. </a:t>
            </a:r>
            <a:r>
              <a:rPr lang="en-US" dirty="0">
                <a:solidFill>
                  <a:srgbClr val="88746A"/>
                </a:solidFill>
              </a:rPr>
              <a:t>JPET 343:520–528, 2012</a:t>
            </a:r>
          </a:p>
          <a:p>
            <a:endParaRPr lang="da-DK" dirty="0" smtClean="0"/>
          </a:p>
        </p:txBody>
      </p:sp>
      <p:sp>
        <p:nvSpPr>
          <p:cNvPr id="2" name="TextBox 1"/>
          <p:cNvSpPr txBox="1"/>
          <p:nvPr/>
        </p:nvSpPr>
        <p:spPr>
          <a:xfrm>
            <a:off x="1763688" y="6430818"/>
            <a:ext cx="2833533" cy="276999"/>
          </a:xfrm>
          <a:prstGeom prst="rect">
            <a:avLst/>
          </a:prstGeom>
          <a:noFill/>
        </p:spPr>
        <p:txBody>
          <a:bodyPr wrap="none" rtlCol="0">
            <a:spAutoFit/>
          </a:bodyPr>
          <a:lstStyle/>
          <a:p>
            <a:r>
              <a:rPr lang="de-AT" sz="1200" dirty="0" smtClean="0"/>
              <a:t>LAMA = </a:t>
            </a:r>
            <a:r>
              <a:rPr lang="de-AT" sz="1200" dirty="0" err="1" smtClean="0"/>
              <a:t>long</a:t>
            </a:r>
            <a:r>
              <a:rPr lang="de-AT" sz="1200" dirty="0" smtClean="0"/>
              <a:t> </a:t>
            </a:r>
            <a:r>
              <a:rPr lang="de-AT" sz="1200" dirty="0" err="1" smtClean="0"/>
              <a:t>acting</a:t>
            </a:r>
            <a:r>
              <a:rPr lang="de-AT" sz="1200" dirty="0" smtClean="0"/>
              <a:t> </a:t>
            </a:r>
            <a:r>
              <a:rPr lang="de-AT" sz="1200" dirty="0" err="1" smtClean="0"/>
              <a:t>muscarinic</a:t>
            </a:r>
            <a:r>
              <a:rPr lang="de-AT" sz="1200" dirty="0" smtClean="0"/>
              <a:t> </a:t>
            </a:r>
            <a:r>
              <a:rPr lang="de-AT" sz="1200" dirty="0" err="1" smtClean="0"/>
              <a:t>antagonist</a:t>
            </a:r>
            <a:endParaRPr lang="en-US" sz="1200" dirty="0"/>
          </a:p>
        </p:txBody>
      </p:sp>
    </p:spTree>
    <p:extLst>
      <p:ext uri="{BB962C8B-B14F-4D97-AF65-F5344CB8AC3E}">
        <p14:creationId xmlns:p14="http://schemas.microsoft.com/office/powerpoint/2010/main" val="407278373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chemeClr val="tx2"/>
              </a:solidFill>
              <a:effectLst/>
              <a:uLnTx/>
              <a:uFillTx/>
              <a:latin typeface="Arial" panose="020B0604020202020204" pitchFamily="34" charset="0"/>
              <a:ea typeface="+mj-ea"/>
              <a:cs typeface="Arial" panose="020B0604020202020204" pitchFamily="34" charset="0"/>
              <a:sym typeface="Arial" charset="0"/>
            </a:endParaRPr>
          </a:p>
        </p:txBody>
      </p:sp>
      <p:sp>
        <p:nvSpPr>
          <p:cNvPr id="12" name="Text Box 5"/>
          <p:cNvSpPr txBox="1">
            <a:spLocks noChangeArrowheads="1"/>
          </p:cNvSpPr>
          <p:nvPr/>
        </p:nvSpPr>
        <p:spPr bwMode="auto">
          <a:xfrm>
            <a:off x="755576" y="5877272"/>
            <a:ext cx="8244408" cy="292388"/>
          </a:xfrm>
          <a:prstGeom prst="rect">
            <a:avLst/>
          </a:prstGeom>
          <a:noFill/>
          <a:ln w="9525" algn="ctr">
            <a:noFill/>
            <a:miter lim="800000"/>
            <a:headEnd/>
            <a:tailEnd/>
          </a:ln>
        </p:spPr>
        <p:txBody>
          <a:bodyPr wrap="square">
            <a:spAutoFit/>
          </a:bodyPr>
          <a:lstStyle/>
          <a:p>
            <a:pPr lvl="0" defTabSz="914400" eaLnBrk="0" fontAlgn="base" hangingPunct="0">
              <a:spcBef>
                <a:spcPct val="0"/>
              </a:spcBef>
              <a:spcAft>
                <a:spcPct val="80000"/>
              </a:spcAft>
              <a:buClr>
                <a:schemeClr val="hlink"/>
              </a:buClr>
              <a:defRPr/>
            </a:pPr>
            <a:r>
              <a:rPr lang="de-DE" sz="1300" dirty="0" smtClean="0">
                <a:solidFill>
                  <a:srgbClr val="88746A"/>
                </a:solidFill>
                <a:latin typeface="ITC Franklin Gothic Std Book"/>
              </a:rPr>
              <a:t>Beinbeschwerden*: Beschwerden/leichte Schmerzen/Unannehmlichkeiten in den Beinen, Beinmüdigkeit</a:t>
            </a:r>
          </a:p>
        </p:txBody>
      </p:sp>
      <p:sp>
        <p:nvSpPr>
          <p:cNvPr id="24" name="Textfeld 23"/>
          <p:cNvSpPr txBox="1"/>
          <p:nvPr/>
        </p:nvSpPr>
        <p:spPr>
          <a:xfrm>
            <a:off x="280409" y="712923"/>
            <a:ext cx="8077200" cy="523220"/>
          </a:xfrm>
          <a:prstGeom prst="rect">
            <a:avLst/>
          </a:prstGeom>
          <a:noFill/>
        </p:spPr>
        <p:txBody>
          <a:bodyPr wrap="square" rtlCol="0">
            <a:spAutoFit/>
          </a:bodyPr>
          <a:lstStyle/>
          <a:p>
            <a:pPr fontAlgn="base">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Weitere Endpunkte</a:t>
            </a:r>
          </a:p>
        </p:txBody>
      </p:sp>
      <p:sp>
        <p:nvSpPr>
          <p:cNvPr id="32" name="Rectangle 43"/>
          <p:cNvSpPr txBox="1">
            <a:spLocks noChangeArrowheads="1"/>
          </p:cNvSpPr>
          <p:nvPr/>
        </p:nvSpPr>
        <p:spPr bwMode="auto">
          <a:xfrm>
            <a:off x="1066800" y="1552575"/>
            <a:ext cx="7404100" cy="1981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8000" marR="0" lvl="0" indent="-288000" algn="l"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r>
              <a:rPr kumimoji="0" lang="de-DE" sz="1600" b="0" i="0" strike="noStrike" kern="0" cap="none" spc="10" normalizeH="0" baseline="0" noProof="0" dirty="0" smtClean="0">
                <a:ln>
                  <a:noFill/>
                </a:ln>
                <a:effectLst/>
                <a:uLnTx/>
                <a:uFillTx/>
                <a:latin typeface="ITC Franklin Gothic Std Book"/>
                <a:ea typeface="+mn-ea"/>
                <a:cs typeface="+mn-cs"/>
              </a:rPr>
              <a:t>Funktionelle</a:t>
            </a:r>
            <a:r>
              <a:rPr kumimoji="0" lang="de-DE" sz="1600" b="0" i="0" strike="noStrike" kern="0" cap="none" spc="10" normalizeH="0" baseline="0" noProof="0" dirty="0" smtClean="0">
                <a:ln>
                  <a:noFill/>
                </a:ln>
                <a:solidFill>
                  <a:srgbClr val="88746A"/>
                </a:solidFill>
                <a:effectLst/>
                <a:uLnTx/>
                <a:uFillTx/>
                <a:latin typeface="ITC Franklin Gothic Std Book"/>
                <a:ea typeface="+mn-ea"/>
                <a:cs typeface="+mn-cs"/>
              </a:rPr>
              <a:t> </a:t>
            </a:r>
            <a:r>
              <a:rPr kumimoji="0" lang="de-DE" sz="1600" b="1" strike="noStrike" kern="0" cap="none" spc="10" normalizeH="0" baseline="0" noProof="0" dirty="0" smtClean="0">
                <a:ln>
                  <a:noFill/>
                </a:ln>
                <a:solidFill>
                  <a:schemeClr val="tx2"/>
                </a:solidFill>
                <a:effectLst/>
                <a:uLnTx/>
                <a:uFillTx/>
                <a:latin typeface="ITC Franklin Gothic Std Book"/>
                <a:ea typeface="+mn-ea"/>
                <a:cs typeface="ITC Franklin Gothic Std Book"/>
              </a:rPr>
              <a:t>Residual</a:t>
            </a:r>
            <a:r>
              <a:rPr kumimoji="0" lang="de-DE" sz="1600" b="0" i="0" strike="noStrike" kern="0" cap="none" spc="10" normalizeH="0" baseline="0" noProof="0" dirty="0" smtClean="0">
                <a:ln>
                  <a:noFill/>
                </a:ln>
                <a:effectLst/>
                <a:uLnTx/>
                <a:uFillTx/>
                <a:latin typeface="ITC Franklin Gothic Std Book"/>
                <a:ea typeface="+mn-ea"/>
                <a:cs typeface="+mn-cs"/>
              </a:rPr>
              <a:t>kapazität und Residualvolumen an Tag 1 und Tag 21 </a:t>
            </a:r>
            <a:br>
              <a:rPr kumimoji="0" lang="de-DE" sz="1600" b="0" i="0" strike="noStrike" kern="0" cap="none" spc="10" normalizeH="0" baseline="0" noProof="0" dirty="0" smtClean="0">
                <a:ln>
                  <a:noFill/>
                </a:ln>
                <a:effectLst/>
                <a:uLnTx/>
                <a:uFillTx/>
                <a:latin typeface="ITC Franklin Gothic Std Book"/>
                <a:ea typeface="+mn-ea"/>
                <a:cs typeface="+mn-cs"/>
              </a:rPr>
            </a:br>
            <a:r>
              <a:rPr kumimoji="0" lang="de-DE" sz="1600" b="0" i="0" strike="noStrike" kern="0" cap="none" spc="10" normalizeH="0" baseline="0" noProof="0" dirty="0" smtClean="0">
                <a:ln>
                  <a:noFill/>
                </a:ln>
                <a:effectLst/>
                <a:uLnTx/>
                <a:uFillTx/>
                <a:latin typeface="ITC Franklin Gothic Std Book"/>
                <a:ea typeface="+mn-ea"/>
                <a:cs typeface="+mn-cs"/>
              </a:rPr>
              <a:t>für </a:t>
            </a:r>
            <a:r>
              <a:rPr lang="de-DE" sz="1600" kern="0" spc="10" dirty="0" err="1" smtClean="0">
                <a:latin typeface="ITC Franklin Gothic Std Book"/>
              </a:rPr>
              <a:t>Glycopyrronium</a:t>
            </a:r>
            <a:r>
              <a:rPr kumimoji="0" lang="de-DE" sz="1600" b="0" i="0" strike="noStrike" kern="0" cap="none" spc="10" normalizeH="0" baseline="0" noProof="0" dirty="0" smtClean="0">
                <a:ln>
                  <a:noFill/>
                </a:ln>
                <a:effectLst/>
                <a:uLnTx/>
                <a:uFillTx/>
                <a:latin typeface="ITC Franklin Gothic Std Book"/>
                <a:ea typeface="+mn-ea"/>
                <a:cs typeface="+mn-cs"/>
              </a:rPr>
              <a:t> lagen signifikant unter denjenigen von Placebo (p &lt; 0,05)</a:t>
            </a:r>
          </a:p>
          <a:p>
            <a:pPr marL="288000" marR="0" lvl="0" indent="-288000" algn="l" defTabSz="914400" rtl="0" eaLnBrk="0" fontAlgn="base" latinLnBrk="0" hangingPunct="0">
              <a:lnSpc>
                <a:spcPct val="100000"/>
              </a:lnSpc>
              <a:spcBef>
                <a:spcPts val="600"/>
              </a:spcBef>
              <a:spcAft>
                <a:spcPts val="600"/>
              </a:spcAft>
              <a:buSzPct val="90000"/>
              <a:buFont typeface="Arial" panose="020B0604020202020204" pitchFamily="34" charset="0"/>
              <a:buChar char="•"/>
              <a:tabLst/>
              <a:defRPr/>
            </a:pPr>
            <a:r>
              <a:rPr lang="de-DE" sz="1600" kern="0" spc="10" dirty="0" err="1" smtClean="0">
                <a:latin typeface="ITC Franklin Gothic Std Book"/>
              </a:rPr>
              <a:t>Glycopyrronium</a:t>
            </a:r>
            <a:r>
              <a:rPr kumimoji="0" lang="de-DE" sz="1600" b="0" i="0" strike="noStrike" kern="0" cap="none" spc="10" normalizeH="0" baseline="0" noProof="0" dirty="0" smtClean="0">
                <a:ln>
                  <a:noFill/>
                </a:ln>
                <a:effectLst/>
                <a:uLnTx/>
                <a:uFillTx/>
                <a:latin typeface="ITC Franklin Gothic Std Book"/>
                <a:ea typeface="+mn-ea"/>
                <a:cs typeface="+mn-cs"/>
              </a:rPr>
              <a:t> war Placebo signifikant in Bezug auf die Verringerung von </a:t>
            </a:r>
            <a:r>
              <a:rPr kumimoji="0" lang="de-DE" sz="1600" b="1" strike="noStrike" kern="0" cap="none" spc="10" normalizeH="0" baseline="0" noProof="0" dirty="0" smtClean="0">
                <a:ln>
                  <a:noFill/>
                </a:ln>
                <a:solidFill>
                  <a:schemeClr val="tx2"/>
                </a:solidFill>
                <a:effectLst/>
                <a:uLnTx/>
                <a:uFillTx/>
                <a:latin typeface="ITC Franklin Gothic Std Book"/>
                <a:ea typeface="+mn-ea"/>
                <a:cs typeface="ITC Franklin Gothic Std Book"/>
              </a:rPr>
              <a:t>Beinbeschwerden</a:t>
            </a:r>
            <a:r>
              <a:rPr kumimoji="0" lang="de-DE" sz="1600" b="1" strike="noStrike" kern="0" cap="none" spc="10" normalizeH="0" baseline="0" noProof="0" dirty="0" smtClean="0">
                <a:ln>
                  <a:noFill/>
                </a:ln>
                <a:solidFill>
                  <a:srgbClr val="F58025"/>
                </a:solidFill>
                <a:effectLst/>
                <a:uLnTx/>
                <a:uFillTx/>
                <a:latin typeface="ITC Franklin Gothic Std Book"/>
                <a:ea typeface="+mn-ea"/>
                <a:cs typeface="ITC Franklin Gothic Std Book"/>
              </a:rPr>
              <a:t>* </a:t>
            </a:r>
            <a:r>
              <a:rPr kumimoji="0" lang="de-DE" sz="1600" b="0" i="0" strike="noStrike" kern="0" cap="none" spc="10" normalizeH="0" baseline="0" noProof="0" dirty="0" smtClean="0">
                <a:ln>
                  <a:noFill/>
                </a:ln>
                <a:effectLst/>
                <a:uLnTx/>
                <a:uFillTx/>
                <a:latin typeface="ITC Franklin Gothic Std Book"/>
                <a:ea typeface="+mn-ea"/>
                <a:cs typeface="+mn-cs"/>
              </a:rPr>
              <a:t>an Tag 1 und an Tag 21 (p &lt; 0,05) überlegen</a:t>
            </a:r>
          </a:p>
        </p:txBody>
      </p:sp>
      <p:graphicFrame>
        <p:nvGraphicFramePr>
          <p:cNvPr id="33" name="Group 27"/>
          <p:cNvGraphicFramePr>
            <a:graphicFrameLocks noGrp="1"/>
          </p:cNvGraphicFramePr>
          <p:nvPr>
            <p:extLst>
              <p:ext uri="{D42A27DB-BD31-4B8C-83A1-F6EECF244321}">
                <p14:modId xmlns:p14="http://schemas.microsoft.com/office/powerpoint/2010/main" val="705514307"/>
              </p:ext>
            </p:extLst>
          </p:nvPr>
        </p:nvGraphicFramePr>
        <p:xfrm>
          <a:off x="1143002" y="2915444"/>
          <a:ext cx="7334203" cy="2947180"/>
        </p:xfrm>
        <a:graphic>
          <a:graphicData uri="http://schemas.openxmlformats.org/drawingml/2006/table">
            <a:tbl>
              <a:tblPr/>
              <a:tblGrid>
                <a:gridCol w="3394195"/>
                <a:gridCol w="602151"/>
                <a:gridCol w="3337857"/>
              </a:tblGrid>
              <a:tr h="37209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88746A"/>
                          </a:solidFill>
                          <a:effectLst/>
                          <a:latin typeface="ITC Franklin Gothic Std Book"/>
                          <a:cs typeface="ITC Franklin Gothic Std Book"/>
                        </a:rPr>
                        <a:t> </a:t>
                      </a:r>
                    </a:p>
                  </a:txBody>
                  <a:tcPr marL="82253" marR="82253" marT="41126" marB="41126"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Tag</a:t>
                      </a:r>
                    </a:p>
                  </a:txBody>
                  <a:tcPr marL="82253" marR="82253" marT="41126" marB="41126"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err="1" smtClean="0">
                          <a:solidFill>
                            <a:srgbClr val="88746A"/>
                          </a:solidFill>
                          <a:latin typeface="ITC Franklin Gothic Std Book"/>
                          <a:cs typeface="ITC Franklin Gothic Std Book"/>
                        </a:rPr>
                        <a:t>Glycopyrronium</a:t>
                      </a:r>
                      <a:r>
                        <a:rPr lang="de-DE" sz="1400" b="0" i="0" u="none" baseline="0" dirty="0" smtClean="0">
                          <a:solidFill>
                            <a:srgbClr val="88746A"/>
                          </a:solidFill>
                          <a:latin typeface="ITC Franklin Gothic Std Book"/>
                          <a:cs typeface="ITC Franklin Gothic Std Book"/>
                        </a:rPr>
                        <a:t> 50 µg</a:t>
                      </a:r>
                      <a:r>
                        <a:rPr lang="de-DE" sz="1400" b="0" i="0" u="none" dirty="0" smtClean="0">
                          <a:solidFill>
                            <a:srgbClr val="88746A"/>
                          </a:solidFill>
                          <a:latin typeface="ITC Franklin Gothic Std Book"/>
                          <a:cs typeface="ITC Franklin Gothic Std Book"/>
                        </a:rPr>
                        <a:t> – Placebo (95 % KI)</a:t>
                      </a:r>
                    </a:p>
                  </a:txBody>
                  <a:tcPr marL="82253" marR="82253" marT="41126" marB="41126"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096">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Funktionelle Residualkapazität (l)</a:t>
                      </a:r>
                    </a:p>
                  </a:txBody>
                  <a:tcPr marL="82253" marR="82253" marT="41126" marB="41126"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88746A"/>
                          </a:solidFill>
                          <a:effectLst/>
                          <a:latin typeface="ITC Franklin Gothic Std Book"/>
                          <a:cs typeface="ITC Franklin Gothic Std Book"/>
                        </a:rPr>
                        <a:t>1</a:t>
                      </a:r>
                    </a:p>
                  </a:txBody>
                  <a:tcPr marL="82253" marR="82253" marT="41126" marB="41126"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–0,36 (–0,49,–0,22)</a:t>
                      </a:r>
                    </a:p>
                  </a:txBody>
                  <a:tcPr marL="82253" marR="82253" marT="41126" marB="41126"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72096">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88746A"/>
                          </a:solidFill>
                          <a:effectLst/>
                          <a:latin typeface="ITC Franklin Gothic Std Book"/>
                          <a:cs typeface="ITC Franklin Gothic Std Book"/>
                        </a:rPr>
                        <a:t>21</a:t>
                      </a:r>
                    </a:p>
                  </a:txBody>
                  <a:tcPr marL="82253" marR="82253" marT="41126" marB="41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–0,22 (–0,35,–0,09)</a:t>
                      </a:r>
                    </a:p>
                  </a:txBody>
                  <a:tcPr marL="82253" marR="82253" marT="41126" marB="41126" anchor="b" horzOverflow="overflow">
                    <a:lnL>
                      <a:noFill/>
                    </a:lnL>
                    <a:lnR>
                      <a:noFill/>
                    </a:lnR>
                    <a:lnT>
                      <a:noFill/>
                    </a:lnT>
                    <a:lnB>
                      <a:noFill/>
                    </a:lnB>
                    <a:lnTlToBr>
                      <a:noFill/>
                    </a:lnTlToBr>
                    <a:lnBlToTr>
                      <a:noFill/>
                    </a:lnBlToTr>
                    <a:noFill/>
                  </a:tcPr>
                </a:tc>
              </a:tr>
              <a:tr h="372096">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Residualvolumen (l)</a:t>
                      </a:r>
                    </a:p>
                  </a:txBody>
                  <a:tcPr marL="82253" marR="82253" marT="41126" marB="411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88746A"/>
                          </a:solidFill>
                          <a:effectLst/>
                          <a:latin typeface="ITC Franklin Gothic Std Book"/>
                          <a:cs typeface="ITC Franklin Gothic Std Book"/>
                        </a:rPr>
                        <a:t>1</a:t>
                      </a:r>
                    </a:p>
                  </a:txBody>
                  <a:tcPr marL="82253" marR="82253" marT="41126" marB="41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–0,44 (–0,58,–0,29)</a:t>
                      </a:r>
                    </a:p>
                  </a:txBody>
                  <a:tcPr marL="82253" marR="82253" marT="41126" marB="41126" anchor="b" horzOverflow="overflow">
                    <a:lnL>
                      <a:noFill/>
                    </a:lnL>
                    <a:lnR>
                      <a:noFill/>
                    </a:lnR>
                    <a:lnT>
                      <a:noFill/>
                    </a:lnT>
                    <a:lnB>
                      <a:noFill/>
                    </a:lnB>
                    <a:lnTlToBr>
                      <a:noFill/>
                    </a:lnTlToBr>
                    <a:lnBlToTr>
                      <a:noFill/>
                    </a:lnBlToTr>
                    <a:noFill/>
                  </a:tcPr>
                </a:tc>
              </a:tr>
              <a:tr h="372096">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88746A"/>
                          </a:solidFill>
                          <a:effectLst/>
                          <a:latin typeface="ITC Franklin Gothic Std Book"/>
                          <a:cs typeface="ITC Franklin Gothic Std Book"/>
                        </a:rPr>
                        <a:t>21</a:t>
                      </a:r>
                    </a:p>
                  </a:txBody>
                  <a:tcPr marL="82253" marR="82253" marT="41126" marB="41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–0,24 (–0,38,–0,10)</a:t>
                      </a:r>
                    </a:p>
                  </a:txBody>
                  <a:tcPr marL="82253" marR="82253" marT="41126" marB="41126" anchor="b" horzOverflow="overflow">
                    <a:lnL>
                      <a:noFill/>
                    </a:lnL>
                    <a:lnR>
                      <a:noFill/>
                    </a:lnR>
                    <a:lnT>
                      <a:noFill/>
                    </a:lnT>
                    <a:lnB>
                      <a:noFill/>
                    </a:lnB>
                    <a:lnTlToBr>
                      <a:noFill/>
                    </a:lnTlToBr>
                    <a:lnBlToTr>
                      <a:noFill/>
                    </a:lnBlToTr>
                    <a:noFill/>
                  </a:tcPr>
                </a:tc>
              </a:tr>
              <a:tr h="607104">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Beinbeschwerden (Borg-Score bei </a:t>
                      </a:r>
                      <a:r>
                        <a:rPr lang="de-DE" sz="1400" b="0" i="0" u="none" dirty="0" err="1" smtClean="0">
                          <a:solidFill>
                            <a:srgbClr val="88746A"/>
                          </a:solidFill>
                          <a:latin typeface="ITC Franklin Gothic Std Book"/>
                          <a:cs typeface="ITC Franklin Gothic Std Book"/>
                        </a:rPr>
                        <a:t>Isotime</a:t>
                      </a:r>
                      <a:r>
                        <a:rPr lang="de-DE" sz="1400" b="0" i="0" u="none" dirty="0" smtClean="0">
                          <a:solidFill>
                            <a:srgbClr val="88746A"/>
                          </a:solidFill>
                          <a:latin typeface="ITC Franklin Gothic Std Book"/>
                          <a:cs typeface="ITC Franklin Gothic Std Book"/>
                        </a:rPr>
                        <a:t>)</a:t>
                      </a:r>
                    </a:p>
                  </a:txBody>
                  <a:tcPr marL="82253" marR="82253" marT="41126" marB="4112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88746A"/>
                          </a:solidFill>
                          <a:effectLst/>
                          <a:latin typeface="ITC Franklin Gothic Std Book"/>
                          <a:cs typeface="ITC Franklin Gothic Std Book"/>
                        </a:rPr>
                        <a:t>1</a:t>
                      </a:r>
                    </a:p>
                  </a:txBody>
                  <a:tcPr marL="82253" marR="82253" marT="41126" marB="411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–0,56 (–1,15, 0,02)</a:t>
                      </a:r>
                    </a:p>
                  </a:txBody>
                  <a:tcPr marL="82253" marR="82253" marT="41126" marB="41126" anchor="b" horzOverflow="overflow">
                    <a:lnL>
                      <a:noFill/>
                    </a:lnL>
                    <a:lnR>
                      <a:noFill/>
                    </a:lnR>
                    <a:lnT>
                      <a:noFill/>
                    </a:lnT>
                    <a:lnB>
                      <a:noFill/>
                    </a:lnB>
                    <a:lnTlToBr>
                      <a:noFill/>
                    </a:lnTlToBr>
                    <a:lnBlToTr>
                      <a:noFill/>
                    </a:lnBlToTr>
                    <a:noFill/>
                  </a:tcPr>
                </a:tc>
              </a:tr>
              <a:tr h="342720">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88746A"/>
                          </a:solidFill>
                          <a:effectLst/>
                          <a:latin typeface="ITC Franklin Gothic Std Book"/>
                          <a:cs typeface="ITC Franklin Gothic Std Book"/>
                        </a:rPr>
                        <a:t>21</a:t>
                      </a:r>
                    </a:p>
                  </a:txBody>
                  <a:tcPr marL="82253" marR="82253" marT="41126" marB="41126"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e-DE" sz="1400" b="0" i="0" u="none" dirty="0" smtClean="0">
                          <a:solidFill>
                            <a:srgbClr val="88746A"/>
                          </a:solidFill>
                          <a:latin typeface="ITC Franklin Gothic Std Book"/>
                          <a:cs typeface="ITC Franklin Gothic Std Book"/>
                        </a:rPr>
                        <a:t> –0,84(–1,45,–0,22)</a:t>
                      </a:r>
                    </a:p>
                  </a:txBody>
                  <a:tcPr marL="82253" marR="82253" marT="41126" marB="41126"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24" name="Textfeld 23"/>
          <p:cNvSpPr txBox="1"/>
          <p:nvPr/>
        </p:nvSpPr>
        <p:spPr>
          <a:xfrm>
            <a:off x="302146" y="720298"/>
            <a:ext cx="8077200" cy="523220"/>
          </a:xfrm>
          <a:prstGeom prst="rect">
            <a:avLst/>
          </a:prstGeom>
          <a:noFill/>
        </p:spPr>
        <p:txBody>
          <a:bodyPr wrap="square" rtlCol="0">
            <a:spAutoFit/>
          </a:bodyPr>
          <a:lstStyle/>
          <a:p>
            <a:pPr fontAlgn="base">
              <a:spcBef>
                <a:spcPct val="0"/>
              </a:spcBef>
              <a:spcAft>
                <a:spcPct val="0"/>
              </a:spcAft>
            </a:pPr>
            <a:r>
              <a:rPr lang="de-DE" sz="2800" b="1" dirty="0">
                <a:solidFill>
                  <a:schemeClr val="tx2"/>
                </a:solidFill>
                <a:latin typeface="Arial" panose="020B0604020202020204" pitchFamily="34" charset="0"/>
                <a:cs typeface="Arial" panose="020B0604020202020204" pitchFamily="34" charset="0"/>
              </a:rPr>
              <a:t>Sicherheitsprofil: </a:t>
            </a:r>
            <a:r>
              <a:rPr lang="de-DE" sz="2800" b="1" dirty="0" smtClean="0">
                <a:solidFill>
                  <a:schemeClr val="tx2"/>
                </a:solidFill>
                <a:latin typeface="Arial" panose="020B0604020202020204" pitchFamily="34" charset="0"/>
                <a:cs typeface="Arial" panose="020B0604020202020204" pitchFamily="34" charset="0"/>
              </a:rPr>
              <a:t>Nebenwirkungen           1/2</a:t>
            </a:r>
          </a:p>
        </p:txBody>
      </p:sp>
      <p:graphicFrame>
        <p:nvGraphicFramePr>
          <p:cNvPr id="8" name="Table 8"/>
          <p:cNvGraphicFramePr>
            <a:graphicFrameLocks noGrp="1"/>
          </p:cNvGraphicFramePr>
          <p:nvPr>
            <p:extLst>
              <p:ext uri="{D42A27DB-BD31-4B8C-83A1-F6EECF244321}">
                <p14:modId xmlns:p14="http://schemas.microsoft.com/office/powerpoint/2010/main" val="878857032"/>
              </p:ext>
            </p:extLst>
          </p:nvPr>
        </p:nvGraphicFramePr>
        <p:xfrm>
          <a:off x="953605" y="1700808"/>
          <a:ext cx="7425741" cy="4207298"/>
        </p:xfrm>
        <a:graphic>
          <a:graphicData uri="http://schemas.openxmlformats.org/drawingml/2006/table">
            <a:tbl>
              <a:tblPr/>
              <a:tblGrid>
                <a:gridCol w="3809551"/>
                <a:gridCol w="1316027"/>
                <a:gridCol w="1177498"/>
                <a:gridCol w="1122665"/>
              </a:tblGrid>
              <a:tr h="799775">
                <a:tc>
                  <a:txBody>
                    <a:bodyPr/>
                    <a:lstStyle/>
                    <a:p>
                      <a:pPr>
                        <a:lnSpc>
                          <a:spcPct val="120000"/>
                        </a:lnSpc>
                        <a:spcBef>
                          <a:spcPts val="600"/>
                        </a:spcBef>
                        <a:spcAft>
                          <a:spcPts val="1200"/>
                        </a:spcAft>
                      </a:pPr>
                      <a:endParaRPr lang="en-GB" sz="1400" b="0" i="0" dirty="0">
                        <a:solidFill>
                          <a:srgbClr val="88746A"/>
                        </a:solidFill>
                        <a:latin typeface="ITC Franklin Gothic Std Book"/>
                        <a:ea typeface="Times New Roman"/>
                        <a:cs typeface="ITC Franklin Gothic Std Book"/>
                      </a:endParaRPr>
                    </a:p>
                  </a:txBody>
                  <a:tcPr marL="5772" marR="577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1200"/>
                        </a:spcAft>
                      </a:pPr>
                      <a:r>
                        <a:rPr lang="de-DE" sz="1400" b="0" i="0" dirty="0" err="1" smtClean="0">
                          <a:solidFill>
                            <a:srgbClr val="88746A"/>
                          </a:solidFill>
                          <a:latin typeface="ITC Franklin Gothic Std Book"/>
                          <a:cs typeface="ITC Franklin Gothic Std Book"/>
                        </a:rPr>
                        <a:t>Glycopyrronium</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50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n=102 </a:t>
                      </a:r>
                    </a:p>
                  </a:txBody>
                  <a:tcPr marL="5772" marR="577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Placebo</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n=102 </a:t>
                      </a:r>
                    </a:p>
                  </a:txBody>
                  <a:tcPr marL="5772" marR="577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Insgesamt</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n=108 </a:t>
                      </a:r>
                    </a:p>
                  </a:txBody>
                  <a:tcPr marL="5772" marR="577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823">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Beliebiges unerwünschtes Ereignis</a:t>
                      </a:r>
                    </a:p>
                  </a:txBody>
                  <a:tcPr marL="5772" marR="5772"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30 </a:t>
                      </a:r>
                      <a:r>
                        <a:rPr lang="de-DE" sz="1400" b="0" i="0" dirty="0" smtClean="0">
                          <a:solidFill>
                            <a:schemeClr val="tx2"/>
                          </a:solidFill>
                          <a:latin typeface="ITC Franklin Gothic Std Book"/>
                          <a:cs typeface="ITC Franklin Gothic Std Book"/>
                        </a:rPr>
                        <a:t>(29,4%) </a:t>
                      </a:r>
                    </a:p>
                  </a:txBody>
                  <a:tcPr marL="62338" marR="62338"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25 </a:t>
                      </a:r>
                      <a:r>
                        <a:rPr lang="de-DE" sz="1400" b="0" i="0" dirty="0" smtClean="0">
                          <a:solidFill>
                            <a:schemeClr val="tx2"/>
                          </a:solidFill>
                          <a:latin typeface="ITC Franklin Gothic Std Book"/>
                          <a:cs typeface="ITC Franklin Gothic Std Book"/>
                        </a:rPr>
                        <a:t>(24,5%)</a:t>
                      </a:r>
                      <a:r>
                        <a:rPr lang="de-DE" sz="1400" b="0" i="0" dirty="0" smtClean="0">
                          <a:solidFill>
                            <a:srgbClr val="F58025"/>
                          </a:solidFill>
                          <a:latin typeface="ITC Franklin Gothic Std Book"/>
                          <a:cs typeface="ITC Franklin Gothic Std Book"/>
                        </a:rPr>
                        <a:t> </a:t>
                      </a:r>
                    </a:p>
                  </a:txBody>
                  <a:tcPr marL="62338" marR="62338"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46</a:t>
                      </a:r>
                      <a:r>
                        <a:rPr lang="de-DE" sz="1400" b="0" i="0" dirty="0" smtClean="0">
                          <a:solidFill>
                            <a:schemeClr val="tx2"/>
                          </a:solidFill>
                          <a:latin typeface="ITC Franklin Gothic Std Book"/>
                          <a:cs typeface="ITC Franklin Gothic Std Book"/>
                        </a:rPr>
                        <a:t> (42,6%)</a:t>
                      </a:r>
                    </a:p>
                  </a:txBody>
                  <a:tcPr marL="62338" marR="62338" marT="0" marB="0" anchor="ctr">
                    <a:lnL>
                      <a:noFill/>
                    </a:lnL>
                    <a:lnR>
                      <a:noFill/>
                    </a:lnR>
                    <a:lnT w="12700" cap="flat" cmpd="sng" algn="ctr">
                      <a:solidFill>
                        <a:schemeClr val="tx1"/>
                      </a:solidFill>
                      <a:prstDash val="solid"/>
                      <a:round/>
                      <a:headEnd type="none" w="med" len="med"/>
                      <a:tailEnd type="none" w="med" len="med"/>
                    </a:lnT>
                    <a:lnB>
                      <a:noFill/>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Nasopharyngitis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5 (4,9 %)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4 (3,9 %) </a:t>
                      </a:r>
                    </a:p>
                  </a:txBody>
                  <a:tcPr marL="62338" marR="62338" marT="0" marB="0">
                    <a:lnL>
                      <a:noFill/>
                    </a:lnL>
                    <a:lnR>
                      <a:noFill/>
                    </a:lnR>
                    <a:lnT>
                      <a:noFill/>
                    </a:lnT>
                    <a:lnB>
                      <a:noFill/>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9 (8,3 %)</a:t>
                      </a:r>
                    </a:p>
                  </a:txBody>
                  <a:tcPr marL="62338" marR="62338" marT="0" marB="0">
                    <a:lnL>
                      <a:noFill/>
                    </a:lnL>
                    <a:lnR>
                      <a:noFill/>
                    </a:lnR>
                    <a:lnT>
                      <a:noFill/>
                    </a:lnT>
                    <a:lnB>
                      <a:noFill/>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Chronisch obstruktive Lungenerkrankung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3 (2,9 %)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3 (2,9 %) </a:t>
                      </a:r>
                    </a:p>
                  </a:txBody>
                  <a:tcPr marL="62338" marR="62338" marT="0" marB="0">
                    <a:lnL>
                      <a:noFill/>
                    </a:lnL>
                    <a:lnR>
                      <a:noFill/>
                    </a:lnR>
                    <a:lnT>
                      <a:noFill/>
                    </a:lnT>
                    <a:lnB>
                      <a:noFill/>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6 (5,6 %)</a:t>
                      </a:r>
                    </a:p>
                  </a:txBody>
                  <a:tcPr marL="62338" marR="62338" marT="0" marB="0">
                    <a:lnL>
                      <a:noFill/>
                    </a:lnL>
                    <a:lnR>
                      <a:noFill/>
                    </a:lnR>
                    <a:lnT>
                      <a:noFill/>
                    </a:lnT>
                    <a:lnB>
                      <a:noFill/>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Kopfschmerzen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3 (2,9 %)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4 (3,9 %) </a:t>
                      </a:r>
                    </a:p>
                  </a:txBody>
                  <a:tcPr marL="62338" marR="62338" marT="0" marB="0">
                    <a:lnL>
                      <a:noFill/>
                    </a:lnL>
                    <a:lnR>
                      <a:noFill/>
                    </a:lnR>
                    <a:lnT>
                      <a:noFill/>
                    </a:lnT>
                    <a:lnB>
                      <a:noFill/>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6 (5,6 %)</a:t>
                      </a:r>
                    </a:p>
                  </a:txBody>
                  <a:tcPr marL="62338" marR="62338" marT="0" marB="0">
                    <a:lnL>
                      <a:noFill/>
                    </a:lnL>
                    <a:lnR>
                      <a:noFill/>
                    </a:lnR>
                    <a:lnT>
                      <a:noFill/>
                    </a:lnT>
                    <a:lnB>
                      <a:noFill/>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Rückenschmerzen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3 (2,9 %)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2 (2,0 %) </a:t>
                      </a:r>
                    </a:p>
                  </a:txBody>
                  <a:tcPr marL="62338" marR="62338" marT="0" marB="0">
                    <a:lnL>
                      <a:noFill/>
                    </a:lnL>
                    <a:lnR>
                      <a:noFill/>
                    </a:lnR>
                    <a:lnT>
                      <a:noFill/>
                    </a:lnT>
                    <a:lnB>
                      <a:noFill/>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5 (4,6 %)</a:t>
                      </a:r>
                    </a:p>
                  </a:txBody>
                  <a:tcPr marL="62338" marR="62338" marT="0" marB="0">
                    <a:lnL>
                      <a:noFill/>
                    </a:lnL>
                    <a:lnR>
                      <a:noFill/>
                    </a:lnR>
                    <a:lnT>
                      <a:noFill/>
                    </a:lnT>
                    <a:lnB>
                      <a:noFill/>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Husten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3 (2,9 %)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1 (1,0 %) </a:t>
                      </a:r>
                    </a:p>
                  </a:txBody>
                  <a:tcPr marL="62338" marR="62338" marT="0" marB="0">
                    <a:lnL>
                      <a:noFill/>
                    </a:lnL>
                    <a:lnR>
                      <a:noFill/>
                    </a:lnR>
                    <a:lnT>
                      <a:noFill/>
                    </a:lnT>
                    <a:lnB>
                      <a:noFill/>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4 (3,7 %)</a:t>
                      </a:r>
                    </a:p>
                  </a:txBody>
                  <a:tcPr marL="62338" marR="62338" marT="0" marB="0">
                    <a:lnL>
                      <a:noFill/>
                    </a:lnL>
                    <a:lnR>
                      <a:noFill/>
                    </a:lnR>
                    <a:lnT>
                      <a:noFill/>
                    </a:lnT>
                    <a:lnB>
                      <a:noFill/>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Gelenkschmerzen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1 (1,0 %)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1 (1,0 %) </a:t>
                      </a:r>
                    </a:p>
                  </a:txBody>
                  <a:tcPr marL="62338" marR="62338" marT="0" marB="0">
                    <a:lnL>
                      <a:noFill/>
                    </a:lnL>
                    <a:lnR>
                      <a:noFill/>
                    </a:lnR>
                    <a:lnT>
                      <a:noFill/>
                    </a:lnT>
                    <a:lnB>
                      <a:noFill/>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2 (1,9 %)</a:t>
                      </a:r>
                    </a:p>
                  </a:txBody>
                  <a:tcPr marL="62338" marR="62338" marT="0" marB="0">
                    <a:lnL>
                      <a:noFill/>
                    </a:lnL>
                    <a:lnR>
                      <a:noFill/>
                    </a:lnR>
                    <a:lnT>
                      <a:noFill/>
                    </a:lnT>
                    <a:lnB>
                      <a:noFill/>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Gelenkschwellung </a:t>
                      </a:r>
                    </a:p>
                  </a:txBody>
                  <a:tcPr marL="62338" marR="62338" marT="0" marB="0">
                    <a:lnL>
                      <a:noFill/>
                    </a:lnL>
                    <a:lnR>
                      <a:noFill/>
                    </a:lnR>
                    <a:lnT>
                      <a:noFill/>
                    </a:lnT>
                    <a:lnB>
                      <a:noFill/>
                    </a:lnB>
                  </a:tcPr>
                </a:tc>
                <a:tc>
                  <a:txBody>
                    <a:bodyPr/>
                    <a:lstStyle/>
                    <a:p>
                      <a:pPr marL="0" marR="0" algn="ctr">
                        <a:spcBef>
                          <a:spcPts val="0"/>
                        </a:spcBef>
                        <a:spcAft>
                          <a:spcPts val="0"/>
                        </a:spcAft>
                      </a:pPr>
                      <a:r>
                        <a:rPr lang="en-US" sz="1400" b="0" i="0" dirty="0">
                          <a:solidFill>
                            <a:srgbClr val="88746A"/>
                          </a:solidFill>
                          <a:effectLst/>
                          <a:latin typeface="ITC Franklin Gothic Std Book"/>
                          <a:ea typeface="Calibri"/>
                          <a:cs typeface="ITC Franklin Gothic Std Book"/>
                        </a:rPr>
                        <a:t>0 </a:t>
                      </a:r>
                    </a:p>
                  </a:txBody>
                  <a:tcPr marL="62338" marR="62338" marT="0" marB="0">
                    <a:lnL>
                      <a:noFill/>
                    </a:lnL>
                    <a:lnR>
                      <a:noFill/>
                    </a:lnR>
                    <a:lnT>
                      <a:noFill/>
                    </a:lnT>
                    <a:lnB>
                      <a:noFill/>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2 (2,0 %) </a:t>
                      </a:r>
                    </a:p>
                  </a:txBody>
                  <a:tcPr marL="62338" marR="62338" marT="0" marB="0">
                    <a:lnL>
                      <a:noFill/>
                    </a:lnL>
                    <a:lnR>
                      <a:noFill/>
                    </a:lnR>
                    <a:lnT>
                      <a:noFill/>
                    </a:lnT>
                    <a:lnB>
                      <a:noFill/>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2 (1,9 %)</a:t>
                      </a:r>
                    </a:p>
                  </a:txBody>
                  <a:tcPr marL="62338" marR="62338" marT="0" marB="0">
                    <a:lnL>
                      <a:noFill/>
                    </a:lnL>
                    <a:lnR>
                      <a:noFill/>
                    </a:lnR>
                    <a:lnT>
                      <a:noFill/>
                    </a:lnT>
                    <a:lnB>
                      <a:noFill/>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Oropharyngeale Schmerzen </a:t>
                      </a:r>
                    </a:p>
                  </a:txBody>
                  <a:tcPr marL="62338" marR="62338" marT="0" marB="0">
                    <a:lnL>
                      <a:noFill/>
                    </a:lnL>
                    <a:lnR>
                      <a:noFill/>
                    </a:lnR>
                    <a:lnT>
                      <a:noFill/>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2 (2,0 %) </a:t>
                      </a:r>
                    </a:p>
                  </a:txBody>
                  <a:tcPr marL="62338" marR="62338" marT="0" marB="0">
                    <a:lnL>
                      <a:noFill/>
                    </a:lnL>
                    <a:lnR>
                      <a:noFill/>
                    </a:lnR>
                    <a:lnT>
                      <a:noFill/>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400" b="0" i="0" dirty="0">
                          <a:solidFill>
                            <a:srgbClr val="88746A"/>
                          </a:solidFill>
                          <a:effectLst/>
                          <a:latin typeface="ITC Franklin Gothic Std Book"/>
                          <a:ea typeface="Calibri"/>
                          <a:cs typeface="ITC Franklin Gothic Std Book"/>
                        </a:rPr>
                        <a:t>0 </a:t>
                      </a:r>
                    </a:p>
                  </a:txBody>
                  <a:tcPr marL="62338" marR="62338" marT="0" marB="0">
                    <a:lnL>
                      <a:noFill/>
                    </a:lnL>
                    <a:lnR>
                      <a:noFill/>
                    </a:lnR>
                    <a:lnT>
                      <a:noFill/>
                    </a:lnT>
                    <a:lnB w="12700" cap="flat" cmpd="sng" algn="ctr">
                      <a:noFill/>
                      <a:prstDash val="solid"/>
                      <a:round/>
                      <a:headEnd type="none" w="med" len="med"/>
                      <a:tailEnd type="none" w="med" len="med"/>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2 (1,9 %)</a:t>
                      </a:r>
                    </a:p>
                  </a:txBody>
                  <a:tcPr marL="62338" marR="62338" marT="0" marB="0">
                    <a:lnL>
                      <a:noFill/>
                    </a:lnL>
                    <a:lnR>
                      <a:noFill/>
                    </a:lnR>
                    <a:lnT>
                      <a:noFill/>
                    </a:lnT>
                    <a:lnB w="12700" cap="flat" cmpd="sng" algn="ctr">
                      <a:noFill/>
                      <a:prstDash val="solid"/>
                      <a:round/>
                      <a:headEnd type="none" w="med" len="med"/>
                      <a:tailEnd type="none" w="med" len="med"/>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Rhinorrhoe </a:t>
                      </a:r>
                    </a:p>
                  </a:txBody>
                  <a:tcPr marL="62338" marR="62338" marT="0" marB="0">
                    <a:lnL>
                      <a:noFill/>
                    </a:lnL>
                    <a:lnR>
                      <a:noFill/>
                    </a:lnR>
                    <a:lnT>
                      <a:noFill/>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2 (2,0 %) </a:t>
                      </a:r>
                    </a:p>
                  </a:txBody>
                  <a:tcPr marL="62338" marR="62338" marT="0" marB="0">
                    <a:lnL>
                      <a:noFill/>
                    </a:lnL>
                    <a:lnR>
                      <a:noFill/>
                    </a:lnR>
                    <a:lnT>
                      <a:noFill/>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400" b="0" i="0" dirty="0">
                          <a:solidFill>
                            <a:srgbClr val="88746A"/>
                          </a:solidFill>
                          <a:effectLst/>
                          <a:latin typeface="ITC Franklin Gothic Std Book"/>
                          <a:ea typeface="Calibri"/>
                          <a:cs typeface="ITC Franklin Gothic Std Book"/>
                        </a:rPr>
                        <a:t>0 </a:t>
                      </a:r>
                    </a:p>
                  </a:txBody>
                  <a:tcPr marL="62338" marR="62338" marT="0" marB="0">
                    <a:lnL>
                      <a:noFill/>
                    </a:lnL>
                    <a:lnR>
                      <a:noFill/>
                    </a:lnR>
                    <a:lnT>
                      <a:noFill/>
                    </a:lnT>
                    <a:lnB w="12700" cap="flat" cmpd="sng" algn="ctr">
                      <a:noFill/>
                      <a:prstDash val="solid"/>
                      <a:round/>
                      <a:headEnd type="none" w="med" len="med"/>
                      <a:tailEnd type="none" w="med" len="med"/>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2 (1,9 %)</a:t>
                      </a:r>
                    </a:p>
                  </a:txBody>
                  <a:tcPr marL="62338" marR="62338" marT="0" marB="0">
                    <a:lnL>
                      <a:noFill/>
                    </a:lnL>
                    <a:lnR>
                      <a:noFill/>
                    </a:lnR>
                    <a:lnT>
                      <a:noFill/>
                    </a:lnT>
                    <a:lnB w="12700" cap="flat" cmpd="sng" algn="ctr">
                      <a:noFill/>
                      <a:prstDash val="solid"/>
                      <a:round/>
                      <a:headEnd type="none" w="med" len="med"/>
                      <a:tailEnd type="none" w="med" len="med"/>
                    </a:lnB>
                  </a:tcPr>
                </a:tc>
              </a:tr>
              <a:tr h="313970">
                <a:tc>
                  <a:txBody>
                    <a:bodyPr/>
                    <a:lstStyle/>
                    <a:p>
                      <a:pPr marL="0" marR="0">
                        <a:spcBef>
                          <a:spcPts val="0"/>
                        </a:spcBef>
                        <a:spcAft>
                          <a:spcPts val="0"/>
                        </a:spcAft>
                      </a:pPr>
                      <a:r>
                        <a:rPr lang="de-DE" sz="1400" b="0" i="0" dirty="0" smtClean="0">
                          <a:solidFill>
                            <a:srgbClr val="88746A"/>
                          </a:solidFill>
                          <a:latin typeface="ITC Franklin Gothic Std Book"/>
                          <a:cs typeface="ITC Franklin Gothic Std Book"/>
                        </a:rPr>
                        <a:t> Zahnschmerzen </a:t>
                      </a:r>
                    </a:p>
                  </a:txBody>
                  <a:tcPr marL="62338" marR="62338" marT="0" marB="0">
                    <a:lnL>
                      <a:noFill/>
                    </a:lnL>
                    <a:lnR>
                      <a:noFill/>
                    </a:lnR>
                    <a:lnT>
                      <a:noFill/>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1 (1,0 %) </a:t>
                      </a:r>
                    </a:p>
                  </a:txBody>
                  <a:tcPr marL="62338" marR="62338" marT="0" marB="0">
                    <a:lnL>
                      <a:noFill/>
                    </a:lnL>
                    <a:lnR>
                      <a:noFill/>
                    </a:lnR>
                    <a:lnT>
                      <a:noFill/>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1 (1,0 %) </a:t>
                      </a:r>
                    </a:p>
                  </a:txBody>
                  <a:tcPr marL="62338" marR="62338" marT="0" marB="0">
                    <a:lnL>
                      <a:noFill/>
                    </a:lnL>
                    <a:lnR>
                      <a:noFill/>
                    </a:lnR>
                    <a:lnT>
                      <a:noFill/>
                    </a:lnT>
                    <a:lnB w="12700" cap="flat" cmpd="sng" algn="ctr">
                      <a:noFill/>
                      <a:prstDash val="solid"/>
                      <a:round/>
                      <a:headEnd type="none" w="med" len="med"/>
                      <a:tailEnd type="none" w="med" len="med"/>
                    </a:lnB>
                  </a:tcPr>
                </a:tc>
                <a:tc>
                  <a:txBody>
                    <a:bodyPr/>
                    <a:lstStyle/>
                    <a:p>
                      <a:pPr marL="0" marR="0" algn="r">
                        <a:spcBef>
                          <a:spcPts val="0"/>
                        </a:spcBef>
                        <a:spcAft>
                          <a:spcPts val="0"/>
                        </a:spcAft>
                      </a:pPr>
                      <a:r>
                        <a:rPr lang="de-DE" sz="1400" b="0" i="0" dirty="0" smtClean="0">
                          <a:solidFill>
                            <a:srgbClr val="88746A"/>
                          </a:solidFill>
                          <a:latin typeface="ITC Franklin Gothic Std Book"/>
                          <a:cs typeface="ITC Franklin Gothic Std Book"/>
                        </a:rPr>
                        <a:t>2 (1,9 %)</a:t>
                      </a:r>
                    </a:p>
                  </a:txBody>
                  <a:tcPr marL="62338" marR="62338" marT="0" marB="0">
                    <a:lnL>
                      <a:noFill/>
                    </a:lnL>
                    <a:lnR>
                      <a:noFill/>
                    </a:lnR>
                    <a:lnT>
                      <a:noFill/>
                    </a:lnT>
                    <a:lnB w="12700" cap="flat" cmpd="sng" algn="ctr">
                      <a:no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053568" y="6276201"/>
            <a:ext cx="8090432" cy="276999"/>
          </a:xfrm>
          <a:prstGeom prst="rect">
            <a:avLst/>
          </a:prstGeom>
          <a:noFill/>
          <a:ln w="9525" algn="ctr">
            <a:noFill/>
            <a:miter lim="800000"/>
            <a:headEnd/>
            <a:tailEnd/>
          </a:ln>
        </p:spPr>
        <p:txBody>
          <a:bodyPr wrap="square">
            <a:spAutoFit/>
          </a:bodyPr>
          <a:lstStyle/>
          <a:p>
            <a:pPr fontAlgn="base">
              <a:spcBef>
                <a:spcPct val="0"/>
              </a:spcBef>
              <a:spcAft>
                <a:spcPct val="0"/>
              </a:spcAft>
            </a:pPr>
            <a:r>
              <a:rPr lang="de-DE" sz="1200" dirty="0" smtClean="0">
                <a:solidFill>
                  <a:srgbClr val="88746A"/>
                </a:solidFill>
              </a:rPr>
              <a:t>UE = unerwünschtes Ereignis, SUE = schwerwiegendes unerwünschtes Ereignis</a:t>
            </a:r>
          </a:p>
        </p:txBody>
      </p:sp>
      <p:graphicFrame>
        <p:nvGraphicFramePr>
          <p:cNvPr id="7" name="Table 3"/>
          <p:cNvGraphicFramePr>
            <a:graphicFrameLocks noGrp="1"/>
          </p:cNvGraphicFramePr>
          <p:nvPr>
            <p:extLst>
              <p:ext uri="{D42A27DB-BD31-4B8C-83A1-F6EECF244321}">
                <p14:modId xmlns:p14="http://schemas.microsoft.com/office/powerpoint/2010/main" val="1586439787"/>
              </p:ext>
            </p:extLst>
          </p:nvPr>
        </p:nvGraphicFramePr>
        <p:xfrm>
          <a:off x="1143000" y="1844824"/>
          <a:ext cx="7391400" cy="2637250"/>
        </p:xfrm>
        <a:graphic>
          <a:graphicData uri="http://schemas.openxmlformats.org/drawingml/2006/table">
            <a:tbl>
              <a:tblPr/>
              <a:tblGrid>
                <a:gridCol w="4857356"/>
                <a:gridCol w="1399577"/>
                <a:gridCol w="1134467"/>
              </a:tblGrid>
              <a:tr h="864827">
                <a:tc>
                  <a:txBody>
                    <a:bodyPr/>
                    <a:lstStyle/>
                    <a:p>
                      <a:pPr>
                        <a:lnSpc>
                          <a:spcPct val="120000"/>
                        </a:lnSpc>
                        <a:spcBef>
                          <a:spcPts val="600"/>
                        </a:spcBef>
                        <a:spcAft>
                          <a:spcPts val="1200"/>
                        </a:spcAft>
                      </a:pPr>
                      <a:endParaRPr lang="en-US" sz="1400" b="0" i="0" kern="1200" dirty="0">
                        <a:solidFill>
                          <a:srgbClr val="88746A"/>
                        </a:solidFill>
                        <a:latin typeface="ITC Franklin Gothic Std Book"/>
                        <a:ea typeface="Times New Roman"/>
                        <a:cs typeface="ITC Franklin Gothic Std Book"/>
                      </a:endParaRPr>
                    </a:p>
                  </a:txBody>
                  <a:tcPr marL="5866" marR="5866"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err="1" smtClean="0">
                          <a:solidFill>
                            <a:srgbClr val="88746A"/>
                          </a:solidFill>
                          <a:latin typeface="ITC Franklin Gothic Std Book"/>
                          <a:cs typeface="ITC Franklin Gothic Std Book"/>
                        </a:rPr>
                        <a:t>Glycopyrronium</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50 µg 1-mal tgl.</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n=102</a:t>
                      </a:r>
                    </a:p>
                  </a:txBody>
                  <a:tcPr marL="5866" marR="5866"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Placebo</a:t>
                      </a:r>
                      <a:r>
                        <a:rPr lang="en" sz="1400" b="0" i="0" dirty="0" smtClean="0">
                          <a:solidFill>
                            <a:srgbClr val="88746A"/>
                          </a:solidFill>
                          <a:latin typeface="ITC Franklin Gothic Std Book"/>
                          <a:cs typeface="ITC Franklin Gothic Std Book"/>
                        </a:rPr>
                        <a:t/>
                      </a:r>
                      <a:br>
                        <a:rPr lang="en" sz="1400" b="0" i="0" dirty="0" smtClean="0">
                          <a:solidFill>
                            <a:srgbClr val="88746A"/>
                          </a:solidFill>
                          <a:latin typeface="ITC Franklin Gothic Std Book"/>
                          <a:cs typeface="ITC Franklin Gothic Std Book"/>
                        </a:rPr>
                      </a:br>
                      <a:r>
                        <a:rPr lang="de-DE" sz="1400" b="0" i="0" dirty="0" smtClean="0">
                          <a:solidFill>
                            <a:srgbClr val="88746A"/>
                          </a:solidFill>
                          <a:latin typeface="ITC Franklin Gothic Std Book"/>
                          <a:cs typeface="ITC Franklin Gothic Std Book"/>
                        </a:rPr>
                        <a:t>n=102</a:t>
                      </a:r>
                    </a:p>
                  </a:txBody>
                  <a:tcPr marL="5866" marR="5866"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6878">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Schwerwiegende(s) UE oder signifikante(s) UE</a:t>
                      </a:r>
                    </a:p>
                  </a:txBody>
                  <a:tcPr marL="5866" marR="5866"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US" sz="1400" b="0" i="0" dirty="0">
                        <a:solidFill>
                          <a:srgbClr val="88746A"/>
                        </a:solidFill>
                        <a:latin typeface="ITC Franklin Gothic Std Book"/>
                        <a:ea typeface="Times New Roman"/>
                        <a:cs typeface="ITC Franklin Gothic Std Book"/>
                      </a:endParaRPr>
                    </a:p>
                  </a:txBody>
                  <a:tcPr marL="5866" marR="5866"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endParaRPr lang="en-US" sz="1400" b="0" i="0" dirty="0">
                        <a:solidFill>
                          <a:srgbClr val="88746A"/>
                        </a:solidFill>
                        <a:latin typeface="ITC Franklin Gothic Std Book"/>
                        <a:ea typeface="Times New Roman"/>
                        <a:cs typeface="ITC Franklin Gothic Std Book"/>
                      </a:endParaRPr>
                    </a:p>
                  </a:txBody>
                  <a:tcPr marL="5866" marR="5866"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91109">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Tod</a:t>
                      </a:r>
                    </a:p>
                  </a:txBody>
                  <a:tcPr marL="5866" marR="5866"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chemeClr val="tx2"/>
                          </a:solidFill>
                          <a:latin typeface="ITC Franklin Gothic Std Book"/>
                          <a:ea typeface="Times New Roman"/>
                          <a:cs typeface="ITC Franklin Gothic Std Book"/>
                        </a:rPr>
                        <a:t>0</a:t>
                      </a:r>
                      <a:endParaRPr lang="en-GB" sz="1400" b="0" i="0" dirty="0">
                        <a:solidFill>
                          <a:schemeClr val="tx2"/>
                        </a:solidFill>
                        <a:latin typeface="ITC Franklin Gothic Std Book"/>
                        <a:ea typeface="Times New Roman"/>
                        <a:cs typeface="ITC Franklin Gothic Std Book"/>
                      </a:endParaRPr>
                    </a:p>
                  </a:txBody>
                  <a:tcPr marL="5866" marR="5866"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20000"/>
                        </a:lnSpc>
                        <a:spcBef>
                          <a:spcPts val="600"/>
                        </a:spcBef>
                        <a:spcAft>
                          <a:spcPts val="1200"/>
                        </a:spcAft>
                      </a:pPr>
                      <a:r>
                        <a:rPr lang="en-US" sz="1400" b="0" i="0" dirty="0" smtClean="0">
                          <a:solidFill>
                            <a:schemeClr val="tx2"/>
                          </a:solidFill>
                          <a:latin typeface="ITC Franklin Gothic Std Book"/>
                          <a:ea typeface="Times New Roman"/>
                          <a:cs typeface="ITC Franklin Gothic Std Book"/>
                        </a:rPr>
                        <a:t>0</a:t>
                      </a:r>
                      <a:endParaRPr lang="en-GB" sz="1400" b="0" i="0" dirty="0">
                        <a:solidFill>
                          <a:schemeClr val="tx2"/>
                        </a:solidFill>
                        <a:latin typeface="ITC Franklin Gothic Std Book"/>
                        <a:ea typeface="Times New Roman"/>
                        <a:cs typeface="ITC Franklin Gothic Std Book"/>
                      </a:endParaRPr>
                    </a:p>
                  </a:txBody>
                  <a:tcPr marL="5866" marR="5866" marT="0" marB="0">
                    <a:lnL>
                      <a:noFill/>
                    </a:lnL>
                    <a:lnR>
                      <a:noFill/>
                    </a:lnR>
                    <a:lnT>
                      <a:noFill/>
                    </a:lnT>
                    <a:lnB>
                      <a:noFill/>
                    </a:lnB>
                    <a:lnTlToBr w="12700" cmpd="sng">
                      <a:noFill/>
                      <a:prstDash val="solid"/>
                    </a:lnTlToBr>
                    <a:lnBlToTr w="12700" cmpd="sng">
                      <a:noFill/>
                      <a:prstDash val="solid"/>
                    </a:lnBlToTr>
                  </a:tcPr>
                </a:tc>
              </a:tr>
              <a:tr h="291109">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SUE</a:t>
                      </a:r>
                    </a:p>
                  </a:txBody>
                  <a:tcPr marL="5866" marR="5866"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 1 </a:t>
                      </a:r>
                      <a:r>
                        <a:rPr lang="de-DE" sz="1400" b="0" i="0" dirty="0" smtClean="0">
                          <a:solidFill>
                            <a:schemeClr val="tx2"/>
                          </a:solidFill>
                          <a:latin typeface="ITC Franklin Gothic Std Book"/>
                          <a:cs typeface="ITC Franklin Gothic Std Book"/>
                        </a:rPr>
                        <a:t>(1,0) </a:t>
                      </a:r>
                    </a:p>
                  </a:txBody>
                  <a:tcPr marL="63355" marR="63355"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0" i="0" dirty="0">
                          <a:solidFill>
                            <a:schemeClr val="tx2"/>
                          </a:solidFill>
                          <a:effectLst/>
                          <a:latin typeface="ITC Franklin Gothic Std Book"/>
                          <a:ea typeface="Calibri"/>
                          <a:cs typeface="ITC Franklin Gothic Std Book"/>
                        </a:rPr>
                        <a:t>0 </a:t>
                      </a:r>
                    </a:p>
                  </a:txBody>
                  <a:tcPr marL="63355" marR="63355" marT="0" marB="0" anchor="ctr">
                    <a:lnL>
                      <a:noFill/>
                    </a:lnL>
                    <a:lnR>
                      <a:noFill/>
                    </a:lnR>
                    <a:lnT>
                      <a:noFill/>
                    </a:lnT>
                    <a:lnB>
                      <a:noFill/>
                    </a:lnB>
                    <a:lnTlToBr w="12700" cmpd="sng">
                      <a:noFill/>
                      <a:prstDash val="solid"/>
                    </a:lnTlToBr>
                    <a:lnBlToTr w="12700" cmpd="sng">
                      <a:noFill/>
                      <a:prstDash val="solid"/>
                    </a:lnBlToTr>
                  </a:tcPr>
                </a:tc>
              </a:tr>
              <a:tr h="291109">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Absetzen wegen UE</a:t>
                      </a:r>
                    </a:p>
                  </a:txBody>
                  <a:tcPr marL="5866" marR="5866"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5 (9,1) </a:t>
                      </a:r>
                    </a:p>
                  </a:txBody>
                  <a:tcPr marL="63355" marR="63355"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4 (7,5) </a:t>
                      </a:r>
                    </a:p>
                  </a:txBody>
                  <a:tcPr marL="63355" marR="63355" marT="0" marB="0">
                    <a:lnL>
                      <a:noFill/>
                    </a:lnL>
                    <a:lnR>
                      <a:noFill/>
                    </a:lnR>
                    <a:lnT>
                      <a:noFill/>
                    </a:lnT>
                    <a:lnB>
                      <a:noFill/>
                    </a:lnB>
                    <a:lnTlToBr w="12700" cmpd="sng">
                      <a:noFill/>
                      <a:prstDash val="solid"/>
                    </a:lnTlToBr>
                    <a:lnBlToTr w="12700" cmpd="sng">
                      <a:noFill/>
                      <a:prstDash val="solid"/>
                    </a:lnBlToTr>
                  </a:tcPr>
                </a:tc>
              </a:tr>
              <a:tr h="291109">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Absetzen wegen SUE</a:t>
                      </a:r>
                    </a:p>
                  </a:txBody>
                  <a:tcPr marL="5866" marR="5866"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1 (1,8) </a:t>
                      </a:r>
                    </a:p>
                  </a:txBody>
                  <a:tcPr marL="63355" marR="63355"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0" i="0">
                          <a:solidFill>
                            <a:srgbClr val="88746A"/>
                          </a:solidFill>
                          <a:effectLst/>
                          <a:latin typeface="ITC Franklin Gothic Std Book"/>
                          <a:ea typeface="Calibri"/>
                          <a:cs typeface="ITC Franklin Gothic Std Book"/>
                        </a:rPr>
                        <a:t>0 </a:t>
                      </a:r>
                    </a:p>
                  </a:txBody>
                  <a:tcPr marL="63355" marR="63355" marT="0" marB="0">
                    <a:lnL>
                      <a:noFill/>
                    </a:lnL>
                    <a:lnR>
                      <a:noFill/>
                    </a:lnR>
                    <a:lnT>
                      <a:noFill/>
                    </a:lnT>
                    <a:lnB>
                      <a:noFill/>
                    </a:lnB>
                    <a:lnTlToBr w="12700" cmpd="sng">
                      <a:noFill/>
                      <a:prstDash val="solid"/>
                    </a:lnTlToBr>
                    <a:lnBlToTr w="12700" cmpd="sng">
                      <a:noFill/>
                      <a:prstDash val="solid"/>
                    </a:lnBlToTr>
                  </a:tcPr>
                </a:tc>
              </a:tr>
              <a:tr h="291109">
                <a:tc>
                  <a:txBody>
                    <a:bodyPr/>
                    <a:lstStyle/>
                    <a:p>
                      <a:pPr>
                        <a:lnSpc>
                          <a:spcPct val="120000"/>
                        </a:lnSpc>
                        <a:spcBef>
                          <a:spcPts val="600"/>
                        </a:spcBef>
                        <a:spcAft>
                          <a:spcPts val="1200"/>
                        </a:spcAft>
                      </a:pPr>
                      <a:r>
                        <a:rPr lang="de-DE" sz="1400" b="0" i="0" dirty="0" smtClean="0">
                          <a:solidFill>
                            <a:srgbClr val="88746A"/>
                          </a:solidFill>
                          <a:latin typeface="ITC Franklin Gothic Std Book"/>
                          <a:cs typeface="ITC Franklin Gothic Std Book"/>
                        </a:rPr>
                        <a:t>   Absetzen wegen Nicht-SUE</a:t>
                      </a:r>
                    </a:p>
                  </a:txBody>
                  <a:tcPr marL="5866" marR="5866"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4 (7,3) </a:t>
                      </a:r>
                    </a:p>
                  </a:txBody>
                  <a:tcPr marL="63355" marR="63355"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de-DE" sz="1400" b="0" i="0" dirty="0" smtClean="0">
                          <a:solidFill>
                            <a:srgbClr val="88746A"/>
                          </a:solidFill>
                          <a:latin typeface="ITC Franklin Gothic Std Book"/>
                          <a:cs typeface="ITC Franklin Gothic Std Book"/>
                        </a:rPr>
                        <a:t>4 (7,5) </a:t>
                      </a:r>
                    </a:p>
                  </a:txBody>
                  <a:tcPr marL="63355" marR="63355" marT="0"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8" name="Textfeld 23"/>
          <p:cNvSpPr txBox="1"/>
          <p:nvPr/>
        </p:nvSpPr>
        <p:spPr>
          <a:xfrm>
            <a:off x="302146" y="720298"/>
            <a:ext cx="8077200" cy="523220"/>
          </a:xfrm>
          <a:prstGeom prst="rect">
            <a:avLst/>
          </a:prstGeom>
          <a:noFill/>
        </p:spPr>
        <p:txBody>
          <a:bodyPr wrap="square" rtlCol="0">
            <a:spAutoFit/>
          </a:bodyPr>
          <a:lstStyle/>
          <a:p>
            <a:pPr fontAlgn="base">
              <a:spcBef>
                <a:spcPct val="0"/>
              </a:spcBef>
              <a:spcAft>
                <a:spcPct val="0"/>
              </a:spcAft>
            </a:pPr>
            <a:r>
              <a:rPr lang="de-DE" sz="2800" b="1" dirty="0">
                <a:solidFill>
                  <a:schemeClr val="tx2"/>
                </a:solidFill>
                <a:latin typeface="Arial" panose="020B0604020202020204" pitchFamily="34" charset="0"/>
                <a:cs typeface="Arial" panose="020B0604020202020204" pitchFamily="34" charset="0"/>
              </a:rPr>
              <a:t>Sicherheitsprofil: </a:t>
            </a:r>
            <a:r>
              <a:rPr lang="de-DE" sz="2800" b="1" dirty="0" smtClean="0">
                <a:solidFill>
                  <a:schemeClr val="tx2"/>
                </a:solidFill>
                <a:latin typeface="Arial" panose="020B0604020202020204" pitchFamily="34" charset="0"/>
                <a:cs typeface="Arial" panose="020B0604020202020204" pitchFamily="34" charset="0"/>
              </a:rPr>
              <a:t>Nebenwirkungen           </a:t>
            </a:r>
            <a:r>
              <a:rPr lang="de-DE" sz="2800" b="1" dirty="0">
                <a:solidFill>
                  <a:schemeClr val="tx2"/>
                </a:solidFill>
                <a:latin typeface="Arial" panose="020B0604020202020204" pitchFamily="34" charset="0"/>
                <a:cs typeface="Arial" panose="020B0604020202020204" pitchFamily="34" charset="0"/>
              </a:rPr>
              <a:t>2</a:t>
            </a:r>
            <a:r>
              <a:rPr lang="de-DE" sz="2800" b="1" dirty="0" smtClean="0">
                <a:solidFill>
                  <a:schemeClr val="tx2"/>
                </a:solidFill>
                <a:latin typeface="Arial" panose="020B0604020202020204" pitchFamily="34" charset="0"/>
                <a:cs typeface="Arial" panose="020B0604020202020204" pitchFamily="34" charset="0"/>
              </a:rPr>
              <a:t>/2</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24" name="Textfeld 23"/>
          <p:cNvSpPr txBox="1"/>
          <p:nvPr/>
        </p:nvSpPr>
        <p:spPr>
          <a:xfrm>
            <a:off x="384524" y="548680"/>
            <a:ext cx="8077200" cy="892552"/>
          </a:xfrm>
          <a:prstGeom prst="rect">
            <a:avLst/>
          </a:prstGeom>
          <a:noFill/>
        </p:spPr>
        <p:txBody>
          <a:bodyPr wrap="square" rtlCol="0">
            <a:spAutoFit/>
          </a:bodyPr>
          <a:lstStyle/>
          <a:p>
            <a:pPr fontAlgn="base">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GLOW3 – Schlussfolgerungen</a:t>
            </a:r>
            <a:r>
              <a:rPr lang="en" sz="2400" b="1" dirty="0" smtClean="0">
                <a:solidFill>
                  <a:schemeClr val="tx2"/>
                </a:solidFill>
                <a:latin typeface="Arial" panose="020B0604020202020204" pitchFamily="34" charset="0"/>
                <a:cs typeface="Arial" panose="020B0604020202020204" pitchFamily="34" charset="0"/>
              </a:rPr>
              <a:t/>
            </a:r>
            <a:br>
              <a:rPr lang="en" sz="2400" b="1" dirty="0" smtClean="0">
                <a:solidFill>
                  <a:schemeClr val="tx2"/>
                </a:solidFill>
                <a:latin typeface="Arial" panose="020B0604020202020204" pitchFamily="34" charset="0"/>
                <a:cs typeface="Arial" panose="020B0604020202020204" pitchFamily="34" charset="0"/>
              </a:rPr>
            </a:br>
            <a:r>
              <a:rPr lang="de-DE" sz="2400" b="1" dirty="0" smtClean="0">
                <a:solidFill>
                  <a:schemeClr val="tx2"/>
                </a:solidFill>
                <a:latin typeface="Arial" panose="020B0604020202020204" pitchFamily="34" charset="0"/>
                <a:cs typeface="Arial" panose="020B0604020202020204" pitchFamily="34" charset="0"/>
              </a:rPr>
              <a:t>Wirksamkeit</a:t>
            </a:r>
          </a:p>
        </p:txBody>
      </p:sp>
      <p:sp>
        <p:nvSpPr>
          <p:cNvPr id="8" name="Rectangle 3"/>
          <p:cNvSpPr txBox="1">
            <a:spLocks noChangeArrowheads="1"/>
          </p:cNvSpPr>
          <p:nvPr/>
        </p:nvSpPr>
        <p:spPr bwMode="auto">
          <a:xfrm>
            <a:off x="812800" y="1772816"/>
            <a:ext cx="7404100"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000" marR="0" lvl="0" indent="-360000" algn="l" defTabSz="914400" rtl="0" eaLnBrk="1" fontAlgn="base" latinLnBrk="0" hangingPunct="1">
              <a:lnSpc>
                <a:spcPct val="100000"/>
              </a:lnSpc>
              <a:spcBef>
                <a:spcPts val="600"/>
              </a:spcBef>
              <a:spcAft>
                <a:spcPts val="600"/>
              </a:spcAft>
              <a:buClr>
                <a:schemeClr val="tx1"/>
              </a:buClr>
              <a:buSzPct val="90000"/>
              <a:buFont typeface="Arial" panose="020B0604020202020204" pitchFamily="34" charset="0"/>
              <a:buChar char="•"/>
              <a:tabLst/>
              <a:defRPr/>
            </a:pPr>
            <a:r>
              <a:rPr lang="de-DE" sz="2000" kern="0" spc="10" dirty="0" err="1" smtClean="0">
                <a:latin typeface="ITC Franklin Gothic Medium Condensed"/>
              </a:rPr>
              <a:t>Glycopyrronium</a:t>
            </a:r>
            <a:r>
              <a:rPr kumimoji="0" lang="de-DE" sz="2000" b="0" i="0" u="none" strike="noStrike" kern="0" cap="none" spc="10" normalizeH="0" baseline="0" noProof="0" dirty="0" smtClean="0">
                <a:ln>
                  <a:noFill/>
                </a:ln>
                <a:effectLst/>
                <a:uLnTx/>
                <a:uFillTx/>
                <a:latin typeface="ITC Franklin Gothic Medium Condensed"/>
                <a:ea typeface="+mn-ea"/>
                <a:cs typeface="+mn-cs"/>
              </a:rPr>
              <a:t> zeigte eine sofortige und signifikante Verbesserung der Ausdauerbelastungszeit von Tag 1 bis Tag 21</a:t>
            </a:r>
          </a:p>
          <a:p>
            <a:pPr marL="342900" marR="0" lvl="0" indent="-342900" algn="l" defTabSz="914400" rtl="0" eaLnBrk="1" fontAlgn="base" latinLnBrk="0" hangingPunct="1">
              <a:lnSpc>
                <a:spcPct val="100000"/>
              </a:lnSpc>
              <a:spcBef>
                <a:spcPts val="600"/>
              </a:spcBef>
              <a:spcAft>
                <a:spcPts val="600"/>
              </a:spcAft>
              <a:buClr>
                <a:schemeClr val="tx1"/>
              </a:buClr>
              <a:buSzPct val="90000"/>
              <a:buFont typeface="Arial" panose="020B0604020202020204" pitchFamily="34" charset="0"/>
              <a:buChar char="•"/>
              <a:tabLst/>
              <a:defRPr/>
            </a:pPr>
            <a:endParaRPr kumimoji="0" lang="en-GB" sz="2000" b="0" i="0" u="none" strike="noStrike" kern="0" cap="none" spc="10" normalizeH="0" baseline="0" noProof="0" dirty="0" smtClean="0">
              <a:ln>
                <a:noFill/>
              </a:ln>
              <a:effectLst/>
              <a:uLnTx/>
              <a:uFillTx/>
              <a:latin typeface="ITC Franklin Gothic Medium Condensed"/>
              <a:ea typeface="+mn-ea"/>
              <a:cs typeface="+mn-cs"/>
            </a:endParaRPr>
          </a:p>
          <a:p>
            <a:pPr marL="360000" lvl="0" indent="-360000" defTabSz="914400" fontAlgn="base">
              <a:spcBef>
                <a:spcPts val="600"/>
              </a:spcBef>
              <a:spcAft>
                <a:spcPts val="600"/>
              </a:spcAft>
              <a:buClr>
                <a:schemeClr val="tx1"/>
              </a:buClr>
              <a:buSzPct val="90000"/>
              <a:buFont typeface="Arial" panose="020B0604020202020204" pitchFamily="34" charset="0"/>
              <a:buChar char="•"/>
              <a:defRPr/>
            </a:pPr>
            <a:r>
              <a:rPr lang="de-DE" sz="2000" kern="0" spc="10" dirty="0" err="1">
                <a:latin typeface="ITC Franklin Gothic Medium Condensed"/>
              </a:rPr>
              <a:t>Glycopyrronium</a:t>
            </a:r>
            <a:r>
              <a:rPr kumimoji="0" lang="de-DE" sz="2000" b="0" i="0" u="none" strike="noStrike" kern="0" cap="none" spc="10" normalizeH="0" baseline="0" noProof="0" dirty="0" smtClean="0">
                <a:ln>
                  <a:noFill/>
                </a:ln>
                <a:effectLst/>
                <a:uLnTx/>
                <a:uFillTx/>
                <a:latin typeface="ITC Franklin Gothic Medium Condensed"/>
                <a:ea typeface="+mn-ea"/>
                <a:cs typeface="+mn-cs"/>
              </a:rPr>
              <a:t> zeigte eine signifikante Verbesserungen der inspiratorischen</a:t>
            </a:r>
            <a:r>
              <a:rPr kumimoji="0" lang="de-DE" sz="2000" b="0" i="0" u="none" strike="noStrike" kern="0" cap="none" spc="10" normalizeH="0" noProof="0" dirty="0" smtClean="0">
                <a:ln>
                  <a:noFill/>
                </a:ln>
                <a:effectLst/>
                <a:uLnTx/>
                <a:uFillTx/>
                <a:latin typeface="ITC Franklin Gothic Medium Condensed"/>
                <a:ea typeface="+mn-ea"/>
                <a:cs typeface="+mn-cs"/>
              </a:rPr>
              <a:t> Kapazität </a:t>
            </a:r>
            <a:r>
              <a:rPr kumimoji="0" lang="de-DE" sz="2000" b="0" i="0" u="none" strike="noStrike" kern="0" cap="none" spc="10" normalizeH="0" baseline="0" noProof="0" dirty="0" smtClean="0">
                <a:ln>
                  <a:noFill/>
                </a:ln>
                <a:effectLst/>
                <a:uLnTx/>
                <a:uFillTx/>
                <a:latin typeface="ITC Franklin Gothic Medium Condensed"/>
                <a:ea typeface="+mn-ea"/>
                <a:cs typeface="+mn-cs"/>
              </a:rPr>
              <a:t>und der </a:t>
            </a:r>
            <a:r>
              <a:rPr kumimoji="0" lang="de-DE" sz="2000" b="0" i="0" u="none" strike="noStrike" kern="0" cap="none" spc="10" normalizeH="0" noProof="0" dirty="0" smtClean="0">
                <a:ln>
                  <a:noFill/>
                </a:ln>
                <a:effectLst/>
                <a:uLnTx/>
                <a:uFillTx/>
                <a:latin typeface="ITC Franklin Gothic Medium Condensed"/>
                <a:ea typeface="+mn-ea"/>
                <a:cs typeface="+mn-cs"/>
              </a:rPr>
              <a:t> </a:t>
            </a:r>
            <a:r>
              <a:rPr kumimoji="0" lang="de-DE" sz="2000" b="0" i="0" u="none" strike="noStrike" kern="0" cap="none" spc="10" normalizeH="0" baseline="0" noProof="0" dirty="0" smtClean="0">
                <a:ln>
                  <a:noFill/>
                </a:ln>
                <a:effectLst/>
                <a:uLnTx/>
                <a:uFillTx/>
                <a:latin typeface="ITC Franklin Gothic Medium Condensed"/>
                <a:ea typeface="+mn-ea"/>
                <a:cs typeface="+mn-cs"/>
              </a:rPr>
              <a:t>BORG-Dyspnoe-Skala </a:t>
            </a:r>
          </a:p>
          <a:p>
            <a:pPr marL="342900" marR="0" lvl="0" indent="-342900" algn="l" defTabSz="914400" rtl="0" eaLnBrk="1" fontAlgn="base" latinLnBrk="0" hangingPunct="1">
              <a:lnSpc>
                <a:spcPct val="100000"/>
              </a:lnSpc>
              <a:spcBef>
                <a:spcPts val="600"/>
              </a:spcBef>
              <a:spcAft>
                <a:spcPts val="600"/>
              </a:spcAft>
              <a:buClr>
                <a:schemeClr val="tx1"/>
              </a:buClr>
              <a:buSzPct val="90000"/>
              <a:buFont typeface="Arial" panose="020B0604020202020204" pitchFamily="34" charset="0"/>
              <a:buChar char="•"/>
              <a:tabLst/>
              <a:defRPr/>
            </a:pPr>
            <a:endParaRPr kumimoji="0" lang="de-DE" sz="2000" b="0" i="0" u="none" strike="noStrike" kern="0" cap="none" spc="10" normalizeH="0" baseline="0" noProof="0" dirty="0" smtClean="0">
              <a:ln>
                <a:noFill/>
              </a:ln>
              <a:effectLst/>
              <a:uLnTx/>
              <a:uFillTx/>
              <a:latin typeface="ITC Franklin Gothic Medium Condensed"/>
              <a:ea typeface="+mn-ea"/>
              <a:cs typeface="+mn-cs"/>
            </a:endParaRPr>
          </a:p>
          <a:p>
            <a:pPr marL="360000" lvl="0" indent="-360000" defTabSz="914400" fontAlgn="base">
              <a:spcBef>
                <a:spcPts val="600"/>
              </a:spcBef>
              <a:spcAft>
                <a:spcPts val="600"/>
              </a:spcAft>
              <a:buClr>
                <a:schemeClr val="tx1"/>
              </a:buClr>
              <a:buSzPct val="90000"/>
              <a:buFont typeface="Arial" panose="020B0604020202020204" pitchFamily="34" charset="0"/>
              <a:buChar char="•"/>
              <a:defRPr/>
            </a:pPr>
            <a:r>
              <a:rPr lang="de-DE" sz="2000" kern="0" spc="10" dirty="0" err="1">
                <a:latin typeface="ITC Franklin Gothic Medium Condensed"/>
              </a:rPr>
              <a:t>Glycopyrronium</a:t>
            </a:r>
            <a:r>
              <a:rPr kumimoji="0" lang="de-DE" sz="2000" b="0" i="0" u="none" strike="noStrike" kern="0" cap="none" spc="10" normalizeH="0" baseline="0" noProof="0" dirty="0" smtClean="0">
                <a:ln>
                  <a:noFill/>
                </a:ln>
                <a:effectLst/>
                <a:uLnTx/>
                <a:uFillTx/>
                <a:latin typeface="ITC Franklin Gothic Medium Condensed"/>
                <a:ea typeface="+mn-ea"/>
                <a:cs typeface="+mn-cs"/>
              </a:rPr>
              <a:t> zeigte signifikante und klinisch relevante Verbesserungen </a:t>
            </a:r>
            <a:r>
              <a:rPr lang="de-DE" sz="2000" kern="0" spc="10" dirty="0" smtClean="0">
                <a:latin typeface="ITC Franklin Gothic Medium Condensed"/>
              </a:rPr>
              <a:t>des</a:t>
            </a:r>
            <a:r>
              <a:rPr lang="de-DE" sz="2000" kern="0" spc="10" dirty="0">
                <a:latin typeface="ITC Franklin Gothic Medium Condensed"/>
              </a:rPr>
              <a:t> </a:t>
            </a:r>
            <a:r>
              <a:rPr lang="de-DE" sz="2000" kern="0" spc="10" dirty="0" smtClean="0">
                <a:latin typeface="ITC Franklin Gothic Medium Condensed"/>
              </a:rPr>
              <a:t>FEV</a:t>
            </a:r>
            <a:r>
              <a:rPr lang="de-DE" sz="2000" kern="0" spc="10" baseline="-25000" dirty="0" smtClean="0">
                <a:latin typeface="ITC Franklin Gothic Medium Condensed"/>
              </a:rPr>
              <a:t>1</a:t>
            </a:r>
            <a:r>
              <a:rPr lang="de-DE" sz="2000" kern="0" spc="10" dirty="0" smtClean="0">
                <a:latin typeface="ITC Franklin Gothic Medium Condensed"/>
              </a:rPr>
              <a:t>-Talwert </a:t>
            </a:r>
            <a:r>
              <a:rPr kumimoji="0" lang="de-DE" sz="2000" b="0" i="0" u="none" strike="noStrike" kern="0" cap="none" spc="10" normalizeH="0" baseline="0" noProof="0" dirty="0" smtClean="0">
                <a:ln>
                  <a:noFill/>
                </a:ln>
                <a:effectLst/>
                <a:uLnTx/>
                <a:uFillTx/>
                <a:latin typeface="ITC Franklin Gothic Medium Condensed"/>
                <a:ea typeface="+mn-ea"/>
                <a:cs typeface="+mn-cs"/>
              </a:rPr>
              <a:t>von Tag 1 bis Tag 21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6" name="Rectangle 3"/>
          <p:cNvSpPr txBox="1">
            <a:spLocks noChangeArrowheads="1"/>
          </p:cNvSpPr>
          <p:nvPr/>
        </p:nvSpPr>
        <p:spPr bwMode="auto">
          <a:xfrm>
            <a:off x="721074" y="1770780"/>
            <a:ext cx="7404100" cy="391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000" marR="0" lvl="0" indent="-3600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r>
              <a:rPr kumimoji="0" lang="de-DE" sz="2000" b="0" i="0" u="none" strike="noStrike" kern="0" cap="none" spc="10" normalizeH="0" noProof="0" dirty="0" smtClean="0">
                <a:ln>
                  <a:noFill/>
                </a:ln>
                <a:effectLst/>
                <a:uLnTx/>
                <a:uFillTx/>
                <a:latin typeface="FranklinGothic-MediumCond"/>
                <a:ea typeface="+mn-ea"/>
                <a:cs typeface="+mn-cs"/>
              </a:rPr>
              <a:t>Die Rate der unerwünschten Ereignisse (UE) und der schweren unerwünschten Ereignisse war vergleichbar mit Placebo</a:t>
            </a:r>
          </a:p>
          <a:p>
            <a:pPr marL="342900" marR="0" lvl="0" indent="-3429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endParaRPr kumimoji="0" lang="en-US" sz="2000" b="0" i="0" u="none" strike="noStrike" kern="0" cap="none" spc="10" normalizeH="0" noProof="0" dirty="0" smtClean="0">
              <a:ln>
                <a:noFill/>
              </a:ln>
              <a:effectLst/>
              <a:uLnTx/>
              <a:uFillTx/>
              <a:latin typeface="FranklinGothic-MediumCond"/>
              <a:ea typeface="+mn-ea"/>
              <a:cs typeface="+mn-cs"/>
            </a:endParaRPr>
          </a:p>
          <a:p>
            <a:pPr marL="360000" marR="0" lvl="0" indent="-3600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r>
              <a:rPr kumimoji="0" lang="de-DE" sz="2000" b="0" i="0" u="none" strike="noStrike" kern="0" cap="none" spc="10" normalizeH="0" noProof="0" dirty="0" smtClean="0">
                <a:ln>
                  <a:noFill/>
                </a:ln>
                <a:effectLst/>
                <a:uLnTx/>
                <a:uFillTx/>
                <a:latin typeface="FranklinGothic-MediumCond"/>
                <a:ea typeface="+mn-ea"/>
                <a:cs typeface="+mn-cs"/>
              </a:rPr>
              <a:t>Die Mehrzahl der UE war mild bis moderat und wurde in keinem Zusammenhang zur Studienmedikation gesehen</a:t>
            </a:r>
          </a:p>
          <a:p>
            <a:pPr marL="342900" marR="0" lvl="0" indent="-3429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endParaRPr kumimoji="0" lang="en-US" sz="2000" b="0" i="0" u="none" strike="noStrike" kern="0" cap="none" spc="10" normalizeH="0" noProof="0" dirty="0" smtClean="0">
              <a:ln>
                <a:noFill/>
              </a:ln>
              <a:effectLst/>
              <a:uLnTx/>
              <a:uFillTx/>
              <a:latin typeface="FranklinGothic-MediumCond"/>
              <a:ea typeface="+mn-ea"/>
              <a:cs typeface="+mn-cs"/>
            </a:endParaRPr>
          </a:p>
          <a:p>
            <a:pPr marL="360000" marR="0" lvl="0" indent="-360000" algn="l" defTabSz="914400" rtl="0" eaLnBrk="1" fontAlgn="base" latinLnBrk="0" hangingPunct="1">
              <a:lnSpc>
                <a:spcPct val="100000"/>
              </a:lnSpc>
              <a:spcBef>
                <a:spcPts val="600"/>
              </a:spcBef>
              <a:spcAft>
                <a:spcPts val="600"/>
              </a:spcAft>
              <a:buSzPct val="90000"/>
              <a:buFont typeface="Arial" panose="020B0604020202020204" pitchFamily="34" charset="0"/>
              <a:buChar char="•"/>
              <a:tabLst/>
              <a:defRPr/>
            </a:pPr>
            <a:r>
              <a:rPr kumimoji="0" lang="de-DE" sz="2000" b="0" i="0" u="none" strike="noStrike" kern="0" cap="none" spc="10" normalizeH="0" noProof="0" dirty="0" smtClean="0">
                <a:ln>
                  <a:noFill/>
                </a:ln>
                <a:effectLst/>
                <a:uLnTx/>
                <a:uFillTx/>
                <a:latin typeface="FranklinGothic-MediumCond"/>
                <a:ea typeface="+mn-ea"/>
                <a:cs typeface="+mn-cs"/>
              </a:rPr>
              <a:t>Es traten keine Todesfälle auf</a:t>
            </a:r>
          </a:p>
        </p:txBody>
      </p:sp>
      <p:sp>
        <p:nvSpPr>
          <p:cNvPr id="7" name="Textfeld 23"/>
          <p:cNvSpPr txBox="1"/>
          <p:nvPr/>
        </p:nvSpPr>
        <p:spPr>
          <a:xfrm>
            <a:off x="384524" y="548680"/>
            <a:ext cx="8077200" cy="892552"/>
          </a:xfrm>
          <a:prstGeom prst="rect">
            <a:avLst/>
          </a:prstGeom>
          <a:noFill/>
        </p:spPr>
        <p:txBody>
          <a:bodyPr wrap="square" rtlCol="0">
            <a:spAutoFit/>
          </a:bodyPr>
          <a:lstStyle/>
          <a:p>
            <a:pPr fontAlgn="base">
              <a:spcBef>
                <a:spcPct val="0"/>
              </a:spcBef>
              <a:spcAft>
                <a:spcPct val="0"/>
              </a:spcAft>
            </a:pPr>
            <a:r>
              <a:rPr lang="de-DE" sz="2800" b="1" dirty="0" smtClean="0">
                <a:solidFill>
                  <a:schemeClr val="tx2"/>
                </a:solidFill>
                <a:latin typeface="Arial" panose="020B0604020202020204" pitchFamily="34" charset="0"/>
                <a:cs typeface="Arial" panose="020B0604020202020204" pitchFamily="34" charset="0"/>
              </a:rPr>
              <a:t>GLOW3 – Schlussfolgerungen</a:t>
            </a:r>
            <a:r>
              <a:rPr lang="en" sz="2400" b="1" dirty="0" smtClean="0">
                <a:solidFill>
                  <a:schemeClr val="tx2"/>
                </a:solidFill>
                <a:latin typeface="Arial" panose="020B0604020202020204" pitchFamily="34" charset="0"/>
                <a:cs typeface="Arial" panose="020B0604020202020204" pitchFamily="34" charset="0"/>
              </a:rPr>
              <a:t/>
            </a:r>
            <a:br>
              <a:rPr lang="en" sz="2400" b="1" dirty="0" smtClean="0">
                <a:solidFill>
                  <a:schemeClr val="tx2"/>
                </a:solidFill>
                <a:latin typeface="Arial" panose="020B0604020202020204" pitchFamily="34" charset="0"/>
                <a:cs typeface="Arial" panose="020B0604020202020204" pitchFamily="34" charset="0"/>
              </a:rPr>
            </a:br>
            <a:r>
              <a:rPr lang="de-DE" sz="2400" b="1" dirty="0" smtClean="0">
                <a:solidFill>
                  <a:schemeClr val="tx2"/>
                </a:solidFill>
                <a:latin typeface="Arial" panose="020B0604020202020204" pitchFamily="34" charset="0"/>
                <a:cs typeface="Arial" panose="020B0604020202020204" pitchFamily="34" charset="0"/>
              </a:rPr>
              <a:t>Sicherheitsprofil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8" name="Ultibro_Flamme_grau.png"/>
          <p:cNvPicPr/>
          <p:nvPr/>
        </p:nvPicPr>
        <p:blipFill>
          <a:blip r:embed="rId2">
            <a:alphaModFix amt="30000"/>
            <a:extLst/>
          </a:blip>
          <a:srcRect b="54946"/>
          <a:stretch>
            <a:fillRect/>
          </a:stretch>
        </p:blipFill>
        <p:spPr>
          <a:xfrm>
            <a:off x="3813544" y="308794"/>
            <a:ext cx="5179582" cy="6566807"/>
          </a:xfrm>
          <a:prstGeom prst="rect">
            <a:avLst/>
          </a:prstGeom>
          <a:ln w="12700">
            <a:miter lim="400000"/>
          </a:ln>
        </p:spPr>
      </p:pic>
      <p:sp>
        <p:nvSpPr>
          <p:cNvPr id="139" name="Shape 139"/>
          <p:cNvSpPr>
            <a:spLocks noGrp="1"/>
          </p:cNvSpPr>
          <p:nvPr>
            <p:ph type="title"/>
          </p:nvPr>
        </p:nvSpPr>
        <p:spPr>
          <a:xfrm>
            <a:off x="803673" y="1883454"/>
            <a:ext cx="7590235" cy="2044899"/>
          </a:xfrm>
          <a:prstGeom prst="rect">
            <a:avLst/>
          </a:prstGeom>
        </p:spPr>
        <p:txBody>
          <a:bodyPr lIns="0" tIns="0" rIns="0" bIns="0" anchor="b"/>
          <a:lstStyle/>
          <a:p>
            <a:pPr lvl="0">
              <a:lnSpc>
                <a:spcPct val="80000"/>
              </a:lnSpc>
              <a:defRPr sz="1800" cap="none">
                <a:solidFill>
                  <a:srgbClr val="000000"/>
                </a:solidFill>
              </a:defRPr>
            </a:pPr>
            <a:r>
              <a:rPr sz="7500" b="1">
                <a:solidFill>
                  <a:srgbClr val="005581"/>
                </a:solidFill>
                <a:latin typeface="News Gothic MT"/>
                <a:ea typeface="News Gothic MT"/>
                <a:cs typeface="News Gothic MT"/>
                <a:sym typeface="News Gothic MT"/>
              </a:rPr>
              <a:t>DANKE</a:t>
            </a:r>
            <a:r>
              <a:rPr sz="4500" b="1">
                <a:solidFill>
                  <a:srgbClr val="5A5F5E"/>
                </a:solidFill>
                <a:latin typeface="News Gothic MT"/>
                <a:ea typeface="News Gothic MT"/>
                <a:cs typeface="News Gothic MT"/>
                <a:sym typeface="News Gothic MT"/>
              </a:rPr>
              <a:t> </a:t>
            </a:r>
          </a:p>
        </p:txBody>
      </p:sp>
      <p:pic>
        <p:nvPicPr>
          <p:cNvPr id="140" name="nvs_pharma_cmyk-uc.pdf"/>
          <p:cNvPicPr/>
          <p:nvPr/>
        </p:nvPicPr>
        <p:blipFill>
          <a:blip r:embed="rId3">
            <a:extLst/>
          </a:blip>
          <a:stretch>
            <a:fillRect/>
          </a:stretch>
        </p:blipFill>
        <p:spPr>
          <a:xfrm>
            <a:off x="157743" y="6462072"/>
            <a:ext cx="876000" cy="237639"/>
          </a:xfrm>
          <a:prstGeom prst="rect">
            <a:avLst/>
          </a:prstGeom>
          <a:ln w="12700">
            <a:miter lim="400000"/>
          </a:ln>
        </p:spPr>
      </p:pic>
      <p:pic>
        <p:nvPicPr>
          <p:cNvPr id="141" name="end_respiratory slide service logo.pdf"/>
          <p:cNvPicPr/>
          <p:nvPr/>
        </p:nvPicPr>
        <p:blipFill>
          <a:blip r:embed="rId4">
            <a:extLst/>
          </a:blip>
          <a:srcRect l="27922" t="27511" r="25861" b="52184"/>
          <a:stretch>
            <a:fillRect/>
          </a:stretch>
        </p:blipFill>
        <p:spPr>
          <a:xfrm>
            <a:off x="8098952" y="6263327"/>
            <a:ext cx="1022013" cy="635022"/>
          </a:xfrm>
          <a:prstGeom prst="rect">
            <a:avLst/>
          </a:prstGeom>
          <a:ln w="12700">
            <a:miter lim="400000"/>
          </a:ln>
        </p:spPr>
      </p:pic>
    </p:spTree>
    <p:extLst>
      <p:ext uri="{BB962C8B-B14F-4D97-AF65-F5344CB8AC3E}">
        <p14:creationId xmlns:p14="http://schemas.microsoft.com/office/powerpoint/2010/main" val="1059397160"/>
      </p:ext>
    </p:extLst>
  </p:cSld>
  <p:clrMapOvr>
    <a:masterClrMapping/>
  </p:clrMapOvr>
  <p:transition spd="med">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 name="Ultibro_Flamme_grau.png"/>
          <p:cNvPicPr/>
          <p:nvPr/>
        </p:nvPicPr>
        <p:blipFill>
          <a:blip r:embed="rId2">
            <a:alphaModFix amt="30000"/>
            <a:extLst/>
          </a:blip>
          <a:srcRect b="54946"/>
          <a:stretch>
            <a:fillRect/>
          </a:stretch>
        </p:blipFill>
        <p:spPr>
          <a:xfrm>
            <a:off x="3813544" y="308794"/>
            <a:ext cx="5179582" cy="6566807"/>
          </a:xfrm>
          <a:prstGeom prst="rect">
            <a:avLst/>
          </a:prstGeom>
          <a:ln w="12700">
            <a:miter lim="400000"/>
          </a:ln>
        </p:spPr>
      </p:pic>
      <p:sp>
        <p:nvSpPr>
          <p:cNvPr id="144" name="Shape 144"/>
          <p:cNvSpPr>
            <a:spLocks noGrp="1"/>
          </p:cNvSpPr>
          <p:nvPr>
            <p:ph type="body" idx="1"/>
          </p:nvPr>
        </p:nvSpPr>
        <p:spPr>
          <a:xfrm>
            <a:off x="776883" y="2996262"/>
            <a:ext cx="7590235" cy="690935"/>
          </a:xfrm>
          <a:prstGeom prst="rect">
            <a:avLst/>
          </a:prstGeom>
        </p:spPr>
        <p:txBody>
          <a:bodyPr lIns="0" tIns="0" rIns="0" bIns="0" anchor="t"/>
          <a:lstStyle>
            <a:lvl1pPr marL="0" indent="0" algn="ctr" defTabSz="457200">
              <a:spcBef>
                <a:spcPts val="0"/>
              </a:spcBef>
              <a:buClrTx/>
              <a:buSzTx/>
              <a:buNone/>
              <a:defRPr sz="3600">
                <a:solidFill>
                  <a:srgbClr val="A7A9AC"/>
                </a:solidFill>
                <a:latin typeface="News Gothic MT"/>
                <a:ea typeface="News Gothic MT"/>
                <a:cs typeface="News Gothic MT"/>
                <a:sym typeface="News Gothic MT"/>
              </a:defRPr>
            </a:lvl1pPr>
          </a:lstStyle>
          <a:p>
            <a:pPr lvl="0">
              <a:defRPr sz="1800">
                <a:solidFill>
                  <a:srgbClr val="000000"/>
                </a:solidFill>
              </a:defRPr>
            </a:pPr>
            <a:r>
              <a:rPr dirty="0" err="1"/>
              <a:t>Ein</a:t>
            </a:r>
            <a:r>
              <a:rPr dirty="0"/>
              <a:t> Service von </a:t>
            </a:r>
            <a:r>
              <a:rPr dirty="0" smtClean="0"/>
              <a:t>Novartis </a:t>
            </a:r>
            <a:r>
              <a:rPr dirty="0"/>
              <a:t>Respiratory</a:t>
            </a:r>
          </a:p>
        </p:txBody>
      </p:sp>
      <p:pic>
        <p:nvPicPr>
          <p:cNvPr id="145" name="nvs_pharma_cmyk-uc.pdf"/>
          <p:cNvPicPr/>
          <p:nvPr/>
        </p:nvPicPr>
        <p:blipFill>
          <a:blip r:embed="rId3">
            <a:extLst/>
          </a:blip>
          <a:stretch>
            <a:fillRect/>
          </a:stretch>
        </p:blipFill>
        <p:spPr>
          <a:xfrm>
            <a:off x="157743" y="6462072"/>
            <a:ext cx="876000" cy="237639"/>
          </a:xfrm>
          <a:prstGeom prst="rect">
            <a:avLst/>
          </a:prstGeom>
          <a:ln w="12700">
            <a:miter lim="400000"/>
          </a:ln>
        </p:spPr>
      </p:pic>
      <p:pic>
        <p:nvPicPr>
          <p:cNvPr id="146" name="end_respiratory slide service logo.pdf"/>
          <p:cNvPicPr/>
          <p:nvPr/>
        </p:nvPicPr>
        <p:blipFill>
          <a:blip r:embed="rId4">
            <a:extLst/>
          </a:blip>
          <a:srcRect l="27922" t="27511" r="25861" b="52184"/>
          <a:stretch>
            <a:fillRect/>
          </a:stretch>
        </p:blipFill>
        <p:spPr>
          <a:xfrm>
            <a:off x="2604230" y="755798"/>
            <a:ext cx="3935540" cy="2442707"/>
          </a:xfrm>
          <a:prstGeom prst="rect">
            <a:avLst/>
          </a:prstGeom>
          <a:ln w="12700">
            <a:miter lim="400000"/>
          </a:ln>
        </p:spPr>
      </p:pic>
      <p:sp>
        <p:nvSpPr>
          <p:cNvPr id="3" name="TextBox 2"/>
          <p:cNvSpPr txBox="1"/>
          <p:nvPr/>
        </p:nvSpPr>
        <p:spPr>
          <a:xfrm>
            <a:off x="1590383" y="3315199"/>
            <a:ext cx="5963235"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latinLnBrk="1" hangingPunct="0"/>
            <a:r>
              <a:rPr lang="de-AT" dirty="0" smtClean="0">
                <a:solidFill>
                  <a:srgbClr val="535353">
                    <a:lumMod val="50000"/>
                  </a:srgbClr>
                </a:solidFill>
                <a:latin typeface="News Gothic MT" panose="020B0503020103020203" pitchFamily="34" charset="0"/>
                <a:sym typeface="Gill Sans Light"/>
              </a:rPr>
              <a:t>Kontakt: </a:t>
            </a:r>
          </a:p>
          <a:p>
            <a:pPr algn="ctr" defTabSz="584200" latinLnBrk="1" hangingPunct="0"/>
            <a:r>
              <a:rPr lang="de-AT" dirty="0" smtClean="0">
                <a:solidFill>
                  <a:srgbClr val="535353">
                    <a:lumMod val="50000"/>
                  </a:srgbClr>
                </a:solidFill>
                <a:latin typeface="News Gothic MT" panose="020B0503020103020203" pitchFamily="34" charset="0"/>
                <a:sym typeface="Gill Sans Light"/>
              </a:rPr>
              <a:t>Dr. Ewald Gingl, Medical </a:t>
            </a:r>
            <a:r>
              <a:rPr lang="de-AT" dirty="0" err="1" smtClean="0">
                <a:solidFill>
                  <a:srgbClr val="535353">
                    <a:lumMod val="50000"/>
                  </a:srgbClr>
                </a:solidFill>
                <a:latin typeface="News Gothic MT" panose="020B0503020103020203" pitchFamily="34" charset="0"/>
                <a:sym typeface="Gill Sans Light"/>
              </a:rPr>
              <a:t>Advisor</a:t>
            </a:r>
            <a:r>
              <a:rPr lang="de-AT" dirty="0" smtClean="0">
                <a:solidFill>
                  <a:srgbClr val="535353">
                    <a:lumMod val="50000"/>
                  </a:srgbClr>
                </a:solidFill>
                <a:latin typeface="News Gothic MT" panose="020B0503020103020203" pitchFamily="34" charset="0"/>
                <a:sym typeface="Gill Sans Light"/>
              </a:rPr>
              <a:t>,</a:t>
            </a:r>
          </a:p>
          <a:p>
            <a:pPr algn="ctr" defTabSz="584200" latinLnBrk="1" hangingPunct="0"/>
            <a:r>
              <a:rPr lang="de-AT" dirty="0" smtClean="0">
                <a:solidFill>
                  <a:srgbClr val="535353">
                    <a:lumMod val="50000"/>
                  </a:srgbClr>
                </a:solidFill>
                <a:latin typeface="News Gothic MT" panose="020B0503020103020203" pitchFamily="34" charset="0"/>
                <a:sym typeface="Gill Sans Light"/>
              </a:rPr>
              <a:t> </a:t>
            </a:r>
            <a:r>
              <a:rPr lang="de-AT" dirty="0" smtClean="0">
                <a:solidFill>
                  <a:srgbClr val="535353">
                    <a:lumMod val="50000"/>
                  </a:srgbClr>
                </a:solidFill>
                <a:latin typeface="News Gothic MT" panose="020B0503020103020203" pitchFamily="34" charset="0"/>
                <a:sym typeface="Gill Sans Light"/>
                <a:hlinkClick r:id="rId5"/>
              </a:rPr>
              <a:t>ewald.gingl@novartis.com</a:t>
            </a:r>
            <a:endParaRPr lang="de-AT" dirty="0" smtClean="0">
              <a:solidFill>
                <a:srgbClr val="535353">
                  <a:lumMod val="50000"/>
                </a:srgbClr>
              </a:solidFill>
              <a:latin typeface="News Gothic MT" panose="020B0503020103020203" pitchFamily="34" charset="0"/>
              <a:sym typeface="Gill Sans Light"/>
            </a:endParaRPr>
          </a:p>
          <a:p>
            <a:pPr algn="ctr" defTabSz="584200" latinLnBrk="1" hangingPunct="0"/>
            <a:endParaRPr lang="de-AT" dirty="0" smtClean="0">
              <a:solidFill>
                <a:srgbClr val="535353">
                  <a:lumMod val="50000"/>
                </a:srgbClr>
              </a:solidFill>
              <a:latin typeface="News Gothic MT" panose="020B0503020103020203" pitchFamily="34" charset="0"/>
              <a:sym typeface="Gill Sans Light"/>
            </a:endParaRPr>
          </a:p>
          <a:p>
            <a:pPr algn="ctr" defTabSz="584200" latinLnBrk="1" hangingPunct="0"/>
            <a:r>
              <a:rPr lang="de-AT" dirty="0" smtClean="0">
                <a:solidFill>
                  <a:srgbClr val="535353">
                    <a:lumMod val="50000"/>
                  </a:srgbClr>
                </a:solidFill>
                <a:latin typeface="News Gothic MT" panose="020B0503020103020203" pitchFamily="34" charset="0"/>
                <a:sym typeface="Gill Sans Light"/>
              </a:rPr>
              <a:t>Dr. Marcel Dautzenberg, Medical Scientific Liaison, </a:t>
            </a:r>
          </a:p>
          <a:p>
            <a:pPr algn="ctr" defTabSz="584200" latinLnBrk="1" hangingPunct="0"/>
            <a:r>
              <a:rPr lang="de-AT" dirty="0" smtClean="0">
                <a:solidFill>
                  <a:srgbClr val="535353">
                    <a:lumMod val="50000"/>
                  </a:srgbClr>
                </a:solidFill>
                <a:latin typeface="News Gothic MT" panose="020B0503020103020203" pitchFamily="34" charset="0"/>
                <a:sym typeface="Gill Sans Light"/>
                <a:hlinkClick r:id="rId6"/>
              </a:rPr>
              <a:t>marcel.dautzenberg@novartis.com</a:t>
            </a:r>
            <a:endParaRPr lang="de-AT" dirty="0" smtClean="0">
              <a:solidFill>
                <a:srgbClr val="535353">
                  <a:lumMod val="50000"/>
                </a:srgbClr>
              </a:solidFill>
              <a:latin typeface="News Gothic MT" panose="020B0503020103020203" pitchFamily="34" charset="0"/>
              <a:sym typeface="Gill Sans Light"/>
            </a:endParaRPr>
          </a:p>
          <a:p>
            <a:pPr algn="ctr" defTabSz="584200" latinLnBrk="1" hangingPunct="0"/>
            <a:endParaRPr lang="de-AT" dirty="0">
              <a:solidFill>
                <a:srgbClr val="535353">
                  <a:lumMod val="50000"/>
                </a:srgbClr>
              </a:solidFill>
              <a:latin typeface="News Gothic MT" panose="020B0503020103020203" pitchFamily="34" charset="0"/>
              <a:sym typeface="Gill Sans Light"/>
            </a:endParaRPr>
          </a:p>
          <a:p>
            <a:pPr algn="ctr" defTabSz="584200" latinLnBrk="1" hangingPunct="0"/>
            <a:r>
              <a:rPr lang="de-AT" dirty="0" smtClean="0">
                <a:solidFill>
                  <a:srgbClr val="535353">
                    <a:lumMod val="50000"/>
                  </a:srgbClr>
                </a:solidFill>
                <a:latin typeface="News Gothic MT" panose="020B0503020103020203" pitchFamily="34" charset="0"/>
                <a:sym typeface="Gill Sans Light"/>
              </a:rPr>
              <a:t>Stand der Information: Oktober 2015, </a:t>
            </a:r>
            <a:r>
              <a:rPr lang="en-US" smtClean="0">
                <a:solidFill>
                  <a:srgbClr val="535353">
                    <a:lumMod val="50000"/>
                  </a:srgbClr>
                </a:solidFill>
                <a:latin typeface="News Gothic MT" panose="020B0503020103020203" pitchFamily="34" charset="0"/>
              </a:rPr>
              <a:t>AT1511403179</a:t>
            </a:r>
            <a:endParaRPr lang="en-US">
              <a:solidFill>
                <a:srgbClr val="535353">
                  <a:lumMod val="50000"/>
                </a:srgbClr>
              </a:solidFill>
              <a:latin typeface="News Gothic MT" panose="020B0503020103020203" pitchFamily="34" charset="0"/>
              <a:sym typeface="Gill Sans Light"/>
            </a:endParaRPr>
          </a:p>
        </p:txBody>
      </p:sp>
    </p:spTree>
    <p:extLst>
      <p:ext uri="{BB962C8B-B14F-4D97-AF65-F5344CB8AC3E}">
        <p14:creationId xmlns:p14="http://schemas.microsoft.com/office/powerpoint/2010/main" val="963575982"/>
      </p:ext>
    </p:extLst>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262872" y="723877"/>
            <a:ext cx="7772400" cy="523220"/>
          </a:xfrm>
          <a:prstGeom prst="rect">
            <a:avLst/>
          </a:prstGeom>
          <a:noFill/>
        </p:spPr>
        <p:txBody>
          <a:bodyPr wrap="square" rtlCol="0">
            <a:spAutoFit/>
          </a:bodyPr>
          <a:lstStyle/>
          <a:p>
            <a:r>
              <a:rPr lang="de-DE" sz="2800" b="1" dirty="0" err="1" smtClean="0">
                <a:solidFill>
                  <a:schemeClr val="tx2"/>
                </a:solidFill>
                <a:latin typeface="DIN Alternate"/>
              </a:rPr>
              <a:t>Glycopyrroniumbromid</a:t>
            </a:r>
            <a:r>
              <a:rPr lang="de-DE" sz="2800" b="1" dirty="0" smtClean="0">
                <a:solidFill>
                  <a:schemeClr val="tx2"/>
                </a:solidFill>
                <a:latin typeface="DIN Alternate"/>
              </a:rPr>
              <a:t> – Phase-III-Studien  </a:t>
            </a:r>
          </a:p>
        </p:txBody>
      </p:sp>
      <p:sp>
        <p:nvSpPr>
          <p:cNvPr id="18" name="Rectangle 31"/>
          <p:cNvSpPr>
            <a:spLocks noChangeArrowheads="1"/>
          </p:cNvSpPr>
          <p:nvPr/>
        </p:nvSpPr>
        <p:spPr bwMode="auto">
          <a:xfrm>
            <a:off x="1187624" y="6021604"/>
            <a:ext cx="8318500" cy="710067"/>
          </a:xfrm>
          <a:prstGeom prst="rect">
            <a:avLst/>
          </a:prstGeom>
          <a:noFill/>
          <a:ln w="12700">
            <a:noFill/>
            <a:miter lim="800000"/>
            <a:headEnd/>
            <a:tailEnd/>
          </a:ln>
        </p:spPr>
        <p:txBody>
          <a:bodyPr lIns="90000" tIns="46800" rIns="90000" bIns="46800" anchor="ctr">
            <a:spAutoFit/>
          </a:bodyPr>
          <a:lstStyle/>
          <a:p>
            <a:r>
              <a:rPr lang="de-DE" sz="1300" spc="10" dirty="0" smtClean="0">
                <a:solidFill>
                  <a:srgbClr val="88746A"/>
                </a:solidFill>
                <a:latin typeface="ITC Franklin Gothic Std Book"/>
              </a:rPr>
              <a:t>R = </a:t>
            </a:r>
            <a:r>
              <a:rPr lang="de-DE" sz="1300" spc="10" dirty="0" err="1" smtClean="0">
                <a:solidFill>
                  <a:srgbClr val="88746A"/>
                </a:solidFill>
                <a:latin typeface="ITC Franklin Gothic Std Book"/>
              </a:rPr>
              <a:t>randomisiert</a:t>
            </a:r>
            <a:r>
              <a:rPr lang="de-DE" sz="1300" spc="10" dirty="0" smtClean="0">
                <a:solidFill>
                  <a:srgbClr val="88746A"/>
                </a:solidFill>
                <a:latin typeface="ITC Franklin Gothic Std Book"/>
              </a:rPr>
              <a:t>; DB = doppelblind; PC = placebokontrolliert; PG = parallele Gruppen</a:t>
            </a:r>
            <a:r>
              <a:rPr lang="en" sz="1300" spc="10" dirty="0" smtClean="0">
                <a:solidFill>
                  <a:srgbClr val="88746A"/>
                </a:solidFill>
                <a:latin typeface="ITC Franklin Gothic Std Book"/>
              </a:rPr>
              <a:t/>
            </a:r>
            <a:br>
              <a:rPr lang="en" sz="1300" spc="10" dirty="0" smtClean="0">
                <a:solidFill>
                  <a:srgbClr val="88746A"/>
                </a:solidFill>
                <a:latin typeface="ITC Franklin Gothic Std Book"/>
              </a:rPr>
            </a:br>
            <a:r>
              <a:rPr lang="de-DE" sz="1300" spc="10" dirty="0" smtClean="0">
                <a:solidFill>
                  <a:srgbClr val="88746A"/>
                </a:solidFill>
                <a:latin typeface="ITC Franklin Gothic Std Book"/>
              </a:rPr>
              <a:t>OL = offen (</a:t>
            </a:r>
            <a:r>
              <a:rPr lang="de-DE" sz="1300" spc="10" dirty="0" err="1" smtClean="0">
                <a:solidFill>
                  <a:srgbClr val="88746A"/>
                </a:solidFill>
                <a:latin typeface="ITC Franklin Gothic Std Book"/>
              </a:rPr>
              <a:t>open</a:t>
            </a:r>
            <a:r>
              <a:rPr lang="de-DE" sz="1300" spc="10" dirty="0" smtClean="0">
                <a:solidFill>
                  <a:srgbClr val="88746A"/>
                </a:solidFill>
                <a:latin typeface="ITC Franklin Gothic Std Book"/>
              </a:rPr>
              <a:t> </a:t>
            </a:r>
            <a:r>
              <a:rPr lang="de-DE" sz="1300" spc="10" dirty="0" err="1" smtClean="0">
                <a:solidFill>
                  <a:srgbClr val="88746A"/>
                </a:solidFill>
                <a:latin typeface="ITC Franklin Gothic Std Book"/>
              </a:rPr>
              <a:t>label</a:t>
            </a:r>
            <a:r>
              <a:rPr lang="de-DE" sz="1300" spc="10" dirty="0" smtClean="0">
                <a:solidFill>
                  <a:srgbClr val="88746A"/>
                </a:solidFill>
                <a:latin typeface="ITC Franklin Gothic Std Book"/>
              </a:rPr>
              <a:t>); XO = </a:t>
            </a:r>
            <a:r>
              <a:rPr lang="de-DE" sz="1300" spc="10" dirty="0" err="1" smtClean="0">
                <a:solidFill>
                  <a:srgbClr val="88746A"/>
                </a:solidFill>
                <a:latin typeface="ITC Franklin Gothic Std Book"/>
              </a:rPr>
              <a:t>Crossover</a:t>
            </a:r>
            <a:r>
              <a:rPr lang="de-DE" sz="1300" spc="10" dirty="0" smtClean="0">
                <a:solidFill>
                  <a:srgbClr val="88746A"/>
                </a:solidFill>
                <a:latin typeface="ITC Franklin Gothic Std Book"/>
              </a:rPr>
              <a:t>; </a:t>
            </a:r>
            <a:r>
              <a:rPr lang="de-DE" sz="1300" spc="10" dirty="0" err="1" smtClean="0">
                <a:solidFill>
                  <a:srgbClr val="88746A"/>
                </a:solidFill>
                <a:latin typeface="ITC Franklin Gothic Std Book"/>
              </a:rPr>
              <a:t>Tio</a:t>
            </a:r>
            <a:r>
              <a:rPr lang="de-DE" sz="1300" spc="10" dirty="0" smtClean="0">
                <a:solidFill>
                  <a:srgbClr val="88746A"/>
                </a:solidFill>
                <a:latin typeface="ITC Franklin Gothic Std Book"/>
              </a:rPr>
              <a:t> = </a:t>
            </a:r>
            <a:r>
              <a:rPr lang="de-DE" sz="1300" spc="10" dirty="0" err="1" smtClean="0">
                <a:solidFill>
                  <a:srgbClr val="88746A"/>
                </a:solidFill>
                <a:latin typeface="ITC Franklin Gothic Std Book"/>
              </a:rPr>
              <a:t>Tiotropium</a:t>
            </a:r>
            <a:r>
              <a:rPr lang="de-DE" sz="1300" spc="10" dirty="0" smtClean="0">
                <a:solidFill>
                  <a:srgbClr val="88746A"/>
                </a:solidFill>
                <a:latin typeface="ITC Franklin Gothic Std Book"/>
              </a:rPr>
              <a:t>; </a:t>
            </a:r>
            <a:r>
              <a:rPr lang="de-DE" sz="1300" spc="10" dirty="0" err="1" smtClean="0">
                <a:solidFill>
                  <a:srgbClr val="88746A"/>
                </a:solidFill>
                <a:latin typeface="ITC Franklin Gothic Std Book"/>
              </a:rPr>
              <a:t>q.d</a:t>
            </a:r>
            <a:r>
              <a:rPr lang="de-DE" sz="1300" spc="10" dirty="0" smtClean="0">
                <a:solidFill>
                  <a:srgbClr val="88746A"/>
                </a:solidFill>
                <a:latin typeface="ITC Franklin Gothic Std Book"/>
              </a:rPr>
              <a:t>. = 1-mal täglich</a:t>
            </a:r>
          </a:p>
          <a:p>
            <a:r>
              <a:rPr lang="en-US" sz="1300" spc="10" dirty="0">
                <a:solidFill>
                  <a:srgbClr val="88746A"/>
                </a:solidFill>
                <a:latin typeface="ITC Franklin Gothic Std Book"/>
              </a:rPr>
              <a:t>TDI = Transition Dyspnea Index ; SGRQ = St George's Respiratory Questionnaire </a:t>
            </a:r>
          </a:p>
        </p:txBody>
      </p:sp>
      <p:graphicFrame>
        <p:nvGraphicFramePr>
          <p:cNvPr id="53" name="Group 44"/>
          <p:cNvGraphicFramePr>
            <a:graphicFrameLocks noGrp="1"/>
          </p:cNvGraphicFramePr>
          <p:nvPr>
            <p:extLst>
              <p:ext uri="{D42A27DB-BD31-4B8C-83A1-F6EECF244321}">
                <p14:modId xmlns:p14="http://schemas.microsoft.com/office/powerpoint/2010/main" val="1637131370"/>
              </p:ext>
            </p:extLst>
          </p:nvPr>
        </p:nvGraphicFramePr>
        <p:xfrm>
          <a:off x="805483" y="1626996"/>
          <a:ext cx="7795590" cy="4169909"/>
        </p:xfrm>
        <a:graphic>
          <a:graphicData uri="http://schemas.openxmlformats.org/drawingml/2006/table">
            <a:tbl>
              <a:tblPr/>
              <a:tblGrid>
                <a:gridCol w="1462261"/>
                <a:gridCol w="1512168"/>
                <a:gridCol w="864096"/>
                <a:gridCol w="936104"/>
                <a:gridCol w="1656184"/>
                <a:gridCol w="1364777"/>
              </a:tblGrid>
              <a:tr h="757238">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1" i="0" u="none" spc="10" dirty="0" smtClean="0">
                          <a:solidFill>
                            <a:srgbClr val="88746A"/>
                          </a:solidFill>
                          <a:latin typeface="ITC Franklin Gothic Std Book"/>
                        </a:rPr>
                        <a:t>Studiennr.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dirty="0" smtClean="0">
                          <a:solidFill>
                            <a:srgbClr val="88746A"/>
                          </a:solidFill>
                          <a:latin typeface="ITC Franklin Gothic DemiOblique"/>
                        </a:rPr>
                        <a:t>Typ</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1" i="0" u="none" spc="10" dirty="0" smtClean="0">
                          <a:solidFill>
                            <a:srgbClr val="88746A"/>
                          </a:solidFill>
                          <a:latin typeface="ITC Franklin Gothic Std Book"/>
                        </a:rPr>
                        <a:t>Studienarme</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1" i="0" u="none" spc="10" dirty="0" smtClean="0">
                          <a:solidFill>
                            <a:srgbClr val="88746A"/>
                          </a:solidFill>
                          <a:latin typeface="ITC Franklin Gothic Std Book"/>
                        </a:rPr>
                        <a:t>Dauer</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1" i="0" u="none" spc="10" dirty="0" smtClean="0">
                          <a:solidFill>
                            <a:srgbClr val="88746A"/>
                          </a:solidFill>
                          <a:latin typeface="ITC Franklin Gothic Std Book"/>
                        </a:rPr>
                        <a:t>Design</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1" i="0" u="none" spc="10" dirty="0" smtClean="0">
                          <a:solidFill>
                            <a:srgbClr val="88746A"/>
                          </a:solidFill>
                          <a:latin typeface="ITC Franklin Gothic Std Book"/>
                        </a:rPr>
                        <a:t>Prim. Zielparameter</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1" i="0" u="none" spc="10" dirty="0" smtClean="0">
                          <a:solidFill>
                            <a:srgbClr val="88746A"/>
                          </a:solidFill>
                          <a:latin typeface="ITC Franklin Gothic Std Book"/>
                        </a:rPr>
                        <a:t>Sek.</a:t>
                      </a:r>
                      <a:r>
                        <a:rPr lang="de-DE" sz="1400" b="1" i="0" u="none" spc="10" baseline="0" dirty="0" smtClean="0">
                          <a:solidFill>
                            <a:srgbClr val="88746A"/>
                          </a:solidFill>
                          <a:latin typeface="ITC Franklin Gothic Std Book"/>
                        </a:rPr>
                        <a:t> Zielparameter</a:t>
                      </a:r>
                      <a:endParaRPr lang="de-DE" sz="1400" b="1" i="0" u="none" spc="10" dirty="0" smtClean="0">
                        <a:solidFill>
                          <a:srgbClr val="88746A"/>
                        </a:solidFill>
                        <a:latin typeface="ITC Franklin Gothic Std Book"/>
                      </a:endParaRP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r>
              <a:tr h="1095375">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dirty="0" smtClean="0">
                          <a:solidFill>
                            <a:srgbClr val="88746A"/>
                          </a:solidFill>
                          <a:latin typeface="FrnkGothITC Md BT"/>
                          <a:cs typeface="FrnkGothITC Md BT"/>
                        </a:rPr>
                        <a:t>A2303</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dirty="0" smtClean="0">
                          <a:solidFill>
                            <a:schemeClr val="tx2"/>
                          </a:solidFill>
                          <a:latin typeface="FrnkGothITC Md BT"/>
                          <a:cs typeface="FrnkGothITC Md BT"/>
                        </a:rPr>
                        <a:t>GLOW 2</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1" u="none" dirty="0" smtClean="0">
                          <a:solidFill>
                            <a:srgbClr val="88746A"/>
                          </a:solidFill>
                          <a:latin typeface="FrnkGothITC MdIt BT"/>
                          <a:cs typeface="FrnkGothITC MdIt BT"/>
                        </a:rPr>
                        <a:t>Sicherheit/</a:t>
                      </a:r>
                      <a:r>
                        <a:rPr lang="en" sz="1400" b="0" i="1" dirty="0" smtClean="0">
                          <a:solidFill>
                            <a:srgbClr val="88746A"/>
                          </a:solidFill>
                          <a:latin typeface="FrnkGothITC MdIt BT"/>
                          <a:cs typeface="FrnkGothITC MdIt BT"/>
                        </a:rPr>
                        <a:t/>
                      </a:r>
                      <a:br>
                        <a:rPr lang="en" sz="1400" b="0" i="1" dirty="0" smtClean="0">
                          <a:solidFill>
                            <a:srgbClr val="88746A"/>
                          </a:solidFill>
                          <a:latin typeface="FrnkGothITC MdIt BT"/>
                          <a:cs typeface="FrnkGothITC MdIt BT"/>
                        </a:rPr>
                      </a:br>
                      <a:r>
                        <a:rPr lang="de-DE" sz="1400" b="0" i="1" u="none" dirty="0" smtClean="0">
                          <a:solidFill>
                            <a:srgbClr val="88746A"/>
                          </a:solidFill>
                          <a:latin typeface="FrnkGothITC MdIt BT"/>
                          <a:cs typeface="FrnkGothITC MdIt BT"/>
                        </a:rPr>
                        <a:t>Wirksamkeit</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err="1" smtClean="0">
                          <a:solidFill>
                            <a:srgbClr val="88746A"/>
                          </a:solidFill>
                          <a:latin typeface="FrnkGothITC Md BT"/>
                          <a:cs typeface="FrnkGothITC Md BT"/>
                        </a:rPr>
                        <a:t>Glycopyrronium</a:t>
                      </a:r>
                      <a:r>
                        <a:rPr lang="de-DE" sz="1400" b="0" i="0" u="none" spc="10" dirty="0" smtClean="0">
                          <a:solidFill>
                            <a:srgbClr val="88746A"/>
                          </a:solidFill>
                          <a:latin typeface="FrnkGothITC Md BT"/>
                          <a:cs typeface="FrnkGothITC Md BT"/>
                        </a:rPr>
                        <a:t>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50 µg</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Placebo</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o.l. Tio 18 µg</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52 </a:t>
                      </a:r>
                      <a:r>
                        <a:rPr lang="de-DE" sz="1400" b="0" i="0" u="none" spc="10" dirty="0" smtClean="0">
                          <a:solidFill>
                            <a:srgbClr val="88746A"/>
                          </a:solidFill>
                          <a:latin typeface="FrnkGothITC Md BT"/>
                          <a:cs typeface="FrnkGothITC Md BT"/>
                        </a:rPr>
                        <a:t>Wochen</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R, DB &amp; OL (Tio), PC, PG</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err="1" smtClean="0">
                          <a:solidFill>
                            <a:schemeClr val="tx2"/>
                          </a:solidFill>
                          <a:latin typeface="FrnkGothITC Md BT"/>
                          <a:cs typeface="FrnkGothITC Md BT"/>
                        </a:rPr>
                        <a:t>Talwert</a:t>
                      </a:r>
                      <a:r>
                        <a:rPr lang="de-DE" sz="1400" b="0" i="0" u="none" spc="10" dirty="0" smtClean="0">
                          <a:solidFill>
                            <a:schemeClr val="tx2"/>
                          </a:solidFill>
                          <a:latin typeface="FrnkGothITC Md BT"/>
                          <a:cs typeface="FrnkGothITC Md BT"/>
                        </a:rPr>
                        <a:t> des FEV</a:t>
                      </a:r>
                      <a:r>
                        <a:rPr lang="de-DE" sz="1400" b="0" i="0" u="none" spc="10" baseline="-25000" dirty="0" smtClean="0">
                          <a:solidFill>
                            <a:schemeClr val="tx2"/>
                          </a:solidFill>
                          <a:latin typeface="FrnkGothITC Md BT"/>
                          <a:cs typeface="FrnkGothITC Md BT"/>
                        </a:rPr>
                        <a:t>1</a:t>
                      </a:r>
                      <a:r>
                        <a:rPr lang="de-DE" sz="1400" b="0" i="0" u="none" spc="10" dirty="0" smtClean="0">
                          <a:solidFill>
                            <a:schemeClr val="tx2"/>
                          </a:solidFill>
                          <a:latin typeface="FrnkGothITC Md BT"/>
                          <a:cs typeface="FrnkGothITC Md BT"/>
                        </a:rPr>
                        <a:t>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nach 12 Wochen</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endParaRPr lang="de-DE" sz="1400" b="0" i="0" u="none" spc="10" dirty="0" smtClean="0">
                        <a:solidFill>
                          <a:srgbClr val="88746A"/>
                        </a:solidFill>
                        <a:latin typeface="FrnkGothITC Md BT"/>
                        <a:cs typeface="FrnkGothITC Md BT"/>
                      </a:endParaRP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TDI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SGRQ</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r>
              <a:tr h="1158648">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dirty="0" smtClean="0">
                          <a:solidFill>
                            <a:srgbClr val="88746A"/>
                          </a:solidFill>
                          <a:latin typeface="FrnkGothITC Md BT"/>
                          <a:cs typeface="FrnkGothITC Md BT"/>
                        </a:rPr>
                        <a:t>A2304</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dirty="0" smtClean="0">
                          <a:solidFill>
                            <a:schemeClr val="tx2"/>
                          </a:solidFill>
                          <a:latin typeface="FrnkGothITC Md BT"/>
                          <a:cs typeface="FrnkGothITC Md BT"/>
                        </a:rPr>
                        <a:t>GLOW 1</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1" u="none" dirty="0" smtClean="0">
                          <a:solidFill>
                            <a:srgbClr val="88746A"/>
                          </a:solidFill>
                          <a:latin typeface="FrnkGothITC Md BT"/>
                          <a:cs typeface="FrnkGothITC Md BT"/>
                        </a:rPr>
                        <a:t>Sicherheit/</a:t>
                      </a:r>
                      <a:r>
                        <a:rPr lang="en" sz="1400" b="0" i="1" dirty="0" smtClean="0">
                          <a:solidFill>
                            <a:srgbClr val="88746A"/>
                          </a:solidFill>
                          <a:latin typeface="FrnkGothITC Md BT"/>
                          <a:cs typeface="FrnkGothITC Md BT"/>
                        </a:rPr>
                        <a:t/>
                      </a:r>
                      <a:br>
                        <a:rPr lang="en" sz="1400" b="0" i="1" dirty="0" smtClean="0">
                          <a:solidFill>
                            <a:srgbClr val="88746A"/>
                          </a:solidFill>
                          <a:latin typeface="FrnkGothITC Md BT"/>
                          <a:cs typeface="FrnkGothITC Md BT"/>
                        </a:rPr>
                      </a:br>
                      <a:r>
                        <a:rPr lang="de-DE" sz="1400" b="0" i="1" u="none" dirty="0" smtClean="0">
                          <a:solidFill>
                            <a:srgbClr val="88746A"/>
                          </a:solidFill>
                          <a:latin typeface="FrnkGothITC Md BT"/>
                          <a:cs typeface="FrnkGothITC Md BT"/>
                        </a:rPr>
                        <a:t>Wirksamkeit</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err="1" smtClean="0">
                          <a:solidFill>
                            <a:srgbClr val="88746A"/>
                          </a:solidFill>
                          <a:latin typeface="FrnkGothITC Md BT"/>
                          <a:cs typeface="FrnkGothITC Md BT"/>
                        </a:rPr>
                        <a:t>Glycopyrronium</a:t>
                      </a:r>
                      <a:r>
                        <a:rPr lang="de-DE" sz="1400" b="0" i="0" u="none" spc="10" dirty="0" smtClean="0">
                          <a:solidFill>
                            <a:srgbClr val="88746A"/>
                          </a:solidFill>
                          <a:latin typeface="FrnkGothITC Md BT"/>
                          <a:cs typeface="FrnkGothITC Md BT"/>
                        </a:rPr>
                        <a:t>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50 µg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Placebo</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26 </a:t>
                      </a:r>
                      <a:r>
                        <a:rPr lang="de-DE" sz="1400" b="0" i="0" u="none" spc="10" dirty="0" smtClean="0">
                          <a:solidFill>
                            <a:srgbClr val="88746A"/>
                          </a:solidFill>
                          <a:latin typeface="FrnkGothITC Md BT"/>
                          <a:cs typeface="FrnkGothITC Md BT"/>
                        </a:rPr>
                        <a:t>Wochen</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R, DB, PC, PG </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err="1" smtClean="0">
                          <a:solidFill>
                            <a:schemeClr val="tx2"/>
                          </a:solidFill>
                          <a:latin typeface="FrnkGothITC Md BT"/>
                          <a:cs typeface="FrnkGothITC Md BT"/>
                        </a:rPr>
                        <a:t>Talwert</a:t>
                      </a:r>
                      <a:r>
                        <a:rPr lang="de-DE" sz="1400" b="0" i="0" u="none" spc="10" dirty="0" smtClean="0">
                          <a:solidFill>
                            <a:schemeClr val="tx2"/>
                          </a:solidFill>
                          <a:latin typeface="FrnkGothITC Md BT"/>
                          <a:cs typeface="FrnkGothITC Md BT"/>
                        </a:rPr>
                        <a:t> des FEV</a:t>
                      </a:r>
                      <a:r>
                        <a:rPr lang="de-DE" sz="1400" b="0" i="0" u="none" spc="10" baseline="-25000" dirty="0" smtClean="0">
                          <a:solidFill>
                            <a:schemeClr val="tx2"/>
                          </a:solidFill>
                          <a:latin typeface="FrnkGothITC Md BT"/>
                          <a:cs typeface="FrnkGothITC Md BT"/>
                        </a:rPr>
                        <a:t>1</a:t>
                      </a:r>
                      <a:r>
                        <a:rPr lang="de-DE" sz="1400" b="0" i="0" u="none" spc="10" dirty="0" smtClean="0">
                          <a:solidFill>
                            <a:schemeClr val="tx2"/>
                          </a:solidFill>
                          <a:latin typeface="FrnkGothITC Md BT"/>
                          <a:cs typeface="FrnkGothITC Md BT"/>
                        </a:rPr>
                        <a:t>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nach 12 Wochen</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endParaRPr lang="de-DE" sz="1400" b="0" i="0" u="none" spc="10" dirty="0" smtClean="0">
                        <a:solidFill>
                          <a:srgbClr val="88746A"/>
                        </a:solidFill>
                        <a:latin typeface="FrnkGothITC Md BT"/>
                        <a:cs typeface="FrnkGothITC Md BT"/>
                      </a:endParaRP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TDI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SGRQ</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r>
              <a:tr h="1158648">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1" u="none" dirty="0" smtClean="0">
                          <a:solidFill>
                            <a:srgbClr val="88746A"/>
                          </a:solidFill>
                          <a:latin typeface="FrnkGothITC Md BT"/>
                          <a:cs typeface="FrnkGothITC Md BT"/>
                        </a:rPr>
                        <a:t>A2310</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dirty="0" smtClean="0">
                          <a:solidFill>
                            <a:schemeClr val="tx2"/>
                          </a:solidFill>
                          <a:latin typeface="FrnkGothITC Md BT"/>
                          <a:cs typeface="FrnkGothITC Md BT"/>
                        </a:rPr>
                        <a:t>GLOW 3</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1" u="none" dirty="0" smtClean="0">
                          <a:solidFill>
                            <a:srgbClr val="88746A"/>
                          </a:solidFill>
                          <a:latin typeface="FrnkGothITC Md BT"/>
                          <a:cs typeface="FrnkGothITC Md BT"/>
                        </a:rPr>
                        <a:t>Belastungs-toleranz</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err="1" smtClean="0">
                          <a:solidFill>
                            <a:srgbClr val="88746A"/>
                          </a:solidFill>
                          <a:latin typeface="FrnkGothITC Md BT"/>
                          <a:cs typeface="FrnkGothITC Md BT"/>
                        </a:rPr>
                        <a:t>Glycopyrronium</a:t>
                      </a:r>
                      <a:endParaRPr lang="de-DE" sz="1400" b="0" i="0" u="none" spc="10" dirty="0" smtClean="0">
                        <a:solidFill>
                          <a:srgbClr val="88746A"/>
                        </a:solidFill>
                        <a:latin typeface="FrnkGothITC Md BT"/>
                        <a:cs typeface="FrnkGothITC Md BT"/>
                      </a:endParaRP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50 µg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Placebo</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endParaRPr lang="de-DE" sz="1400" b="0" i="0" u="none" spc="10" dirty="0" smtClean="0">
                        <a:solidFill>
                          <a:srgbClr val="F58025"/>
                        </a:solidFill>
                        <a:latin typeface="FrnkGothITC Md BT"/>
                        <a:cs typeface="FrnkGothITC Md BT"/>
                      </a:endParaRP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14</a:t>
                      </a:r>
                      <a:r>
                        <a:rPr lang="de-DE" sz="1400" b="0" i="0" u="none" spc="10" dirty="0" smtClean="0">
                          <a:solidFill>
                            <a:srgbClr val="F58025"/>
                          </a:solidFill>
                          <a:latin typeface="FrnkGothITC Md BT"/>
                          <a:cs typeface="FrnkGothITC Md BT"/>
                        </a:rPr>
                        <a:t> </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Tage</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R, DB,</a:t>
                      </a:r>
                      <a:r>
                        <a:rPr lang="de-DE" sz="1400" b="0" i="0" u="none" spc="10" baseline="0" dirty="0" smtClean="0">
                          <a:solidFill>
                            <a:srgbClr val="88746A"/>
                          </a:solidFill>
                          <a:latin typeface="FrnkGothITC Md BT"/>
                          <a:cs typeface="FrnkGothITC Md BT"/>
                        </a:rPr>
                        <a:t> PC, XO</a:t>
                      </a:r>
                      <a:endParaRPr lang="de-DE" sz="1400" b="0" i="0" u="none" spc="10" dirty="0" smtClean="0">
                        <a:solidFill>
                          <a:srgbClr val="88746A"/>
                        </a:solidFill>
                        <a:latin typeface="FrnkGothITC Md BT"/>
                        <a:cs typeface="FrnkGothITC Md BT"/>
                      </a:endParaRP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chemeClr val="tx2"/>
                          </a:solidFill>
                          <a:latin typeface="FrnkGothITC Md BT"/>
                          <a:cs typeface="FrnkGothITC Md BT"/>
                        </a:rPr>
                        <a:t>Belastungsdauer</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TDI</a:t>
                      </a:r>
                    </a:p>
                    <a:p>
                      <a:pPr marL="0" marR="0" lvl="0" indent="0" algn="l" defTabSz="914400" rtl="0" eaLnBrk="1" fontAlgn="base" latinLnBrk="0" hangingPunct="1">
                        <a:lnSpc>
                          <a:spcPct val="100000"/>
                        </a:lnSpc>
                        <a:spcBef>
                          <a:spcPct val="0"/>
                        </a:spcBef>
                        <a:spcAft>
                          <a:spcPct val="15000"/>
                        </a:spcAft>
                        <a:buClr>
                          <a:schemeClr val="hlink"/>
                        </a:buClr>
                        <a:buSzTx/>
                        <a:buFont typeface="Wingdings" pitchFamily="2" charset="2"/>
                        <a:buNone/>
                        <a:tabLst/>
                      </a:pPr>
                      <a:r>
                        <a:rPr lang="de-DE" sz="1400" b="0" i="0" u="none" spc="10" dirty="0" smtClean="0">
                          <a:solidFill>
                            <a:srgbClr val="88746A"/>
                          </a:solidFill>
                          <a:latin typeface="FrnkGothITC Md BT"/>
                          <a:cs typeface="FrnkGothITC Md BT"/>
                        </a:rPr>
                        <a:t>Notfallmedizin</a:t>
                      </a:r>
                    </a:p>
                  </a:txBody>
                  <a:tcPr horzOverflow="overflow">
                    <a:lnL w="3175" cap="flat" cmpd="sng" algn="ctr">
                      <a:solidFill>
                        <a:srgbClr val="88746A"/>
                      </a:solidFill>
                      <a:prstDash val="solid"/>
                      <a:round/>
                      <a:headEnd type="none" w="med" len="med"/>
                      <a:tailEnd type="none" w="med" len="med"/>
                    </a:lnL>
                    <a:lnR w="3175" cap="flat" cmpd="sng" algn="ctr">
                      <a:solidFill>
                        <a:srgbClr val="88746A"/>
                      </a:solidFill>
                      <a:prstDash val="solid"/>
                      <a:round/>
                      <a:headEnd type="none" w="med" len="med"/>
                      <a:tailEnd type="none" w="med" len="med"/>
                    </a:lnR>
                    <a:lnT w="3175" cap="flat" cmpd="sng" algn="ctr">
                      <a:solidFill>
                        <a:srgbClr val="88746A"/>
                      </a:solidFill>
                      <a:prstDash val="solid"/>
                      <a:round/>
                      <a:headEnd type="none" w="med" len="med"/>
                      <a:tailEnd type="none" w="med" len="med"/>
                    </a:lnT>
                    <a:lnB w="3175" cap="flat" cmpd="sng" algn="ctr">
                      <a:solidFill>
                        <a:srgbClr val="88746A"/>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919932" y="3085036"/>
            <a:ext cx="3149600" cy="774700"/>
          </a:xfrm>
          <a:prstGeom prst="rect">
            <a:avLst/>
          </a:prstGeom>
        </p:spPr>
      </p:pic>
      <p:sp>
        <p:nvSpPr>
          <p:cNvPr id="17" name="Textfeld 16"/>
          <p:cNvSpPr txBox="1"/>
          <p:nvPr/>
        </p:nvSpPr>
        <p:spPr>
          <a:xfrm>
            <a:off x="285750" y="530771"/>
            <a:ext cx="7772400" cy="1877437"/>
          </a:xfrm>
          <a:prstGeom prst="rect">
            <a:avLst/>
          </a:prstGeom>
          <a:noFill/>
        </p:spPr>
        <p:txBody>
          <a:bodyPr wrap="square" rtlCol="0">
            <a:spAutoFit/>
          </a:bodyPr>
          <a:lstStyle/>
          <a:p>
            <a:r>
              <a:rPr lang="de-DE" sz="2800" b="1" spc="50" dirty="0" smtClean="0">
                <a:solidFill>
                  <a:schemeClr val="tx2"/>
                </a:solidFill>
                <a:latin typeface="Arial" panose="020B0604020202020204" pitchFamily="34" charset="0"/>
                <a:cs typeface="Arial" panose="020B0604020202020204" pitchFamily="34" charset="0"/>
              </a:rPr>
              <a:t>Studie NVA237 A2303</a:t>
            </a:r>
          </a:p>
          <a:p>
            <a:r>
              <a:rPr lang="en-US" sz="2400" b="1" spc="10" dirty="0" err="1">
                <a:solidFill>
                  <a:schemeClr val="tx2"/>
                </a:solidFill>
                <a:latin typeface="Arial" panose="020B0604020202020204" pitchFamily="34" charset="0"/>
                <a:cs typeface="Arial" panose="020B0604020202020204" pitchFamily="34" charset="0"/>
                <a:sym typeface="Arial" charset="0"/>
              </a:rPr>
              <a:t>Glycopyrronium</a:t>
            </a:r>
            <a:r>
              <a:rPr lang="en-US" sz="2400" b="1" spc="10" dirty="0">
                <a:solidFill>
                  <a:schemeClr val="tx2"/>
                </a:solidFill>
                <a:latin typeface="Arial" panose="020B0604020202020204" pitchFamily="34" charset="0"/>
                <a:cs typeface="Arial" panose="020B0604020202020204" pitchFamily="34" charset="0"/>
                <a:sym typeface="Arial" charset="0"/>
              </a:rPr>
              <a:t> Bromide In COPD Airways</a:t>
            </a:r>
          </a:p>
          <a:p>
            <a:r>
              <a:rPr lang="en" sz="3000" spc="50" dirty="0" smtClean="0">
                <a:solidFill>
                  <a:srgbClr val="88746A"/>
                </a:solidFill>
                <a:latin typeface="ITC Franklin Gothic Std Heavy Italic"/>
              </a:rPr>
              <a:t/>
            </a:r>
            <a:br>
              <a:rPr lang="en" sz="3000" spc="50" dirty="0" smtClean="0">
                <a:solidFill>
                  <a:srgbClr val="88746A"/>
                </a:solidFill>
                <a:latin typeface="ITC Franklin Gothic Std Heavy Italic"/>
              </a:rPr>
            </a:br>
            <a:endParaRPr lang="de-DE" sz="3000" spc="50" dirty="0" smtClean="0">
              <a:solidFill>
                <a:srgbClr val="88746A"/>
              </a:solidFill>
              <a:latin typeface="ITC Franklin Gothic Std Heavy Italic"/>
            </a:endParaRPr>
          </a:p>
        </p:txBody>
      </p:sp>
      <p:sp>
        <p:nvSpPr>
          <p:cNvPr id="7" name="Rectangle 1"/>
          <p:cNvSpPr>
            <a:spLocks noChangeArrowheads="1"/>
          </p:cNvSpPr>
          <p:nvPr/>
        </p:nvSpPr>
        <p:spPr bwMode="auto">
          <a:xfrm>
            <a:off x="-885163" y="3908949"/>
            <a:ext cx="5543551" cy="292388"/>
          </a:xfrm>
          <a:prstGeom prst="rect">
            <a:avLst/>
          </a:prstGeom>
          <a:noFill/>
          <a:ln w="9525">
            <a:noFill/>
            <a:miter lim="800000"/>
            <a:headEnd/>
            <a:tailEnd/>
          </a:ln>
        </p:spPr>
        <p:txBody>
          <a:bodyPr wrap="square">
            <a:spAutoFit/>
          </a:bodyPr>
          <a:lstStyle/>
          <a:p>
            <a:pPr algn="r" fontAlgn="base">
              <a:spcBef>
                <a:spcPct val="0"/>
              </a:spcBef>
              <a:spcAft>
                <a:spcPct val="0"/>
              </a:spcAft>
            </a:pPr>
            <a:r>
              <a:rPr lang="de-DE" sz="1300" spc="50" dirty="0" err="1" smtClean="0">
                <a:solidFill>
                  <a:srgbClr val="88746A"/>
                </a:solidFill>
                <a:latin typeface="ITC Franklin Gothic Std Heavy Italic"/>
              </a:rPr>
              <a:t>Kerwin</a:t>
            </a:r>
            <a:r>
              <a:rPr lang="de-DE" sz="1300" spc="50" dirty="0" smtClean="0">
                <a:solidFill>
                  <a:srgbClr val="88746A"/>
                </a:solidFill>
                <a:latin typeface="ITC Franklin Gothic Std Heavy Italic"/>
              </a:rPr>
              <a:t> et al. </a:t>
            </a:r>
            <a:r>
              <a:rPr lang="de-DE" sz="1300" spc="50" dirty="0" err="1" smtClean="0">
                <a:solidFill>
                  <a:srgbClr val="88746A"/>
                </a:solidFill>
                <a:latin typeface="ITC Franklin Gothic Std Heavy Italic"/>
              </a:rPr>
              <a:t>Eur</a:t>
            </a:r>
            <a:r>
              <a:rPr lang="de-DE" sz="1300" spc="50" dirty="0" smtClean="0">
                <a:solidFill>
                  <a:srgbClr val="88746A"/>
                </a:solidFill>
                <a:latin typeface="ITC Franklin Gothic Std Heavy Italic"/>
              </a:rPr>
              <a:t> </a:t>
            </a:r>
            <a:r>
              <a:rPr lang="de-DE" sz="1300" spc="50" dirty="0" err="1" smtClean="0">
                <a:solidFill>
                  <a:srgbClr val="88746A"/>
                </a:solidFill>
                <a:latin typeface="ITC Franklin Gothic Std Heavy Italic"/>
              </a:rPr>
              <a:t>Respir</a:t>
            </a:r>
            <a:r>
              <a:rPr lang="de-DE" sz="1300" spc="50" dirty="0" smtClean="0">
                <a:solidFill>
                  <a:srgbClr val="88746A"/>
                </a:solidFill>
                <a:latin typeface="ITC Franklin Gothic Std Heavy Italic"/>
              </a:rPr>
              <a:t> 2012; 40: 1106-1114</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1129705" y="1560984"/>
            <a:ext cx="6830020" cy="4992215"/>
          </a:xfrm>
          <a:prstGeom prst="rect">
            <a:avLst/>
          </a:prstGeom>
          <a:solidFill>
            <a:srgbClr val="88746A"/>
          </a:solidFill>
          <a:ln>
            <a:noFill/>
          </a:ln>
          <a:effectLst>
            <a:outerShdw blurRad="101600" dir="108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tangle 2"/>
          <p:cNvSpPr txBox="1">
            <a:spLocks noChangeArrowheads="1"/>
          </p:cNvSpPr>
          <p:nvPr/>
        </p:nvSpPr>
        <p:spPr bwMode="auto">
          <a:xfrm>
            <a:off x="266700" y="198244"/>
            <a:ext cx="8496300" cy="9064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
                <a:srgbClr val="FFFF00"/>
              </a:buClr>
              <a:buSzTx/>
              <a:buFontTx/>
              <a:buNone/>
              <a:tabLst/>
              <a:defRPr/>
            </a:pPr>
            <a:endParaRPr kumimoji="0" lang="en-US" sz="2400" u="none" strike="noStrike" kern="0" cap="none" spc="0" normalizeH="0" baseline="0" noProof="0" dirty="0" smtClean="0">
              <a:ln>
                <a:noFill/>
              </a:ln>
              <a:solidFill>
                <a:srgbClr val="88746A"/>
              </a:solidFill>
              <a:effectLst/>
              <a:uLnTx/>
              <a:uFillTx/>
              <a:latin typeface="ITC Franklin Gothic Std Heavy Italic"/>
              <a:ea typeface="+mj-ea"/>
              <a:cs typeface="ITC Franklin Gothic Std Demi"/>
              <a:sym typeface="Arial" charset="0"/>
            </a:endParaRPr>
          </a:p>
        </p:txBody>
      </p:sp>
      <p:sp>
        <p:nvSpPr>
          <p:cNvPr id="13" name="Textfeld 12"/>
          <p:cNvSpPr txBox="1"/>
          <p:nvPr/>
        </p:nvSpPr>
        <p:spPr>
          <a:xfrm>
            <a:off x="318506" y="717079"/>
            <a:ext cx="7772400" cy="523220"/>
          </a:xfrm>
          <a:prstGeom prst="rect">
            <a:avLst/>
          </a:prstGeom>
          <a:noFill/>
        </p:spPr>
        <p:txBody>
          <a:bodyPr wrap="square" rtlCol="0">
            <a:spAutoFit/>
          </a:bodyPr>
          <a:lstStyle/>
          <a:p>
            <a:pPr eaLnBrk="0" fontAlgn="base" hangingPunct="0">
              <a:spcBef>
                <a:spcPct val="0"/>
              </a:spcBef>
              <a:spcAft>
                <a:spcPct val="0"/>
              </a:spcAft>
            </a:pPr>
            <a:r>
              <a:rPr lang="de-DE" sz="2800" b="1" dirty="0" smtClean="0">
                <a:solidFill>
                  <a:schemeClr val="tx2"/>
                </a:solidFill>
                <a:latin typeface="DIN Alternate"/>
              </a:rPr>
              <a:t>GLOW2 Studiendesign</a:t>
            </a:r>
            <a:endParaRPr lang="de-DE" sz="2800" b="1" baseline="34000" dirty="0" smtClean="0">
              <a:solidFill>
                <a:schemeClr val="tx2"/>
              </a:solidFill>
              <a:latin typeface="DIN Alternate"/>
            </a:endParaRPr>
          </a:p>
        </p:txBody>
      </p:sp>
      <p:grpSp>
        <p:nvGrpSpPr>
          <p:cNvPr id="32" name="Gruppierung 31"/>
          <p:cNvGrpSpPr/>
          <p:nvPr/>
        </p:nvGrpSpPr>
        <p:grpSpPr>
          <a:xfrm>
            <a:off x="1248757" y="2097546"/>
            <a:ext cx="6876067" cy="3686024"/>
            <a:chOff x="1258354" y="1591846"/>
            <a:chExt cx="7428446" cy="4107170"/>
          </a:xfrm>
        </p:grpSpPr>
        <p:sp>
          <p:nvSpPr>
            <p:cNvPr id="8" name="Right Arrow 4"/>
            <p:cNvSpPr/>
            <p:nvPr/>
          </p:nvSpPr>
          <p:spPr>
            <a:xfrm>
              <a:off x="4187698" y="2337060"/>
              <a:ext cx="4044762" cy="426484"/>
            </a:xfrm>
            <a:prstGeom prst="rightArrow">
              <a:avLst/>
            </a:prstGeom>
            <a:solidFill>
              <a:srgbClr val="F58025"/>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spc="10" dirty="0" err="1">
                  <a:solidFill>
                    <a:schemeClr val="bg1"/>
                  </a:solidFill>
                  <a:cs typeface="ITC Franklin Gothic Std Book"/>
                </a:rPr>
                <a:t>Glycopyrronium</a:t>
              </a:r>
              <a:r>
                <a:rPr lang="de-DE" sz="1400" b="1" i="0" dirty="0" smtClean="0">
                  <a:solidFill>
                    <a:schemeClr val="bg1"/>
                  </a:solidFill>
                </a:rPr>
                <a:t> 50 µg 1-mal tgl.</a:t>
              </a:r>
            </a:p>
          </p:txBody>
        </p:sp>
        <p:sp>
          <p:nvSpPr>
            <p:cNvPr id="9" name="Right Arrow 5"/>
            <p:cNvSpPr/>
            <p:nvPr/>
          </p:nvSpPr>
          <p:spPr>
            <a:xfrm>
              <a:off x="4184964" y="3884431"/>
              <a:ext cx="4044762" cy="431951"/>
            </a:xfrm>
            <a:prstGeom prst="rightArrow">
              <a:avLst/>
            </a:prstGeom>
            <a:solidFill>
              <a:srgbClr val="FFD200"/>
            </a:solidFill>
            <a:ln>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i="0" dirty="0" smtClean="0">
                  <a:solidFill>
                    <a:srgbClr val="88746A"/>
                  </a:solidFill>
                </a:rPr>
                <a:t>Tiotropium 18 µg 1-mal tgl. </a:t>
              </a:r>
              <a:r>
                <a:rPr lang="de-DE" sz="1400" b="1" i="0" dirty="0" smtClean="0">
                  <a:solidFill>
                    <a:srgbClr val="F58025"/>
                  </a:solidFill>
                </a:rPr>
                <a:t>offen</a:t>
              </a:r>
            </a:p>
          </p:txBody>
        </p:sp>
        <p:sp>
          <p:nvSpPr>
            <p:cNvPr id="10" name="Right Arrow 6"/>
            <p:cNvSpPr/>
            <p:nvPr/>
          </p:nvSpPr>
          <p:spPr>
            <a:xfrm>
              <a:off x="4184964" y="3123048"/>
              <a:ext cx="4044762" cy="399145"/>
            </a:xfrm>
            <a:prstGeom prst="rightArrow">
              <a:avLst/>
            </a:prstGeom>
            <a:solidFill>
              <a:srgbClr val="A1A1A4"/>
            </a:solidFill>
            <a:ln>
              <a:solidFill>
                <a:srgbClr val="A1A1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i="0" dirty="0" smtClean="0">
                  <a:solidFill>
                    <a:schemeClr val="bg1"/>
                  </a:solidFill>
                </a:rPr>
                <a:t>Placebo</a:t>
              </a:r>
            </a:p>
          </p:txBody>
        </p:sp>
        <p:cxnSp>
          <p:nvCxnSpPr>
            <p:cNvPr id="12" name="Straight Connector 8"/>
            <p:cNvCxnSpPr/>
            <p:nvPr/>
          </p:nvCxnSpPr>
          <p:spPr>
            <a:xfrm rot="5400000">
              <a:off x="1589153" y="3321253"/>
              <a:ext cx="2356597" cy="0"/>
            </a:xfrm>
            <a:prstGeom prst="line">
              <a:avLst/>
            </a:prstGeom>
            <a:ln w="412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9"/>
            <p:cNvCxnSpPr/>
            <p:nvPr/>
          </p:nvCxnSpPr>
          <p:spPr>
            <a:xfrm rot="5400000">
              <a:off x="2945152" y="3321253"/>
              <a:ext cx="2356597" cy="0"/>
            </a:xfrm>
            <a:prstGeom prst="line">
              <a:avLst/>
            </a:prstGeom>
            <a:ln w="41275">
              <a:solidFill>
                <a:srgbClr val="FFFFFF"/>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p:nvCxnSpPr>
          <p:spPr>
            <a:xfrm rot="5400000">
              <a:off x="7099270" y="3321253"/>
              <a:ext cx="2356597" cy="0"/>
            </a:xfrm>
            <a:prstGeom prst="line">
              <a:avLst/>
            </a:prstGeom>
            <a:ln w="41275">
              <a:solidFill>
                <a:srgbClr val="FFFFFF"/>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1"/>
            <p:cNvCxnSpPr/>
            <p:nvPr/>
          </p:nvCxnSpPr>
          <p:spPr>
            <a:xfrm rot="5400000">
              <a:off x="211281" y="3321253"/>
              <a:ext cx="2356597" cy="0"/>
            </a:xfrm>
            <a:prstGeom prst="line">
              <a:avLst/>
            </a:prstGeom>
            <a:ln w="41275">
              <a:solidFill>
                <a:srgbClr val="FFFFFF"/>
              </a:solidFill>
              <a:prstDash val="sysDash"/>
            </a:ln>
          </p:spPr>
          <p:style>
            <a:lnRef idx="1">
              <a:schemeClr val="accent1"/>
            </a:lnRef>
            <a:fillRef idx="0">
              <a:schemeClr val="accent1"/>
            </a:fillRef>
            <a:effectRef idx="0">
              <a:schemeClr val="accent1"/>
            </a:effectRef>
            <a:fontRef idx="minor">
              <a:schemeClr val="tx1"/>
            </a:fontRef>
          </p:style>
        </p:cxnSp>
        <p:sp>
          <p:nvSpPr>
            <p:cNvPr id="17" name="Right Arrow 12"/>
            <p:cNvSpPr/>
            <p:nvPr/>
          </p:nvSpPr>
          <p:spPr>
            <a:xfrm>
              <a:off x="1466128" y="3129883"/>
              <a:ext cx="1301323" cy="385476"/>
            </a:xfrm>
            <a:prstGeom prst="rightArrow">
              <a:avLst/>
            </a:prstGeom>
            <a:solidFill>
              <a:srgbClr val="679AC9"/>
            </a:solidFill>
            <a:ln>
              <a:solidFill>
                <a:srgbClr val="679A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i="0" dirty="0" smtClean="0">
                  <a:solidFill>
                    <a:schemeClr val="bg1"/>
                  </a:solidFill>
                </a:rPr>
                <a:t>Screening</a:t>
              </a:r>
            </a:p>
          </p:txBody>
        </p:sp>
        <p:sp>
          <p:nvSpPr>
            <p:cNvPr id="18" name="Right Arrow 13"/>
            <p:cNvSpPr/>
            <p:nvPr/>
          </p:nvSpPr>
          <p:spPr>
            <a:xfrm>
              <a:off x="2833064" y="3129883"/>
              <a:ext cx="1290387" cy="392311"/>
            </a:xfrm>
            <a:prstGeom prst="rightArrow">
              <a:avLst/>
            </a:prstGeom>
            <a:solidFill>
              <a:srgbClr val="679AC9"/>
            </a:solidFill>
            <a:ln>
              <a:solidFill>
                <a:srgbClr val="679A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i="0" dirty="0" smtClean="0">
                  <a:solidFill>
                    <a:schemeClr val="bg1"/>
                  </a:solidFill>
                </a:rPr>
                <a:t>Run-In</a:t>
              </a:r>
            </a:p>
          </p:txBody>
        </p:sp>
        <p:sp>
          <p:nvSpPr>
            <p:cNvPr id="19" name="TextBox 14"/>
            <p:cNvSpPr txBox="1">
              <a:spLocks noChangeArrowheads="1"/>
            </p:cNvSpPr>
            <p:nvPr/>
          </p:nvSpPr>
          <p:spPr bwMode="auto">
            <a:xfrm>
              <a:off x="1421617" y="4495800"/>
              <a:ext cx="1173894" cy="553998"/>
            </a:xfrm>
            <a:prstGeom prst="rect">
              <a:avLst/>
            </a:prstGeom>
            <a:noFill/>
            <a:ln w="9525">
              <a:noFill/>
              <a:miter lim="800000"/>
              <a:headEnd/>
              <a:tailEnd/>
            </a:ln>
          </p:spPr>
          <p:txBody>
            <a:bodyPr wrap="none">
              <a:spAutoFit/>
            </a:bodyPr>
            <a:lstStyle/>
            <a:p>
              <a:pPr algn="ctr" fontAlgn="base">
                <a:spcBef>
                  <a:spcPct val="0"/>
                </a:spcBef>
                <a:spcAft>
                  <a:spcPct val="0"/>
                </a:spcAft>
              </a:pPr>
              <a:r>
                <a:rPr lang="de-DE" sz="1500" b="0" i="0" dirty="0" smtClean="0">
                  <a:solidFill>
                    <a:srgbClr val="FFFFFF"/>
                  </a:solidFill>
                </a:rPr>
                <a:t>Tag −21 bis</a:t>
              </a:r>
              <a:r>
                <a:rPr lang="en" sz="1500" dirty="0" smtClean="0"/>
                <a:t/>
              </a:r>
              <a:br>
                <a:rPr lang="en" sz="1500" dirty="0" smtClean="0"/>
              </a:br>
              <a:r>
                <a:rPr lang="de-DE" sz="1500" b="0" i="0" dirty="0" smtClean="0">
                  <a:solidFill>
                    <a:srgbClr val="FFFFFF"/>
                  </a:solidFill>
                </a:rPr>
                <a:t>Tag −15</a:t>
              </a:r>
            </a:p>
          </p:txBody>
        </p:sp>
        <p:sp>
          <p:nvSpPr>
            <p:cNvPr id="20" name="TextBox 15"/>
            <p:cNvSpPr txBox="1">
              <a:spLocks noChangeArrowheads="1"/>
            </p:cNvSpPr>
            <p:nvPr/>
          </p:nvSpPr>
          <p:spPr bwMode="auto">
            <a:xfrm>
              <a:off x="2749831" y="4495801"/>
              <a:ext cx="1447249" cy="593485"/>
            </a:xfrm>
            <a:prstGeom prst="rect">
              <a:avLst/>
            </a:prstGeom>
            <a:noFill/>
            <a:ln w="9525">
              <a:noFill/>
              <a:miter lim="800000"/>
              <a:headEnd/>
              <a:tailEnd/>
            </a:ln>
          </p:spPr>
          <p:txBody>
            <a:bodyPr wrap="square">
              <a:spAutoFit/>
            </a:bodyPr>
            <a:lstStyle/>
            <a:p>
              <a:pPr algn="ctr" fontAlgn="base">
                <a:spcBef>
                  <a:spcPct val="0"/>
                </a:spcBef>
                <a:spcAft>
                  <a:spcPct val="0"/>
                </a:spcAft>
              </a:pPr>
              <a:r>
                <a:rPr lang="de-DE" sz="1500" b="0" i="0" dirty="0" smtClean="0">
                  <a:solidFill>
                    <a:srgbClr val="FFFFFF"/>
                  </a:solidFill>
                </a:rPr>
                <a:t>Tag −14 bis</a:t>
              </a:r>
              <a:r>
                <a:rPr lang="en" sz="1500" dirty="0" smtClean="0"/>
                <a:t/>
              </a:r>
              <a:br>
                <a:rPr lang="en" sz="1500" dirty="0" smtClean="0"/>
              </a:br>
              <a:r>
                <a:rPr lang="de-DE" sz="1500" b="0" i="0" dirty="0" smtClean="0">
                  <a:solidFill>
                    <a:srgbClr val="FFFFFF"/>
                  </a:solidFill>
                </a:rPr>
                <a:t>Tag −1</a:t>
              </a:r>
            </a:p>
          </p:txBody>
        </p:sp>
        <p:sp>
          <p:nvSpPr>
            <p:cNvPr id="21" name="TextBox 16"/>
            <p:cNvSpPr txBox="1">
              <a:spLocks noChangeArrowheads="1"/>
            </p:cNvSpPr>
            <p:nvPr/>
          </p:nvSpPr>
          <p:spPr bwMode="auto">
            <a:xfrm>
              <a:off x="4013777" y="4495800"/>
              <a:ext cx="4148717" cy="553998"/>
            </a:xfrm>
            <a:prstGeom prst="rect">
              <a:avLst/>
            </a:prstGeom>
            <a:noFill/>
            <a:ln w="9525">
              <a:noFill/>
              <a:miter lim="800000"/>
              <a:headEnd/>
              <a:tailEnd/>
            </a:ln>
          </p:spPr>
          <p:txBody>
            <a:bodyPr wrap="none">
              <a:spAutoFit/>
            </a:bodyPr>
            <a:lstStyle/>
            <a:p>
              <a:pPr algn="ctr" fontAlgn="base">
                <a:spcBef>
                  <a:spcPct val="0"/>
                </a:spcBef>
                <a:spcAft>
                  <a:spcPct val="0"/>
                </a:spcAft>
              </a:pPr>
              <a:r>
                <a:rPr lang="de-DE" sz="1500" b="0" i="0" dirty="0" smtClean="0">
                  <a:solidFill>
                    <a:srgbClr val="FFFFFF"/>
                  </a:solidFill>
                </a:rPr>
                <a:t>Besuche: </a:t>
              </a:r>
              <a:r>
                <a:rPr lang="en" sz="1500" dirty="0" smtClean="0"/>
                <a:t/>
              </a:r>
              <a:br>
                <a:rPr lang="en" sz="1500" dirty="0" smtClean="0"/>
              </a:br>
              <a:r>
                <a:rPr lang="de-DE" sz="1500" b="0" i="0" dirty="0" smtClean="0">
                  <a:solidFill>
                    <a:srgbClr val="FFFFFF"/>
                  </a:solidFill>
                </a:rPr>
                <a:t>Woche 1, 3, 5, 9, 12, 16, 20, 26, 34, 42, 50, </a:t>
              </a:r>
              <a:r>
                <a:rPr lang="de-DE" sz="1500" b="1" i="0" dirty="0" smtClean="0">
                  <a:solidFill>
                    <a:srgbClr val="F58025"/>
                  </a:solidFill>
                </a:rPr>
                <a:t>52</a:t>
              </a:r>
            </a:p>
          </p:txBody>
        </p:sp>
        <p:sp>
          <p:nvSpPr>
            <p:cNvPr id="22" name="TextBox 17"/>
            <p:cNvSpPr txBox="1">
              <a:spLocks noChangeArrowheads="1"/>
            </p:cNvSpPr>
            <p:nvPr/>
          </p:nvSpPr>
          <p:spPr bwMode="auto">
            <a:xfrm>
              <a:off x="3731926" y="1591846"/>
              <a:ext cx="4954874" cy="346199"/>
            </a:xfrm>
            <a:prstGeom prst="rect">
              <a:avLst/>
            </a:prstGeom>
            <a:noFill/>
            <a:ln w="9525">
              <a:noFill/>
              <a:miter lim="800000"/>
              <a:headEnd/>
              <a:tailEnd/>
            </a:ln>
          </p:spPr>
          <p:txBody>
            <a:bodyPr wrap="square">
              <a:spAutoFit/>
            </a:bodyPr>
            <a:lstStyle/>
            <a:p>
              <a:pPr algn="ctr" fontAlgn="base">
                <a:spcBef>
                  <a:spcPct val="0"/>
                </a:spcBef>
                <a:spcAft>
                  <a:spcPct val="0"/>
                </a:spcAft>
              </a:pPr>
              <a:r>
                <a:rPr lang="de-DE" sz="1500" b="0" i="0" dirty="0" smtClean="0">
                  <a:solidFill>
                    <a:srgbClr val="FFFFFF"/>
                  </a:solidFill>
                </a:rPr>
                <a:t>52-wöchige doppelblinde Behandlungsperiode</a:t>
              </a:r>
            </a:p>
          </p:txBody>
        </p:sp>
        <p:sp>
          <p:nvSpPr>
            <p:cNvPr id="23" name="TextBox 18"/>
            <p:cNvSpPr txBox="1">
              <a:spLocks noChangeArrowheads="1"/>
            </p:cNvSpPr>
            <p:nvPr/>
          </p:nvSpPr>
          <p:spPr bwMode="auto">
            <a:xfrm>
              <a:off x="1258354" y="5352817"/>
              <a:ext cx="1057029" cy="346199"/>
            </a:xfrm>
            <a:prstGeom prst="rect">
              <a:avLst/>
            </a:prstGeom>
            <a:noFill/>
            <a:ln w="9525">
              <a:noFill/>
              <a:miter lim="800000"/>
              <a:headEnd/>
              <a:tailEnd/>
            </a:ln>
          </p:spPr>
          <p:txBody>
            <a:bodyPr wrap="none">
              <a:spAutoFit/>
            </a:bodyPr>
            <a:lstStyle/>
            <a:p>
              <a:pPr fontAlgn="base">
                <a:spcBef>
                  <a:spcPct val="0"/>
                </a:spcBef>
                <a:spcAft>
                  <a:spcPct val="0"/>
                </a:spcAft>
              </a:pPr>
              <a:r>
                <a:rPr lang="de-DE" sz="1500" b="0" i="0" dirty="0" smtClean="0">
                  <a:solidFill>
                    <a:srgbClr val="FFFFFF"/>
                  </a:solidFill>
                </a:rPr>
                <a:t>Besuch 1</a:t>
              </a:r>
            </a:p>
          </p:txBody>
        </p:sp>
        <p:sp>
          <p:nvSpPr>
            <p:cNvPr id="24" name="TextBox 19"/>
            <p:cNvSpPr txBox="1">
              <a:spLocks noChangeArrowheads="1"/>
            </p:cNvSpPr>
            <p:nvPr/>
          </p:nvSpPr>
          <p:spPr bwMode="auto">
            <a:xfrm>
              <a:off x="2319561" y="5352817"/>
              <a:ext cx="1057029" cy="346199"/>
            </a:xfrm>
            <a:prstGeom prst="rect">
              <a:avLst/>
            </a:prstGeom>
            <a:noFill/>
            <a:ln w="9525">
              <a:noFill/>
              <a:miter lim="800000"/>
              <a:headEnd/>
              <a:tailEnd/>
            </a:ln>
          </p:spPr>
          <p:txBody>
            <a:bodyPr wrap="none">
              <a:spAutoFit/>
            </a:bodyPr>
            <a:lstStyle/>
            <a:p>
              <a:pPr fontAlgn="base">
                <a:spcBef>
                  <a:spcPct val="0"/>
                </a:spcBef>
                <a:spcAft>
                  <a:spcPct val="0"/>
                </a:spcAft>
              </a:pPr>
              <a:r>
                <a:rPr lang="de-DE" sz="1500" b="0" i="0" dirty="0" smtClean="0">
                  <a:solidFill>
                    <a:srgbClr val="FFFFFF"/>
                  </a:solidFill>
                </a:rPr>
                <a:t>Besuch 2</a:t>
              </a:r>
            </a:p>
          </p:txBody>
        </p:sp>
        <p:sp>
          <p:nvSpPr>
            <p:cNvPr id="25" name="TextBox 20"/>
            <p:cNvSpPr txBox="1">
              <a:spLocks noChangeArrowheads="1"/>
            </p:cNvSpPr>
            <p:nvPr/>
          </p:nvSpPr>
          <p:spPr bwMode="auto">
            <a:xfrm>
              <a:off x="3418112" y="5347349"/>
              <a:ext cx="2087887" cy="323165"/>
            </a:xfrm>
            <a:prstGeom prst="rect">
              <a:avLst/>
            </a:prstGeom>
            <a:noFill/>
            <a:ln w="9525">
              <a:noFill/>
              <a:miter lim="800000"/>
              <a:headEnd/>
              <a:tailEnd/>
            </a:ln>
          </p:spPr>
          <p:txBody>
            <a:bodyPr wrap="none">
              <a:spAutoFit/>
            </a:bodyPr>
            <a:lstStyle/>
            <a:p>
              <a:pPr fontAlgn="base">
                <a:spcBef>
                  <a:spcPct val="0"/>
                </a:spcBef>
                <a:spcAft>
                  <a:spcPct val="0"/>
                </a:spcAft>
              </a:pPr>
              <a:r>
                <a:rPr lang="de-DE" sz="1500" b="0" i="0" dirty="0" smtClean="0">
                  <a:solidFill>
                    <a:srgbClr val="FFFFFF"/>
                  </a:solidFill>
                </a:rPr>
                <a:t>Randomisierung </a:t>
              </a:r>
              <a:r>
                <a:rPr lang="de-DE" sz="1500" b="1" i="0" dirty="0" smtClean="0">
                  <a:solidFill>
                    <a:srgbClr val="F58025"/>
                  </a:solidFill>
                </a:rPr>
                <a:t>2:1:1</a:t>
              </a:r>
            </a:p>
          </p:txBody>
        </p:sp>
        <p:cxnSp>
          <p:nvCxnSpPr>
            <p:cNvPr id="26" name="Straight Arrow Connector 22"/>
            <p:cNvCxnSpPr/>
            <p:nvPr/>
          </p:nvCxnSpPr>
          <p:spPr>
            <a:xfrm rot="5400000" flipH="1" flipV="1">
              <a:off x="1265189" y="5228425"/>
              <a:ext cx="247416" cy="1367"/>
            </a:xfrm>
            <a:prstGeom prst="straightConnector1">
              <a:avLst/>
            </a:prstGeom>
            <a:ln w="47625">
              <a:solidFill>
                <a:srgbClr val="679AC9"/>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3"/>
            <p:cNvCxnSpPr/>
            <p:nvPr/>
          </p:nvCxnSpPr>
          <p:spPr>
            <a:xfrm rot="5400000" flipH="1" flipV="1">
              <a:off x="2643060" y="5228425"/>
              <a:ext cx="247416" cy="1367"/>
            </a:xfrm>
            <a:prstGeom prst="straightConnector1">
              <a:avLst/>
            </a:prstGeom>
            <a:ln w="47625">
              <a:solidFill>
                <a:srgbClr val="679AC9"/>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4"/>
            <p:cNvCxnSpPr/>
            <p:nvPr/>
          </p:nvCxnSpPr>
          <p:spPr>
            <a:xfrm rot="5400000" flipH="1" flipV="1">
              <a:off x="4007261" y="5228425"/>
              <a:ext cx="247416" cy="1367"/>
            </a:xfrm>
            <a:prstGeom prst="straightConnector1">
              <a:avLst/>
            </a:prstGeom>
            <a:ln w="47625">
              <a:solidFill>
                <a:srgbClr val="679AC9"/>
              </a:solidFill>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10492" y="726800"/>
            <a:ext cx="7772400" cy="523220"/>
          </a:xfrm>
          <a:prstGeom prst="rect">
            <a:avLst/>
          </a:prstGeom>
          <a:noFill/>
        </p:spPr>
        <p:txBody>
          <a:bodyPr wrap="square" rtlCol="0">
            <a:spAutoFit/>
          </a:bodyPr>
          <a:lstStyle/>
          <a:p>
            <a:pPr eaLnBrk="0" fontAlgn="base" hangingPunct="0">
              <a:spcBef>
                <a:spcPct val="0"/>
              </a:spcBef>
              <a:spcAft>
                <a:spcPct val="0"/>
              </a:spcAft>
            </a:pPr>
            <a:r>
              <a:rPr lang="de-DE" sz="2800" b="1" spc="50" dirty="0" smtClean="0">
                <a:solidFill>
                  <a:schemeClr val="tx2"/>
                </a:solidFill>
                <a:latin typeface="Arial" panose="020B0604020202020204" pitchFamily="34" charset="0"/>
                <a:cs typeface="Arial" panose="020B0604020202020204" pitchFamily="34" charset="0"/>
              </a:rPr>
              <a:t>Studienziele</a:t>
            </a:r>
            <a:endParaRPr lang="de-DE" sz="2800" b="1" spc="50" baseline="34000" dirty="0" smtClean="0">
              <a:solidFill>
                <a:schemeClr val="tx2"/>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683568" y="1772816"/>
            <a:ext cx="8763000" cy="3785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60000" indent="-360000">
              <a:spcBef>
                <a:spcPts val="600"/>
              </a:spcBef>
              <a:spcAft>
                <a:spcPts val="600"/>
              </a:spcAft>
              <a:buClr>
                <a:schemeClr val="tx1"/>
              </a:buClr>
              <a:buSzPct val="90000"/>
              <a:buFont typeface="Arial" panose="020B0604020202020204" pitchFamily="34" charset="0"/>
              <a:buChar char="•"/>
              <a:defRPr/>
            </a:pPr>
            <a:r>
              <a:rPr lang="de-DE" sz="2000" spc="10" dirty="0" smtClean="0">
                <a:latin typeface="ITC Franklin Gothic Std Demi Condensed"/>
              </a:rPr>
              <a:t>Primärer Endpunkt</a:t>
            </a:r>
            <a:r>
              <a:rPr lang="de-DE" sz="2000" spc="10" dirty="0" smtClean="0">
                <a:solidFill>
                  <a:srgbClr val="88746A"/>
                </a:solidFill>
                <a:latin typeface="ITC Franklin Gothic Std Demi Condensed"/>
              </a:rPr>
              <a:t/>
            </a:r>
            <a:br>
              <a:rPr lang="de-DE" sz="2000" spc="10" dirty="0" smtClean="0">
                <a:solidFill>
                  <a:srgbClr val="88746A"/>
                </a:solidFill>
                <a:latin typeface="ITC Franklin Gothic Std Demi Condensed"/>
              </a:rPr>
            </a:br>
            <a:r>
              <a:rPr lang="de-DE" sz="2000" spc="10" dirty="0" err="1" smtClean="0">
                <a:solidFill>
                  <a:schemeClr val="tx2"/>
                </a:solidFill>
                <a:latin typeface="FranklinGothic-MediumCond"/>
              </a:rPr>
              <a:t>Talwert</a:t>
            </a:r>
            <a:r>
              <a:rPr lang="de-DE" sz="2000" spc="10" dirty="0" smtClean="0">
                <a:solidFill>
                  <a:schemeClr val="tx2"/>
                </a:solidFill>
                <a:latin typeface="FranklinGothic-MediumCond"/>
              </a:rPr>
              <a:t> des FEV</a:t>
            </a:r>
            <a:r>
              <a:rPr lang="de-DE" sz="2000" spc="10" baseline="-25000" dirty="0" smtClean="0">
                <a:solidFill>
                  <a:schemeClr val="tx2"/>
                </a:solidFill>
                <a:latin typeface="FranklinGothic-MediumCond"/>
              </a:rPr>
              <a:t>1</a:t>
            </a:r>
            <a:r>
              <a:rPr lang="de-DE" sz="2000" spc="10" dirty="0" smtClean="0">
                <a:solidFill>
                  <a:schemeClr val="tx2"/>
                </a:solidFill>
                <a:latin typeface="FranklinGothic-MediumCond"/>
              </a:rPr>
              <a:t> in Woche 12 versus Placebo</a:t>
            </a:r>
          </a:p>
          <a:p>
            <a:pPr marL="342900" indent="-342900">
              <a:spcBef>
                <a:spcPts val="600"/>
              </a:spcBef>
              <a:spcAft>
                <a:spcPts val="600"/>
              </a:spcAft>
              <a:buClr>
                <a:schemeClr val="tx1"/>
              </a:buClr>
              <a:buSzPct val="90000"/>
              <a:buFont typeface="Arial" panose="020B0604020202020204" pitchFamily="34" charset="0"/>
              <a:buChar char="•"/>
              <a:defRPr/>
            </a:pPr>
            <a:endParaRPr lang="en-US" sz="2000" spc="10" dirty="0" smtClean="0">
              <a:solidFill>
                <a:srgbClr val="88746A"/>
              </a:solidFill>
              <a:latin typeface="FranklinGothic-MediumCond"/>
            </a:endParaRPr>
          </a:p>
          <a:p>
            <a:pPr marL="360000" indent="-360000">
              <a:spcBef>
                <a:spcPts val="600"/>
              </a:spcBef>
              <a:spcAft>
                <a:spcPts val="600"/>
              </a:spcAft>
              <a:buClr>
                <a:schemeClr val="tx1"/>
              </a:buClr>
              <a:buSzPct val="90000"/>
              <a:buFont typeface="Arial" panose="020B0604020202020204" pitchFamily="34" charset="0"/>
              <a:buChar char="•"/>
              <a:defRPr/>
            </a:pPr>
            <a:r>
              <a:rPr lang="de-DE" sz="2000" spc="10" dirty="0" smtClean="0">
                <a:latin typeface="ITC Franklin Gothic Std Demi Condensed"/>
              </a:rPr>
              <a:t>Wichtige Sekundärziele</a:t>
            </a:r>
            <a:r>
              <a:rPr lang="de-DE" sz="2000" spc="10" dirty="0" smtClean="0">
                <a:solidFill>
                  <a:srgbClr val="88746A"/>
                </a:solidFill>
                <a:latin typeface="ITC Franklin Gothic Std Demi Condensed"/>
              </a:rPr>
              <a:t/>
            </a:r>
            <a:br>
              <a:rPr lang="de-DE" sz="2000" spc="10" dirty="0" smtClean="0">
                <a:solidFill>
                  <a:srgbClr val="88746A"/>
                </a:solidFill>
                <a:latin typeface="ITC Franklin Gothic Std Demi Condensed"/>
              </a:rPr>
            </a:br>
            <a:r>
              <a:rPr lang="de-DE" sz="2000" spc="10" dirty="0" smtClean="0">
                <a:solidFill>
                  <a:schemeClr val="tx2"/>
                </a:solidFill>
                <a:latin typeface="FranklinGothic-MediumCond"/>
              </a:rPr>
              <a:t>TDI</a:t>
            </a:r>
            <a:r>
              <a:rPr lang="de-DE" sz="2000" spc="10" dirty="0" smtClean="0">
                <a:solidFill>
                  <a:srgbClr val="88746A"/>
                </a:solidFill>
                <a:latin typeface="FranklinGothic-MediumCond"/>
              </a:rPr>
              <a:t> </a:t>
            </a:r>
            <a:r>
              <a:rPr lang="de-DE" sz="2000" spc="10" dirty="0" smtClean="0">
                <a:latin typeface="FranklinGothic-MediumCond"/>
              </a:rPr>
              <a:t>versus Placebo nach 26 Wochen</a:t>
            </a:r>
            <a:r>
              <a:rPr lang="de-DE" sz="2000" spc="10" dirty="0" smtClean="0">
                <a:solidFill>
                  <a:srgbClr val="88746A"/>
                </a:solidFill>
                <a:latin typeface="FranklinGothic-MediumCond"/>
              </a:rPr>
              <a:t/>
            </a:r>
            <a:br>
              <a:rPr lang="de-DE" sz="2000" spc="10" dirty="0" smtClean="0">
                <a:solidFill>
                  <a:srgbClr val="88746A"/>
                </a:solidFill>
                <a:latin typeface="FranklinGothic-MediumCond"/>
              </a:rPr>
            </a:br>
            <a:r>
              <a:rPr lang="de-DE" sz="2000" spc="10" dirty="0" smtClean="0">
                <a:solidFill>
                  <a:schemeClr val="tx2"/>
                </a:solidFill>
                <a:latin typeface="FranklinGothic-MediumCond"/>
              </a:rPr>
              <a:t>SGRQ</a:t>
            </a:r>
            <a:r>
              <a:rPr lang="de-DE" sz="2000" spc="10" dirty="0" smtClean="0">
                <a:solidFill>
                  <a:srgbClr val="88746A"/>
                </a:solidFill>
                <a:latin typeface="FranklinGothic-MediumCond"/>
              </a:rPr>
              <a:t> </a:t>
            </a:r>
            <a:r>
              <a:rPr lang="de-DE" sz="2000" spc="10" dirty="0" smtClean="0">
                <a:latin typeface="FranklinGothic-MediumCond"/>
              </a:rPr>
              <a:t>versus Placebo nach 52 Wochen</a:t>
            </a:r>
          </a:p>
          <a:p>
            <a:pPr marL="342900" indent="-342900">
              <a:spcBef>
                <a:spcPts val="600"/>
              </a:spcBef>
              <a:spcAft>
                <a:spcPts val="600"/>
              </a:spcAft>
              <a:buClr>
                <a:schemeClr val="tx1"/>
              </a:buClr>
              <a:buSzPct val="90000"/>
              <a:buFont typeface="Arial" panose="020B0604020202020204" pitchFamily="34" charset="0"/>
              <a:buChar char="•"/>
              <a:defRPr/>
            </a:pPr>
            <a:endParaRPr lang="en-US" sz="2000" spc="10" dirty="0" smtClean="0">
              <a:solidFill>
                <a:srgbClr val="88746A"/>
              </a:solidFill>
              <a:latin typeface="FranklinGothic-MediumCond"/>
            </a:endParaRPr>
          </a:p>
          <a:p>
            <a:pPr marL="360000" indent="-360000">
              <a:spcBef>
                <a:spcPts val="600"/>
              </a:spcBef>
              <a:spcAft>
                <a:spcPts val="600"/>
              </a:spcAft>
              <a:buClr>
                <a:schemeClr val="tx1"/>
              </a:buClr>
              <a:buSzPct val="90000"/>
              <a:buFont typeface="Arial" panose="020B0604020202020204" pitchFamily="34" charset="0"/>
              <a:buChar char="•"/>
              <a:defRPr/>
            </a:pPr>
            <a:r>
              <a:rPr lang="de-DE" sz="2000" spc="10" dirty="0" smtClean="0">
                <a:latin typeface="ITC Franklin Gothic Std Demi Condensed"/>
              </a:rPr>
              <a:t>Wichtige Sekundärziele</a:t>
            </a:r>
            <a:r>
              <a:rPr lang="de-DE" sz="2000" spc="10" dirty="0" smtClean="0">
                <a:solidFill>
                  <a:srgbClr val="88746A"/>
                </a:solidFill>
                <a:latin typeface="ITC Franklin Gothic Std Demi Condensed"/>
              </a:rPr>
              <a:t/>
            </a:r>
            <a:br>
              <a:rPr lang="de-DE" sz="2000" spc="10" dirty="0" smtClean="0">
                <a:solidFill>
                  <a:srgbClr val="88746A"/>
                </a:solidFill>
                <a:latin typeface="ITC Franklin Gothic Std Demi Condensed"/>
              </a:rPr>
            </a:br>
            <a:r>
              <a:rPr lang="de-DE" sz="2000" spc="10" dirty="0" smtClean="0">
                <a:solidFill>
                  <a:schemeClr val="tx2"/>
                </a:solidFill>
                <a:latin typeface="FranklinGothic-MediumCond"/>
              </a:rPr>
              <a:t>Zeit bis zur ersten </a:t>
            </a:r>
            <a:r>
              <a:rPr lang="de-DE" sz="2000" spc="10" dirty="0" err="1" smtClean="0">
                <a:latin typeface="FranklinGothic-MediumCond"/>
              </a:rPr>
              <a:t>COPD-</a:t>
            </a:r>
            <a:r>
              <a:rPr lang="de-DE" sz="2000" spc="10" dirty="0" err="1" smtClean="0">
                <a:solidFill>
                  <a:schemeClr val="tx2"/>
                </a:solidFill>
                <a:latin typeface="FranklinGothic-MediumCond"/>
              </a:rPr>
              <a:t>Exazerbation</a:t>
            </a:r>
            <a:r>
              <a:rPr lang="de-DE" sz="2000" spc="10" dirty="0" smtClean="0">
                <a:solidFill>
                  <a:srgbClr val="88746A"/>
                </a:solidFill>
                <a:latin typeface="FranklinGothic-MediumCond"/>
              </a:rPr>
              <a:t> </a:t>
            </a:r>
            <a:r>
              <a:rPr lang="de-DE" sz="2000" spc="10" dirty="0" err="1" smtClean="0">
                <a:latin typeface="FranklinGothic-MediumCond"/>
              </a:rPr>
              <a:t>versus</a:t>
            </a:r>
            <a:r>
              <a:rPr lang="de-DE" sz="2000" spc="10" dirty="0" smtClean="0">
                <a:latin typeface="FranklinGothic-MediumCond"/>
              </a:rPr>
              <a:t> Placebo</a:t>
            </a:r>
            <a:br>
              <a:rPr lang="de-DE" sz="2000" spc="10" dirty="0" smtClean="0">
                <a:latin typeface="FranklinGothic-MediumCond"/>
              </a:rPr>
            </a:br>
            <a:r>
              <a:rPr lang="de-DE" sz="2000" spc="10" dirty="0" smtClean="0">
                <a:solidFill>
                  <a:schemeClr val="tx2"/>
                </a:solidFill>
                <a:latin typeface="FranklinGothic-MediumCond"/>
              </a:rPr>
              <a:t>Gebrauch von Notfallmedikation </a:t>
            </a:r>
            <a:r>
              <a:rPr lang="de-DE" sz="2000" spc="10" dirty="0" err="1" smtClean="0">
                <a:latin typeface="FranklinGothic-MediumCond"/>
              </a:rPr>
              <a:t>versus</a:t>
            </a:r>
            <a:r>
              <a:rPr lang="de-DE" sz="2000" spc="10" dirty="0" smtClean="0">
                <a:latin typeface="FranklinGothic-MediumCond"/>
              </a:rPr>
              <a:t> Placebo über 52 Wochen</a:t>
            </a:r>
          </a:p>
        </p:txBody>
      </p:sp>
      <p:sp>
        <p:nvSpPr>
          <p:cNvPr id="2" name="TextBox 1"/>
          <p:cNvSpPr txBox="1"/>
          <p:nvPr/>
        </p:nvSpPr>
        <p:spPr>
          <a:xfrm>
            <a:off x="410492" y="5745936"/>
            <a:ext cx="8576066" cy="461665"/>
          </a:xfrm>
          <a:prstGeom prst="rect">
            <a:avLst/>
          </a:prstGeom>
          <a:noFill/>
        </p:spPr>
        <p:txBody>
          <a:bodyPr wrap="none" rtlCol="0">
            <a:spAutoFit/>
          </a:bodyPr>
          <a:lstStyle/>
          <a:p>
            <a:r>
              <a:rPr lang="de-DE" sz="1200" spc="10" dirty="0" smtClean="0">
                <a:solidFill>
                  <a:srgbClr val="88746A"/>
                </a:solidFill>
                <a:latin typeface="ITC Franklin Gothic Std Book"/>
              </a:rPr>
              <a:t>FEV1 = </a:t>
            </a:r>
            <a:r>
              <a:rPr lang="de-DE" sz="1200" spc="10" dirty="0" err="1" smtClean="0">
                <a:solidFill>
                  <a:srgbClr val="88746A"/>
                </a:solidFill>
                <a:latin typeface="ITC Franklin Gothic Std Book"/>
              </a:rPr>
              <a:t>forced</a:t>
            </a:r>
            <a:r>
              <a:rPr lang="de-DE" sz="1200" spc="10" dirty="0" smtClean="0">
                <a:solidFill>
                  <a:srgbClr val="88746A"/>
                </a:solidFill>
                <a:latin typeface="ITC Franklin Gothic Std Book"/>
              </a:rPr>
              <a:t> </a:t>
            </a:r>
            <a:r>
              <a:rPr lang="de-DE" sz="1200" spc="10" dirty="0" err="1" smtClean="0">
                <a:solidFill>
                  <a:srgbClr val="88746A"/>
                </a:solidFill>
                <a:latin typeface="ITC Franklin Gothic Std Book"/>
              </a:rPr>
              <a:t>expiratory</a:t>
            </a:r>
            <a:r>
              <a:rPr lang="de-DE" sz="1200" spc="10" dirty="0" smtClean="0">
                <a:solidFill>
                  <a:srgbClr val="88746A"/>
                </a:solidFill>
                <a:latin typeface="ITC Franklin Gothic Std Book"/>
              </a:rPr>
              <a:t> </a:t>
            </a:r>
            <a:r>
              <a:rPr lang="de-DE" sz="1200" spc="10" dirty="0" err="1" smtClean="0">
                <a:solidFill>
                  <a:srgbClr val="88746A"/>
                </a:solidFill>
                <a:latin typeface="ITC Franklin Gothic Std Book"/>
              </a:rPr>
              <a:t>volume</a:t>
            </a:r>
            <a:r>
              <a:rPr lang="de-DE" sz="1200" spc="10" dirty="0" smtClean="0">
                <a:solidFill>
                  <a:srgbClr val="88746A"/>
                </a:solidFill>
                <a:latin typeface="ITC Franklin Gothic Std Book"/>
              </a:rPr>
              <a:t> in 1s, TDI </a:t>
            </a:r>
            <a:r>
              <a:rPr lang="de-DE" sz="1200" spc="10" dirty="0">
                <a:solidFill>
                  <a:srgbClr val="88746A"/>
                </a:solidFill>
                <a:latin typeface="ITC Franklin Gothic Std Book"/>
              </a:rPr>
              <a:t>= Transition </a:t>
            </a:r>
            <a:r>
              <a:rPr lang="de-DE" sz="1200" spc="10" dirty="0" err="1">
                <a:solidFill>
                  <a:srgbClr val="88746A"/>
                </a:solidFill>
                <a:latin typeface="ITC Franklin Gothic Std Book"/>
              </a:rPr>
              <a:t>Dyspnea</a:t>
            </a:r>
            <a:r>
              <a:rPr lang="de-DE" sz="1200" spc="10" dirty="0">
                <a:solidFill>
                  <a:srgbClr val="88746A"/>
                </a:solidFill>
                <a:latin typeface="ITC Franklin Gothic Std Book"/>
              </a:rPr>
              <a:t> Index, </a:t>
            </a:r>
            <a:r>
              <a:rPr lang="de-AT" sz="1200" spc="10" dirty="0">
                <a:solidFill>
                  <a:srgbClr val="88746A"/>
                </a:solidFill>
                <a:latin typeface="ITC Franklin Gothic Std Book"/>
              </a:rPr>
              <a:t>SGRQ = </a:t>
            </a:r>
            <a:r>
              <a:rPr lang="de-DE" sz="1200" spc="10" dirty="0">
                <a:solidFill>
                  <a:srgbClr val="88746A"/>
                </a:solidFill>
                <a:latin typeface="ITC Franklin Gothic Std Book"/>
              </a:rPr>
              <a:t>St. George’s </a:t>
            </a:r>
            <a:r>
              <a:rPr lang="de-DE" sz="1200" spc="10" dirty="0" err="1">
                <a:solidFill>
                  <a:srgbClr val="88746A"/>
                </a:solidFill>
                <a:latin typeface="ITC Franklin Gothic Std Book"/>
              </a:rPr>
              <a:t>Respiratory</a:t>
            </a:r>
            <a:r>
              <a:rPr lang="de-DE" sz="1200" spc="10" dirty="0">
                <a:solidFill>
                  <a:srgbClr val="88746A"/>
                </a:solidFill>
                <a:latin typeface="ITC Franklin Gothic Std Book"/>
              </a:rPr>
              <a:t> </a:t>
            </a:r>
            <a:r>
              <a:rPr lang="de-DE" sz="1200" spc="10" dirty="0" err="1">
                <a:solidFill>
                  <a:srgbClr val="88746A"/>
                </a:solidFill>
                <a:latin typeface="ITC Franklin Gothic Std Book"/>
              </a:rPr>
              <a:t>Questionnaire</a:t>
            </a:r>
            <a:r>
              <a:rPr lang="de-DE" sz="1200" spc="10" dirty="0">
                <a:solidFill>
                  <a:srgbClr val="88746A"/>
                </a:solidFill>
                <a:latin typeface="ITC Franklin Gothic Std Book"/>
              </a:rPr>
              <a:t> </a:t>
            </a:r>
            <a:endParaRPr lang="en-US" sz="1200" spc="10" dirty="0">
              <a:solidFill>
                <a:srgbClr val="88746A"/>
              </a:solidFill>
              <a:latin typeface="ITC Franklin Gothic Std Book"/>
            </a:endParaRPr>
          </a:p>
          <a:p>
            <a:endParaRPr lang="de-AT" sz="1200" spc="10" dirty="0">
              <a:solidFill>
                <a:srgbClr val="88746A"/>
              </a:solidFill>
              <a:latin typeface="ITC Franklin Gothic Std Book"/>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837531" y="1988840"/>
            <a:ext cx="7969696" cy="3170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indent="-342900">
              <a:spcBef>
                <a:spcPts val="600"/>
              </a:spcBef>
              <a:spcAft>
                <a:spcPts val="600"/>
              </a:spcAft>
              <a:buSzPct val="90000"/>
              <a:buFont typeface="Arial" panose="020B0604020202020204" pitchFamily="34" charset="0"/>
              <a:buChar char="•"/>
              <a:defRPr/>
            </a:pPr>
            <a:r>
              <a:rPr lang="de-DE" sz="2000" b="1" spc="10" dirty="0" smtClean="0">
                <a:latin typeface="ITC Franklin Gothic Std Demi Condensed"/>
              </a:rPr>
              <a:t>Zusätzliche sekundäre Vergleiche:</a:t>
            </a:r>
            <a:r>
              <a:rPr lang="de-DE" sz="2000" spc="10" dirty="0" smtClean="0">
                <a:latin typeface="ITC Franklin Gothic Std Demi Condensed"/>
              </a:rPr>
              <a:t/>
            </a:r>
            <a:br>
              <a:rPr lang="de-DE" sz="2000" spc="10" dirty="0" smtClean="0">
                <a:latin typeface="ITC Franklin Gothic Std Demi Condensed"/>
              </a:rPr>
            </a:br>
            <a:r>
              <a:rPr lang="de-DE" sz="2000" spc="10" dirty="0" smtClean="0">
                <a:latin typeface="FranklinGothic-MediumCond"/>
              </a:rPr>
              <a:t>FEV</a:t>
            </a:r>
            <a:r>
              <a:rPr lang="de-DE" sz="2000" spc="10" baseline="-25000" dirty="0" smtClean="0">
                <a:latin typeface="FranklinGothic-MediumCond"/>
              </a:rPr>
              <a:t>1</a:t>
            </a:r>
            <a:r>
              <a:rPr lang="de-DE" sz="2000" spc="10" dirty="0" smtClean="0">
                <a:latin typeface="FranklinGothic-MediumCond"/>
              </a:rPr>
              <a:t>, FEV</a:t>
            </a:r>
            <a:r>
              <a:rPr lang="de-DE" sz="2000" spc="10" baseline="-25000" dirty="0" smtClean="0">
                <a:latin typeface="FranklinGothic-MediumCond"/>
              </a:rPr>
              <a:t>1 </a:t>
            </a:r>
            <a:r>
              <a:rPr lang="de-DE" sz="2000" spc="10" dirty="0" smtClean="0">
                <a:latin typeface="FranklinGothic-MediumCond"/>
              </a:rPr>
              <a:t>AUC und FVC in einer Untergruppe von Patienten </a:t>
            </a:r>
            <a:br>
              <a:rPr lang="de-DE" sz="2000" spc="10" dirty="0" smtClean="0">
                <a:latin typeface="FranklinGothic-MediumCond"/>
              </a:rPr>
            </a:br>
            <a:r>
              <a:rPr lang="de-DE" sz="2000" spc="10" dirty="0" smtClean="0">
                <a:latin typeface="FranklinGothic-MediumCond"/>
              </a:rPr>
              <a:t>zu allen Zeitpunkten</a:t>
            </a:r>
            <a:r>
              <a:rPr lang="de-DE" sz="2000" spc="10" dirty="0" smtClean="0">
                <a:solidFill>
                  <a:srgbClr val="88746A"/>
                </a:solidFill>
                <a:latin typeface="FranklinGothic-MediumCond"/>
              </a:rPr>
              <a:t/>
            </a:r>
            <a:br>
              <a:rPr lang="de-DE" sz="2000" spc="10" dirty="0" smtClean="0">
                <a:solidFill>
                  <a:srgbClr val="88746A"/>
                </a:solidFill>
                <a:latin typeface="FranklinGothic-MediumCond"/>
              </a:rPr>
            </a:br>
            <a:r>
              <a:rPr lang="de-DE" sz="2000" spc="10" dirty="0" smtClean="0">
                <a:solidFill>
                  <a:schemeClr val="tx2"/>
                </a:solidFill>
                <a:latin typeface="FranklinGothic-MediumCond"/>
              </a:rPr>
              <a:t>Rate</a:t>
            </a:r>
            <a:r>
              <a:rPr lang="de-DE" sz="2000" spc="10" dirty="0" smtClean="0">
                <a:solidFill>
                  <a:srgbClr val="88746A"/>
                </a:solidFill>
                <a:latin typeface="FranklinGothic-MediumCond"/>
              </a:rPr>
              <a:t> </a:t>
            </a:r>
            <a:r>
              <a:rPr lang="de-DE" sz="2000" spc="10" dirty="0" smtClean="0">
                <a:latin typeface="FranklinGothic-MediumCond"/>
              </a:rPr>
              <a:t>der</a:t>
            </a:r>
            <a:r>
              <a:rPr lang="de-DE" sz="2000" spc="10" dirty="0" smtClean="0">
                <a:solidFill>
                  <a:srgbClr val="88746A"/>
                </a:solidFill>
                <a:latin typeface="FranklinGothic-MediumCond"/>
              </a:rPr>
              <a:t> </a:t>
            </a:r>
            <a:r>
              <a:rPr lang="de-DE" sz="2000" spc="10" dirty="0" smtClean="0">
                <a:latin typeface="FranklinGothic-MediumCond"/>
              </a:rPr>
              <a:t>COPD-</a:t>
            </a:r>
            <a:r>
              <a:rPr lang="de-DE" sz="2000" spc="10" dirty="0" smtClean="0">
                <a:solidFill>
                  <a:schemeClr val="tx2"/>
                </a:solidFill>
                <a:latin typeface="FranklinGothic-MediumCond"/>
              </a:rPr>
              <a:t>Exazerbationen</a:t>
            </a:r>
            <a:r>
              <a:rPr lang="de-DE" sz="2000" spc="10" dirty="0" smtClean="0">
                <a:solidFill>
                  <a:srgbClr val="88746A"/>
                </a:solidFill>
                <a:latin typeface="FranklinGothic-MediumCond"/>
              </a:rPr>
              <a:t> </a:t>
            </a:r>
            <a:r>
              <a:rPr lang="de-DE" sz="2000" spc="10" dirty="0" smtClean="0">
                <a:latin typeface="FranklinGothic-MediumCond"/>
              </a:rPr>
              <a:t>über 52 Wochen</a:t>
            </a:r>
            <a:br>
              <a:rPr lang="de-DE" sz="2000" spc="10" dirty="0" smtClean="0">
                <a:latin typeface="FranklinGothic-MediumCond"/>
              </a:rPr>
            </a:br>
            <a:r>
              <a:rPr lang="de-DE" sz="2000" spc="10" dirty="0" smtClean="0">
                <a:latin typeface="FranklinGothic-MediumCond"/>
              </a:rPr>
              <a:t>Herz-Kreislauf-Sicherheitsprofil beurteilt anhand Langzeit-EKG</a:t>
            </a:r>
          </a:p>
          <a:p>
            <a:pPr>
              <a:spcBef>
                <a:spcPts val="600"/>
              </a:spcBef>
              <a:spcAft>
                <a:spcPts val="600"/>
              </a:spcAft>
              <a:buSzPct val="90000"/>
              <a:defRPr/>
            </a:pPr>
            <a:endParaRPr lang="de-DE" sz="2000" spc="10" dirty="0" smtClean="0">
              <a:solidFill>
                <a:srgbClr val="88746A"/>
              </a:solidFill>
              <a:latin typeface="FranklinGothic-MediumCond"/>
            </a:endParaRPr>
          </a:p>
          <a:p>
            <a:pPr marL="342900" indent="-342900">
              <a:spcBef>
                <a:spcPts val="600"/>
              </a:spcBef>
              <a:spcAft>
                <a:spcPts val="600"/>
              </a:spcAft>
              <a:buSzPct val="90000"/>
              <a:buFont typeface="Arial" panose="020B0604020202020204" pitchFamily="34" charset="0"/>
              <a:buChar char="•"/>
              <a:defRPr/>
            </a:pPr>
            <a:r>
              <a:rPr lang="de-DE" sz="2000" b="1" spc="10" dirty="0" smtClean="0">
                <a:latin typeface="ITC Franklin Gothic Std Demi Condensed"/>
              </a:rPr>
              <a:t>Exploratorische Ziele:</a:t>
            </a:r>
            <a:r>
              <a:rPr lang="de-DE" sz="2000" spc="10" dirty="0" smtClean="0">
                <a:solidFill>
                  <a:srgbClr val="88746A"/>
                </a:solidFill>
                <a:latin typeface="ITC Franklin Gothic Std Demi Condensed"/>
              </a:rPr>
              <a:t/>
            </a:r>
            <a:br>
              <a:rPr lang="de-DE" sz="2000" spc="10" dirty="0" smtClean="0">
                <a:solidFill>
                  <a:srgbClr val="88746A"/>
                </a:solidFill>
                <a:latin typeface="ITC Franklin Gothic Std Demi Condensed"/>
              </a:rPr>
            </a:br>
            <a:r>
              <a:rPr lang="de-DE" sz="2000" spc="10" dirty="0" smtClean="0">
                <a:latin typeface="FranklinGothic-MediumCond"/>
              </a:rPr>
              <a:t>Offenes (open-label) </a:t>
            </a:r>
            <a:r>
              <a:rPr lang="de-DE" sz="2000" spc="10" dirty="0" err="1" smtClean="0">
                <a:solidFill>
                  <a:schemeClr val="tx2"/>
                </a:solidFill>
                <a:latin typeface="FranklinGothic-MediumCond"/>
              </a:rPr>
              <a:t>Tiotropium</a:t>
            </a:r>
            <a:r>
              <a:rPr lang="de-DE" sz="2000" spc="10" dirty="0" smtClean="0">
                <a:solidFill>
                  <a:srgbClr val="F58025"/>
                </a:solidFill>
                <a:latin typeface="FranklinGothic-MediumCond"/>
              </a:rPr>
              <a:t> </a:t>
            </a:r>
            <a:r>
              <a:rPr lang="de-DE" sz="2000" spc="10" dirty="0" smtClean="0">
                <a:latin typeface="FranklinGothic-MediumCond"/>
              </a:rPr>
              <a:t>18 µg 1-mal tgl. versus </a:t>
            </a:r>
            <a:r>
              <a:rPr lang="de-DE" sz="2000" spc="10" dirty="0" err="1" smtClean="0">
                <a:latin typeface="FranklinGothic-MediumCond"/>
              </a:rPr>
              <a:t>Glycopyrronium</a:t>
            </a:r>
            <a:r>
              <a:rPr lang="de-DE" sz="2000" spc="10" dirty="0" smtClean="0">
                <a:latin typeface="FranklinGothic-MediumCond"/>
              </a:rPr>
              <a:t> und</a:t>
            </a:r>
            <a:r>
              <a:rPr lang="de-DE" sz="2000" spc="10" dirty="0" smtClean="0">
                <a:solidFill>
                  <a:srgbClr val="F58025"/>
                </a:solidFill>
                <a:latin typeface="FranklinGothic-MediumCond"/>
              </a:rPr>
              <a:t> </a:t>
            </a:r>
            <a:r>
              <a:rPr lang="de-DE" sz="2000" spc="10" dirty="0" smtClean="0">
                <a:solidFill>
                  <a:schemeClr val="tx2"/>
                </a:solidFill>
                <a:latin typeface="FranklinGothic-MediumCond"/>
              </a:rPr>
              <a:t>Placebo</a:t>
            </a:r>
            <a:r>
              <a:rPr lang="de-DE" sz="2000" spc="10" dirty="0" smtClean="0">
                <a:solidFill>
                  <a:srgbClr val="F58025"/>
                </a:solidFill>
                <a:latin typeface="FranklinGothic-MediumCond"/>
              </a:rPr>
              <a:t> </a:t>
            </a:r>
            <a:r>
              <a:rPr lang="de-DE" sz="2000" spc="10" dirty="0" smtClean="0">
                <a:latin typeface="FranklinGothic-MediumCond"/>
              </a:rPr>
              <a:t>bzgl. der oben aufgelisteten Ziele</a:t>
            </a:r>
          </a:p>
        </p:txBody>
      </p:sp>
      <p:sp>
        <p:nvSpPr>
          <p:cNvPr id="8" name="Textfeld 12"/>
          <p:cNvSpPr txBox="1"/>
          <p:nvPr/>
        </p:nvSpPr>
        <p:spPr>
          <a:xfrm>
            <a:off x="410492" y="726800"/>
            <a:ext cx="7772400" cy="523220"/>
          </a:xfrm>
          <a:prstGeom prst="rect">
            <a:avLst/>
          </a:prstGeom>
          <a:noFill/>
        </p:spPr>
        <p:txBody>
          <a:bodyPr wrap="square" rtlCol="0">
            <a:spAutoFit/>
          </a:bodyPr>
          <a:lstStyle/>
          <a:p>
            <a:pPr eaLnBrk="0" fontAlgn="base" hangingPunct="0">
              <a:spcBef>
                <a:spcPct val="0"/>
              </a:spcBef>
              <a:spcAft>
                <a:spcPct val="0"/>
              </a:spcAft>
            </a:pPr>
            <a:r>
              <a:rPr lang="de-DE" sz="2800" b="1" spc="50" dirty="0" smtClean="0">
                <a:solidFill>
                  <a:schemeClr val="tx2"/>
                </a:solidFill>
                <a:latin typeface="Arial" panose="020B0604020202020204" pitchFamily="34" charset="0"/>
                <a:cs typeface="Arial" panose="020B0604020202020204" pitchFamily="34" charset="0"/>
              </a:rPr>
              <a:t>Studienziele</a:t>
            </a:r>
            <a:endParaRPr lang="de-DE" sz="2800" b="1" spc="50" baseline="34000" dirty="0" smtClean="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1115616" y="5733256"/>
            <a:ext cx="6875793" cy="461665"/>
          </a:xfrm>
          <a:prstGeom prst="rect">
            <a:avLst/>
          </a:prstGeom>
        </p:spPr>
        <p:txBody>
          <a:bodyPr wrap="none">
            <a:spAutoFit/>
          </a:bodyPr>
          <a:lstStyle/>
          <a:p>
            <a:r>
              <a:rPr lang="de-DE" sz="1200" spc="10" dirty="0">
                <a:solidFill>
                  <a:srgbClr val="88746A"/>
                </a:solidFill>
                <a:latin typeface="ITC Franklin Gothic Std Book"/>
              </a:rPr>
              <a:t>FEV</a:t>
            </a:r>
            <a:r>
              <a:rPr lang="de-DE" sz="1200" spc="10" baseline="-25000" dirty="0">
                <a:solidFill>
                  <a:srgbClr val="88746A"/>
                </a:solidFill>
                <a:latin typeface="ITC Franklin Gothic Std Book"/>
              </a:rPr>
              <a:t>1</a:t>
            </a:r>
            <a:r>
              <a:rPr lang="de-DE" sz="1200" spc="10" dirty="0">
                <a:solidFill>
                  <a:srgbClr val="88746A"/>
                </a:solidFill>
                <a:latin typeface="ITC Franklin Gothic Std Book"/>
              </a:rPr>
              <a:t> = </a:t>
            </a:r>
            <a:r>
              <a:rPr lang="de-DE" sz="1200" spc="10" dirty="0" err="1">
                <a:solidFill>
                  <a:srgbClr val="88746A"/>
                </a:solidFill>
                <a:latin typeface="ITC Franklin Gothic Std Book"/>
              </a:rPr>
              <a:t>forced</a:t>
            </a:r>
            <a:r>
              <a:rPr lang="de-DE" sz="1200" spc="10" dirty="0">
                <a:solidFill>
                  <a:srgbClr val="88746A"/>
                </a:solidFill>
                <a:latin typeface="ITC Franklin Gothic Std Book"/>
              </a:rPr>
              <a:t> </a:t>
            </a:r>
            <a:r>
              <a:rPr lang="de-DE" sz="1200" spc="10" dirty="0" err="1">
                <a:solidFill>
                  <a:srgbClr val="88746A"/>
                </a:solidFill>
                <a:latin typeface="ITC Franklin Gothic Std Book"/>
              </a:rPr>
              <a:t>expiratory</a:t>
            </a:r>
            <a:r>
              <a:rPr lang="de-DE" sz="1200" spc="10" dirty="0">
                <a:solidFill>
                  <a:srgbClr val="88746A"/>
                </a:solidFill>
                <a:latin typeface="ITC Franklin Gothic Std Book"/>
              </a:rPr>
              <a:t> </a:t>
            </a:r>
            <a:r>
              <a:rPr lang="de-DE" sz="1200" spc="10" dirty="0" err="1">
                <a:solidFill>
                  <a:srgbClr val="88746A"/>
                </a:solidFill>
                <a:latin typeface="ITC Franklin Gothic Std Book"/>
              </a:rPr>
              <a:t>volume</a:t>
            </a:r>
            <a:r>
              <a:rPr lang="de-DE" sz="1200" spc="10" dirty="0">
                <a:solidFill>
                  <a:srgbClr val="88746A"/>
                </a:solidFill>
                <a:latin typeface="ITC Franklin Gothic Std Book"/>
              </a:rPr>
              <a:t> in 1s, </a:t>
            </a:r>
            <a:r>
              <a:rPr lang="de-DE" sz="1200" spc="10" dirty="0" smtClean="0">
                <a:solidFill>
                  <a:srgbClr val="88746A"/>
                </a:solidFill>
                <a:latin typeface="ITC Franklin Gothic Std Book"/>
              </a:rPr>
              <a:t>AUC = </a:t>
            </a:r>
            <a:r>
              <a:rPr lang="de-DE" sz="1200" spc="10" dirty="0" err="1" smtClean="0">
                <a:solidFill>
                  <a:srgbClr val="88746A"/>
                </a:solidFill>
                <a:latin typeface="ITC Franklin Gothic Std Book"/>
              </a:rPr>
              <a:t>area</a:t>
            </a:r>
            <a:r>
              <a:rPr lang="de-DE" sz="1200" spc="10" dirty="0" smtClean="0">
                <a:solidFill>
                  <a:srgbClr val="88746A"/>
                </a:solidFill>
                <a:latin typeface="ITC Franklin Gothic Std Book"/>
              </a:rPr>
              <a:t> </a:t>
            </a:r>
            <a:r>
              <a:rPr lang="de-DE" sz="1200" spc="10" dirty="0" err="1" smtClean="0">
                <a:solidFill>
                  <a:srgbClr val="88746A"/>
                </a:solidFill>
                <a:latin typeface="ITC Franklin Gothic Std Book"/>
              </a:rPr>
              <a:t>under</a:t>
            </a:r>
            <a:r>
              <a:rPr lang="de-DE" sz="1200" spc="10" dirty="0" smtClean="0">
                <a:solidFill>
                  <a:srgbClr val="88746A"/>
                </a:solidFill>
                <a:latin typeface="ITC Franklin Gothic Std Book"/>
              </a:rPr>
              <a:t> </a:t>
            </a:r>
            <a:r>
              <a:rPr lang="de-DE" sz="1200" spc="10" dirty="0" err="1" smtClean="0">
                <a:solidFill>
                  <a:srgbClr val="88746A"/>
                </a:solidFill>
                <a:latin typeface="ITC Franklin Gothic Std Book"/>
              </a:rPr>
              <a:t>the</a:t>
            </a:r>
            <a:r>
              <a:rPr lang="de-DE" sz="1200" spc="10" dirty="0" smtClean="0">
                <a:solidFill>
                  <a:srgbClr val="88746A"/>
                </a:solidFill>
                <a:latin typeface="ITC Franklin Gothic Std Book"/>
              </a:rPr>
              <a:t> </a:t>
            </a:r>
            <a:r>
              <a:rPr lang="de-DE" sz="1200" spc="10" dirty="0" err="1" smtClean="0">
                <a:solidFill>
                  <a:srgbClr val="88746A"/>
                </a:solidFill>
                <a:latin typeface="ITC Franklin Gothic Std Book"/>
              </a:rPr>
              <a:t>curve</a:t>
            </a:r>
            <a:r>
              <a:rPr lang="de-DE" sz="1200" spc="10" dirty="0" smtClean="0">
                <a:solidFill>
                  <a:srgbClr val="88746A"/>
                </a:solidFill>
                <a:latin typeface="ITC Franklin Gothic Std Book"/>
              </a:rPr>
              <a:t>, FVC = </a:t>
            </a:r>
            <a:r>
              <a:rPr lang="de-DE" sz="1200" spc="10" dirty="0" err="1" smtClean="0">
                <a:solidFill>
                  <a:srgbClr val="88746A"/>
                </a:solidFill>
                <a:latin typeface="ITC Franklin Gothic Std Book"/>
              </a:rPr>
              <a:t>forced</a:t>
            </a:r>
            <a:r>
              <a:rPr lang="de-DE" sz="1200" spc="10" dirty="0" smtClean="0">
                <a:solidFill>
                  <a:srgbClr val="88746A"/>
                </a:solidFill>
                <a:latin typeface="ITC Franklin Gothic Std Book"/>
              </a:rPr>
              <a:t> vital </a:t>
            </a:r>
            <a:r>
              <a:rPr lang="de-DE" sz="1200" spc="10" dirty="0" err="1" smtClean="0">
                <a:solidFill>
                  <a:srgbClr val="88746A"/>
                </a:solidFill>
                <a:latin typeface="ITC Franklin Gothic Std Book"/>
              </a:rPr>
              <a:t>capacity</a:t>
            </a:r>
            <a:r>
              <a:rPr lang="de-DE" sz="1200" spc="10" dirty="0" smtClean="0">
                <a:solidFill>
                  <a:srgbClr val="88746A"/>
                </a:solidFill>
                <a:latin typeface="ITC Franklin Gothic Std Book"/>
              </a:rPr>
              <a:t>, </a:t>
            </a:r>
          </a:p>
          <a:p>
            <a:r>
              <a:rPr lang="de-DE" sz="1200" spc="10" dirty="0" smtClean="0">
                <a:solidFill>
                  <a:srgbClr val="88746A"/>
                </a:solidFill>
                <a:latin typeface="ITC Franklin Gothic Std Book"/>
              </a:rPr>
              <a:t>COPD = </a:t>
            </a:r>
            <a:r>
              <a:rPr lang="de-DE" sz="1200" spc="10" dirty="0" err="1" smtClean="0">
                <a:solidFill>
                  <a:srgbClr val="88746A"/>
                </a:solidFill>
                <a:latin typeface="ITC Franklin Gothic Std Book"/>
              </a:rPr>
              <a:t>chronic</a:t>
            </a:r>
            <a:r>
              <a:rPr lang="de-DE" sz="1200" spc="10" dirty="0" smtClean="0">
                <a:solidFill>
                  <a:srgbClr val="88746A"/>
                </a:solidFill>
                <a:latin typeface="ITC Franklin Gothic Std Book"/>
              </a:rPr>
              <a:t> </a:t>
            </a:r>
            <a:r>
              <a:rPr lang="de-DE" sz="1200" spc="10" dirty="0" err="1" smtClean="0">
                <a:solidFill>
                  <a:srgbClr val="88746A"/>
                </a:solidFill>
                <a:latin typeface="ITC Franklin Gothic Std Book"/>
              </a:rPr>
              <a:t>obstructive</a:t>
            </a:r>
            <a:r>
              <a:rPr lang="de-DE" sz="1200" spc="10" dirty="0" smtClean="0">
                <a:solidFill>
                  <a:srgbClr val="88746A"/>
                </a:solidFill>
                <a:latin typeface="ITC Franklin Gothic Std Book"/>
              </a:rPr>
              <a:t> </a:t>
            </a:r>
            <a:r>
              <a:rPr lang="de-DE" sz="1200" spc="10" dirty="0" err="1" smtClean="0">
                <a:solidFill>
                  <a:srgbClr val="88746A"/>
                </a:solidFill>
                <a:latin typeface="ITC Franklin Gothic Std Book"/>
              </a:rPr>
              <a:t>pulmonary</a:t>
            </a:r>
            <a:r>
              <a:rPr lang="de-DE" sz="1200" spc="10" dirty="0" smtClean="0">
                <a:solidFill>
                  <a:srgbClr val="88746A"/>
                </a:solidFill>
                <a:latin typeface="ITC Franklin Gothic Std Book"/>
              </a:rPr>
              <a:t> </a:t>
            </a:r>
            <a:r>
              <a:rPr lang="de-DE" sz="1200" spc="10" dirty="0" err="1" smtClean="0">
                <a:solidFill>
                  <a:srgbClr val="88746A"/>
                </a:solidFill>
                <a:latin typeface="ITC Franklin Gothic Std Book"/>
              </a:rPr>
              <a:t>disease</a:t>
            </a:r>
            <a:r>
              <a:rPr lang="de-DE" sz="1200" spc="10" dirty="0" smtClean="0">
                <a:solidFill>
                  <a:srgbClr val="88746A"/>
                </a:solidFill>
                <a:latin typeface="ITC Franklin Gothic Std Book"/>
              </a:rPr>
              <a:t>, EKG = Elektro-Kardiogramm</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9_Office Theme">
  <a:themeElements>
    <a:clrScheme name="Benutzerdefiniert 8">
      <a:dk1>
        <a:sysClr val="windowText" lastClr="000000"/>
      </a:dk1>
      <a:lt1>
        <a:sysClr val="window" lastClr="FFFFFF"/>
      </a:lt1>
      <a:dk2>
        <a:srgbClr val="1F497D"/>
      </a:dk2>
      <a:lt2>
        <a:srgbClr val="EEECE1"/>
      </a:lt2>
      <a:accent1>
        <a:srgbClr val="FFFFFF"/>
      </a:accent1>
      <a:accent2>
        <a:srgbClr val="F2F2F2"/>
      </a:accent2>
      <a:accent3>
        <a:srgbClr val="D9D9D9"/>
      </a:accent3>
      <a:accent4>
        <a:srgbClr val="BFBFBF"/>
      </a:accent4>
      <a:accent5>
        <a:srgbClr val="A6A6A6"/>
      </a:accent5>
      <a:accent6>
        <a:srgbClr val="8181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818181"/>
        </a:solidFill>
        <a:ln w="9525">
          <a:solidFill>
            <a:schemeClr val="tx1"/>
          </a:solidFill>
        </a:ln>
      </a:spPr>
      <a:bodyPr rtlCol="0" anchor="ctr"/>
      <a:lstStyle>
        <a:defPPr algn="ctr">
          <a:defRPr noProof="1" dirty="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6_Indacaterol template (2 Feb 2005) 8">
    <a:dk1>
      <a:srgbClr val="D60093"/>
    </a:dk1>
    <a:lt1>
      <a:srgbClr val="FFFFFF"/>
    </a:lt1>
    <a:dk2>
      <a:srgbClr val="00209F"/>
    </a:dk2>
    <a:lt2>
      <a:srgbClr val="FFFF00"/>
    </a:lt2>
    <a:accent1>
      <a:srgbClr val="FFFF99"/>
    </a:accent1>
    <a:accent2>
      <a:srgbClr val="FFCC00"/>
    </a:accent2>
    <a:accent3>
      <a:srgbClr val="AAABCD"/>
    </a:accent3>
    <a:accent4>
      <a:srgbClr val="DADADA"/>
    </a:accent4>
    <a:accent5>
      <a:srgbClr val="FFFFCA"/>
    </a:accent5>
    <a:accent6>
      <a:srgbClr val="E7B900"/>
    </a:accent6>
    <a:hlink>
      <a:srgbClr val="FFFF00"/>
    </a:hlink>
    <a:folHlink>
      <a:srgbClr val="B50707"/>
    </a:folHlink>
  </a:clrScheme>
  <a:fontScheme name="6_Indacaterol template (2 Feb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6_Indacaterol template (2 Feb 2005) 8">
    <a:dk1>
      <a:srgbClr val="D60093"/>
    </a:dk1>
    <a:lt1>
      <a:srgbClr val="FFFFFF"/>
    </a:lt1>
    <a:dk2>
      <a:srgbClr val="00209F"/>
    </a:dk2>
    <a:lt2>
      <a:srgbClr val="FFFF00"/>
    </a:lt2>
    <a:accent1>
      <a:srgbClr val="FFFF99"/>
    </a:accent1>
    <a:accent2>
      <a:srgbClr val="FFCC00"/>
    </a:accent2>
    <a:accent3>
      <a:srgbClr val="AAABCD"/>
    </a:accent3>
    <a:accent4>
      <a:srgbClr val="DADADA"/>
    </a:accent4>
    <a:accent5>
      <a:srgbClr val="FFFFCA"/>
    </a:accent5>
    <a:accent6>
      <a:srgbClr val="E7B900"/>
    </a:accent6>
    <a:hlink>
      <a:srgbClr val="FFFF00"/>
    </a:hlink>
    <a:folHlink>
      <a:srgbClr val="B50707"/>
    </a:folHlink>
  </a:clrScheme>
  <a:fontScheme name="6_Indacaterol template (2 Feb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6_Indacaterol template (2 Feb 2005) 8">
    <a:dk1>
      <a:srgbClr val="D60093"/>
    </a:dk1>
    <a:lt1>
      <a:srgbClr val="FFFFFF"/>
    </a:lt1>
    <a:dk2>
      <a:srgbClr val="00209F"/>
    </a:dk2>
    <a:lt2>
      <a:srgbClr val="FFFF00"/>
    </a:lt2>
    <a:accent1>
      <a:srgbClr val="FFFF99"/>
    </a:accent1>
    <a:accent2>
      <a:srgbClr val="FFCC00"/>
    </a:accent2>
    <a:accent3>
      <a:srgbClr val="AAABCD"/>
    </a:accent3>
    <a:accent4>
      <a:srgbClr val="DADADA"/>
    </a:accent4>
    <a:accent5>
      <a:srgbClr val="FFFFCA"/>
    </a:accent5>
    <a:accent6>
      <a:srgbClr val="E7B900"/>
    </a:accent6>
    <a:hlink>
      <a:srgbClr val="FFFF00"/>
    </a:hlink>
    <a:folHlink>
      <a:srgbClr val="B50707"/>
    </a:folHlink>
  </a:clrScheme>
  <a:fontScheme name="6_Indacaterol template (2 Feb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VA237 slide template 07-12-06 5">
    <a:dk1>
      <a:srgbClr val="B2B2B2"/>
    </a:dk1>
    <a:lt1>
      <a:srgbClr val="FFFFFF"/>
    </a:lt1>
    <a:dk2>
      <a:srgbClr val="00209F"/>
    </a:dk2>
    <a:lt2>
      <a:srgbClr val="FFCC66"/>
    </a:lt2>
    <a:accent1>
      <a:srgbClr val="FFFF99"/>
    </a:accent1>
    <a:accent2>
      <a:srgbClr val="FFCC00"/>
    </a:accent2>
    <a:accent3>
      <a:srgbClr val="AAABCD"/>
    </a:accent3>
    <a:accent4>
      <a:srgbClr val="DADADA"/>
    </a:accent4>
    <a:accent5>
      <a:srgbClr val="FFFFCA"/>
    </a:accent5>
    <a:accent6>
      <a:srgbClr val="E7B900"/>
    </a:accent6>
    <a:hlink>
      <a:srgbClr val="FFFF00"/>
    </a:hlink>
    <a:folHlink>
      <a:srgbClr val="CCFF33"/>
    </a:folHlink>
  </a:clrScheme>
  <a:fontScheme name="NVA237 slide template 07-12-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VA237 slide template 07-12-06 5">
    <a:dk1>
      <a:srgbClr val="B2B2B2"/>
    </a:dk1>
    <a:lt1>
      <a:srgbClr val="FFFFFF"/>
    </a:lt1>
    <a:dk2>
      <a:srgbClr val="00209F"/>
    </a:dk2>
    <a:lt2>
      <a:srgbClr val="FFCC66"/>
    </a:lt2>
    <a:accent1>
      <a:srgbClr val="FFFF99"/>
    </a:accent1>
    <a:accent2>
      <a:srgbClr val="FFCC00"/>
    </a:accent2>
    <a:accent3>
      <a:srgbClr val="AAABCD"/>
    </a:accent3>
    <a:accent4>
      <a:srgbClr val="DADADA"/>
    </a:accent4>
    <a:accent5>
      <a:srgbClr val="FFFFCA"/>
    </a:accent5>
    <a:accent6>
      <a:srgbClr val="E7B900"/>
    </a:accent6>
    <a:hlink>
      <a:srgbClr val="FFFF00"/>
    </a:hlink>
    <a:folHlink>
      <a:srgbClr val="CCFF33"/>
    </a:folHlink>
  </a:clrScheme>
  <a:fontScheme name="NVA237 slide template 07-12-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edical Resource" ma:contentTypeID="0x010100A687D0B001624FD6B7F2A7E4C352B1400063C24EC983E3C247A9602DF5A6EEE325" ma:contentTypeVersion="13" ma:contentTypeDescription="IMCS Medical Resource" ma:contentTypeScope="" ma:versionID="dc2e3813cf411f80dc232d70b70d9c34">
  <xsd:schema xmlns:xsd="http://www.w3.org/2001/XMLSchema" xmlns:xs="http://www.w3.org/2001/XMLSchema" xmlns:p="http://schemas.microsoft.com/office/2006/metadata/properties" xmlns:ns1="http://schemas.microsoft.com/sharepoint/v3" xmlns:ns2="http://schemas.microsoft.com/Sharpeoint/v3" xmlns:ns3="cfbdfb90-42dc-4c12-969a-4190743c62b5" xmlns:ns4="41d0413d-55cd-4fd7-9bde-05598bd48a39" xmlns:ns5="86333146-5bf4-4151-a0b6-d9505f799884" targetNamespace="http://schemas.microsoft.com/office/2006/metadata/properties" ma:root="true" ma:fieldsID="b017706274a855646075222a1c92589c" ns1:_="" ns2:_="" ns3:_="" ns4:_="" ns5:_="">
    <xsd:import namespace="http://schemas.microsoft.com/sharepoint/v3"/>
    <xsd:import namespace="http://schemas.microsoft.com/Sharpeoint/v3"/>
    <xsd:import namespace="cfbdfb90-42dc-4c12-969a-4190743c62b5"/>
    <xsd:import namespace="41d0413d-55cd-4fd7-9bde-05598bd48a39"/>
    <xsd:import namespace="86333146-5bf4-4151-a0b6-d9505f799884"/>
    <xsd:element name="properties">
      <xsd:complexType>
        <xsd:sequence>
          <xsd:element name="documentManagement">
            <xsd:complexType>
              <xsd:all>
                <xsd:element ref="ns2:imcs_Short_Title"/>
                <xsd:element ref="ns2:imcs_Linked_URLs" minOccurs="0"/>
                <xsd:element ref="ns2:imcs_Internal_Use_Only" minOccurs="0"/>
                <xsd:element ref="ns2:imcs_Owner"/>
                <xsd:element ref="ns2:imcs_Creation_Date" minOccurs="0"/>
                <xsd:element ref="ns2:imcs_Expiration_Date" minOccurs="0"/>
                <xsd:element ref="ns2:imcs_Approved_Date" minOccurs="0"/>
                <xsd:element ref="ns2:imcs_Approver" minOccurs="0"/>
                <xsd:element ref="ns2:imcs_Reviewer" minOccurs="0"/>
                <xsd:element ref="ns2:imcs_Retired_Date" minOccurs="0"/>
                <xsd:element ref="ns1:imcs_Retired" minOccurs="0"/>
                <xsd:element ref="ns2:imcs_Parent_Document_ID" minOccurs="0"/>
                <xsd:element ref="ns2:imcs_Parent_Version" minOccurs="0"/>
                <xsd:element ref="ns2:imcs_Parent_Document_ID_URL" minOccurs="0"/>
                <xsd:element ref="ns2:imcs_Parent_Document_ID_VERSION_URL" minOccurs="0"/>
                <xsd:element ref="ns2:imcs_Mandatory_RMP_Element" minOccurs="0"/>
                <xsd:element ref="ns2:imcs_Expired" minOccurs="0"/>
                <xsd:element ref="ns2:imcs_Allowed_Enc" minOccurs="0"/>
                <xsd:element ref="ns1:imcs_ProductTaxHTField0" minOccurs="0"/>
                <xsd:element ref="ns3:_dlc_DocId" minOccurs="0"/>
                <xsd:element ref="ns1:imcs_CategoryTaxHTField0" minOccurs="0"/>
                <xsd:element ref="ns3:_dlc_DocIdPersistId" minOccurs="0"/>
                <xsd:element ref="ns3:_dlc_DocIdUrl" minOccurs="0"/>
                <xsd:element ref="ns1:imcs_Disease_StateTaxHTField0" minOccurs="0"/>
                <xsd:element ref="ns1:imcs_MRSubtypeTaxHTField0" minOccurs="0"/>
                <xsd:element ref="ns1:imcs_All_ProductsTaxHTField0" minOccurs="0"/>
                <xsd:element ref="ns1:imcs_CountryTaxHTField0" minOccurs="0"/>
                <xsd:element ref="ns4:TaxCatchAll" minOccurs="0"/>
                <xsd:element ref="ns4:TaxCatchAllLabel" minOccurs="0"/>
                <xsd:element ref="ns2:imcs_Document_ID" minOccurs="0"/>
                <xsd:element ref="ns1:imcs_LanguageTaxHTField0" minOccurs="0"/>
                <xsd:element ref="ns5:m360ef9227314157b2fe0c288729c70a" minOccurs="0"/>
                <xsd:element ref="ns5:c97ee5cc43fc4ab6974c44b9e2add838" minOccurs="0"/>
                <xsd:element ref="ns5:o80e04ff2a8548ffbc7483f15320690d" minOccurs="0"/>
                <xsd:element ref="ns5:c38642acdb984ad88505101e5c826018" minOccurs="0"/>
                <xsd:element ref="ns5:k3cf859c9ead4c7c9a75a157a75b0870" minOccurs="0"/>
                <xsd:element ref="ns5:a0042fb25e3f4e86b53298e76c42611f" minOccurs="0"/>
                <xsd:element ref="ns5:f0c0479288a24aefa2f55e979f67c94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cs_Retired" ma:index="19" nillable="true" ma:displayName="Retired" ma:default="No" ma:internalName="imcs_Retired" ma:readOnly="false">
      <xsd:simpleType>
        <xsd:restriction base="dms:Text">
          <xsd:maxLength value="255"/>
        </xsd:restriction>
      </xsd:simpleType>
    </xsd:element>
    <xsd:element name="imcs_ProductTaxHTField0" ma:index="27" nillable="true" ma:taxonomy="true" ma:internalName="imcs_ProductTaxHTField0_man" ma:taxonomyFieldName="imcs_Product" ma:displayName="Product" ma:indexed="true" ma:fieldId="{c97ee5cc-43fc-4ab6-974c-44b9e2add838}" ma:sspId="f05162d2-756a-4f84-8d1d-d86a75e3d7c0" ma:termSetId="7e677dd0-1de6-457d-a2ad-c04c0204948f" ma:anchorId="00000000-0000-0000-0000-000000000000" ma:open="false" ma:isKeyword="false">
      <xsd:complexType>
        <xsd:sequence>
          <xsd:element ref="pc:Terms" minOccurs="0" maxOccurs="1"/>
        </xsd:sequence>
      </xsd:complexType>
    </xsd:element>
    <xsd:element name="imcs_CategoryTaxHTField0" ma:index="29" ma:taxonomy="true" ma:internalName="imcs_CategoryTaxHTField0_man" ma:taxonomyFieldName="imcs_Category" ma:displayName="Category" ma:indexed="true" ma:fieldId="{a0042fb2-5e3f-4e86-b532-98e76c42611f}" ma:sspId="f05162d2-756a-4f84-8d1d-d86a75e3d7c0" ma:termSetId="937084c2-8d5c-49fe-b894-37aa932de981" ma:anchorId="00000000-0000-0000-0000-000000000000" ma:open="false" ma:isKeyword="false">
      <xsd:complexType>
        <xsd:sequence>
          <xsd:element ref="pc:Terms" minOccurs="0" maxOccurs="1"/>
        </xsd:sequence>
      </xsd:complexType>
    </xsd:element>
    <xsd:element name="imcs_Disease_StateTaxHTField0" ma:index="33" ma:taxonomy="true" ma:internalName="imcs_Disease_StateTaxHTField0_man" ma:taxonomyFieldName="imcs_Disease_State" ma:displayName="Disease State" ma:fieldId="{f0c04792-88a2-4aef-a2f5-5e979f67c947}" ma:sspId="f05162d2-756a-4f84-8d1d-d86a75e3d7c0" ma:termSetId="76c76e54-f68d-4246-ae90-b4a1f8973ae5" ma:anchorId="00000000-0000-0000-0000-000000000000" ma:open="false" ma:isKeyword="false">
      <xsd:complexType>
        <xsd:sequence>
          <xsd:element ref="pc:Terms" minOccurs="0" maxOccurs="1"/>
        </xsd:sequence>
      </xsd:complexType>
    </xsd:element>
    <xsd:element name="imcs_MRSubtypeTaxHTField0" ma:index="35" nillable="true" ma:taxonomy="true" ma:internalName="imcs_MRSubtypeTaxHTField0_man" ma:taxonomyFieldName="imcs_MR_Subtype" ma:displayName="Subtype" ma:indexed="true" ma:fieldId="{6360ef92-2731-4157-b2fe-0c288729c70a}" ma:sspId="f05162d2-756a-4f84-8d1d-d86a75e3d7c0" ma:termSetId="9d574896-20e6-4f44-84d8-76508c89438c" ma:anchorId="00000000-0000-0000-0000-000000000000" ma:open="false" ma:isKeyword="false">
      <xsd:complexType>
        <xsd:sequence>
          <xsd:element ref="pc:Terms" minOccurs="0" maxOccurs="1"/>
        </xsd:sequence>
      </xsd:complexType>
    </xsd:element>
    <xsd:element name="imcs_All_ProductsTaxHTField0" ma:index="37" nillable="true" ma:taxonomy="true" ma:internalName="imcs_All_ProductsTaxHTField0_man" ma:taxonomyFieldName="imcs_All_Products" ma:displayName="All Products" ma:fieldId="{880e04ff-2a85-48ff-bc74-83f15320690d}" ma:sspId="f05162d2-756a-4f84-8d1d-d86a75e3d7c0" ma:termSetId="7e677dd0-1de6-457d-a2ad-c04c0204948f" ma:anchorId="00000000-0000-0000-0000-000000000000" ma:open="false" ma:isKeyword="false">
      <xsd:complexType>
        <xsd:sequence>
          <xsd:element ref="pc:Terms" minOccurs="0" maxOccurs="1"/>
        </xsd:sequence>
      </xsd:complexType>
    </xsd:element>
    <xsd:element name="imcs_CountryTaxHTField0" ma:index="39" ma:taxonomy="true" ma:internalName="imcs_CountryTaxHTField0_man" ma:taxonomyFieldName="imcs_Country" ma:displayName="Country" ma:indexed="true" ma:default="2;#Austria|90e57ac4-c082-47af-a85d-5b08d30e3c06" ma:fieldId="{c38642ac-db98-4ad8-8505-101e5c826018}" ma:sspId="f05162d2-756a-4f84-8d1d-d86a75e3d7c0" ma:termSetId="68dd825f-feb6-49f0-99e5-1a6e8acbd37d" ma:anchorId="00000000-0000-0000-0000-000000000000" ma:open="false" ma:isKeyword="false">
      <xsd:complexType>
        <xsd:sequence>
          <xsd:element ref="pc:Terms" minOccurs="0" maxOccurs="1"/>
        </xsd:sequence>
      </xsd:complexType>
    </xsd:element>
    <xsd:element name="imcs_LanguageTaxHTField0" ma:index="45" ma:taxonomy="true" ma:internalName="imcs_LanguageTaxHTField0_man" ma:taxonomyFieldName="imcs_Language" ma:displayName="Language" ma:indexed="true" ma:default="3;#English|d3c0130d-6240-4955-b40c-7004e5c1f709" ma:fieldId="{43cf859c-9ead-4c7c-9a75-a157a75b0870}" ma:sspId="f05162d2-756a-4f84-8d1d-d86a75e3d7c0" ma:termSetId="bd369e61-b6d2-4b06-94e6-0bc19a96532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peoint/v3" elementFormDefault="qualified">
    <xsd:import namespace="http://schemas.microsoft.com/office/2006/documentManagement/types"/>
    <xsd:import namespace="http://schemas.microsoft.com/office/infopath/2007/PartnerControls"/>
    <xsd:element name="imcs_Short_Title" ma:index="1" ma:displayName="Short Title" ma:hidden="true" ma:internalName="imcs_Short_Title">
      <xsd:simpleType>
        <xsd:restriction base="dms:Text">
          <xsd:maxLength value="255"/>
        </xsd:restriction>
      </xsd:simpleType>
    </xsd:element>
    <xsd:element name="imcs_Linked_URLs" ma:index="10" nillable="true" ma:displayName="Linked URL's" ma:description="Stores URL's to external resources that support the current document." ma:hidden="true" ma:internalName="imcs_Linked_URLs">
      <xsd:simpleType>
        <xsd:restriction base="dms:Note"/>
      </xsd:simpleType>
    </xsd:element>
    <xsd:element name="imcs_Internal_Use_Only" ma:index="11" nillable="true" ma:displayName="Internal Use Only" ma:default="1" ma:description="Indicates the ability or disseminate resources externally vs internally." ma:internalName="imcs_Internal_Use_Only">
      <xsd:simpleType>
        <xsd:restriction base="dms:Boolean"/>
      </xsd:simpleType>
    </xsd:element>
    <xsd:element name="imcs_Owner" ma:index="12" ma:displayName="Owner" ma:description="Name of person (currently employed at Novartis) responsible for this document." ma:hidden="true" ma:list="UserInfo" ma:SharePointGroup="14" ma:internalName="imcs_Own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mcs_Creation_Date" ma:index="13" nillable="true" ma:displayName="Creation Date" ma:default="[today]" ma:description="Date of content creation, not date of object creation in SharePoint" ma:format="DateOnly" ma:hidden="true" ma:internalName="imcs_Creation_Date">
      <xsd:simpleType>
        <xsd:restriction base="dms:DateTime"/>
      </xsd:simpleType>
    </xsd:element>
    <xsd:element name="imcs_Expiration_Date" ma:index="14" nillable="true" ma:displayName="Expiration Date" ma:format="DateOnly" ma:hidden="true" ma:indexed="true" ma:internalName="imcs_Expiration_Date">
      <xsd:simpleType>
        <xsd:restriction base="dms:DateTime"/>
      </xsd:simpleType>
    </xsd:element>
    <xsd:element name="imcs_Approved_Date" ma:index="15" nillable="true" ma:displayName="Approved Date" ma:format="DateOnly" ma:hidden="true" ma:indexed="true" ma:internalName="imcs_Approved_Date">
      <xsd:simpleType>
        <xsd:restriction base="dms:DateTime"/>
      </xsd:simpleType>
    </xsd:element>
    <xsd:element name="imcs_Approver" ma:index="16" nillable="true" ma:displayName="Approver" ma:description="Approver(s) of Document - Workflow Will Populate" ma:hidden="true" ma:list="UserInfo" ma:SharePointGroup="0" ma:internalName="imcs_Approv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cs_Reviewer" ma:index="17" nillable="true" ma:displayName="Reviewer" ma:description="Reviewers of Document - Workflow Will Populate, Add if Reviewed Outside of System" ma:hidden="true" ma:list="UserInfo" ma:SharePointGroup="0" ma:internalName="imcs_Review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cs_Retired_Date" ma:index="18" nillable="true" ma:displayName="Retired Date" ma:format="DateOnly" ma:hidden="true" ma:internalName="imcs_Retired_Date">
      <xsd:simpleType>
        <xsd:restriction base="dms:DateTime"/>
      </xsd:simpleType>
    </xsd:element>
    <xsd:element name="imcs_Parent_Document_ID" ma:index="20" nillable="true" ma:displayName="Parent Document ID" ma:internalName="imcs_Parent_Document_ID" ma:readOnly="false">
      <xsd:simpleType>
        <xsd:restriction base="dms:Text"/>
      </xsd:simpleType>
    </xsd:element>
    <xsd:element name="imcs_Parent_Version" ma:index="21" nillable="true" ma:displayName="Parent Version" ma:internalName="imcs_Parent_Version" ma:readOnly="false">
      <xsd:simpleType>
        <xsd:restriction base="dms:Text"/>
      </xsd:simpleType>
    </xsd:element>
    <xsd:element name="imcs_Parent_Document_ID_URL" ma:index="22" nillable="true" ma:displayName="Parent Document URL" ma:description="URL to latest parent document version" ma:internalName="imcs_Parent_Document_ID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mcs_Parent_Document_ID_VERSION_URL" ma:index="23" nillable="true" ma:displayName="Parent Document Version URL" ma:description="URL to specific version of the parent document" ma:internalName="imcs_Parent_Document_ID_VERSION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mcs_Mandatory_RMP_Element" ma:index="24" nillable="true" ma:displayName="Mandatory RMP Element" ma:default="0" ma:internalName="imcs_Mandatory_RMP_Element">
      <xsd:simpleType>
        <xsd:restriction base="dms:Boolean"/>
      </xsd:simpleType>
    </xsd:element>
    <xsd:element name="imcs_Expired" ma:index="25" nillable="true" ma:displayName="Expired" ma:default="0" ma:internalName="imcs_Expired">
      <xsd:simpleType>
        <xsd:restriction base="dms:Boolean"/>
      </xsd:simpleType>
    </xsd:element>
    <xsd:element name="imcs_Allowed_Enc" ma:index="26" nillable="true" ma:displayName="Allowed Enc" ma:default="0" ma:description="Flag to indicate if item can be used as an enclosure in a response" ma:hidden="true" ma:internalName="imcs_Allowed_Enc">
      <xsd:simpleType>
        <xsd:restriction base="dms:Boolean"/>
      </xsd:simpleType>
    </xsd:element>
    <xsd:element name="imcs_Document_ID" ma:index="42" nillable="true" ma:displayName="Document ID" ma:hidden="true" ma:indexed="true" ma:internalName="imcs_Document_ID" ma:readOnly="tru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bdfb90-42dc-4c12-969a-4190743c62b5" elementFormDefault="qualified">
    <xsd:import namespace="http://schemas.microsoft.com/office/2006/documentManagement/types"/>
    <xsd:import namespace="http://schemas.microsoft.com/office/infopath/2007/PartnerControls"/>
    <xsd:element name="_dlc_DocId" ma:index="28" nillable="true" ma:displayName="Document ID Value" ma:description="The value of the document ID assigned to this item." ma:internalName="_dlc_DocId" ma:readOnly="true">
      <xsd:simpleType>
        <xsd:restriction base="dms:Text"/>
      </xsd:simpleType>
    </xsd:element>
    <xsd:element name="_dlc_DocIdPersistId" ma:index="31" nillable="true" ma:displayName="Persist ID" ma:description="Keep ID on add." ma:hidden="true" ma:internalName="_dlc_DocIdPersistId" ma:readOnly="true">
      <xsd:simpleType>
        <xsd:restriction base="dms:Boolean"/>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d0413d-55cd-4fd7-9bde-05598bd48a39" elementFormDefault="qualified">
    <xsd:import namespace="http://schemas.microsoft.com/office/2006/documentManagement/types"/>
    <xsd:import namespace="http://schemas.microsoft.com/office/infopath/2007/PartnerControls"/>
    <xsd:element name="TaxCatchAll" ma:index="40" nillable="true" ma:displayName="Taxonomy Catch All Column" ma:description="" ma:hidden="true" ma:list="{ff63da59-1b3c-4fea-924c-af9350f6a765}" ma:internalName="TaxCatchAll" ma:showField="CatchAllData" ma:web="cfbdfb90-42dc-4c12-969a-4190743c62b5">
      <xsd:complexType>
        <xsd:complexContent>
          <xsd:extension base="dms:MultiChoiceLookup">
            <xsd:sequence>
              <xsd:element name="Value" type="dms:Lookup" maxOccurs="unbounded" minOccurs="0" nillable="true"/>
            </xsd:sequence>
          </xsd:extension>
        </xsd:complexContent>
      </xsd:complexType>
    </xsd:element>
    <xsd:element name="TaxCatchAllLabel" ma:index="41" nillable="true" ma:displayName="Taxonomy Catch All Column1" ma:description="" ma:hidden="true" ma:list="{ff63da59-1b3c-4fea-924c-af9350f6a765}" ma:internalName="TaxCatchAllLabel" ma:readOnly="true" ma:showField="CatchAllDataLabel" ma:web="cfbdfb90-42dc-4c12-969a-4190743c62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333146-5bf4-4151-a0b6-d9505f799884" elementFormDefault="qualified">
    <xsd:import namespace="http://schemas.microsoft.com/office/2006/documentManagement/types"/>
    <xsd:import namespace="http://schemas.microsoft.com/office/infopath/2007/PartnerControls"/>
    <xsd:element name="m360ef9227314157b2fe0c288729c70a" ma:index="46" nillable="true" ma:displayName="Subtype_0" ma:hidden="true" ma:internalName="m360ef9227314157b2fe0c288729c70a">
      <xsd:simpleType>
        <xsd:restriction base="dms:Note"/>
      </xsd:simpleType>
    </xsd:element>
    <xsd:element name="c97ee5cc43fc4ab6974c44b9e2add838" ma:index="47" nillable="true" ma:displayName="Product_0" ma:hidden="true" ma:internalName="c97ee5cc43fc4ab6974c44b9e2add838">
      <xsd:simpleType>
        <xsd:restriction base="dms:Note"/>
      </xsd:simpleType>
    </xsd:element>
    <xsd:element name="o80e04ff2a8548ffbc7483f15320690d" ma:index="48" nillable="true" ma:displayName="All Products_0" ma:hidden="true" ma:internalName="o80e04ff2a8548ffbc7483f15320690d">
      <xsd:simpleType>
        <xsd:restriction base="dms:Note"/>
      </xsd:simpleType>
    </xsd:element>
    <xsd:element name="c38642acdb984ad88505101e5c826018" ma:index="49" nillable="true" ma:displayName="Country_0" ma:hidden="true" ma:internalName="c38642acdb984ad88505101e5c826018">
      <xsd:simpleType>
        <xsd:restriction base="dms:Note"/>
      </xsd:simpleType>
    </xsd:element>
    <xsd:element name="k3cf859c9ead4c7c9a75a157a75b0870" ma:index="50" nillable="true" ma:displayName="Language_0" ma:hidden="true" ma:internalName="k3cf859c9ead4c7c9a75a157a75b0870">
      <xsd:simpleType>
        <xsd:restriction base="dms:Note"/>
      </xsd:simpleType>
    </xsd:element>
    <xsd:element name="a0042fb25e3f4e86b53298e76c42611f" ma:index="51" nillable="true" ma:displayName="Category_0" ma:hidden="true" ma:internalName="a0042fb25e3f4e86b53298e76c42611f">
      <xsd:simpleType>
        <xsd:restriction base="dms:Note"/>
      </xsd:simpleType>
    </xsd:element>
    <xsd:element name="f0c0479288a24aefa2f55e979f67c947" ma:index="52" nillable="true" ma:displayName="Disease State_0" ma:hidden="true" ma:internalName="f0c0479288a24aefa2f55e979f67c9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cs_Short_Title xmlns="http://schemas.microsoft.com/Sharpeoint/v3">2013 SEE COPD Seebri Slide Deck kl. Daten Ph 3</imcs_Short_Title>
    <imcs_Retired xmlns="http://schemas.microsoft.com/sharepoint/v3">No</imcs_Retired>
    <imcs_Reviewer xmlns="http://schemas.microsoft.com/Sharpeoint/v3">
      <UserInfo>
        <DisplayName/>
        <AccountId xsi:nil="true"/>
        <AccountType/>
      </UserInfo>
    </imcs_Reviewer>
    <imcs_CategoryTaxHTField0 xmlns="http://schemas.microsoft.com/sharepoint/v3">
      <Terms xmlns="http://schemas.microsoft.com/office/infopath/2007/PartnerControls">
        <TermInfo xmlns="http://schemas.microsoft.com/office/infopath/2007/PartnerControls">
          <TermName xmlns="http://schemas.microsoft.com/office/infopath/2007/PartnerControls">Clinical Data</TermName>
          <TermId xmlns="http://schemas.microsoft.com/office/infopath/2007/PartnerControls">9071d3ec-554a-4869-bf76-812847b9f187</TermId>
        </TermInfo>
      </Terms>
    </imcs_CategoryTaxHTField0>
    <imcs_Parent_Document_ID_URL xmlns="http://schemas.microsoft.com/Sharpeoint/v3">
      <Url xsi:nil="true"/>
      <Description xsi:nil="true"/>
    </imcs_Parent_Document_ID_URL>
    <imcs_Linked_URLs xmlns="http://schemas.microsoft.com/Sharpeoint/v3" xsi:nil="true"/>
    <imcs_Creation_Date xmlns="http://schemas.microsoft.com/Sharpeoint/v3">2013-04-08T04:00:00+00:00</imcs_Creation_Date>
    <imcs_Approved_Date xmlns="http://schemas.microsoft.com/Sharpeoint/v3">2013-05-16T04:00:00+00:00</imcs_Approved_Date>
    <m360ef9227314157b2fe0c288729c70a xmlns="86333146-5bf4-4151-a0b6-d9505f799884" xsi:nil="true"/>
    <c97ee5cc43fc4ab6974c44b9e2add838 xmlns="86333146-5bf4-4151-a0b6-d9505f799884" xsi:nil="true"/>
    <imcs_MRSubtypeTaxHTField0 xmlns="http://schemas.microsoft.com/sharepoint/v3">
      <Terms xmlns="http://schemas.microsoft.com/office/infopath/2007/PartnerControls">
        <TermInfo xmlns="http://schemas.microsoft.com/office/infopath/2007/PartnerControls">
          <TermName xmlns="http://schemas.microsoft.com/office/infopath/2007/PartnerControls">Slide Deck</TermName>
          <TermId xmlns="http://schemas.microsoft.com/office/infopath/2007/PartnerControls">52ed5c1e-37ed-47b3-9e31-79cb4304e940</TermId>
        </TermInfo>
      </Terms>
    </imcs_MRSubtypeTaxHTField0>
    <TaxCatchAll xmlns="41d0413d-55cd-4fd7-9bde-05598bd48a39">
      <Value>147</Value>
      <Value>146</Value>
      <Value>96</Value>
      <Value>135</Value>
      <Value>25</Value>
      <Value>2</Value>
    </TaxCatchAll>
    <o80e04ff2a8548ffbc7483f15320690d xmlns="86333146-5bf4-4151-a0b6-d9505f799884" xsi:nil="true"/>
    <imcs_Disease_StateTaxHTField0 xmlns="http://schemas.microsoft.com/sharepoint/v3">
      <Terms xmlns="http://schemas.microsoft.com/office/infopath/2007/PartnerControls">
        <TermInfo xmlns="http://schemas.microsoft.com/office/infopath/2007/PartnerControls">
          <TermName xmlns="http://schemas.microsoft.com/office/infopath/2007/PartnerControls">COPD</TermName>
          <TermId xmlns="http://schemas.microsoft.com/office/infopath/2007/PartnerControls">719d6309-53c8-4e4d-8c47-18712b401c8b</TermId>
        </TermInfo>
      </Terms>
    </imcs_Disease_StateTaxHTField0>
    <imcs_Parent_Document_ID_VERSION_URL xmlns="http://schemas.microsoft.com/Sharpeoint/v3">
      <Url xsi:nil="true"/>
      <Description xsi:nil="true"/>
    </imcs_Parent_Document_ID_VERSION_URL>
    <imcs_LanguageTaxHTField0 xmlns="http://schemas.microsoft.com/sharepoint/v3">
      <Terms xmlns="http://schemas.microsoft.com/office/infopath/2007/PartnerControls">
        <TermInfo xmlns="http://schemas.microsoft.com/office/infopath/2007/PartnerControls">
          <TermName xmlns="http://schemas.microsoft.com/office/infopath/2007/PartnerControls">German</TermName>
          <TermId xmlns="http://schemas.microsoft.com/office/infopath/2007/PartnerControls">c3ddf285-f85a-4e30-b985-a6e19f496310</TermId>
        </TermInfo>
      </Terms>
    </imcs_LanguageTaxHTField0>
    <c38642acdb984ad88505101e5c826018 xmlns="86333146-5bf4-4151-a0b6-d9505f799884" xsi:nil="true"/>
    <imcs_Expiration_Date xmlns="http://schemas.microsoft.com/Sharpeoint/v3">2014-05-16T04:00:00+00:00</imcs_Expiration_Date>
    <imcs_Parent_Document_ID xmlns="http://schemas.microsoft.com/Sharpeoint/v3" xsi:nil="true"/>
    <imcs_CountryTaxHTField0 xmlns="http://schemas.microsoft.com/sharepoint/v3">
      <Terms xmlns="http://schemas.microsoft.com/office/infopath/2007/PartnerControls">
        <TermInfo xmlns="http://schemas.microsoft.com/office/infopath/2007/PartnerControls">
          <TermName xmlns="http://schemas.microsoft.com/office/infopath/2007/PartnerControls">Austria</TermName>
          <TermId xmlns="http://schemas.microsoft.com/office/infopath/2007/PartnerControls">90e57ac4-c082-47af-a85d-5b08d30e3c06</TermId>
        </TermInfo>
      </Terms>
    </imcs_CountryTaxHTField0>
    <f0c0479288a24aefa2f55e979f67c947 xmlns="86333146-5bf4-4151-a0b6-d9505f799884" xsi:nil="true"/>
    <imcs_Expired xmlns="http://schemas.microsoft.com/Sharpeoint/v3">false</imcs_Expired>
    <imcs_ProductTaxHTField0 xmlns="http://schemas.microsoft.com/sharepoint/v3">
      <Terms xmlns="http://schemas.microsoft.com/office/infopath/2007/PartnerControls">
        <TermInfo xmlns="http://schemas.microsoft.com/office/infopath/2007/PartnerControls">
          <TermName xmlns="http://schemas.microsoft.com/office/infopath/2007/PartnerControls">Seebri</TermName>
          <TermId xmlns="http://schemas.microsoft.com/office/infopath/2007/PartnerControls">c6bd431f-a233-49bc-b50d-94f29ce90a31</TermId>
        </TermInfo>
      </Terms>
    </imcs_ProductTaxHTField0>
    <imcs_Internal_Use_Only xmlns="http://schemas.microsoft.com/Sharpeoint/v3">false</imcs_Internal_Use_Only>
    <imcs_Approver xmlns="http://schemas.microsoft.com/Sharpeoint/v3">
      <UserInfo>
        <DisplayName/>
        <AccountId xsi:nil="true"/>
        <AccountType/>
      </UserInfo>
    </imcs_Approver>
    <imcs_Retired_Date xmlns="http://schemas.microsoft.com/Sharpeoint/v3" xsi:nil="true"/>
    <imcs_Parent_Version xmlns="http://schemas.microsoft.com/Sharpeoint/v3" xsi:nil="true"/>
    <imcs_Allowed_Enc xmlns="http://schemas.microsoft.com/Sharpeoint/v3">false</imcs_Allowed_Enc>
    <a0042fb25e3f4e86b53298e76c42611f xmlns="86333146-5bf4-4151-a0b6-d9505f799884" xsi:nil="true"/>
    <imcs_Mandatory_RMP_Element xmlns="http://schemas.microsoft.com/Sharpeoint/v3">false</imcs_Mandatory_RMP_Element>
    <imcs_Owner xmlns="http://schemas.microsoft.com/Sharpeoint/v3">
      <UserInfo>
        <DisplayName>Ewald Gingl</DisplayName>
        <AccountId>25</AccountId>
        <AccountType/>
      </UserInfo>
    </imcs_Owner>
    <imcs_All_ProductsTaxHTField0 xmlns="http://schemas.microsoft.com/sharepoint/v3">
      <Terms xmlns="http://schemas.microsoft.com/office/infopath/2007/PartnerControls"/>
    </imcs_All_ProductsTaxHTField0>
    <k3cf859c9ead4c7c9a75a157a75b0870 xmlns="86333146-5bf4-4151-a0b6-d9505f799884" xsi:nil="true"/>
    <_dlc_DocId xmlns="cfbdfb90-42dc-4c12-969a-4190743c62b5">AUT-SEE-MR-SLS-27</_dlc_DocId>
    <_dlc_DocIdUrl xmlns="cfbdfb90-42dc-4c12-969a-4190743c62b5">
      <Url>https://minova.na.novartis.net/sites/Austria/_layouts/DocIdRedir.aspx?ID=AUT-SEE-MR-SLS-27</Url>
      <Description>AUT-SEE-MR-SLS-27</Description>
    </_dlc_DocIdUrl>
    <imcs_Document_ID xmlns="http://schemas.microsoft.com/Sharpeoint/v3">AUT-SEE-MR-SLS-27</imcs_Document_ID>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4F2571-33EE-4A68-A34D-F327CFD30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peoint/v3"/>
    <ds:schemaRef ds:uri="cfbdfb90-42dc-4c12-969a-4190743c62b5"/>
    <ds:schemaRef ds:uri="41d0413d-55cd-4fd7-9bde-05598bd48a39"/>
    <ds:schemaRef ds:uri="86333146-5bf4-4151-a0b6-d9505f799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AB1DD-F1B7-45FC-AAEF-1B0626028F87}">
  <ds:schemaRefs>
    <ds:schemaRef ds:uri="http://purl.org/dc/dcmitype/"/>
    <ds:schemaRef ds:uri="http://purl.org/dc/terms/"/>
    <ds:schemaRef ds:uri="http://purl.org/dc/elements/1.1/"/>
    <ds:schemaRef ds:uri="http://schemas.microsoft.com/office/infopath/2007/PartnerControls"/>
    <ds:schemaRef ds:uri="cfbdfb90-42dc-4c12-969a-4190743c62b5"/>
    <ds:schemaRef ds:uri="http://schemas.openxmlformats.org/package/2006/metadata/core-properties"/>
    <ds:schemaRef ds:uri="86333146-5bf4-4151-a0b6-d9505f799884"/>
    <ds:schemaRef ds:uri="http://www.w3.org/XML/1998/namespace"/>
    <ds:schemaRef ds:uri="41d0413d-55cd-4fd7-9bde-05598bd48a39"/>
    <ds:schemaRef ds:uri="http://schemas.microsoft.com/office/2006/documentManagement/types"/>
    <ds:schemaRef ds:uri="http://schemas.microsoft.com/Sharpeoint/v3"/>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CAE8BD4C-C1BC-4D6B-BAC5-F51936AF0866}">
  <ds:schemaRefs>
    <ds:schemaRef ds:uri="http://schemas.microsoft.com/sharepoint/events"/>
  </ds:schemaRefs>
</ds:datastoreItem>
</file>

<file path=customXml/itemProps4.xml><?xml version="1.0" encoding="utf-8"?>
<ds:datastoreItem xmlns:ds="http://schemas.openxmlformats.org/officeDocument/2006/customXml" ds:itemID="{C1D60449-B22A-43FB-B601-EBD524120C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493</TotalTime>
  <Words>4361</Words>
  <Application>Microsoft Office PowerPoint</Application>
  <PresentationFormat>On-screen Show (4:3)</PresentationFormat>
  <Paragraphs>818</Paragraphs>
  <Slides>46</Slides>
  <Notes>27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50" baseType="lpstr">
      <vt:lpstr>69_Office Theme</vt:lpstr>
      <vt:lpstr>Showroom</vt:lpstr>
      <vt:lpstr>Worksheet</vt:lpstr>
      <vt:lpstr>CorelDRAW</vt:lpstr>
      <vt:lpstr>PowerPoint Presentation</vt:lpstr>
      <vt:lpstr>PowerPoint Presentation</vt:lpstr>
      <vt:lpstr>FEV1 Verbesserung nach 5 min vs. Placebo bei verschiedenen Bronchodilatatoren</vt:lpstr>
      <vt:lpstr>Glycopyrronium: Selektivität für M3 vs. M2 Rezeptoren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DANKE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SEE COPD Seebri Slide Deck kl. Daten Ph 3</dc:title>
  <dc:creator>peter kranner ....</dc:creator>
  <cp:lastModifiedBy>Essenther, Pia-Maria</cp:lastModifiedBy>
  <cp:revision>652</cp:revision>
  <dcterms:created xsi:type="dcterms:W3CDTF">2013-03-13T10:50:14Z</dcterms:created>
  <dcterms:modified xsi:type="dcterms:W3CDTF">2015-11-09T09:35:23Z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0x010100A687D0B001624FD6B7F2A7E4C352B1400063C24EC983E3C247A9602DF5A6EEE325</vt:lpwstr>
  </property>
  <property fmtid="{D5CDD505-2E9C-101B-9397-08002B2CF9AE}" pid="3" name="imcs_Country">
    <vt:lpwstr>2;#Austria|90e57ac4-c082-47af-a85d-5b08d30e3c06</vt:lpwstr>
  </property>
  <property fmtid="{D5CDD505-2E9C-101B-9397-08002B2CF9AE}" pid="4" name="imcs_Language">
    <vt:lpwstr>146;#German|c3ddf285-f85a-4e30-b985-a6e19f496310</vt:lpwstr>
  </property>
  <property fmtid="{D5CDD505-2E9C-101B-9397-08002B2CF9AE}" pid="5" name="_dlc_DocIdItemGuid">
    <vt:lpwstr>bfe12ad9-17e9-45b2-b8a5-ee5f304935f2</vt:lpwstr>
  </property>
  <property fmtid="{D5CDD505-2E9C-101B-9397-08002B2CF9AE}" pid="6" name="imcs_All_Products">
    <vt:lpwstr/>
  </property>
  <property fmtid="{D5CDD505-2E9C-101B-9397-08002B2CF9AE}" pid="7" name="imcs_Category">
    <vt:lpwstr>135;#Clinical Data|9071d3ec-554a-4869-bf76-812847b9f187</vt:lpwstr>
  </property>
  <property fmtid="{D5CDD505-2E9C-101B-9397-08002B2CF9AE}" pid="8" name="imcs_MR_Subtype">
    <vt:lpwstr>25;#Slide Deck|52ed5c1e-37ed-47b3-9e31-79cb4304e940</vt:lpwstr>
  </property>
  <property fmtid="{D5CDD505-2E9C-101B-9397-08002B2CF9AE}" pid="9" name="imcs_Disease_State">
    <vt:lpwstr>147;#COPD|719d6309-53c8-4e4d-8c47-18712b401c8b</vt:lpwstr>
  </property>
  <property fmtid="{D5CDD505-2E9C-101B-9397-08002B2CF9AE}" pid="10" name="imcs_Product">
    <vt:lpwstr>96;#Seebri|c6bd431f-a233-49bc-b50d-94f29ce90a31</vt:lpwstr>
  </property>
  <property fmtid="{D5CDD505-2E9C-101B-9397-08002B2CF9AE}" pid="11" name="WorkflowChangePath">
    <vt:lpwstr>d8b965d9-bae4-4509-b877-48b1c5cf810a,8;d8b965d9-bae4-4509-b877-48b1c5cf810a,15;d8b965d9-bae4-4509-b877-48b1c5cf810a,20;</vt:lpwstr>
  </property>
</Properties>
</file>