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drawings/drawing3.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4.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0100" r:id="rId1"/>
    <p:sldMasterId id="2147490081" r:id="rId2"/>
    <p:sldMasterId id="2147490118" r:id="rId3"/>
  </p:sldMasterIdLst>
  <p:notesMasterIdLst>
    <p:notesMasterId r:id="rId33"/>
  </p:notesMasterIdLst>
  <p:handoutMasterIdLst>
    <p:handoutMasterId r:id="rId34"/>
  </p:handoutMasterIdLst>
  <p:sldIdLst>
    <p:sldId id="290" r:id="rId4"/>
    <p:sldId id="293" r:id="rId5"/>
    <p:sldId id="307" r:id="rId6"/>
    <p:sldId id="310" r:id="rId7"/>
    <p:sldId id="295" r:id="rId8"/>
    <p:sldId id="296" r:id="rId9"/>
    <p:sldId id="311" r:id="rId10"/>
    <p:sldId id="297" r:id="rId11"/>
    <p:sldId id="312" r:id="rId12"/>
    <p:sldId id="314" r:id="rId13"/>
    <p:sldId id="315" r:id="rId14"/>
    <p:sldId id="298" r:id="rId15"/>
    <p:sldId id="316" r:id="rId16"/>
    <p:sldId id="299" r:id="rId17"/>
    <p:sldId id="300" r:id="rId18"/>
    <p:sldId id="301" r:id="rId19"/>
    <p:sldId id="317" r:id="rId20"/>
    <p:sldId id="318" r:id="rId21"/>
    <p:sldId id="319" r:id="rId22"/>
    <p:sldId id="320" r:id="rId23"/>
    <p:sldId id="321" r:id="rId24"/>
    <p:sldId id="322" r:id="rId25"/>
    <p:sldId id="323" r:id="rId26"/>
    <p:sldId id="324" r:id="rId27"/>
    <p:sldId id="325" r:id="rId28"/>
    <p:sldId id="326" r:id="rId29"/>
    <p:sldId id="327" r:id="rId30"/>
    <p:sldId id="291" r:id="rId31"/>
    <p:sldId id="294" r:id="rId32"/>
  </p:sldIdLst>
  <p:sldSz cx="9144000" cy="6858000" type="screen4x3"/>
  <p:notesSz cx="6735763" cy="9866313"/>
  <p:custDataLst>
    <p:tags r:id="rId35"/>
  </p:custDataLst>
  <p:defaultTextStyle>
    <a:defPPr>
      <a:defRPr lang="en-US"/>
    </a:defPPr>
    <a:lvl1pPr algn="l" rtl="0" fontAlgn="base">
      <a:spcBef>
        <a:spcPct val="0"/>
      </a:spcBef>
      <a:spcAft>
        <a:spcPct val="0"/>
      </a:spcAft>
      <a:defRPr sz="2800" kern="1200">
        <a:solidFill>
          <a:srgbClr val="00CC00"/>
        </a:solidFill>
        <a:latin typeface="Arial" charset="0"/>
        <a:ea typeface="MS PGothic" pitchFamily="34" charset="-128"/>
        <a:cs typeface="Arial" charset="0"/>
      </a:defRPr>
    </a:lvl1pPr>
    <a:lvl2pPr marL="450850" indent="3175" algn="l" rtl="0" fontAlgn="base">
      <a:spcBef>
        <a:spcPct val="0"/>
      </a:spcBef>
      <a:spcAft>
        <a:spcPct val="0"/>
      </a:spcAft>
      <a:defRPr sz="2800" kern="1200">
        <a:solidFill>
          <a:srgbClr val="00CC00"/>
        </a:solidFill>
        <a:latin typeface="Arial" charset="0"/>
        <a:ea typeface="MS PGothic" pitchFamily="34" charset="-128"/>
        <a:cs typeface="Arial" charset="0"/>
      </a:defRPr>
    </a:lvl2pPr>
    <a:lvl3pPr marL="904875" indent="3175" algn="l" rtl="0" fontAlgn="base">
      <a:spcBef>
        <a:spcPct val="0"/>
      </a:spcBef>
      <a:spcAft>
        <a:spcPct val="0"/>
      </a:spcAft>
      <a:defRPr sz="2800" kern="1200">
        <a:solidFill>
          <a:srgbClr val="00CC00"/>
        </a:solidFill>
        <a:latin typeface="Arial" charset="0"/>
        <a:ea typeface="MS PGothic" pitchFamily="34" charset="-128"/>
        <a:cs typeface="Arial" charset="0"/>
      </a:defRPr>
    </a:lvl3pPr>
    <a:lvl4pPr marL="1357313" indent="6350" algn="l" rtl="0" fontAlgn="base">
      <a:spcBef>
        <a:spcPct val="0"/>
      </a:spcBef>
      <a:spcAft>
        <a:spcPct val="0"/>
      </a:spcAft>
      <a:defRPr sz="2800" kern="1200">
        <a:solidFill>
          <a:srgbClr val="00CC00"/>
        </a:solidFill>
        <a:latin typeface="Arial" charset="0"/>
        <a:ea typeface="MS PGothic" pitchFamily="34" charset="-128"/>
        <a:cs typeface="Arial" charset="0"/>
      </a:defRPr>
    </a:lvl4pPr>
    <a:lvl5pPr marL="1811338" indent="7938" algn="l" rtl="0" fontAlgn="base">
      <a:spcBef>
        <a:spcPct val="0"/>
      </a:spcBef>
      <a:spcAft>
        <a:spcPct val="0"/>
      </a:spcAft>
      <a:defRPr sz="2800" kern="1200">
        <a:solidFill>
          <a:srgbClr val="00CC00"/>
        </a:solidFill>
        <a:latin typeface="Arial" charset="0"/>
        <a:ea typeface="MS PGothic" pitchFamily="34" charset="-128"/>
        <a:cs typeface="Arial" charset="0"/>
      </a:defRPr>
    </a:lvl5pPr>
    <a:lvl6pPr marL="2286000" algn="l" defTabSz="914400" rtl="0" eaLnBrk="1" latinLnBrk="0" hangingPunct="1">
      <a:defRPr sz="2800" kern="1200">
        <a:solidFill>
          <a:srgbClr val="00CC00"/>
        </a:solidFill>
        <a:latin typeface="Arial" charset="0"/>
        <a:ea typeface="MS PGothic" pitchFamily="34" charset="-128"/>
        <a:cs typeface="Arial" charset="0"/>
      </a:defRPr>
    </a:lvl6pPr>
    <a:lvl7pPr marL="2743200" algn="l" defTabSz="914400" rtl="0" eaLnBrk="1" latinLnBrk="0" hangingPunct="1">
      <a:defRPr sz="2800" kern="1200">
        <a:solidFill>
          <a:srgbClr val="00CC00"/>
        </a:solidFill>
        <a:latin typeface="Arial" charset="0"/>
        <a:ea typeface="MS PGothic" pitchFamily="34" charset="-128"/>
        <a:cs typeface="Arial" charset="0"/>
      </a:defRPr>
    </a:lvl7pPr>
    <a:lvl8pPr marL="3200400" algn="l" defTabSz="914400" rtl="0" eaLnBrk="1" latinLnBrk="0" hangingPunct="1">
      <a:defRPr sz="2800" kern="1200">
        <a:solidFill>
          <a:srgbClr val="00CC00"/>
        </a:solidFill>
        <a:latin typeface="Arial" charset="0"/>
        <a:ea typeface="MS PGothic" pitchFamily="34" charset="-128"/>
        <a:cs typeface="Arial" charset="0"/>
      </a:defRPr>
    </a:lvl8pPr>
    <a:lvl9pPr marL="3657600" algn="l" defTabSz="914400" rtl="0" eaLnBrk="1" latinLnBrk="0" hangingPunct="1">
      <a:defRPr sz="2800" kern="1200">
        <a:solidFill>
          <a:srgbClr val="00CC00"/>
        </a:solidFill>
        <a:latin typeface="Arial" charset="0"/>
        <a:ea typeface="MS PGothic" pitchFamily="34" charset="-128"/>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a SottoCornola" initials="RSC" lastIdx="8" clrIdx="0"/>
  <p:cmAuthor id="1" name="Fedele, Mark" initials="Mf" lastIdx="1"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8F00"/>
    <a:srgbClr val="F47920"/>
    <a:srgbClr val="FFCC00"/>
    <a:srgbClr val="0071BC"/>
    <a:srgbClr val="640456"/>
    <a:srgbClr val="9A0785"/>
    <a:srgbClr val="00795E"/>
    <a:srgbClr val="F0DA4D"/>
    <a:srgbClr val="F04E23"/>
    <a:srgbClr val="27C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57" autoAdjust="0"/>
    <p:restoredTop sz="91087" autoAdjust="0"/>
  </p:normalViewPr>
  <p:slideViewPr>
    <p:cSldViewPr showGuides="1">
      <p:cViewPr>
        <p:scale>
          <a:sx n="100" d="100"/>
          <a:sy n="100" d="100"/>
        </p:scale>
        <p:origin x="-1500" y="-150"/>
      </p:cViewPr>
      <p:guideLst>
        <p:guide orient="horz" pos="846"/>
        <p:guide orient="horz" pos="4180"/>
        <p:guide orient="horz" pos="3884"/>
        <p:guide orient="horz" pos="73"/>
        <p:guide orient="horz" pos="3743"/>
        <p:guide orient="horz" pos="640"/>
        <p:guide pos="214"/>
        <p:guide pos="5556"/>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25" d="100"/>
        <a:sy n="125" d="100"/>
      </p:scale>
      <p:origin x="0" y="1152"/>
    </p:cViewPr>
  </p:sorterViewPr>
  <p:notesViewPr>
    <p:cSldViewPr showGuides="1">
      <p:cViewPr>
        <p:scale>
          <a:sx n="100" d="100"/>
          <a:sy n="100" d="100"/>
        </p:scale>
        <p:origin x="-2550" y="936"/>
      </p:cViewPr>
      <p:guideLst>
        <p:guide orient="horz" pos="3108"/>
        <p:guide pos="2122"/>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gs" Target="tags/tag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42299523929956"/>
          <c:y val="0.11231465027412123"/>
          <c:w val="0.85862953696724531"/>
          <c:h val="0.78205652884952759"/>
        </c:manualLayout>
      </c:layout>
      <c:barChart>
        <c:barDir val="col"/>
        <c:grouping val="clustered"/>
        <c:varyColors val="0"/>
        <c:ser>
          <c:idx val="0"/>
          <c:order val="0"/>
          <c:tx>
            <c:strRef>
              <c:f>Sheet1!$B$1</c:f>
              <c:strCache>
                <c:ptCount val="1"/>
                <c:pt idx="0">
                  <c:v>SFC 50/500 μg b.i.d. (N=1,544)</c:v>
                </c:pt>
              </c:strCache>
            </c:strRef>
          </c:tx>
          <c:spPr>
            <a:solidFill>
              <a:srgbClr val="FF4DC7"/>
            </a:solidFill>
            <a:ln>
              <a:noFill/>
            </a:ln>
            <a:effectLst/>
          </c:spPr>
          <c:invertIfNegative val="0"/>
          <c:dLbls>
            <c:dLbl>
              <c:idx val="0"/>
              <c:tx>
                <c:rich>
                  <a:bodyPr/>
                  <a:lstStyle/>
                  <a:p>
                    <a:r>
                      <a:rPr lang="en-US" smtClean="0"/>
                      <a:t>4,03</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Sheet1!$B$2</c:f>
              <c:numCache>
                <c:formatCode>General</c:formatCode>
                <c:ptCount val="1"/>
                <c:pt idx="0">
                  <c:v>4.03</c:v>
                </c:pt>
              </c:numCache>
            </c:numRef>
          </c:val>
          <c:extLst xmlns:c16r2="http://schemas.microsoft.com/office/drawing/2015/06/chart">
            <c:ext xmlns:c16="http://schemas.microsoft.com/office/drawing/2014/chart" uri="{C3380CC4-5D6E-409C-BE32-E72D297353CC}">
              <c16:uniqueId val="{00000000-F7E1-40AD-8581-6BC5A2448CC5}"/>
            </c:ext>
          </c:extLst>
        </c:ser>
        <c:ser>
          <c:idx val="1"/>
          <c:order val="1"/>
          <c:tx>
            <c:strRef>
              <c:f>Sheet1!$C$1</c:f>
              <c:strCache>
                <c:ptCount val="1"/>
                <c:pt idx="0">
                  <c:v>IND/GLY 110/50 μg q.d. (N=1,518)</c:v>
                </c:pt>
              </c:strCache>
            </c:strRef>
          </c:tx>
          <c:spPr>
            <a:solidFill>
              <a:srgbClr val="2E6EBC"/>
            </a:solidFill>
            <a:ln>
              <a:noFill/>
            </a:ln>
            <a:effectLst/>
          </c:spPr>
          <c:invertIfNegative val="0"/>
          <c:dLbls>
            <c:dLbl>
              <c:idx val="0"/>
              <c:tx>
                <c:rich>
                  <a:bodyPr/>
                  <a:lstStyle/>
                  <a:p>
                    <a:r>
                      <a:rPr lang="en-US" smtClean="0"/>
                      <a:t>3,59</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Sheet1!$C$2</c:f>
              <c:numCache>
                <c:formatCode>General</c:formatCode>
                <c:ptCount val="1"/>
                <c:pt idx="0">
                  <c:v>3.59</c:v>
                </c:pt>
              </c:numCache>
            </c:numRef>
          </c:val>
          <c:extLst xmlns:c16r2="http://schemas.microsoft.com/office/drawing/2015/06/chart">
            <c:ext xmlns:c16="http://schemas.microsoft.com/office/drawing/2014/chart" uri="{C3380CC4-5D6E-409C-BE32-E72D297353CC}">
              <c16:uniqueId val="{00000001-F7E1-40AD-8581-6BC5A2448CC5}"/>
            </c:ext>
          </c:extLst>
        </c:ser>
        <c:dLbls>
          <c:showLegendKey val="0"/>
          <c:showVal val="1"/>
          <c:showCatName val="0"/>
          <c:showSerName val="0"/>
          <c:showPercent val="0"/>
          <c:showBubbleSize val="0"/>
        </c:dLbls>
        <c:gapWidth val="250"/>
        <c:axId val="38961152"/>
        <c:axId val="38962688"/>
      </c:barChart>
      <c:catAx>
        <c:axId val="38961152"/>
        <c:scaling>
          <c:orientation val="minMax"/>
        </c:scaling>
        <c:delete val="0"/>
        <c:axPos val="b"/>
        <c:numFmt formatCode="General" sourceLinked="1"/>
        <c:majorTickMark val="out"/>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38962688"/>
        <c:crosses val="autoZero"/>
        <c:auto val="1"/>
        <c:lblAlgn val="ctr"/>
        <c:lblOffset val="100"/>
        <c:noMultiLvlLbl val="0"/>
      </c:catAx>
      <c:valAx>
        <c:axId val="38962688"/>
        <c:scaling>
          <c:orientation val="minMax"/>
          <c:max val="5"/>
          <c:min val="0"/>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3896115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solidFill>
            <a:srgbClr val="000008"/>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68560553233789"/>
          <c:y val="4.7280415100840884E-2"/>
          <c:w val="0.86934962034165164"/>
          <c:h val="0.89460099887325017"/>
        </c:manualLayout>
      </c:layout>
      <c:barChart>
        <c:barDir val="col"/>
        <c:grouping val="clustered"/>
        <c:varyColors val="0"/>
        <c:ser>
          <c:idx val="0"/>
          <c:order val="0"/>
          <c:tx>
            <c:strRef>
              <c:f>Sheet1!$B$1</c:f>
              <c:strCache>
                <c:ptCount val="1"/>
                <c:pt idx="0">
                  <c:v>SFC 50/500 μg b.i.d. (N=1,544)</c:v>
                </c:pt>
              </c:strCache>
            </c:strRef>
          </c:tx>
          <c:spPr>
            <a:solidFill>
              <a:srgbClr val="FF4DC7"/>
            </a:solidFill>
            <a:ln>
              <a:noFill/>
            </a:ln>
            <a:effectLst/>
          </c:spPr>
          <c:invertIfNegative val="0"/>
          <c:dLbls>
            <c:dLbl>
              <c:idx val="0"/>
              <c:tx>
                <c:rich>
                  <a:bodyPr/>
                  <a:lstStyle/>
                  <a:p>
                    <a:r>
                      <a:rPr lang="en-US" smtClean="0"/>
                      <a:t>1,19</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Sheet1!$B$2</c:f>
              <c:numCache>
                <c:formatCode>General</c:formatCode>
                <c:ptCount val="1"/>
                <c:pt idx="0">
                  <c:v>1.1900000000000011</c:v>
                </c:pt>
              </c:numCache>
            </c:numRef>
          </c:val>
          <c:extLst xmlns:c16r2="http://schemas.microsoft.com/office/drawing/2015/06/chart">
            <c:ext xmlns:c16="http://schemas.microsoft.com/office/drawing/2014/chart" uri="{C3380CC4-5D6E-409C-BE32-E72D297353CC}">
              <c16:uniqueId val="{00000000-BD96-4C48-8C64-67ECDC32F8EE}"/>
            </c:ext>
          </c:extLst>
        </c:ser>
        <c:ser>
          <c:idx val="1"/>
          <c:order val="1"/>
          <c:tx>
            <c:strRef>
              <c:f>Sheet1!$C$1</c:f>
              <c:strCache>
                <c:ptCount val="1"/>
                <c:pt idx="0">
                  <c:v>IND/GLY 110/50 μg q.d. (N=1,518)</c:v>
                </c:pt>
              </c:strCache>
            </c:strRef>
          </c:tx>
          <c:spPr>
            <a:solidFill>
              <a:srgbClr val="2E6EBC"/>
            </a:solidFill>
            <a:ln>
              <a:noFill/>
            </a:ln>
            <a:effectLst/>
          </c:spPr>
          <c:invertIfNegative val="0"/>
          <c:dLbls>
            <c:dLbl>
              <c:idx val="0"/>
              <c:tx>
                <c:rich>
                  <a:bodyPr/>
                  <a:lstStyle/>
                  <a:p>
                    <a:r>
                      <a:rPr lang="en-US" smtClean="0"/>
                      <a:t>0,98</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Sheet1!$C$2</c:f>
              <c:numCache>
                <c:formatCode>General</c:formatCode>
                <c:ptCount val="1"/>
                <c:pt idx="0">
                  <c:v>0.98</c:v>
                </c:pt>
              </c:numCache>
            </c:numRef>
          </c:val>
          <c:extLst xmlns:c16r2="http://schemas.microsoft.com/office/drawing/2015/06/chart">
            <c:ext xmlns:c16="http://schemas.microsoft.com/office/drawing/2014/chart" uri="{C3380CC4-5D6E-409C-BE32-E72D297353CC}">
              <c16:uniqueId val="{00000001-BD96-4C48-8C64-67ECDC32F8EE}"/>
            </c:ext>
          </c:extLst>
        </c:ser>
        <c:dLbls>
          <c:showLegendKey val="0"/>
          <c:showVal val="1"/>
          <c:showCatName val="0"/>
          <c:showSerName val="0"/>
          <c:showPercent val="0"/>
          <c:showBubbleSize val="0"/>
        </c:dLbls>
        <c:gapWidth val="250"/>
        <c:axId val="39174144"/>
        <c:axId val="39175680"/>
      </c:barChart>
      <c:catAx>
        <c:axId val="39174144"/>
        <c:scaling>
          <c:orientation val="minMax"/>
        </c:scaling>
        <c:delete val="0"/>
        <c:axPos val="b"/>
        <c:numFmt formatCode="General" sourceLinked="1"/>
        <c:majorTickMark val="none"/>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1197" b="0" i="0" u="none" strike="noStrike" kern="1200" baseline="0">
                <a:solidFill>
                  <a:srgbClr val="000008"/>
                </a:solidFill>
                <a:latin typeface="+mn-lt"/>
                <a:ea typeface="+mn-ea"/>
                <a:cs typeface="+mn-cs"/>
              </a:defRPr>
            </a:pPr>
            <a:endParaRPr lang="en-US"/>
          </a:p>
        </c:txPr>
        <c:crossAx val="39175680"/>
        <c:crosses val="autoZero"/>
        <c:auto val="1"/>
        <c:lblAlgn val="ctr"/>
        <c:lblOffset val="100"/>
        <c:noMultiLvlLbl val="0"/>
      </c:catAx>
      <c:valAx>
        <c:axId val="39175680"/>
        <c:scaling>
          <c:orientation val="minMax"/>
          <c:max val="1.5"/>
          <c:min val="0"/>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39174144"/>
        <c:crosses val="autoZero"/>
        <c:crossBetween val="between"/>
        <c:majorUnit val="0.25"/>
      </c:valAx>
      <c:spPr>
        <a:noFill/>
        <a:ln>
          <a:noFill/>
        </a:ln>
        <a:effectLst/>
      </c:spPr>
    </c:plotArea>
    <c:plotVisOnly val="1"/>
    <c:dispBlanksAs val="gap"/>
    <c:showDLblsOverMax val="0"/>
  </c:chart>
  <c:spPr>
    <a:noFill/>
    <a:ln>
      <a:noFill/>
    </a:ln>
    <a:effectLst/>
  </c:spPr>
  <c:txPr>
    <a:bodyPr/>
    <a:lstStyle/>
    <a:p>
      <a:pPr>
        <a:defRPr>
          <a:solidFill>
            <a:srgbClr val="000008"/>
          </a:solidFill>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68560553233789"/>
          <c:y val="4.7280415100840884E-2"/>
          <c:w val="0.86934962034165164"/>
          <c:h val="0.89460099887325017"/>
        </c:manualLayout>
      </c:layout>
      <c:barChart>
        <c:barDir val="col"/>
        <c:grouping val="clustered"/>
        <c:varyColors val="0"/>
        <c:ser>
          <c:idx val="0"/>
          <c:order val="0"/>
          <c:tx>
            <c:strRef>
              <c:f>Sheet1!$B$1</c:f>
              <c:strCache>
                <c:ptCount val="1"/>
                <c:pt idx="0">
                  <c:v>SFC 50/500 μg b.i.d. (N=1,544)</c:v>
                </c:pt>
              </c:strCache>
            </c:strRef>
          </c:tx>
          <c:spPr>
            <a:solidFill>
              <a:srgbClr val="FF4DC7"/>
            </a:solidFill>
            <a:ln>
              <a:noFill/>
            </a:ln>
            <a:effectLst/>
          </c:spPr>
          <c:invertIfNegative val="0"/>
          <c:dLbls>
            <c:dLbl>
              <c:idx val="0"/>
              <c:tx>
                <c:rich>
                  <a:bodyPr/>
                  <a:lstStyle/>
                  <a:p>
                    <a:r>
                      <a:rPr lang="en-US" smtClean="0"/>
                      <a:t>0,17</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Sheet1!$B$2</c:f>
              <c:numCache>
                <c:formatCode>General</c:formatCode>
                <c:ptCount val="1"/>
                <c:pt idx="0">
                  <c:v>0.17</c:v>
                </c:pt>
              </c:numCache>
            </c:numRef>
          </c:val>
          <c:extLst xmlns:c16r2="http://schemas.microsoft.com/office/drawing/2015/06/chart">
            <c:ext xmlns:c16="http://schemas.microsoft.com/office/drawing/2014/chart" uri="{C3380CC4-5D6E-409C-BE32-E72D297353CC}">
              <c16:uniqueId val="{00000000-BD96-4C48-8C64-67ECDC32F8EE}"/>
            </c:ext>
          </c:extLst>
        </c:ser>
        <c:ser>
          <c:idx val="1"/>
          <c:order val="1"/>
          <c:tx>
            <c:strRef>
              <c:f>Sheet1!$C$1</c:f>
              <c:strCache>
                <c:ptCount val="1"/>
                <c:pt idx="0">
                  <c:v>IND/GLY 110/50 μg q.d. (N=1,518)</c:v>
                </c:pt>
              </c:strCache>
            </c:strRef>
          </c:tx>
          <c:spPr>
            <a:solidFill>
              <a:srgbClr val="2E6EBC"/>
            </a:solidFill>
            <a:ln>
              <a:noFill/>
            </a:ln>
            <a:effectLst/>
          </c:spPr>
          <c:invertIfNegative val="0"/>
          <c:dLbls>
            <c:dLbl>
              <c:idx val="0"/>
              <c:tx>
                <c:rich>
                  <a:bodyPr/>
                  <a:lstStyle/>
                  <a:p>
                    <a:r>
                      <a:rPr lang="en-US" smtClean="0"/>
                      <a:t>0,15</a:t>
                    </a:r>
                    <a:endParaRPr lang="en-US"/>
                  </a:p>
                </c:rich>
              </c:tx>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All exacerbations</c:v>
                </c:pt>
              </c:strCache>
            </c:strRef>
          </c:cat>
          <c:val>
            <c:numRef>
              <c:f>Sheet1!$C$2</c:f>
              <c:numCache>
                <c:formatCode>General</c:formatCode>
                <c:ptCount val="1"/>
                <c:pt idx="0">
                  <c:v>0.15000000000000013</c:v>
                </c:pt>
              </c:numCache>
            </c:numRef>
          </c:val>
          <c:extLst xmlns:c16r2="http://schemas.microsoft.com/office/drawing/2015/06/chart">
            <c:ext xmlns:c16="http://schemas.microsoft.com/office/drawing/2014/chart" uri="{C3380CC4-5D6E-409C-BE32-E72D297353CC}">
              <c16:uniqueId val="{00000001-BD96-4C48-8C64-67ECDC32F8EE}"/>
            </c:ext>
          </c:extLst>
        </c:ser>
        <c:dLbls>
          <c:showLegendKey val="0"/>
          <c:showVal val="1"/>
          <c:showCatName val="0"/>
          <c:showSerName val="0"/>
          <c:showPercent val="0"/>
          <c:showBubbleSize val="0"/>
        </c:dLbls>
        <c:gapWidth val="250"/>
        <c:axId val="70067328"/>
        <c:axId val="70068864"/>
      </c:barChart>
      <c:catAx>
        <c:axId val="70067328"/>
        <c:scaling>
          <c:orientation val="minMax"/>
        </c:scaling>
        <c:delete val="0"/>
        <c:axPos val="b"/>
        <c:numFmt formatCode="General" sourceLinked="1"/>
        <c:majorTickMark val="none"/>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1197" b="0" i="0" u="none" strike="noStrike" kern="1200" baseline="0">
                <a:solidFill>
                  <a:srgbClr val="000008"/>
                </a:solidFill>
                <a:latin typeface="+mn-lt"/>
                <a:ea typeface="+mn-ea"/>
                <a:cs typeface="+mn-cs"/>
              </a:defRPr>
            </a:pPr>
            <a:endParaRPr lang="en-US"/>
          </a:p>
        </c:txPr>
        <c:crossAx val="70068864"/>
        <c:crosses val="autoZero"/>
        <c:auto val="1"/>
        <c:lblAlgn val="ctr"/>
        <c:lblOffset val="100"/>
        <c:noMultiLvlLbl val="0"/>
      </c:catAx>
      <c:valAx>
        <c:axId val="70068864"/>
        <c:scaling>
          <c:orientation val="minMax"/>
          <c:max val="0.25"/>
          <c:min val="0"/>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70067328"/>
        <c:crosses val="autoZero"/>
        <c:crossBetween val="between"/>
        <c:majorUnit val="5.0000000000000024E-2"/>
      </c:valAx>
      <c:spPr>
        <a:noFill/>
        <a:ln>
          <a:noFill/>
        </a:ln>
        <a:effectLst/>
      </c:spPr>
    </c:plotArea>
    <c:plotVisOnly val="1"/>
    <c:dispBlanksAs val="gap"/>
    <c:showDLblsOverMax val="0"/>
  </c:chart>
  <c:spPr>
    <a:noFill/>
    <a:ln>
      <a:noFill/>
    </a:ln>
    <a:effectLst/>
  </c:spPr>
  <c:txPr>
    <a:bodyPr/>
    <a:lstStyle/>
    <a:p>
      <a:pPr>
        <a:defRPr>
          <a:solidFill>
            <a:srgbClr val="000008"/>
          </a:solidFill>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3643322958677375E-2"/>
          <c:y val="0.20417589234315522"/>
          <c:w val="0.88013139419449893"/>
          <c:h val="0.75431688585006496"/>
        </c:manualLayout>
      </c:layout>
      <c:barChart>
        <c:barDir val="col"/>
        <c:grouping val="clustered"/>
        <c:varyColors val="0"/>
        <c:ser>
          <c:idx val="0"/>
          <c:order val="0"/>
          <c:tx>
            <c:strRef>
              <c:f>Sheet1!$B$1</c:f>
              <c:strCache>
                <c:ptCount val="1"/>
                <c:pt idx="0">
                  <c:v>SFC 50/500 μg b.i.d.</c:v>
                </c:pt>
              </c:strCache>
            </c:strRef>
          </c:tx>
          <c:spPr>
            <a:solidFill>
              <a:srgbClr val="FF4DC7"/>
            </a:solidFill>
            <a:ln>
              <a:noFill/>
            </a:ln>
            <a:effectLst/>
          </c:spPr>
          <c:invertIfNegative val="0"/>
          <c:dLbls>
            <c:dLbl>
              <c:idx val="0"/>
              <c:layout>
                <c:manualLayout>
                  <c:x val="-2.9202553338614167E-17"/>
                  <c:y val="0.58232206116024565"/>
                </c:manualLayout>
              </c:layout>
              <c:tx>
                <c:rich>
                  <a:bodyPr/>
                  <a:lstStyle/>
                  <a:p>
                    <a:r>
                      <a:rPr lang="en-US" dirty="0" smtClean="0"/>
                      <a:t>1,24</a:t>
                    </a:r>
                    <a:endParaRPr lang="en-US" dirty="0"/>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E0D-4995-ACCC-AF64BFCE1B0F}"/>
                </c:ext>
                <c:ext xmlns:c15="http://schemas.microsoft.com/office/drawing/2012/chart" uri="{CE6537A1-D6FC-4f65-9D91-7224C49458BB}"/>
              </c:extLst>
            </c:dLbl>
            <c:dLbl>
              <c:idx val="1"/>
              <c:layout>
                <c:manualLayout>
                  <c:x val="0"/>
                  <c:y val="0.5370630642480575"/>
                </c:manualLayout>
              </c:layout>
              <c:tx>
                <c:rich>
                  <a:bodyPr/>
                  <a:lstStyle/>
                  <a:p>
                    <a:r>
                      <a:rPr lang="en-US" dirty="0" smtClean="0"/>
                      <a:t>1,15</a:t>
                    </a:r>
                    <a:endParaRPr lang="en-US" dirty="0"/>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EE0D-4995-ACCC-AF64BFCE1B0F}"/>
                </c:ext>
                <c:ext xmlns:c15="http://schemas.microsoft.com/office/drawing/2012/chart" uri="{CE6537A1-D6FC-4f65-9D91-7224C49458BB}"/>
              </c:extLst>
            </c:dLbl>
            <c:numFmt formatCode="#,##0.00" sourceLinked="0"/>
            <c:spPr>
              <a:noFill/>
              <a:ln>
                <a:noFill/>
              </a:ln>
              <a:effectLst/>
            </c:spPr>
            <c:txPr>
              <a:bodyPr rot="0" vert="horz"/>
              <a:lstStyle/>
              <a:p>
                <a:pPr>
                  <a:defRPr sz="1200">
                    <a:solidFill>
                      <a:schemeClr val="bg1"/>
                    </a:solidFill>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1"/>
                <c:pt idx="0">
                  <c:v>Change from baseline</c:v>
                </c:pt>
              </c:strCache>
            </c:strRef>
          </c:cat>
          <c:val>
            <c:numRef>
              <c:f>Sheet1!$B$2:$B$3</c:f>
              <c:numCache>
                <c:formatCode>General</c:formatCode>
                <c:ptCount val="2"/>
                <c:pt idx="0">
                  <c:v>1.24</c:v>
                </c:pt>
                <c:pt idx="1">
                  <c:v>1.1499999999999988</c:v>
                </c:pt>
              </c:numCache>
            </c:numRef>
          </c:val>
          <c:extLst xmlns:c16r2="http://schemas.microsoft.com/office/drawing/2015/06/chart">
            <c:ext xmlns:c16="http://schemas.microsoft.com/office/drawing/2014/chart" uri="{C3380CC4-5D6E-409C-BE32-E72D297353CC}">
              <c16:uniqueId val="{00000002-EE0D-4995-ACCC-AF64BFCE1B0F}"/>
            </c:ext>
          </c:extLst>
        </c:ser>
        <c:ser>
          <c:idx val="1"/>
          <c:order val="1"/>
          <c:tx>
            <c:strRef>
              <c:f>Sheet1!$C$1</c:f>
              <c:strCache>
                <c:ptCount val="1"/>
                <c:pt idx="0">
                  <c:v>IND/GLY 110/50 μg q.d.</c:v>
                </c:pt>
              </c:strCache>
            </c:strRef>
          </c:tx>
          <c:spPr>
            <a:solidFill>
              <a:srgbClr val="2E6EBC"/>
            </a:solidFill>
            <a:ln>
              <a:noFill/>
            </a:ln>
            <a:effectLst/>
          </c:spPr>
          <c:invertIfNegative val="0"/>
          <c:dLbls>
            <c:dLbl>
              <c:idx val="0"/>
              <c:layout>
                <c:manualLayout>
                  <c:x val="0"/>
                  <c:y val="0.45918049198736344"/>
                </c:manualLayout>
              </c:layout>
              <c:tx>
                <c:rich>
                  <a:bodyPr/>
                  <a:lstStyle/>
                  <a:p>
                    <a:r>
                      <a:rPr lang="en-US" dirty="0" smtClean="0"/>
                      <a:t>0,99</a:t>
                    </a:r>
                    <a:endParaRPr lang="en-US" dirty="0"/>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EE0D-4995-ACCC-AF64BFCE1B0F}"/>
                </c:ext>
                <c:ext xmlns:c15="http://schemas.microsoft.com/office/drawing/2012/chart" uri="{CE6537A1-D6FC-4f65-9D91-7224C49458BB}"/>
              </c:extLst>
            </c:dLbl>
            <c:dLbl>
              <c:idx val="1"/>
              <c:layout>
                <c:manualLayout>
                  <c:x val="-1.1681021335445689E-16"/>
                  <c:y val="0.45672964890871076"/>
                </c:manualLayout>
              </c:layout>
              <c:tx>
                <c:rich>
                  <a:bodyPr/>
                  <a:lstStyle/>
                  <a:p>
                    <a:r>
                      <a:rPr lang="en-US" dirty="0" smtClean="0"/>
                      <a:t>0,98</a:t>
                    </a:r>
                    <a:endParaRPr lang="en-US" dirty="0"/>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EE0D-4995-ACCC-AF64BFCE1B0F}"/>
                </c:ext>
                <c:ext xmlns:c15="http://schemas.microsoft.com/office/drawing/2012/chart" uri="{CE6537A1-D6FC-4f65-9D91-7224C49458BB}"/>
              </c:extLst>
            </c:dLbl>
            <c:spPr>
              <a:noFill/>
              <a:ln>
                <a:noFill/>
              </a:ln>
              <a:effectLst/>
            </c:spPr>
            <c:txPr>
              <a:bodyPr rot="0" vert="horz"/>
              <a:lstStyle/>
              <a:p>
                <a:pPr>
                  <a:defRPr sz="1200">
                    <a:solidFill>
                      <a:schemeClr val="bg1"/>
                    </a:solidFill>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1"/>
                <c:pt idx="0">
                  <c:v>Change from baseline</c:v>
                </c:pt>
              </c:strCache>
            </c:strRef>
          </c:cat>
          <c:val>
            <c:numRef>
              <c:f>Sheet1!$C$2:$C$3</c:f>
              <c:numCache>
                <c:formatCode>General</c:formatCode>
                <c:ptCount val="2"/>
                <c:pt idx="0">
                  <c:v>0.99</c:v>
                </c:pt>
                <c:pt idx="1">
                  <c:v>0.98</c:v>
                </c:pt>
              </c:numCache>
            </c:numRef>
          </c:val>
          <c:extLst xmlns:c16r2="http://schemas.microsoft.com/office/drawing/2015/06/chart">
            <c:ext xmlns:c16="http://schemas.microsoft.com/office/drawing/2014/chart" uri="{C3380CC4-5D6E-409C-BE32-E72D297353CC}">
              <c16:uniqueId val="{00000005-EE0D-4995-ACCC-AF64BFCE1B0F}"/>
            </c:ext>
          </c:extLst>
        </c:ser>
        <c:dLbls>
          <c:showLegendKey val="0"/>
          <c:showVal val="1"/>
          <c:showCatName val="0"/>
          <c:showSerName val="0"/>
          <c:showPercent val="0"/>
          <c:showBubbleSize val="0"/>
        </c:dLbls>
        <c:gapWidth val="150"/>
        <c:axId val="203704960"/>
        <c:axId val="203723136"/>
      </c:barChart>
      <c:catAx>
        <c:axId val="203704960"/>
        <c:scaling>
          <c:orientation val="minMax"/>
        </c:scaling>
        <c:delete val="0"/>
        <c:axPos val="b"/>
        <c:numFmt formatCode="General" sourceLinked="1"/>
        <c:majorTickMark val="out"/>
        <c:minorTickMark val="none"/>
        <c:tickLblPos val="none"/>
        <c:spPr>
          <a:noFill/>
          <a:ln w="28575" cap="sq" cmpd="sng" algn="ctr">
            <a:solidFill>
              <a:schemeClr val="tx1"/>
            </a:solidFill>
            <a:miter lim="800000"/>
          </a:ln>
          <a:effectLst/>
        </c:spPr>
        <c:txPr>
          <a:bodyPr rot="-60000000" vert="horz"/>
          <a:lstStyle/>
          <a:p>
            <a:pPr>
              <a:defRPr/>
            </a:pPr>
            <a:endParaRPr lang="en-US"/>
          </a:p>
        </c:txPr>
        <c:crossAx val="203723136"/>
        <c:crosses val="autoZero"/>
        <c:auto val="1"/>
        <c:lblAlgn val="ctr"/>
        <c:lblOffset val="100"/>
        <c:noMultiLvlLbl val="0"/>
      </c:catAx>
      <c:valAx>
        <c:axId val="203723136"/>
        <c:scaling>
          <c:orientation val="minMax"/>
          <c:max val="1.5"/>
          <c:min val="0"/>
        </c:scaling>
        <c:delete val="0"/>
        <c:axPos val="l"/>
        <c:numFmt formatCode="General" sourceLinked="1"/>
        <c:majorTickMark val="out"/>
        <c:minorTickMark val="none"/>
        <c:tickLblPos val="none"/>
        <c:spPr>
          <a:noFill/>
          <a:ln w="28575" cap="sq">
            <a:solidFill>
              <a:schemeClr val="tx1"/>
            </a:solidFill>
            <a:miter lim="800000"/>
          </a:ln>
          <a:effectLst/>
        </c:spPr>
        <c:txPr>
          <a:bodyPr rot="-60000000" vert="horz"/>
          <a:lstStyle/>
          <a:p>
            <a:pPr>
              <a:defRPr/>
            </a:pPr>
            <a:endParaRPr lang="en-US"/>
          </a:p>
        </c:txPr>
        <c:crossAx val="203704960"/>
        <c:crosses val="autoZero"/>
        <c:crossBetween val="between"/>
        <c:majorUnit val="0.25"/>
      </c:valAx>
      <c:spPr>
        <a:noFill/>
        <a:ln>
          <a:noFill/>
        </a:ln>
        <a:effectLst/>
      </c:spPr>
    </c:plotArea>
    <c:plotVisOnly val="1"/>
    <c:dispBlanksAs val="gap"/>
    <c:showDLblsOverMax val="0"/>
  </c:chart>
  <c:spPr>
    <a:noFill/>
    <a:ln>
      <a:noFill/>
    </a:ln>
    <a:effectLst/>
  </c:spPr>
  <c:txPr>
    <a:bodyPr/>
    <a:lstStyle/>
    <a:p>
      <a:pPr algn="l" rtl="0" eaLnBrk="0" fontAlgn="base" hangingPunct="0">
        <a:lnSpc>
          <a:spcPct val="95000"/>
        </a:lnSpc>
        <a:spcBef>
          <a:spcPct val="0"/>
        </a:spcBef>
        <a:spcAft>
          <a:spcPct val="0"/>
        </a:spcAft>
        <a:defRPr lang="en-GB" sz="2400" b="1">
          <a:solidFill>
            <a:srgbClr val="145477"/>
          </a:solidFill>
          <a:latin typeface="+mj-lt"/>
          <a:ea typeface="MS PGothic" pitchFamily="34" charset="-128"/>
          <a:cs typeface="+mj-cs"/>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6309926019374145E-2"/>
          <c:y val="3.9620986285356284E-2"/>
          <c:w val="0.88065171598394754"/>
          <c:h val="0.9054692963643457"/>
        </c:manualLayout>
      </c:layout>
      <c:barChart>
        <c:barDir val="col"/>
        <c:grouping val="clustered"/>
        <c:varyColors val="0"/>
        <c:ser>
          <c:idx val="0"/>
          <c:order val="0"/>
          <c:tx>
            <c:strRef>
              <c:f>Sheet1!$B$1</c:f>
              <c:strCache>
                <c:ptCount val="1"/>
                <c:pt idx="0">
                  <c:v>SFC 50/500 μg b.i.d. (N=1595)</c:v>
                </c:pt>
              </c:strCache>
            </c:strRef>
          </c:tx>
          <c:spPr>
            <a:solidFill>
              <a:srgbClr val="FF4DC7"/>
            </a:solidFill>
            <a:ln>
              <a:noFill/>
            </a:ln>
            <a:effectLst/>
          </c:spPr>
          <c:invertIfNegative val="0"/>
          <c:dLbls>
            <c:dLbl>
              <c:idx val="0"/>
              <c:tx>
                <c:rich>
                  <a:bodyPr/>
                  <a:lstStyle/>
                  <a:p>
                    <a:r>
                      <a:rPr lang="en-US" sz="1200" b="0" i="0" u="none" strike="noStrike" kern="1200" baseline="0" dirty="0">
                        <a:solidFill>
                          <a:srgbClr val="FFFFFF"/>
                        </a:solidFill>
                      </a:rPr>
                      <a:t>–48</a:t>
                    </a:r>
                    <a:endParaRPr lang="en-US" dirty="0"/>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DCF-4A81-9885-1D45791678C6}"/>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Sheet1!$B$2</c:f>
              <c:numCache>
                <c:formatCode>General</c:formatCode>
                <c:ptCount val="1"/>
                <c:pt idx="0">
                  <c:v>-48</c:v>
                </c:pt>
              </c:numCache>
            </c:numRef>
          </c:val>
          <c:extLst xmlns:c16r2="http://schemas.microsoft.com/office/drawing/2015/06/chart">
            <c:ext xmlns:c16="http://schemas.microsoft.com/office/drawing/2014/chart" uri="{C3380CC4-5D6E-409C-BE32-E72D297353CC}">
              <c16:uniqueId val="{00000001-EDCF-4A81-9885-1D45791678C6}"/>
            </c:ext>
          </c:extLst>
        </c:ser>
        <c:ser>
          <c:idx val="1"/>
          <c:order val="1"/>
          <c:tx>
            <c:strRef>
              <c:f>Sheet1!$C$1</c:f>
              <c:strCache>
                <c:ptCount val="1"/>
                <c:pt idx="0">
                  <c:v>IND/GLY 110/50 μg q.d. (N=1597)</c:v>
                </c:pt>
              </c:strCache>
            </c:strRef>
          </c:tx>
          <c:spPr>
            <a:solidFill>
              <a:srgbClr val="2E6EBC"/>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Sheet1!$C$2</c:f>
              <c:numCache>
                <c:formatCode>General</c:formatCode>
                <c:ptCount val="1"/>
                <c:pt idx="0">
                  <c:v>15</c:v>
                </c:pt>
              </c:numCache>
            </c:numRef>
          </c:val>
          <c:extLst xmlns:c16r2="http://schemas.microsoft.com/office/drawing/2015/06/chart">
            <c:ext xmlns:c16="http://schemas.microsoft.com/office/drawing/2014/chart" uri="{C3380CC4-5D6E-409C-BE32-E72D297353CC}">
              <c16:uniqueId val="{00000002-EDCF-4A81-9885-1D45791678C6}"/>
            </c:ext>
          </c:extLst>
        </c:ser>
        <c:dLbls>
          <c:showLegendKey val="0"/>
          <c:showVal val="1"/>
          <c:showCatName val="0"/>
          <c:showSerName val="0"/>
          <c:showPercent val="0"/>
          <c:showBubbleSize val="0"/>
        </c:dLbls>
        <c:gapWidth val="250"/>
        <c:axId val="211517824"/>
        <c:axId val="211519360"/>
      </c:barChart>
      <c:catAx>
        <c:axId val="211517824"/>
        <c:scaling>
          <c:orientation val="minMax"/>
        </c:scaling>
        <c:delete val="0"/>
        <c:axPos val="b"/>
        <c:numFmt formatCode="General" sourceLinked="1"/>
        <c:majorTickMark val="in"/>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1519360"/>
        <c:crosses val="autoZero"/>
        <c:auto val="1"/>
        <c:lblAlgn val="ctr"/>
        <c:lblOffset val="100"/>
        <c:noMultiLvlLbl val="0"/>
      </c:catAx>
      <c:valAx>
        <c:axId val="211519360"/>
        <c:scaling>
          <c:orientation val="minMax"/>
          <c:max val="50"/>
          <c:min val="-50"/>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1517824"/>
        <c:crosses val="autoZero"/>
        <c:crossBetween val="between"/>
        <c:majorUnit val="25"/>
      </c:valAx>
    </c:plotArea>
    <c:plotVisOnly val="1"/>
    <c:dispBlanksAs val="gap"/>
    <c:showDLblsOverMax val="0"/>
  </c:chart>
  <c:spPr>
    <a:noFill/>
    <a:ln>
      <a:noFill/>
    </a:ln>
    <a:effectLst/>
  </c:spPr>
  <c:txPr>
    <a:bodyPr/>
    <a:lstStyle/>
    <a:p>
      <a:pPr>
        <a:defRPr>
          <a:solidFill>
            <a:srgbClr val="000008"/>
          </a:solidFill>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6309926019374145E-2"/>
          <c:y val="3.9620986285356284E-2"/>
          <c:w val="0.88065171598394754"/>
          <c:h val="0.9054692963643457"/>
        </c:manualLayout>
      </c:layout>
      <c:barChart>
        <c:barDir val="col"/>
        <c:grouping val="clustered"/>
        <c:varyColors val="0"/>
        <c:ser>
          <c:idx val="0"/>
          <c:order val="0"/>
          <c:tx>
            <c:strRef>
              <c:f>Sheet1!$B$1</c:f>
              <c:strCache>
                <c:ptCount val="1"/>
                <c:pt idx="0">
                  <c:v>SFC 50/500 μg b.i.d. (N=277)</c:v>
                </c:pt>
              </c:strCache>
            </c:strRef>
          </c:tx>
          <c:spPr>
            <a:solidFill>
              <a:srgbClr val="FF4DC7"/>
            </a:solidFill>
            <a:ln>
              <a:noFill/>
            </a:ln>
            <a:effectLst/>
          </c:spPr>
          <c:invertIfNegative val="0"/>
          <c:dLbls>
            <c:dLbl>
              <c:idx val="0"/>
              <c:tx>
                <c:rich>
                  <a:bodyPr/>
                  <a:lstStyle/>
                  <a:p>
                    <a:r>
                      <a:rPr lang="en-US" sz="1200" b="0" i="0" u="none" strike="noStrike" kern="1200" baseline="0" dirty="0" smtClean="0">
                        <a:solidFill>
                          <a:srgbClr val="FFFFFF"/>
                        </a:solidFill>
                      </a:rPr>
                      <a:t>–32</a:t>
                    </a:r>
                    <a:endParaRPr lang="en-US" dirty="0"/>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DCF-4A81-9885-1D45791678C6}"/>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Sheet1!$B$2</c:f>
              <c:numCache>
                <c:formatCode>General</c:formatCode>
                <c:ptCount val="1"/>
                <c:pt idx="0">
                  <c:v>-32</c:v>
                </c:pt>
              </c:numCache>
            </c:numRef>
          </c:val>
          <c:extLst xmlns:c16r2="http://schemas.microsoft.com/office/drawing/2015/06/chart">
            <c:ext xmlns:c16="http://schemas.microsoft.com/office/drawing/2014/chart" uri="{C3380CC4-5D6E-409C-BE32-E72D297353CC}">
              <c16:uniqueId val="{00000001-EDCF-4A81-9885-1D45791678C6}"/>
            </c:ext>
          </c:extLst>
        </c:ser>
        <c:ser>
          <c:idx val="1"/>
          <c:order val="1"/>
          <c:tx>
            <c:strRef>
              <c:f>Sheet1!$C$1</c:f>
              <c:strCache>
                <c:ptCount val="1"/>
                <c:pt idx="0">
                  <c:v>IND/GLY 110/50 μg q.d. (N=279)</c:v>
                </c:pt>
              </c:strCache>
            </c:strRef>
          </c:tx>
          <c:spPr>
            <a:solidFill>
              <a:srgbClr val="2E6EBC"/>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Sheet1!$C$2</c:f>
              <c:numCache>
                <c:formatCode>General</c:formatCode>
                <c:ptCount val="1"/>
                <c:pt idx="0">
                  <c:v>78</c:v>
                </c:pt>
              </c:numCache>
            </c:numRef>
          </c:val>
          <c:extLst xmlns:c16r2="http://schemas.microsoft.com/office/drawing/2015/06/chart">
            <c:ext xmlns:c16="http://schemas.microsoft.com/office/drawing/2014/chart" uri="{C3380CC4-5D6E-409C-BE32-E72D297353CC}">
              <c16:uniqueId val="{00000002-EDCF-4A81-9885-1D45791678C6}"/>
            </c:ext>
          </c:extLst>
        </c:ser>
        <c:dLbls>
          <c:showLegendKey val="0"/>
          <c:showVal val="1"/>
          <c:showCatName val="0"/>
          <c:showSerName val="0"/>
          <c:showPercent val="0"/>
          <c:showBubbleSize val="0"/>
        </c:dLbls>
        <c:gapWidth val="250"/>
        <c:axId val="212170240"/>
        <c:axId val="212171776"/>
      </c:barChart>
      <c:catAx>
        <c:axId val="212170240"/>
        <c:scaling>
          <c:orientation val="minMax"/>
        </c:scaling>
        <c:delete val="0"/>
        <c:axPos val="b"/>
        <c:numFmt formatCode="General" sourceLinked="1"/>
        <c:majorTickMark val="in"/>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2171776"/>
        <c:crosses val="autoZero"/>
        <c:auto val="1"/>
        <c:lblAlgn val="ctr"/>
        <c:lblOffset val="100"/>
        <c:noMultiLvlLbl val="0"/>
      </c:catAx>
      <c:valAx>
        <c:axId val="212171776"/>
        <c:scaling>
          <c:orientation val="minMax"/>
          <c:min val="-50"/>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2170240"/>
        <c:crosses val="autoZero"/>
        <c:crossBetween val="between"/>
        <c:majorUnit val="25"/>
      </c:valAx>
    </c:plotArea>
    <c:plotVisOnly val="1"/>
    <c:dispBlanksAs val="gap"/>
    <c:showDLblsOverMax val="0"/>
  </c:chart>
  <c:spPr>
    <a:noFill/>
    <a:ln>
      <a:noFill/>
    </a:ln>
    <a:effectLst/>
  </c:spPr>
  <c:txPr>
    <a:bodyPr/>
    <a:lstStyle/>
    <a:p>
      <a:pPr>
        <a:defRPr>
          <a:solidFill>
            <a:srgbClr val="000008"/>
          </a:solidFill>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3643322958677375E-2"/>
          <c:y val="0.20417589234315522"/>
          <c:w val="0.88013139419449893"/>
          <c:h val="0.75431688585006496"/>
        </c:manualLayout>
      </c:layout>
      <c:barChart>
        <c:barDir val="col"/>
        <c:grouping val="clustered"/>
        <c:varyColors val="0"/>
        <c:ser>
          <c:idx val="0"/>
          <c:order val="0"/>
          <c:tx>
            <c:strRef>
              <c:f>Sheet1!$B$1</c:f>
              <c:strCache>
                <c:ptCount val="1"/>
                <c:pt idx="0">
                  <c:v>SFC 50/500 μg b.i.d.</c:v>
                </c:pt>
              </c:strCache>
            </c:strRef>
          </c:tx>
          <c:spPr>
            <a:solidFill>
              <a:srgbClr val="FF4DC7"/>
            </a:solidFill>
            <a:ln>
              <a:noFill/>
            </a:ln>
            <a:effectLst/>
          </c:spPr>
          <c:invertIfNegative val="0"/>
          <c:cat>
            <c:strRef>
              <c:f>Sheet1!$A$2:$A$3</c:f>
              <c:strCache>
                <c:ptCount val="1"/>
                <c:pt idx="0">
                  <c:v>Change from baseline</c:v>
                </c:pt>
              </c:strCache>
            </c:strRef>
          </c:cat>
          <c:val>
            <c:numRef>
              <c:f>Sheet1!$B$2:$B$7</c:f>
              <c:numCache>
                <c:formatCode>General</c:formatCode>
                <c:ptCount val="6"/>
                <c:pt idx="0">
                  <c:v>46.9</c:v>
                </c:pt>
                <c:pt idx="1">
                  <c:v>44.6</c:v>
                </c:pt>
                <c:pt idx="2">
                  <c:v>45</c:v>
                </c:pt>
                <c:pt idx="3">
                  <c:v>44.6</c:v>
                </c:pt>
                <c:pt idx="4">
                  <c:v>45.20000000000001</c:v>
                </c:pt>
                <c:pt idx="5">
                  <c:v>45</c:v>
                </c:pt>
              </c:numCache>
            </c:numRef>
          </c:val>
          <c:extLst xmlns:c16r2="http://schemas.microsoft.com/office/drawing/2015/06/chart">
            <c:ext xmlns:c16="http://schemas.microsoft.com/office/drawing/2014/chart" uri="{C3380CC4-5D6E-409C-BE32-E72D297353CC}">
              <c16:uniqueId val="{00000000-C8D0-4761-AA87-1C1A2F639E7D}"/>
            </c:ext>
          </c:extLst>
        </c:ser>
        <c:ser>
          <c:idx val="1"/>
          <c:order val="1"/>
          <c:tx>
            <c:strRef>
              <c:f>Sheet1!$C$1</c:f>
              <c:strCache>
                <c:ptCount val="1"/>
                <c:pt idx="0">
                  <c:v>IND/GLY 110/50 μg q.d.</c:v>
                </c:pt>
              </c:strCache>
            </c:strRef>
          </c:tx>
          <c:spPr>
            <a:solidFill>
              <a:srgbClr val="2E6EBC"/>
            </a:solidFill>
            <a:ln>
              <a:noFill/>
            </a:ln>
            <a:effectLst/>
          </c:spPr>
          <c:invertIfNegative val="0"/>
          <c:cat>
            <c:strRef>
              <c:f>Sheet1!$A$2:$A$3</c:f>
              <c:strCache>
                <c:ptCount val="1"/>
                <c:pt idx="0">
                  <c:v>Change from baseline</c:v>
                </c:pt>
              </c:strCache>
            </c:strRef>
          </c:cat>
          <c:val>
            <c:numRef>
              <c:f>Sheet1!$C$2:$C$7</c:f>
              <c:numCache>
                <c:formatCode>General</c:formatCode>
                <c:ptCount val="6"/>
                <c:pt idx="0">
                  <c:v>46.9</c:v>
                </c:pt>
                <c:pt idx="1">
                  <c:v>44.6</c:v>
                </c:pt>
                <c:pt idx="2">
                  <c:v>43.70000000000001</c:v>
                </c:pt>
                <c:pt idx="3">
                  <c:v>43.4</c:v>
                </c:pt>
                <c:pt idx="4">
                  <c:v>43.4</c:v>
                </c:pt>
                <c:pt idx="5">
                  <c:v>43.8</c:v>
                </c:pt>
              </c:numCache>
            </c:numRef>
          </c:val>
          <c:extLst xmlns:c16r2="http://schemas.microsoft.com/office/drawing/2015/06/chart">
            <c:ext xmlns:c16="http://schemas.microsoft.com/office/drawing/2014/chart" uri="{C3380CC4-5D6E-409C-BE32-E72D297353CC}">
              <c16:uniqueId val="{00000001-C8D0-4761-AA87-1C1A2F639E7D}"/>
            </c:ext>
          </c:extLst>
        </c:ser>
        <c:dLbls>
          <c:showLegendKey val="0"/>
          <c:showVal val="0"/>
          <c:showCatName val="0"/>
          <c:showSerName val="0"/>
          <c:showPercent val="0"/>
          <c:showBubbleSize val="0"/>
        </c:dLbls>
        <c:gapWidth val="150"/>
        <c:axId val="212560896"/>
        <c:axId val="212562688"/>
      </c:barChart>
      <c:catAx>
        <c:axId val="212560896"/>
        <c:scaling>
          <c:orientation val="minMax"/>
        </c:scaling>
        <c:delete val="0"/>
        <c:axPos val="b"/>
        <c:numFmt formatCode="General" sourceLinked="1"/>
        <c:majorTickMark val="out"/>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lang="en-GB" sz="2400" b="1" i="0" u="none" strike="noStrike" kern="1200" baseline="0">
                <a:solidFill>
                  <a:srgbClr val="145477"/>
                </a:solidFill>
                <a:latin typeface="+mj-lt"/>
                <a:ea typeface="MS PGothic" pitchFamily="34" charset="-128"/>
                <a:cs typeface="+mj-cs"/>
              </a:defRPr>
            </a:pPr>
            <a:endParaRPr lang="en-US"/>
          </a:p>
        </c:txPr>
        <c:crossAx val="212562688"/>
        <c:crosses val="autoZero"/>
        <c:auto val="1"/>
        <c:lblAlgn val="ctr"/>
        <c:lblOffset val="100"/>
        <c:noMultiLvlLbl val="0"/>
      </c:catAx>
      <c:valAx>
        <c:axId val="212562688"/>
        <c:scaling>
          <c:orientation val="minMax"/>
          <c:max val="48"/>
          <c:min val="41"/>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lang="en-GB" sz="2400" b="1" i="0" u="none" strike="noStrike" kern="1200" baseline="0">
                <a:solidFill>
                  <a:srgbClr val="145477"/>
                </a:solidFill>
                <a:latin typeface="+mj-lt"/>
                <a:ea typeface="MS PGothic" pitchFamily="34" charset="-128"/>
                <a:cs typeface="+mj-cs"/>
              </a:defRPr>
            </a:pPr>
            <a:endParaRPr lang="en-US"/>
          </a:p>
        </c:txPr>
        <c:crossAx val="212560896"/>
        <c:crosses val="autoZero"/>
        <c:crossBetween val="between"/>
        <c:majorUnit val="1"/>
      </c:valAx>
      <c:spPr>
        <a:noFill/>
        <a:ln w="25400">
          <a:noFill/>
        </a:ln>
      </c:spPr>
    </c:plotArea>
    <c:plotVisOnly val="1"/>
    <c:dispBlanksAs val="gap"/>
    <c:showDLblsOverMax val="0"/>
  </c:chart>
  <c:spPr>
    <a:noFill/>
    <a:ln>
      <a:noFill/>
    </a:ln>
    <a:effectLst/>
  </c:spPr>
  <c:txPr>
    <a:bodyPr/>
    <a:lstStyle/>
    <a:p>
      <a:pPr algn="l" rtl="0" eaLnBrk="1" fontAlgn="base" hangingPunct="1">
        <a:lnSpc>
          <a:spcPct val="95000"/>
        </a:lnSpc>
        <a:spcBef>
          <a:spcPct val="0"/>
        </a:spcBef>
        <a:spcAft>
          <a:spcPct val="0"/>
        </a:spcAft>
        <a:defRPr lang="en-GB" sz="2400" b="1">
          <a:solidFill>
            <a:srgbClr val="145477"/>
          </a:solidFill>
          <a:latin typeface="+mj-lt"/>
          <a:ea typeface="MS PGothic" pitchFamily="34" charset="-128"/>
          <a:cs typeface="+mj-cs"/>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86981015920913"/>
          <c:y val="4.5786663727842944E-2"/>
          <c:w val="0.88065171598394754"/>
          <c:h val="0.9054692963643457"/>
        </c:manualLayout>
      </c:layout>
      <c:barChart>
        <c:barDir val="col"/>
        <c:grouping val="clustered"/>
        <c:varyColors val="0"/>
        <c:ser>
          <c:idx val="0"/>
          <c:order val="0"/>
          <c:tx>
            <c:strRef>
              <c:f>Sheet1!$B$1</c:f>
              <c:strCache>
                <c:ptCount val="1"/>
                <c:pt idx="0">
                  <c:v>SFC 50/500 μg b.i.d. (N=1624)</c:v>
                </c:pt>
              </c:strCache>
            </c:strRef>
          </c:tx>
          <c:spPr>
            <a:solidFill>
              <a:srgbClr val="FF4DC7"/>
            </a:solidFill>
            <a:ln>
              <a:noFill/>
            </a:ln>
            <a:effectLst/>
          </c:spPr>
          <c:invertIfNegative val="0"/>
          <c:dLbls>
            <c:dLbl>
              <c:idx val="0"/>
              <c:tx>
                <c:rich>
                  <a:bodyPr/>
                  <a:lstStyle/>
                  <a:p>
                    <a:r>
                      <a:rPr lang="en-US" dirty="0"/>
                      <a:t>‒</a:t>
                    </a:r>
                    <a:r>
                      <a:rPr lang="en-US" dirty="0" smtClean="0"/>
                      <a:t>0,76</a:t>
                    </a:r>
                    <a:endParaRPr lang="en-US" dirty="0"/>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3BAE-4563-8ECA-82D29A9647C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Sheet1!$B$2</c:f>
              <c:numCache>
                <c:formatCode>General</c:formatCode>
                <c:ptCount val="1"/>
                <c:pt idx="0">
                  <c:v>-0.76000000000000045</c:v>
                </c:pt>
              </c:numCache>
            </c:numRef>
          </c:val>
          <c:extLst xmlns:c16r2="http://schemas.microsoft.com/office/drawing/2015/06/chart">
            <c:ext xmlns:c16="http://schemas.microsoft.com/office/drawing/2014/chart" uri="{C3380CC4-5D6E-409C-BE32-E72D297353CC}">
              <c16:uniqueId val="{00000001-3BAE-4563-8ECA-82D29A9647C7}"/>
            </c:ext>
          </c:extLst>
        </c:ser>
        <c:ser>
          <c:idx val="1"/>
          <c:order val="1"/>
          <c:tx>
            <c:strRef>
              <c:f>Sheet1!$C$1</c:f>
              <c:strCache>
                <c:ptCount val="1"/>
                <c:pt idx="0">
                  <c:v>IND/GLY 110/50 μg q.d. (N=1609)</c:v>
                </c:pt>
              </c:strCache>
            </c:strRef>
          </c:tx>
          <c:spPr>
            <a:solidFill>
              <a:srgbClr val="2E6EBC"/>
            </a:solidFill>
            <a:ln>
              <a:noFill/>
            </a:ln>
            <a:effectLst/>
          </c:spPr>
          <c:invertIfNegative val="0"/>
          <c:dLbls>
            <c:dLbl>
              <c:idx val="0"/>
              <c:tx>
                <c:rich>
                  <a:bodyPr/>
                  <a:lstStyle/>
                  <a:p>
                    <a:r>
                      <a:rPr lang="en-US" dirty="0"/>
                      <a:t>‒</a:t>
                    </a:r>
                    <a:r>
                      <a:rPr lang="en-US" dirty="0" smtClean="0"/>
                      <a:t>1,01</a:t>
                    </a:r>
                    <a:endParaRPr lang="en-US" dirty="0"/>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3BAE-4563-8ECA-82D29A9647C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Change from baseline</c:v>
                </c:pt>
              </c:strCache>
            </c:strRef>
          </c:cat>
          <c:val>
            <c:numRef>
              <c:f>Sheet1!$C$2</c:f>
              <c:numCache>
                <c:formatCode>General</c:formatCode>
                <c:ptCount val="1"/>
                <c:pt idx="0">
                  <c:v>-1.01</c:v>
                </c:pt>
              </c:numCache>
            </c:numRef>
          </c:val>
          <c:extLst xmlns:c16r2="http://schemas.microsoft.com/office/drawing/2015/06/chart">
            <c:ext xmlns:c16="http://schemas.microsoft.com/office/drawing/2014/chart" uri="{C3380CC4-5D6E-409C-BE32-E72D297353CC}">
              <c16:uniqueId val="{00000003-3BAE-4563-8ECA-82D29A9647C7}"/>
            </c:ext>
          </c:extLst>
        </c:ser>
        <c:dLbls>
          <c:showLegendKey val="0"/>
          <c:showVal val="1"/>
          <c:showCatName val="0"/>
          <c:showSerName val="0"/>
          <c:showPercent val="0"/>
          <c:showBubbleSize val="0"/>
        </c:dLbls>
        <c:gapWidth val="250"/>
        <c:axId val="212261504"/>
        <c:axId val="212267392"/>
      </c:barChart>
      <c:catAx>
        <c:axId val="212261504"/>
        <c:scaling>
          <c:orientation val="minMax"/>
        </c:scaling>
        <c:delete val="0"/>
        <c:axPos val="b"/>
        <c:numFmt formatCode="General" sourceLinked="1"/>
        <c:majorTickMark val="in"/>
        <c:minorTickMark val="none"/>
        <c:tickLblPos val="none"/>
        <c:spPr>
          <a:noFill/>
          <a:ln w="28575" cap="sq" cmpd="sng" algn="ctr">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2267392"/>
        <c:crosses val="autoZero"/>
        <c:auto val="1"/>
        <c:lblAlgn val="ctr"/>
        <c:lblOffset val="100"/>
        <c:noMultiLvlLbl val="0"/>
      </c:catAx>
      <c:valAx>
        <c:axId val="212267392"/>
        <c:scaling>
          <c:orientation val="minMax"/>
          <c:max val="0"/>
          <c:min val="-1.5"/>
        </c:scaling>
        <c:delete val="0"/>
        <c:axPos val="l"/>
        <c:numFmt formatCode="General" sourceLinked="1"/>
        <c:majorTickMark val="out"/>
        <c:minorTickMark val="none"/>
        <c:tickLblPos val="none"/>
        <c:spPr>
          <a:noFill/>
          <a:ln w="28575" cap="sq">
            <a:solidFill>
              <a:schemeClr val="tx1"/>
            </a:solidFill>
            <a:miter lim="800000"/>
          </a:ln>
          <a:effectLst/>
        </c:spPr>
        <c:txPr>
          <a:bodyPr rot="-60000000" spcFirstLastPara="1" vertOverflow="ellipsis" vert="horz" wrap="square" anchor="ctr" anchorCtr="1"/>
          <a:lstStyle/>
          <a:p>
            <a:pPr>
              <a:defRPr sz="2400" b="0" i="0" u="none" strike="noStrike" kern="1200" baseline="0">
                <a:solidFill>
                  <a:srgbClr val="000008"/>
                </a:solidFill>
                <a:latin typeface="+mn-lt"/>
                <a:ea typeface="+mn-ea"/>
                <a:cs typeface="+mn-cs"/>
              </a:defRPr>
            </a:pPr>
            <a:endParaRPr lang="en-US"/>
          </a:p>
        </c:txPr>
        <c:crossAx val="212261504"/>
        <c:crosses val="autoZero"/>
        <c:crossBetween val="between"/>
        <c:majorUnit val="0.25"/>
      </c:valAx>
      <c:spPr>
        <a:noFill/>
        <a:ln>
          <a:noFill/>
        </a:ln>
        <a:effectLst/>
      </c:spPr>
    </c:plotArea>
    <c:legend>
      <c:legendPos val="tr"/>
      <c:layout>
        <c:manualLayout>
          <c:xMode val="edge"/>
          <c:yMode val="edge"/>
          <c:x val="0.59506661596517407"/>
          <c:y val="0.8391671250487307"/>
          <c:w val="0.39595029628573952"/>
          <c:h val="0.11646599231232356"/>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0008"/>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rgbClr val="000008"/>
          </a:solidFil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0.46792</cdr:x>
      <cdr:y>0.18229</cdr:y>
    </cdr:from>
    <cdr:to>
      <cdr:x>0.6469</cdr:x>
      <cdr:y>0.27565</cdr:y>
    </cdr:to>
    <cdr:grpSp>
      <cdr:nvGrpSpPr>
        <cdr:cNvPr id="2" name="Group 1"/>
        <cdr:cNvGrpSpPr/>
      </cdr:nvGrpSpPr>
      <cdr:grpSpPr>
        <a:xfrm xmlns:a="http://schemas.openxmlformats.org/drawingml/2006/main">
          <a:off x="3777910" y="791447"/>
          <a:ext cx="1445056" cy="405340"/>
          <a:chOff x="-2951339" y="278828"/>
          <a:chExt cx="1757105" cy="2598934"/>
        </a:xfrm>
      </cdr:grpSpPr>
      <cdr:cxnSp macro="">
        <cdr:nvCxnSpPr>
          <cdr:cNvPr id="3" name="Straight Connector 2"/>
          <cdr:cNvCxnSpPr/>
        </cdr:nvCxnSpPr>
        <cdr:spPr>
          <a:xfrm xmlns:a="http://schemas.openxmlformats.org/drawingml/2006/main" flipV="1">
            <a:off x="-1194234" y="278828"/>
            <a:ext cx="0" cy="2598934"/>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flipV="1">
            <a:off x="-2951339" y="278828"/>
            <a:ext cx="0" cy="465633"/>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5" name="Straight Connector 4"/>
          <cdr:cNvCxnSpPr/>
        </cdr:nvCxnSpPr>
        <cdr:spPr>
          <a:xfrm xmlns:a="http://schemas.openxmlformats.org/drawingml/2006/main">
            <a:off x="-2945326" y="278828"/>
            <a:ext cx="1748424" cy="0"/>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dr:relSizeAnchor xmlns:cdr="http://schemas.openxmlformats.org/drawingml/2006/chartDrawing">
    <cdr:from>
      <cdr:x>0.41265</cdr:x>
      <cdr:y>0.07077</cdr:y>
    </cdr:from>
    <cdr:to>
      <cdr:x>0.71995</cdr:x>
      <cdr:y>0.17943</cdr:y>
    </cdr:to>
    <cdr:sp macro="" textlink="">
      <cdr:nvSpPr>
        <cdr:cNvPr id="6" name="TextBox 10"/>
        <cdr:cNvSpPr txBox="1"/>
      </cdr:nvSpPr>
      <cdr:spPr>
        <a:xfrm xmlns:a="http://schemas.openxmlformats.org/drawingml/2006/main">
          <a:off x="3331629" y="307280"/>
          <a:ext cx="2481091" cy="47176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fontAlgn="base">
            <a:spcBef>
              <a:spcPct val="0"/>
            </a:spcBef>
            <a:spcAft>
              <a:spcPct val="0"/>
            </a:spcAft>
          </a:pPr>
          <a:r>
            <a:rPr lang="en-US" sz="1200" dirty="0">
              <a:solidFill>
                <a:srgbClr val="404040"/>
              </a:solidFill>
              <a:ea typeface="MS PGothic" pitchFamily="34" charset="-128"/>
              <a:cs typeface="Arial" pitchFamily="34" charset="0"/>
            </a:rPr>
            <a:t>RR (</a:t>
          </a:r>
          <a:r>
            <a:rPr lang="en-US" sz="1200" dirty="0" smtClean="0">
              <a:solidFill>
                <a:srgbClr val="404040"/>
              </a:solidFill>
              <a:ea typeface="MS PGothic" pitchFamily="34" charset="-128"/>
              <a:cs typeface="Arial" pitchFamily="34" charset="0"/>
            </a:rPr>
            <a:t>95 % </a:t>
          </a:r>
          <a:r>
            <a:rPr lang="en-US" sz="1200" dirty="0">
              <a:solidFill>
                <a:srgbClr val="404040"/>
              </a:solidFill>
              <a:ea typeface="MS PGothic" pitchFamily="34" charset="-128"/>
              <a:cs typeface="Arial" pitchFamily="34" charset="0"/>
            </a:rPr>
            <a:t>CI) </a:t>
          </a:r>
          <a:br>
            <a:rPr lang="en-US" sz="1200" dirty="0">
              <a:solidFill>
                <a:srgbClr val="404040"/>
              </a:solidFill>
              <a:ea typeface="MS PGothic" pitchFamily="34" charset="-128"/>
              <a:cs typeface="Arial" pitchFamily="34" charset="0"/>
            </a:rPr>
          </a:br>
          <a:r>
            <a:rPr lang="en-US" sz="1200" dirty="0" smtClean="0">
              <a:solidFill>
                <a:srgbClr val="404040"/>
              </a:solidFill>
              <a:ea typeface="MS PGothic" pitchFamily="34" charset="-128"/>
              <a:cs typeface="Arial" pitchFamily="34" charset="0"/>
            </a:rPr>
            <a:t>0,83 </a:t>
          </a:r>
          <a:r>
            <a:rPr lang="en-US" sz="1200" dirty="0">
              <a:solidFill>
                <a:srgbClr val="404040"/>
              </a:solidFill>
              <a:ea typeface="MS PGothic" pitchFamily="34" charset="-128"/>
              <a:cs typeface="Arial" pitchFamily="34" charset="0"/>
            </a:rPr>
            <a:t>(</a:t>
          </a:r>
          <a:r>
            <a:rPr lang="en-US" sz="1200" dirty="0" smtClean="0">
              <a:solidFill>
                <a:srgbClr val="404040"/>
              </a:solidFill>
              <a:ea typeface="MS PGothic" pitchFamily="34" charset="-128"/>
              <a:cs typeface="Arial" pitchFamily="34" charset="0"/>
            </a:rPr>
            <a:t>0,75</a:t>
          </a:r>
          <a:r>
            <a:rPr lang="de-DE" sz="1200" dirty="0" smtClean="0"/>
            <a:t>–</a:t>
          </a:r>
          <a:r>
            <a:rPr lang="en-US" sz="1200" dirty="0" smtClean="0">
              <a:solidFill>
                <a:srgbClr val="404040"/>
              </a:solidFill>
              <a:ea typeface="MS PGothic" pitchFamily="34" charset="-128"/>
              <a:cs typeface="Arial" pitchFamily="34" charset="0"/>
            </a:rPr>
            <a:t>0,91</a:t>
          </a:r>
          <a:r>
            <a:rPr lang="en-US" sz="1200" dirty="0">
              <a:solidFill>
                <a:srgbClr val="404040"/>
              </a:solidFill>
              <a:ea typeface="MS PGothic" pitchFamily="34" charset="-128"/>
              <a:cs typeface="Arial" pitchFamily="34" charset="0"/>
            </a:rPr>
            <a:t>), </a:t>
          </a:r>
          <a:r>
            <a:rPr lang="en-US" sz="1200" dirty="0" smtClean="0">
              <a:solidFill>
                <a:srgbClr val="404040"/>
              </a:solidFill>
              <a:ea typeface="MS PGothic" pitchFamily="34" charset="-128"/>
              <a:cs typeface="Arial" pitchFamily="34" charset="0"/>
            </a:rPr>
            <a:t>P&lt;0,001</a:t>
          </a:r>
          <a:endParaRPr lang="en-US" sz="1200" dirty="0">
            <a:solidFill>
              <a:srgbClr val="404040"/>
            </a:solidFill>
            <a:ea typeface="MS PGothic" pitchFamily="34" charset="-128"/>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0.45868</cdr:x>
      <cdr:y>0.27609</cdr:y>
    </cdr:from>
    <cdr:to>
      <cdr:x>0.63766</cdr:x>
      <cdr:y>0.36945</cdr:y>
    </cdr:to>
    <cdr:grpSp>
      <cdr:nvGrpSpPr>
        <cdr:cNvPr id="2" name="Group 1"/>
        <cdr:cNvGrpSpPr/>
      </cdr:nvGrpSpPr>
      <cdr:grpSpPr>
        <a:xfrm xmlns:a="http://schemas.openxmlformats.org/drawingml/2006/main">
          <a:off x="3703308" y="1198698"/>
          <a:ext cx="1445056" cy="405340"/>
          <a:chOff x="-2951339" y="278828"/>
          <a:chExt cx="1757105" cy="2598934"/>
        </a:xfrm>
      </cdr:grpSpPr>
      <cdr:cxnSp macro="">
        <cdr:nvCxnSpPr>
          <cdr:cNvPr id="3" name="Straight Connector 2"/>
          <cdr:cNvCxnSpPr/>
        </cdr:nvCxnSpPr>
        <cdr:spPr>
          <a:xfrm xmlns:a="http://schemas.openxmlformats.org/drawingml/2006/main" flipV="1">
            <a:off x="-1194234" y="278828"/>
            <a:ext cx="0" cy="2598934"/>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flipV="1">
            <a:off x="-2951339" y="278828"/>
            <a:ext cx="0" cy="465633"/>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5" name="Straight Connector 4"/>
          <cdr:cNvCxnSpPr/>
        </cdr:nvCxnSpPr>
        <cdr:spPr>
          <a:xfrm xmlns:a="http://schemas.openxmlformats.org/drawingml/2006/main">
            <a:off x="-2945326" y="278828"/>
            <a:ext cx="1748424" cy="0"/>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dr:relSizeAnchor xmlns:cdr="http://schemas.openxmlformats.org/drawingml/2006/chartDrawing">
    <cdr:from>
      <cdr:x>0.39068</cdr:x>
      <cdr:y>0.15715</cdr:y>
    </cdr:from>
    <cdr:to>
      <cdr:x>0.69798</cdr:x>
      <cdr:y>0.26581</cdr:y>
    </cdr:to>
    <cdr:sp macro="" textlink="">
      <cdr:nvSpPr>
        <cdr:cNvPr id="6" name="TextBox 10"/>
        <cdr:cNvSpPr txBox="1"/>
      </cdr:nvSpPr>
      <cdr:spPr>
        <a:xfrm xmlns:a="http://schemas.openxmlformats.org/drawingml/2006/main">
          <a:off x="3154287" y="682294"/>
          <a:ext cx="2481090" cy="47176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fontAlgn="base">
            <a:spcBef>
              <a:spcPct val="0"/>
            </a:spcBef>
            <a:spcAft>
              <a:spcPct val="0"/>
            </a:spcAft>
          </a:pPr>
          <a:r>
            <a:rPr lang="en-US" sz="1200" dirty="0">
              <a:solidFill>
                <a:srgbClr val="404040"/>
              </a:solidFill>
              <a:ea typeface="MS PGothic" pitchFamily="34" charset="-128"/>
              <a:cs typeface="Arial" pitchFamily="34" charset="0"/>
            </a:rPr>
            <a:t>RR (</a:t>
          </a:r>
          <a:r>
            <a:rPr lang="en-US" sz="1200" dirty="0" smtClean="0">
              <a:solidFill>
                <a:srgbClr val="404040"/>
              </a:solidFill>
              <a:ea typeface="MS PGothic" pitchFamily="34" charset="-128"/>
              <a:cs typeface="Arial" pitchFamily="34" charset="0"/>
            </a:rPr>
            <a:t>95 % </a:t>
          </a:r>
          <a:r>
            <a:rPr lang="en-US" sz="1200" dirty="0">
              <a:solidFill>
                <a:srgbClr val="404040"/>
              </a:solidFill>
              <a:ea typeface="MS PGothic" pitchFamily="34" charset="-128"/>
              <a:cs typeface="Arial" pitchFamily="34" charset="0"/>
            </a:rPr>
            <a:t>CI) </a:t>
          </a:r>
          <a:br>
            <a:rPr lang="en-US" sz="1200" dirty="0">
              <a:solidFill>
                <a:srgbClr val="404040"/>
              </a:solidFill>
              <a:ea typeface="MS PGothic" pitchFamily="34" charset="-128"/>
              <a:cs typeface="Arial" pitchFamily="34" charset="0"/>
            </a:rPr>
          </a:br>
          <a:r>
            <a:rPr lang="en-US" sz="1200" dirty="0" smtClean="0">
              <a:solidFill>
                <a:srgbClr val="404040"/>
              </a:solidFill>
              <a:ea typeface="MS PGothic" pitchFamily="34" charset="-128"/>
              <a:cs typeface="Arial" pitchFamily="34" charset="0"/>
            </a:rPr>
            <a:t>0,87 </a:t>
          </a:r>
          <a:r>
            <a:rPr lang="en-US" sz="1200" dirty="0">
              <a:solidFill>
                <a:srgbClr val="404040"/>
              </a:solidFill>
              <a:ea typeface="MS PGothic" pitchFamily="34" charset="-128"/>
              <a:cs typeface="Arial" pitchFamily="34" charset="0"/>
            </a:rPr>
            <a:t>(</a:t>
          </a:r>
          <a:r>
            <a:rPr lang="en-US" sz="1200" dirty="0" smtClean="0">
              <a:solidFill>
                <a:srgbClr val="404040"/>
              </a:solidFill>
              <a:ea typeface="MS PGothic" pitchFamily="34" charset="-128"/>
              <a:cs typeface="Arial" pitchFamily="34" charset="0"/>
            </a:rPr>
            <a:t>0,69</a:t>
          </a:r>
          <a:r>
            <a:rPr lang="de-DE" sz="1200" dirty="0" smtClean="0"/>
            <a:t>–</a:t>
          </a:r>
          <a:r>
            <a:rPr lang="en-US" sz="1200" dirty="0" smtClean="0">
              <a:solidFill>
                <a:srgbClr val="404040"/>
              </a:solidFill>
              <a:ea typeface="MS PGothic" pitchFamily="34" charset="-128"/>
              <a:cs typeface="Arial" pitchFamily="34" charset="0"/>
            </a:rPr>
            <a:t>1,09), P=0,231</a:t>
          </a:r>
          <a:endParaRPr lang="en-US" sz="1200" dirty="0">
            <a:solidFill>
              <a:srgbClr val="404040"/>
            </a:solidFill>
            <a:ea typeface="MS PGothic" pitchFamily="34" charset="-128"/>
            <a:cs typeface="Arial"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0.43977</cdr:x>
      <cdr:y>0.29215</cdr:y>
    </cdr:from>
    <cdr:to>
      <cdr:x>0.64231</cdr:x>
      <cdr:y>0.39114</cdr:y>
    </cdr:to>
    <cdr:grpSp>
      <cdr:nvGrpSpPr>
        <cdr:cNvPr id="2" name="Group 1"/>
        <cdr:cNvGrpSpPr/>
      </cdr:nvGrpSpPr>
      <cdr:grpSpPr>
        <a:xfrm xmlns:a="http://schemas.openxmlformats.org/drawingml/2006/main" rot="10800000" flipV="1">
          <a:off x="3505469" y="1203530"/>
          <a:ext cx="1614475" cy="407795"/>
          <a:chOff x="-2948308" y="278828"/>
          <a:chExt cx="1752421" cy="2598934"/>
        </a:xfrm>
      </cdr:grpSpPr>
      <cdr:cxnSp macro="">
        <cdr:nvCxnSpPr>
          <cdr:cNvPr id="3" name="Straight Connector 2"/>
          <cdr:cNvCxnSpPr/>
        </cdr:nvCxnSpPr>
        <cdr:spPr>
          <a:xfrm xmlns:a="http://schemas.openxmlformats.org/drawingml/2006/main" flipV="1">
            <a:off x="-1195887" y="278828"/>
            <a:ext cx="0" cy="2598934"/>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flipV="1">
            <a:off x="-2948308" y="278828"/>
            <a:ext cx="0" cy="465633"/>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5" name="Straight Connector 4"/>
          <cdr:cNvCxnSpPr/>
        </cdr:nvCxnSpPr>
        <cdr:spPr>
          <a:xfrm xmlns:a="http://schemas.openxmlformats.org/drawingml/2006/main">
            <a:off x="-2945326" y="278828"/>
            <a:ext cx="1748424" cy="0"/>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userShapes>
</file>

<file path=ppt/drawings/drawing4.xml><?xml version="1.0" encoding="utf-8"?>
<c:userShapes xmlns:c="http://schemas.openxmlformats.org/drawingml/2006/chart">
  <cdr:relSizeAnchor xmlns:cdr="http://schemas.openxmlformats.org/drawingml/2006/chartDrawing">
    <cdr:from>
      <cdr:x>0.43238</cdr:x>
      <cdr:y>0.11888</cdr:y>
    </cdr:from>
    <cdr:to>
      <cdr:x>0.63492</cdr:x>
      <cdr:y>0.21787</cdr:y>
    </cdr:to>
    <cdr:grpSp>
      <cdr:nvGrpSpPr>
        <cdr:cNvPr id="2" name="Group 1"/>
        <cdr:cNvGrpSpPr/>
      </cdr:nvGrpSpPr>
      <cdr:grpSpPr>
        <a:xfrm xmlns:a="http://schemas.openxmlformats.org/drawingml/2006/main" rot="10800000" flipV="1">
          <a:off x="3446562" y="586839"/>
          <a:ext cx="1614475" cy="488653"/>
          <a:chOff x="-2948308" y="278828"/>
          <a:chExt cx="1752421" cy="2598934"/>
        </a:xfrm>
      </cdr:grpSpPr>
      <cdr:cxnSp macro="">
        <cdr:nvCxnSpPr>
          <cdr:cNvPr id="3" name="Straight Connector 2"/>
          <cdr:cNvCxnSpPr/>
        </cdr:nvCxnSpPr>
        <cdr:spPr>
          <a:xfrm xmlns:a="http://schemas.openxmlformats.org/drawingml/2006/main" flipV="1">
            <a:off x="-1195887" y="278828"/>
            <a:ext cx="0" cy="2598934"/>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flipV="1">
            <a:off x="-2948308" y="278828"/>
            <a:ext cx="0" cy="465633"/>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5" name="Straight Connector 4"/>
          <cdr:cNvCxnSpPr/>
        </cdr:nvCxnSpPr>
        <cdr:spPr>
          <a:xfrm xmlns:a="http://schemas.openxmlformats.org/drawingml/2006/main">
            <a:off x="-2945326" y="278828"/>
            <a:ext cx="1748424" cy="0"/>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userShapes>
</file>

<file path=ppt/drawings/drawing5.xml><?xml version="1.0" encoding="utf-8"?>
<c:userShapes xmlns:c="http://schemas.openxmlformats.org/drawingml/2006/chart">
  <cdr:relSizeAnchor xmlns:cdr="http://schemas.openxmlformats.org/drawingml/2006/chartDrawing">
    <cdr:from>
      <cdr:x>0.43977</cdr:x>
      <cdr:y>0.59168</cdr:y>
    </cdr:from>
    <cdr:to>
      <cdr:x>0.64231</cdr:x>
      <cdr:y>0.68504</cdr:y>
    </cdr:to>
    <cdr:grpSp>
      <cdr:nvGrpSpPr>
        <cdr:cNvPr id="2" name="Group 1"/>
        <cdr:cNvGrpSpPr/>
      </cdr:nvGrpSpPr>
      <cdr:grpSpPr>
        <a:xfrm xmlns:a="http://schemas.openxmlformats.org/drawingml/2006/main" rot="10800000">
          <a:off x="3546798" y="2437462"/>
          <a:ext cx="1633509" cy="384603"/>
          <a:chOff x="-2948308" y="278828"/>
          <a:chExt cx="1752421" cy="2598934"/>
        </a:xfrm>
      </cdr:grpSpPr>
      <cdr:cxnSp macro="">
        <cdr:nvCxnSpPr>
          <cdr:cNvPr id="3" name="Straight Connector 2"/>
          <cdr:cNvCxnSpPr/>
        </cdr:nvCxnSpPr>
        <cdr:spPr>
          <a:xfrm xmlns:a="http://schemas.openxmlformats.org/drawingml/2006/main" flipV="1">
            <a:off x="-1195887" y="278828"/>
            <a:ext cx="0" cy="2598934"/>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flipV="1">
            <a:off x="-2948308" y="278828"/>
            <a:ext cx="0" cy="465633"/>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cxnSp macro="">
        <cdr:nvCxnSpPr>
          <cdr:cNvPr id="5" name="Straight Connector 4"/>
          <cdr:cNvCxnSpPr/>
        </cdr:nvCxnSpPr>
        <cdr:spPr>
          <a:xfrm xmlns:a="http://schemas.openxmlformats.org/drawingml/2006/main">
            <a:off x="-2945326" y="278828"/>
            <a:ext cx="1748424" cy="0"/>
          </a:xfrm>
          <a:prstGeom xmlns:a="http://schemas.openxmlformats.org/drawingml/2006/main" prst="line">
            <a:avLst/>
          </a:prstGeom>
          <a:ln xmlns:a="http://schemas.openxmlformats.org/drawingml/2006/main" w="19050" cap="sq">
            <a:solidFill>
              <a:schemeClr val="tx1"/>
            </a:solidFill>
            <a:miter lim="800000"/>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grpSp>
  </cdr:relSizeAnchor>
  <cdr:relSizeAnchor xmlns:cdr="http://schemas.openxmlformats.org/drawingml/2006/chartDrawing">
    <cdr:from>
      <cdr:x>0.6595</cdr:x>
      <cdr:y>0.89148</cdr:y>
    </cdr:from>
    <cdr:to>
      <cdr:x>1</cdr:x>
      <cdr:y>0.97888</cdr:y>
    </cdr:to>
    <cdr:sp macro="" textlink="">
      <cdr:nvSpPr>
        <cdr:cNvPr id="6" name="TextBox 5"/>
        <cdr:cNvSpPr txBox="1"/>
      </cdr:nvSpPr>
      <cdr:spPr>
        <a:xfrm xmlns:a="http://schemas.openxmlformats.org/drawingml/2006/main">
          <a:off x="5256766" y="3672507"/>
          <a:ext cx="2714071" cy="360050"/>
        </a:xfrm>
        <a:prstGeom xmlns:a="http://schemas.openxmlformats.org/drawingml/2006/main" prst="rect">
          <a:avLst/>
        </a:prstGeom>
        <a:solidFill xmlns:a="http://schemas.openxmlformats.org/drawingml/2006/main">
          <a:srgbClr val="FFFFFF"/>
        </a:solidFill>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r>
            <a:rPr lang="de-DE" b="0" i="0" dirty="0" smtClean="0">
              <a:solidFill>
                <a:srgbClr val="404040"/>
              </a:solidFill>
            </a:rPr>
            <a:t>IND/GLY 110/50 </a:t>
          </a:r>
          <a:r>
            <a:rPr lang="de-DE" b="0" i="0" dirty="0" err="1" smtClean="0">
              <a:solidFill>
                <a:srgbClr val="404040"/>
              </a:solidFill>
            </a:rPr>
            <a:t>μg</a:t>
          </a:r>
          <a:r>
            <a:rPr lang="de-DE" b="0" i="0" dirty="0" smtClean="0">
              <a:solidFill>
                <a:srgbClr val="404040"/>
              </a:solidFill>
            </a:rPr>
            <a:t> einmal tgl. (n=279)</a:t>
          </a:r>
          <a:endParaRPr lang="nl-NL"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5954" name="Rectangle 2"/>
          <p:cNvSpPr>
            <a:spLocks noGrp="1" noChangeArrowheads="1"/>
          </p:cNvSpPr>
          <p:nvPr>
            <p:ph type="hdr" sz="quarter"/>
          </p:nvPr>
        </p:nvSpPr>
        <p:spPr bwMode="auto">
          <a:xfrm>
            <a:off x="0" y="0"/>
            <a:ext cx="2921000" cy="492125"/>
          </a:xfrm>
          <a:prstGeom prst="rect">
            <a:avLst/>
          </a:prstGeom>
          <a:noFill/>
          <a:ln w="9525">
            <a:noFill/>
            <a:miter lim="800000"/>
            <a:headEnd/>
            <a:tailEnd/>
          </a:ln>
          <a:effectLst/>
        </p:spPr>
        <p:txBody>
          <a:bodyPr vert="horz" wrap="square" lIns="89011" tIns="44504" rIns="89011" bIns="44504" numCol="1" anchor="t" anchorCtr="0" compatLnSpc="1">
            <a:prstTxWarp prst="textNoShape">
              <a:avLst/>
            </a:prstTxWarp>
          </a:bodyPr>
          <a:lstStyle>
            <a:lvl1pPr defTabSz="889942">
              <a:defRPr sz="1100">
                <a:solidFill>
                  <a:schemeClr val="tx1"/>
                </a:solidFill>
                <a:latin typeface="Arial" pitchFamily="34" charset="0"/>
                <a:ea typeface="+mn-ea"/>
                <a:cs typeface="Arial" pitchFamily="34" charset="0"/>
              </a:defRPr>
            </a:lvl1pPr>
          </a:lstStyle>
          <a:p>
            <a:pPr>
              <a:defRPr/>
            </a:pPr>
            <a:endParaRPr lang="ja-JP" altLang="ja-JP"/>
          </a:p>
        </p:txBody>
      </p:sp>
      <p:sp>
        <p:nvSpPr>
          <p:cNvPr id="765955" name="Rectangle 3"/>
          <p:cNvSpPr>
            <a:spLocks noGrp="1" noChangeArrowheads="1"/>
          </p:cNvSpPr>
          <p:nvPr>
            <p:ph type="dt" sz="quarter" idx="1"/>
          </p:nvPr>
        </p:nvSpPr>
        <p:spPr bwMode="auto">
          <a:xfrm>
            <a:off x="3813175" y="0"/>
            <a:ext cx="2921000" cy="492125"/>
          </a:xfrm>
          <a:prstGeom prst="rect">
            <a:avLst/>
          </a:prstGeom>
          <a:noFill/>
          <a:ln w="9525">
            <a:noFill/>
            <a:miter lim="800000"/>
            <a:headEnd/>
            <a:tailEnd/>
          </a:ln>
          <a:effectLst/>
        </p:spPr>
        <p:txBody>
          <a:bodyPr vert="horz" wrap="square" lIns="89011" tIns="44504" rIns="89011" bIns="44504" numCol="1" anchor="t" anchorCtr="0" compatLnSpc="1">
            <a:prstTxWarp prst="textNoShape">
              <a:avLst/>
            </a:prstTxWarp>
          </a:bodyPr>
          <a:lstStyle>
            <a:lvl1pPr algn="r" defTabSz="889942">
              <a:defRPr sz="1100">
                <a:solidFill>
                  <a:schemeClr val="tx1"/>
                </a:solidFill>
                <a:latin typeface="Arial" pitchFamily="34" charset="0"/>
                <a:ea typeface="+mn-ea"/>
                <a:cs typeface="Arial" pitchFamily="34" charset="0"/>
              </a:defRPr>
            </a:lvl1pPr>
          </a:lstStyle>
          <a:p>
            <a:pPr>
              <a:defRPr/>
            </a:pPr>
            <a:endParaRPr lang="ja-JP" altLang="ja-JP"/>
          </a:p>
        </p:txBody>
      </p:sp>
      <p:sp>
        <p:nvSpPr>
          <p:cNvPr id="765956" name="Rectangle 4"/>
          <p:cNvSpPr>
            <a:spLocks noGrp="1" noChangeArrowheads="1"/>
          </p:cNvSpPr>
          <p:nvPr>
            <p:ph type="ftr" sz="quarter" idx="2"/>
          </p:nvPr>
        </p:nvSpPr>
        <p:spPr bwMode="auto">
          <a:xfrm>
            <a:off x="0" y="9372600"/>
            <a:ext cx="2921000" cy="492125"/>
          </a:xfrm>
          <a:prstGeom prst="rect">
            <a:avLst/>
          </a:prstGeom>
          <a:noFill/>
          <a:ln w="9525">
            <a:noFill/>
            <a:miter lim="800000"/>
            <a:headEnd/>
            <a:tailEnd/>
          </a:ln>
          <a:effectLst/>
        </p:spPr>
        <p:txBody>
          <a:bodyPr vert="horz" wrap="square" lIns="89011" tIns="44504" rIns="89011" bIns="44504" numCol="1" anchor="b" anchorCtr="0" compatLnSpc="1">
            <a:prstTxWarp prst="textNoShape">
              <a:avLst/>
            </a:prstTxWarp>
          </a:bodyPr>
          <a:lstStyle>
            <a:lvl1pPr defTabSz="889942">
              <a:defRPr sz="1100">
                <a:solidFill>
                  <a:schemeClr val="tx1"/>
                </a:solidFill>
                <a:latin typeface="Arial" pitchFamily="34" charset="0"/>
                <a:ea typeface="+mn-ea"/>
                <a:cs typeface="Arial" pitchFamily="34" charset="0"/>
              </a:defRPr>
            </a:lvl1pPr>
          </a:lstStyle>
          <a:p>
            <a:pPr>
              <a:defRPr/>
            </a:pPr>
            <a:endParaRPr lang="ja-JP" altLang="ja-JP"/>
          </a:p>
        </p:txBody>
      </p:sp>
      <p:sp>
        <p:nvSpPr>
          <p:cNvPr id="765957" name="Rectangle 5"/>
          <p:cNvSpPr>
            <a:spLocks noGrp="1" noChangeArrowheads="1"/>
          </p:cNvSpPr>
          <p:nvPr>
            <p:ph type="sldNum" sz="quarter" idx="3"/>
          </p:nvPr>
        </p:nvSpPr>
        <p:spPr bwMode="auto">
          <a:xfrm>
            <a:off x="3813175" y="9372600"/>
            <a:ext cx="2921000" cy="492125"/>
          </a:xfrm>
          <a:prstGeom prst="rect">
            <a:avLst/>
          </a:prstGeom>
          <a:noFill/>
          <a:ln w="9525">
            <a:noFill/>
            <a:miter lim="800000"/>
            <a:headEnd/>
            <a:tailEnd/>
          </a:ln>
          <a:effectLst/>
        </p:spPr>
        <p:txBody>
          <a:bodyPr vert="horz" wrap="square" lIns="89011" tIns="44504" rIns="89011" bIns="44504" numCol="1" anchor="b" anchorCtr="0" compatLnSpc="1">
            <a:prstTxWarp prst="textNoShape">
              <a:avLst/>
            </a:prstTxWarp>
          </a:bodyPr>
          <a:lstStyle>
            <a:lvl1pPr algn="r" defTabSz="889942">
              <a:defRPr sz="1100">
                <a:solidFill>
                  <a:schemeClr val="tx1"/>
                </a:solidFill>
                <a:latin typeface="Arial" pitchFamily="34" charset="0"/>
                <a:cs typeface="+mn-cs"/>
              </a:defRPr>
            </a:lvl1pPr>
          </a:lstStyle>
          <a:p>
            <a:pPr>
              <a:defRPr/>
            </a:pPr>
            <a:fld id="{90AE7C10-9414-4965-B927-1036088DEBDF}" type="slidenum">
              <a:rPr lang="en-US" altLang="ja-JP"/>
              <a:pPr>
                <a:defRPr/>
              </a:pPr>
              <a:t>‹#›</a:t>
            </a:fld>
            <a:endParaRPr lang="en-US" altLang="ja-JP"/>
          </a:p>
        </p:txBody>
      </p:sp>
    </p:spTree>
    <p:extLst>
      <p:ext uri="{BB962C8B-B14F-4D97-AF65-F5344CB8AC3E}">
        <p14:creationId xmlns:p14="http://schemas.microsoft.com/office/powerpoint/2010/main" val="28428813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gray">
          <a:xfrm>
            <a:off x="0" y="0"/>
            <a:ext cx="2921000" cy="492125"/>
          </a:xfrm>
          <a:prstGeom prst="rect">
            <a:avLst/>
          </a:prstGeom>
          <a:noFill/>
          <a:ln w="9525">
            <a:noFill/>
            <a:miter lim="800000"/>
            <a:headEnd/>
            <a:tailEnd/>
          </a:ln>
          <a:effectLst/>
        </p:spPr>
        <p:txBody>
          <a:bodyPr vert="horz" wrap="square" lIns="90702" tIns="45350" rIns="90702" bIns="45350" numCol="1" anchor="t" anchorCtr="0" compatLnSpc="1">
            <a:prstTxWarp prst="textNoShape">
              <a:avLst/>
            </a:prstTxWarp>
          </a:bodyPr>
          <a:lstStyle>
            <a:lvl1pPr defTabSz="905693">
              <a:defRPr sz="1100">
                <a:solidFill>
                  <a:schemeClr val="tx1"/>
                </a:solidFill>
                <a:latin typeface="Arial" pitchFamily="34" charset="0"/>
                <a:ea typeface="+mn-ea"/>
                <a:cs typeface="Arial" pitchFamily="34" charset="0"/>
              </a:defRPr>
            </a:lvl1pPr>
          </a:lstStyle>
          <a:p>
            <a:pPr>
              <a:defRPr/>
            </a:pPr>
            <a:endParaRPr lang="ja-JP" altLang="ja-JP"/>
          </a:p>
        </p:txBody>
      </p:sp>
      <p:sp>
        <p:nvSpPr>
          <p:cNvPr id="24579" name="Rectangle 3"/>
          <p:cNvSpPr>
            <a:spLocks noGrp="1" noChangeArrowheads="1"/>
          </p:cNvSpPr>
          <p:nvPr>
            <p:ph type="dt" idx="1"/>
          </p:nvPr>
        </p:nvSpPr>
        <p:spPr bwMode="gray">
          <a:xfrm>
            <a:off x="3813175" y="0"/>
            <a:ext cx="2921000" cy="492125"/>
          </a:xfrm>
          <a:prstGeom prst="rect">
            <a:avLst/>
          </a:prstGeom>
          <a:noFill/>
          <a:ln w="9525">
            <a:noFill/>
            <a:miter lim="800000"/>
            <a:headEnd/>
            <a:tailEnd/>
          </a:ln>
          <a:effectLst/>
        </p:spPr>
        <p:txBody>
          <a:bodyPr vert="horz" wrap="square" lIns="90702" tIns="45350" rIns="90702" bIns="45350" numCol="1" anchor="t" anchorCtr="0" compatLnSpc="1">
            <a:prstTxWarp prst="textNoShape">
              <a:avLst/>
            </a:prstTxWarp>
          </a:bodyPr>
          <a:lstStyle>
            <a:lvl1pPr algn="r" defTabSz="905693">
              <a:defRPr sz="1100">
                <a:solidFill>
                  <a:schemeClr val="tx1"/>
                </a:solidFill>
                <a:latin typeface="Arial" pitchFamily="34" charset="0"/>
                <a:ea typeface="+mn-ea"/>
                <a:cs typeface="Arial" pitchFamily="34" charset="0"/>
              </a:defRPr>
            </a:lvl1pPr>
          </a:lstStyle>
          <a:p>
            <a:pPr>
              <a:defRPr/>
            </a:pPr>
            <a:endParaRPr lang="ja-JP" altLang="ja-JP"/>
          </a:p>
        </p:txBody>
      </p:sp>
      <p:sp>
        <p:nvSpPr>
          <p:cNvPr id="161796" name="Rectangle 4"/>
          <p:cNvSpPr>
            <a:spLocks noGrp="1" noRot="1" noChangeAspect="1" noChangeArrowheads="1" noTextEdit="1"/>
          </p:cNvSpPr>
          <p:nvPr>
            <p:ph type="sldImg" idx="2"/>
          </p:nvPr>
        </p:nvSpPr>
        <p:spPr bwMode="gray">
          <a:xfrm>
            <a:off x="906463" y="741363"/>
            <a:ext cx="4935537" cy="37004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gray">
          <a:xfrm>
            <a:off x="673100" y="4691063"/>
            <a:ext cx="5389563" cy="4433887"/>
          </a:xfrm>
          <a:prstGeom prst="rect">
            <a:avLst/>
          </a:prstGeom>
          <a:noFill/>
          <a:ln w="9525">
            <a:noFill/>
            <a:miter lim="800000"/>
            <a:headEnd/>
            <a:tailEnd/>
          </a:ln>
          <a:effectLst/>
        </p:spPr>
        <p:txBody>
          <a:bodyPr vert="horz" wrap="square" lIns="90702" tIns="45350" rIns="90702" bIns="453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gray">
          <a:xfrm>
            <a:off x="0" y="9372600"/>
            <a:ext cx="2921000" cy="492125"/>
          </a:xfrm>
          <a:prstGeom prst="rect">
            <a:avLst/>
          </a:prstGeom>
          <a:noFill/>
          <a:ln w="9525">
            <a:noFill/>
            <a:miter lim="800000"/>
            <a:headEnd/>
            <a:tailEnd/>
          </a:ln>
          <a:effectLst/>
        </p:spPr>
        <p:txBody>
          <a:bodyPr vert="horz" wrap="square" lIns="90702" tIns="45350" rIns="90702" bIns="45350" numCol="1" anchor="b" anchorCtr="0" compatLnSpc="1">
            <a:prstTxWarp prst="textNoShape">
              <a:avLst/>
            </a:prstTxWarp>
          </a:bodyPr>
          <a:lstStyle>
            <a:lvl1pPr defTabSz="905693">
              <a:defRPr sz="1100">
                <a:solidFill>
                  <a:schemeClr val="tx1"/>
                </a:solidFill>
                <a:latin typeface="Arial" pitchFamily="34" charset="0"/>
                <a:ea typeface="+mn-ea"/>
                <a:cs typeface="Arial" pitchFamily="34" charset="0"/>
              </a:defRPr>
            </a:lvl1pPr>
          </a:lstStyle>
          <a:p>
            <a:pPr>
              <a:defRPr/>
            </a:pPr>
            <a:endParaRPr lang="ja-JP" altLang="ja-JP"/>
          </a:p>
        </p:txBody>
      </p:sp>
      <p:sp>
        <p:nvSpPr>
          <p:cNvPr id="24583" name="Rectangle 7"/>
          <p:cNvSpPr>
            <a:spLocks noGrp="1" noChangeArrowheads="1"/>
          </p:cNvSpPr>
          <p:nvPr>
            <p:ph type="sldNum" sz="quarter" idx="5"/>
          </p:nvPr>
        </p:nvSpPr>
        <p:spPr bwMode="gray">
          <a:xfrm>
            <a:off x="3813175" y="9372600"/>
            <a:ext cx="2921000" cy="492125"/>
          </a:xfrm>
          <a:prstGeom prst="rect">
            <a:avLst/>
          </a:prstGeom>
          <a:noFill/>
          <a:ln w="9525">
            <a:noFill/>
            <a:miter lim="800000"/>
            <a:headEnd/>
            <a:tailEnd/>
          </a:ln>
          <a:effectLst/>
        </p:spPr>
        <p:txBody>
          <a:bodyPr vert="horz" wrap="square" lIns="90702" tIns="45350" rIns="90702" bIns="45350" numCol="1" anchor="b" anchorCtr="0" compatLnSpc="1">
            <a:prstTxWarp prst="textNoShape">
              <a:avLst/>
            </a:prstTxWarp>
          </a:bodyPr>
          <a:lstStyle>
            <a:lvl1pPr algn="r" defTabSz="905693">
              <a:defRPr sz="1100">
                <a:solidFill>
                  <a:schemeClr val="tx1"/>
                </a:solidFill>
                <a:latin typeface="Arial" pitchFamily="34" charset="0"/>
                <a:cs typeface="+mn-cs"/>
              </a:defRPr>
            </a:lvl1pPr>
          </a:lstStyle>
          <a:p>
            <a:pPr>
              <a:defRPr/>
            </a:pPr>
            <a:fld id="{FFEC0A41-BD0C-42AD-9347-9CABBF476B17}" type="slidenum">
              <a:rPr lang="en-US" altLang="ja-JP"/>
              <a:pPr>
                <a:defRPr/>
              </a:pPr>
              <a:t>‹#›</a:t>
            </a:fld>
            <a:endParaRPr lang="en-US" altLang="ja-JP" dirty="0"/>
          </a:p>
        </p:txBody>
      </p:sp>
    </p:spTree>
    <p:extLst>
      <p:ext uri="{BB962C8B-B14F-4D97-AF65-F5344CB8AC3E}">
        <p14:creationId xmlns:p14="http://schemas.microsoft.com/office/powerpoint/2010/main" val="2755588215"/>
      </p:ext>
    </p:extLst>
  </p:cSld>
  <p:clrMap bg1="lt1" tx1="dk1" bg2="lt2" tx2="dk2" accent1="accent1" accent2="accent2" accent3="accent3" accent4="accent4" accent5="accent5" accent6="accent6" hlink="hlink" folHlink="folHlink"/>
  <p:notesStyle>
    <a:lvl1pPr algn="l" rtl="0" eaLnBrk="0" fontAlgn="base" hangingPunct="0">
      <a:lnSpc>
        <a:spcPct val="95000"/>
      </a:lnSpc>
      <a:spcBef>
        <a:spcPct val="60000"/>
      </a:spcBef>
      <a:spcAft>
        <a:spcPct val="0"/>
      </a:spcAft>
      <a:defRPr sz="1200" kern="1200">
        <a:solidFill>
          <a:schemeClr val="tx1"/>
        </a:solidFill>
        <a:latin typeface="Arial" charset="0"/>
        <a:ea typeface="MS PGothic" pitchFamily="34" charset="-128"/>
        <a:cs typeface="Arial" charset="0"/>
      </a:defRPr>
    </a:lvl1pPr>
    <a:lvl2pPr marL="111125" indent="-109538" algn="l" rtl="0" eaLnBrk="0" fontAlgn="base" hangingPunct="0">
      <a:lnSpc>
        <a:spcPct val="95000"/>
      </a:lnSpc>
      <a:spcBef>
        <a:spcPct val="40000"/>
      </a:spcBef>
      <a:spcAft>
        <a:spcPct val="0"/>
      </a:spcAft>
      <a:buChar char="•"/>
      <a:defRPr sz="1200" kern="1200">
        <a:solidFill>
          <a:schemeClr val="tx1"/>
        </a:solidFill>
        <a:latin typeface="Arial" charset="0"/>
        <a:ea typeface="Arial" charset="0"/>
        <a:cs typeface="Arial" charset="0"/>
      </a:defRPr>
    </a:lvl2pPr>
    <a:lvl3pPr marL="342900" indent="-115888" algn="l" rtl="0" eaLnBrk="0" fontAlgn="base" hangingPunct="0">
      <a:lnSpc>
        <a:spcPct val="95000"/>
      </a:lnSpc>
      <a:spcBef>
        <a:spcPct val="20000"/>
      </a:spcBef>
      <a:spcAft>
        <a:spcPct val="0"/>
      </a:spcAft>
      <a:buChar char="•"/>
      <a:defRPr sz="1000" kern="1200">
        <a:solidFill>
          <a:schemeClr val="tx1"/>
        </a:solidFill>
        <a:latin typeface="Arial" charset="0"/>
        <a:ea typeface="Arial" charset="0"/>
        <a:cs typeface="Arial" charset="0"/>
      </a:defRPr>
    </a:lvl3pPr>
    <a:lvl4pPr marL="560388" indent="-101600" algn="l" rtl="0" eaLnBrk="0" fontAlgn="base" hangingPunct="0">
      <a:lnSpc>
        <a:spcPct val="95000"/>
      </a:lnSpc>
      <a:spcBef>
        <a:spcPct val="20000"/>
      </a:spcBef>
      <a:spcAft>
        <a:spcPct val="0"/>
      </a:spcAft>
      <a:buChar char="•"/>
      <a:defRPr sz="900" kern="1200">
        <a:solidFill>
          <a:schemeClr val="tx1"/>
        </a:solidFill>
        <a:latin typeface="Arial" charset="0"/>
        <a:ea typeface="Arial" charset="0"/>
        <a:cs typeface="Arial" charset="0"/>
      </a:defRPr>
    </a:lvl4pPr>
    <a:lvl5pPr marL="790575" indent="-114300" algn="l" rtl="0" eaLnBrk="0" fontAlgn="base" hangingPunct="0">
      <a:lnSpc>
        <a:spcPct val="95000"/>
      </a:lnSpc>
      <a:spcBef>
        <a:spcPct val="20000"/>
      </a:spcBef>
      <a:spcAft>
        <a:spcPct val="0"/>
      </a:spcAft>
      <a:buChar char="•"/>
      <a:defRPr sz="900" kern="1200">
        <a:solidFill>
          <a:schemeClr val="tx1"/>
        </a:solidFill>
        <a:latin typeface="Arial" charset="0"/>
        <a:ea typeface="Arial" charset="0"/>
        <a:cs typeface="Arial" charset="0"/>
      </a:defRPr>
    </a:lvl5pPr>
    <a:lvl6pPr marL="2266317" algn="l" defTabSz="453266" rtl="0" eaLnBrk="1" latinLnBrk="0" hangingPunct="1">
      <a:defRPr sz="1200" kern="1200">
        <a:solidFill>
          <a:schemeClr val="tx1"/>
        </a:solidFill>
        <a:latin typeface="+mn-lt"/>
        <a:ea typeface="+mn-ea"/>
        <a:cs typeface="+mn-cs"/>
      </a:defRPr>
    </a:lvl6pPr>
    <a:lvl7pPr marL="2719580" algn="l" defTabSz="453266" rtl="0" eaLnBrk="1" latinLnBrk="0" hangingPunct="1">
      <a:defRPr sz="1200" kern="1200">
        <a:solidFill>
          <a:schemeClr val="tx1"/>
        </a:solidFill>
        <a:latin typeface="+mn-lt"/>
        <a:ea typeface="+mn-ea"/>
        <a:cs typeface="+mn-cs"/>
      </a:defRPr>
    </a:lvl7pPr>
    <a:lvl8pPr marL="3172850" algn="l" defTabSz="453266" rtl="0" eaLnBrk="1" latinLnBrk="0" hangingPunct="1">
      <a:defRPr sz="1200" kern="1200">
        <a:solidFill>
          <a:schemeClr val="tx1"/>
        </a:solidFill>
        <a:latin typeface="+mn-lt"/>
        <a:ea typeface="+mn-ea"/>
        <a:cs typeface="+mn-cs"/>
      </a:defRPr>
    </a:lvl8pPr>
    <a:lvl9pPr marL="3626109" algn="l" defTabSz="4532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95000"/>
              </a:lnSpc>
              <a:spcBef>
                <a:spcPct val="6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FEC0A41-BD0C-42AD-9347-9CABBF476B17}" type="slidenum">
              <a:rPr lang="en-US" altLang="ja-JP" smtClean="0"/>
              <a:pPr>
                <a:defRPr/>
              </a:pPr>
              <a:t>1</a:t>
            </a:fld>
            <a:endParaRPr lang="en-US" altLang="ja-JP" dirty="0"/>
          </a:p>
        </p:txBody>
      </p:sp>
    </p:spTree>
    <p:extLst>
      <p:ext uri="{BB962C8B-B14F-4D97-AF65-F5344CB8AC3E}">
        <p14:creationId xmlns:p14="http://schemas.microsoft.com/office/powerpoint/2010/main" val="1489256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075">
              <a:defRPr/>
            </a:pPr>
            <a:endParaRPr lang="en-US" dirty="0" smtClean="0"/>
          </a:p>
          <a:p>
            <a:r>
              <a:rPr lang="en-US" dirty="0" smtClean="0"/>
              <a:t>Figure shows the time to the first exacerbation of any severity, the time to the first moderate or severe exacerbation, and the time to the first severe exacerbation in the </a:t>
            </a:r>
            <a:r>
              <a:rPr lang="en-US" dirty="0" err="1" smtClean="0"/>
              <a:t>indacaterol</a:t>
            </a:r>
            <a:r>
              <a:rPr lang="en-US" dirty="0" smtClean="0"/>
              <a:t>–</a:t>
            </a:r>
            <a:r>
              <a:rPr lang="en-US" dirty="0" err="1" smtClean="0"/>
              <a:t>glycopyrronium</a:t>
            </a:r>
            <a:r>
              <a:rPr lang="en-US" dirty="0" smtClean="0"/>
              <a:t> group and the salmeterol–fluticasone group. The analyses were performed in the modified intention-to-treat population. Patients at risk are patients who were still receiving treatment and had not had an event.</a:t>
            </a:r>
          </a:p>
          <a:p>
            <a:endParaRPr lang="en-US" dirty="0"/>
          </a:p>
        </p:txBody>
      </p:sp>
      <p:sp>
        <p:nvSpPr>
          <p:cNvPr id="4" name="Slide Number Placeholder 3"/>
          <p:cNvSpPr>
            <a:spLocks noGrp="1"/>
          </p:cNvSpPr>
          <p:nvPr>
            <p:ph type="sldNum" sz="quarter" idx="10"/>
          </p:nvPr>
        </p:nvSpPr>
        <p:spPr/>
        <p:txBody>
          <a:bodyPr/>
          <a:lstStyle/>
          <a:p>
            <a:pPr>
              <a:defRPr/>
            </a:pPr>
            <a:fld id="{FFEC0A41-BD0C-42AD-9347-9CABBF476B17}" type="slidenum">
              <a:rPr lang="en-US" altLang="ja-JP" smtClean="0"/>
              <a:pPr>
                <a:defRPr/>
              </a:pPr>
              <a:t>18</a:t>
            </a:fld>
            <a:endParaRPr lang="en-US" altLang="ja-JP" dirty="0"/>
          </a:p>
        </p:txBody>
      </p:sp>
    </p:spTree>
    <p:extLst>
      <p:ext uri="{BB962C8B-B14F-4D97-AF65-F5344CB8AC3E}">
        <p14:creationId xmlns:p14="http://schemas.microsoft.com/office/powerpoint/2010/main" val="963467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FEC0A41-BD0C-42AD-9347-9CABBF476B17}" type="slidenum">
              <a:rPr lang="en-US" altLang="ja-JP" smtClean="0"/>
              <a:pPr>
                <a:defRPr/>
              </a:pPr>
              <a:t>20</a:t>
            </a:fld>
            <a:endParaRPr lang="en-US" altLang="ja-JP" dirty="0"/>
          </a:p>
        </p:txBody>
      </p:sp>
    </p:spTree>
    <p:extLst>
      <p:ext uri="{BB962C8B-B14F-4D97-AF65-F5344CB8AC3E}">
        <p14:creationId xmlns:p14="http://schemas.microsoft.com/office/powerpoint/2010/main" val="1964533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FEC0A41-BD0C-42AD-9347-9CABBF476B17}" type="slidenum">
              <a:rPr lang="en-US" altLang="ja-JP" smtClean="0"/>
              <a:pPr>
                <a:defRPr/>
              </a:pPr>
              <a:t>21</a:t>
            </a:fld>
            <a:endParaRPr lang="en-US" altLang="ja-JP" dirty="0"/>
          </a:p>
        </p:txBody>
      </p:sp>
    </p:spTree>
    <p:extLst>
      <p:ext uri="{BB962C8B-B14F-4D97-AF65-F5344CB8AC3E}">
        <p14:creationId xmlns:p14="http://schemas.microsoft.com/office/powerpoint/2010/main" val="19645333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823299" name="Rectangle 3"/>
          <p:cNvSpPr>
            <a:spLocks noGrp="1" noChangeArrowheads="1"/>
          </p:cNvSpPr>
          <p:nvPr>
            <p:ph type="subTitle" sz="quarter" idx="1"/>
          </p:nvPr>
        </p:nvSpPr>
        <p:spPr bwMode="auto">
          <a:xfrm>
            <a:off x="428625" y="3167067"/>
            <a:ext cx="7410450" cy="1429829"/>
          </a:xfrm>
        </p:spPr>
        <p:txBody>
          <a:bodyPr>
            <a:noAutofit/>
          </a:bodyPr>
          <a:lstStyle>
            <a:lvl1pPr marL="0" indent="0" eaLnBrk="0" hangingPunct="0">
              <a:lnSpc>
                <a:spcPct val="90000"/>
              </a:lnSpc>
              <a:spcBef>
                <a:spcPct val="40000"/>
              </a:spcBef>
              <a:buFont typeface="Wingdings" pitchFamily="2" charset="2"/>
              <a:buNone/>
              <a:defRPr sz="2000">
                <a:solidFill>
                  <a:schemeClr val="accent5"/>
                </a:solidFill>
              </a:defRPr>
            </a:lvl1pPr>
          </a:lstStyle>
          <a:p>
            <a:r>
              <a:rPr lang="en-US" dirty="0" smtClean="0"/>
              <a:t>Click to edit Master subtitle style</a:t>
            </a:r>
            <a:endParaRPr lang="en-US" dirty="0"/>
          </a:p>
        </p:txBody>
      </p:sp>
      <p:sp>
        <p:nvSpPr>
          <p:cNvPr id="823300" name="Rectangle 4"/>
          <p:cNvSpPr>
            <a:spLocks noGrp="1" noChangeArrowheads="1"/>
          </p:cNvSpPr>
          <p:nvPr>
            <p:ph type="ctrTitle" sz="quarter"/>
          </p:nvPr>
        </p:nvSpPr>
        <p:spPr bwMode="auto">
          <a:xfrm>
            <a:off x="417600" y="2487600"/>
            <a:ext cx="7413625" cy="535531"/>
          </a:xfrm>
        </p:spPr>
        <p:txBody>
          <a:bodyPr wrap="none" anchor="t">
            <a:noAutofit/>
          </a:bodyPr>
          <a:lstStyle>
            <a:lvl1pPr>
              <a:lnSpc>
                <a:spcPct val="90000"/>
              </a:lnSpc>
              <a:spcBef>
                <a:spcPct val="40000"/>
              </a:spcBef>
              <a:defRPr sz="4000" b="1">
                <a:solidFill>
                  <a:schemeClr val="accent4"/>
                </a:solidFill>
              </a:defRPr>
            </a:lvl1pPr>
          </a:lstStyle>
          <a:p>
            <a:r>
              <a:rPr lang="en-US" dirty="0" smtClean="0"/>
              <a:t>Click to edit Master title style</a:t>
            </a:r>
            <a:endParaRPr lang="en-US" dirty="0"/>
          </a:p>
        </p:txBody>
      </p:sp>
      <p:pic>
        <p:nvPicPr>
          <p:cNvPr id="4"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2300250769"/>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06" indent="0">
              <a:buNone/>
              <a:defRPr sz="2800"/>
            </a:lvl2pPr>
            <a:lvl3pPr marL="914212" indent="0">
              <a:buNone/>
              <a:defRPr sz="2400"/>
            </a:lvl3pPr>
            <a:lvl4pPr marL="1371320" indent="0">
              <a:buNone/>
              <a:defRPr sz="2000"/>
            </a:lvl4pPr>
            <a:lvl5pPr marL="1828426" indent="0">
              <a:buNone/>
              <a:defRPr sz="2000"/>
            </a:lvl5pPr>
            <a:lvl6pPr marL="2285532" indent="0">
              <a:buNone/>
              <a:defRPr sz="2000"/>
            </a:lvl6pPr>
            <a:lvl7pPr marL="2742640" indent="0">
              <a:buNone/>
              <a:defRPr sz="2000"/>
            </a:lvl7pPr>
            <a:lvl8pPr marL="3199744" indent="0">
              <a:buNone/>
              <a:defRPr sz="2000"/>
            </a:lvl8pPr>
            <a:lvl9pPr marL="3656852"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06" indent="0">
              <a:buNone/>
              <a:defRPr sz="1200"/>
            </a:lvl2pPr>
            <a:lvl3pPr marL="914212" indent="0">
              <a:buNone/>
              <a:defRPr sz="1000"/>
            </a:lvl3pPr>
            <a:lvl4pPr marL="1371320" indent="0">
              <a:buNone/>
              <a:defRPr sz="900"/>
            </a:lvl4pPr>
            <a:lvl5pPr marL="1828426" indent="0">
              <a:buNone/>
              <a:defRPr sz="900"/>
            </a:lvl5pPr>
            <a:lvl6pPr marL="2285532" indent="0">
              <a:buNone/>
              <a:defRPr sz="900"/>
            </a:lvl6pPr>
            <a:lvl7pPr marL="2742640" indent="0">
              <a:buNone/>
              <a:defRPr sz="900"/>
            </a:lvl7pPr>
            <a:lvl8pPr marL="3199744" indent="0">
              <a:buNone/>
              <a:defRPr sz="900"/>
            </a:lvl8pPr>
            <a:lvl9pPr marL="3656852" indent="0">
              <a:buNone/>
              <a:defRPr sz="900"/>
            </a:lvl9pPr>
          </a:lstStyle>
          <a:p>
            <a:pPr lvl="0"/>
            <a:r>
              <a:rPr lang="en-US" smtClean="0"/>
              <a:t>Click to edit Master text styles</a:t>
            </a:r>
          </a:p>
        </p:txBody>
      </p:sp>
      <p:pic>
        <p:nvPicPr>
          <p:cNvPr id="7"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1332699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3124201" y="6481767"/>
            <a:ext cx="2895600" cy="365125"/>
          </a:xfrm>
          <a:prstGeom prst="rect">
            <a:avLst/>
          </a:prstGeom>
        </p:spPr>
        <p:txBody>
          <a:bodyPr/>
          <a:lstStyle>
            <a:lvl1pPr>
              <a:defRPr/>
            </a:lvl1pPr>
          </a:lstStyle>
          <a:p>
            <a:pPr>
              <a:defRPr/>
            </a:pPr>
            <a:endParaRPr lang="en-US" sz="1800">
              <a:solidFill>
                <a:prstClr val="black">
                  <a:tint val="75000"/>
                </a:prstClr>
              </a:solidFill>
              <a:latin typeface="Arial" pitchFamily="34" charset="0"/>
              <a:ea typeface="+mn-ea"/>
              <a:cs typeface="Arial" pitchFamily="34" charset="0"/>
            </a:endParaRPr>
          </a:p>
        </p:txBody>
      </p:sp>
      <p:pic>
        <p:nvPicPr>
          <p:cNvPr id="6"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
        <p:nvSpPr>
          <p:cNvPr id="7"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3208975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25450" y="1868488"/>
            <a:ext cx="8474075" cy="2316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6"/>
          <p:cNvSpPr>
            <a:spLocks noGrp="1" noChangeArrowheads="1"/>
          </p:cNvSpPr>
          <p:nvPr>
            <p:ph type="ftr" sz="quarter" idx="10"/>
          </p:nvPr>
        </p:nvSpPr>
        <p:spPr>
          <a:xfrm>
            <a:off x="3124201" y="6481767"/>
            <a:ext cx="2895600" cy="365125"/>
          </a:xfrm>
          <a:prstGeom prst="rect">
            <a:avLst/>
          </a:prstGeom>
        </p:spPr>
        <p:txBody>
          <a:bodyPr/>
          <a:lstStyle>
            <a:lvl1pPr>
              <a:defRPr/>
            </a:lvl1pPr>
          </a:lstStyle>
          <a:p>
            <a:pPr>
              <a:defRPr/>
            </a:pPr>
            <a:endParaRPr lang="en-US" sz="1800" dirty="0">
              <a:solidFill>
                <a:prstClr val="black">
                  <a:tint val="75000"/>
                </a:prstClr>
              </a:solidFill>
              <a:latin typeface="Arial" pitchFamily="34" charset="0"/>
              <a:ea typeface="+mn-ea"/>
              <a:cs typeface="Arial" pitchFamily="34" charset="0"/>
            </a:endParaRPr>
          </a:p>
        </p:txBody>
      </p:sp>
      <p:pic>
        <p:nvPicPr>
          <p:cNvPr id="4"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
        <p:nvSpPr>
          <p:cNvPr id="5" name="Title 1"/>
          <p:cNvSpPr>
            <a:spLocks noGrp="1"/>
          </p:cNvSpPr>
          <p:nvPr>
            <p:ph type="title" idx="11"/>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2048166171"/>
      </p:ext>
    </p:extLst>
  </p:cSld>
  <p:clrMapOvr>
    <a:masterClrMapping/>
  </p:clrMapOv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0" y="588964"/>
            <a:ext cx="8229600" cy="850900"/>
          </a:xfrm>
        </p:spPr>
        <p:txBody>
          <a:bodyPr/>
          <a:lstStyle>
            <a:lvl1pPr>
              <a:defRPr b="1">
                <a:solidFill>
                  <a:srgbClr val="145477"/>
                </a:solidFill>
              </a:defRPr>
            </a:lvl1pPr>
          </a:lstStyle>
          <a:p>
            <a:r>
              <a:rPr lang="en-US" dirty="0" smtClean="0"/>
              <a:t>Click to edit Master title style</a:t>
            </a:r>
            <a:endParaRPr lang="en-US" dirty="0"/>
          </a:p>
        </p:txBody>
      </p:sp>
      <p:sp>
        <p:nvSpPr>
          <p:cNvPr id="4" name="Text Placeholder 4"/>
          <p:cNvSpPr>
            <a:spLocks noGrp="1"/>
          </p:cNvSpPr>
          <p:nvPr>
            <p:ph type="body" sz="quarter" idx="11"/>
          </p:nvPr>
        </p:nvSpPr>
        <p:spPr>
          <a:xfrm>
            <a:off x="4607257" y="6437085"/>
            <a:ext cx="4202112" cy="224518"/>
          </a:xfrm>
        </p:spPr>
        <p:txBody>
          <a:bodyPr anchor="b"/>
          <a:lstStyle>
            <a:lvl1pPr marL="0" indent="0" algn="r">
              <a:buNone/>
              <a:defRPr sz="1200"/>
            </a:lvl1pPr>
          </a:lstStyle>
          <a:p>
            <a:pPr lvl="0"/>
            <a:r>
              <a:rPr lang="en-US" smtClean="0"/>
              <a:t>Click to edit Master text styles</a:t>
            </a:r>
          </a:p>
        </p:txBody>
      </p:sp>
    </p:spTree>
    <p:extLst>
      <p:ext uri="{BB962C8B-B14F-4D97-AF65-F5344CB8AC3E}">
        <p14:creationId xmlns:p14="http://schemas.microsoft.com/office/powerpoint/2010/main" val="288458539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431800"/>
            <a:ext cx="7772400" cy="1143000"/>
          </a:xfrm>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quarter" idx="1"/>
          </p:nvPr>
        </p:nvSpPr>
        <p:spPr>
          <a:xfrm>
            <a:off x="685800" y="1981201"/>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1"/>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2325550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4_Benutzerdefiniertes Layout">
    <p:spTree>
      <p:nvGrpSpPr>
        <p:cNvPr id="1" name=""/>
        <p:cNvGrpSpPr/>
        <p:nvPr/>
      </p:nvGrpSpPr>
      <p:grpSpPr>
        <a:xfrm>
          <a:off x="0" y="0"/>
          <a:ext cx="0" cy="0"/>
          <a:chOff x="0" y="0"/>
          <a:chExt cx="0" cy="0"/>
        </a:xfrm>
      </p:grpSpPr>
      <p:pic>
        <p:nvPicPr>
          <p:cNvPr id="2"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3867612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3_Benutzerdefiniertes Layout">
    <p:spTree>
      <p:nvGrpSpPr>
        <p:cNvPr id="1" name=""/>
        <p:cNvGrpSpPr/>
        <p:nvPr/>
      </p:nvGrpSpPr>
      <p:grpSpPr>
        <a:xfrm>
          <a:off x="0" y="0"/>
          <a:ext cx="0" cy="0"/>
          <a:chOff x="0" y="0"/>
          <a:chExt cx="0" cy="0"/>
        </a:xfrm>
      </p:grpSpPr>
      <p:pic>
        <p:nvPicPr>
          <p:cNvPr id="2"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3612052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9075" y="523911"/>
            <a:ext cx="8229600" cy="850106"/>
          </a:xfrm>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a:xfrm>
            <a:off x="462474" y="1723246"/>
            <a:ext cx="8224329" cy="435542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9495285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el &amp; Untertitel">
    <p:spTree>
      <p:nvGrpSpPr>
        <p:cNvPr id="1" name=""/>
        <p:cNvGrpSpPr/>
        <p:nvPr/>
      </p:nvGrpSpPr>
      <p:grpSpPr>
        <a:xfrm>
          <a:off x="0" y="0"/>
          <a:ext cx="0" cy="0"/>
          <a:chOff x="0" y="0"/>
          <a:chExt cx="0" cy="0"/>
        </a:xfrm>
      </p:grpSpPr>
      <p:sp>
        <p:nvSpPr>
          <p:cNvPr id="5" name="Shape 5"/>
          <p:cNvSpPr>
            <a:spLocks noGrp="1"/>
          </p:cNvSpPr>
          <p:nvPr>
            <p:ph type="title"/>
          </p:nvPr>
        </p:nvSpPr>
        <p:spPr>
          <a:xfrm>
            <a:off x="250032" y="1437680"/>
            <a:ext cx="8643938" cy="2277070"/>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6" name="Shape 6"/>
          <p:cNvSpPr>
            <a:spLocks noGrp="1"/>
          </p:cNvSpPr>
          <p:nvPr>
            <p:ph type="body" idx="1"/>
          </p:nvPr>
        </p:nvSpPr>
        <p:spPr>
          <a:xfrm>
            <a:off x="250032" y="3705820"/>
            <a:ext cx="8643938"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3021919077"/>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el &amp; Untertitel - Foto">
    <p:spTree>
      <p:nvGrpSpPr>
        <p:cNvPr id="1" name=""/>
        <p:cNvGrpSpPr/>
        <p:nvPr/>
      </p:nvGrpSpPr>
      <p:grpSpPr>
        <a:xfrm>
          <a:off x="0" y="0"/>
          <a:ext cx="0" cy="0"/>
          <a:chOff x="0" y="0"/>
          <a:chExt cx="0" cy="0"/>
        </a:xfrm>
      </p:grpSpPr>
      <p:sp>
        <p:nvSpPr>
          <p:cNvPr id="8" name="Shape 8"/>
          <p:cNvSpPr>
            <a:spLocks noGrp="1"/>
          </p:cNvSpPr>
          <p:nvPr>
            <p:ph type="title"/>
          </p:nvPr>
        </p:nvSpPr>
        <p:spPr>
          <a:xfrm>
            <a:off x="250032" y="4804173"/>
            <a:ext cx="8643938" cy="884039"/>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9" name="Shape 9"/>
          <p:cNvSpPr>
            <a:spLocks noGrp="1"/>
          </p:cNvSpPr>
          <p:nvPr>
            <p:ph type="body" idx="1"/>
          </p:nvPr>
        </p:nvSpPr>
        <p:spPr>
          <a:xfrm>
            <a:off x="250032" y="5679281"/>
            <a:ext cx="8643938" cy="848320"/>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264677606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lvl1pPr>
              <a:defRPr sz="3200" b="1"/>
            </a:lvl1pPr>
          </a:lstStyle>
          <a:p>
            <a:r>
              <a:rPr lang="en-US" dirty="0" smtClean="0"/>
              <a:t>Click to edit Master title style</a:t>
            </a:r>
            <a:endParaRPr lang="en-US" dirty="0"/>
          </a:p>
        </p:txBody>
      </p:sp>
      <p:sp>
        <p:nvSpPr>
          <p:cNvPr id="3" name="Subtitle 2"/>
          <p:cNvSpPr>
            <a:spLocks noGrp="1"/>
          </p:cNvSpPr>
          <p:nvPr>
            <p:ph type="subTitle" idx="1"/>
          </p:nvPr>
        </p:nvSpPr>
        <p:spPr>
          <a:xfrm>
            <a:off x="670956" y="3886200"/>
            <a:ext cx="6400800" cy="1752600"/>
          </a:xfrm>
        </p:spPr>
        <p:txBody>
          <a:bodyPr/>
          <a:lstStyle>
            <a:lvl1pPr marL="0" indent="0" algn="l">
              <a:buNone/>
              <a:defRPr sz="2800">
                <a:solidFill>
                  <a:schemeClr val="tx1">
                    <a:tint val="75000"/>
                  </a:schemeClr>
                </a:solidFill>
              </a:defRPr>
            </a:lvl1pPr>
            <a:lvl2pPr marL="457106" indent="0" algn="ctr">
              <a:buNone/>
              <a:defRPr>
                <a:solidFill>
                  <a:schemeClr val="tx1">
                    <a:tint val="75000"/>
                  </a:schemeClr>
                </a:solidFill>
              </a:defRPr>
            </a:lvl2pPr>
            <a:lvl3pPr marL="914212" indent="0" algn="ctr">
              <a:buNone/>
              <a:defRPr>
                <a:solidFill>
                  <a:schemeClr val="tx1">
                    <a:tint val="75000"/>
                  </a:schemeClr>
                </a:solidFill>
              </a:defRPr>
            </a:lvl3pPr>
            <a:lvl4pPr marL="1371320" indent="0" algn="ctr">
              <a:buNone/>
              <a:defRPr>
                <a:solidFill>
                  <a:schemeClr val="tx1">
                    <a:tint val="75000"/>
                  </a:schemeClr>
                </a:solidFill>
              </a:defRPr>
            </a:lvl4pPr>
            <a:lvl5pPr marL="1828426" indent="0" algn="ctr">
              <a:buNone/>
              <a:defRPr>
                <a:solidFill>
                  <a:schemeClr val="tx1">
                    <a:tint val="75000"/>
                  </a:schemeClr>
                </a:solidFill>
              </a:defRPr>
            </a:lvl5pPr>
            <a:lvl6pPr marL="2285532" indent="0" algn="ctr">
              <a:buNone/>
              <a:defRPr>
                <a:solidFill>
                  <a:schemeClr val="tx1">
                    <a:tint val="75000"/>
                  </a:schemeClr>
                </a:solidFill>
              </a:defRPr>
            </a:lvl6pPr>
            <a:lvl7pPr marL="2742640" indent="0" algn="ctr">
              <a:buNone/>
              <a:defRPr>
                <a:solidFill>
                  <a:schemeClr val="tx1">
                    <a:tint val="75000"/>
                  </a:schemeClr>
                </a:solidFill>
              </a:defRPr>
            </a:lvl7pPr>
            <a:lvl8pPr marL="3199744" indent="0" algn="ctr">
              <a:buNone/>
              <a:defRPr>
                <a:solidFill>
                  <a:schemeClr val="tx1">
                    <a:tint val="75000"/>
                  </a:schemeClr>
                </a:solidFill>
              </a:defRPr>
            </a:lvl8pPr>
            <a:lvl9pPr marL="3656852"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19666170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el &amp; Untertitel - Foto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1" name="Shape 11"/>
          <p:cNvSpPr>
            <a:spLocks noGrp="1"/>
          </p:cNvSpPr>
          <p:nvPr>
            <p:ph type="title"/>
          </p:nvPr>
        </p:nvSpPr>
        <p:spPr>
          <a:xfrm>
            <a:off x="250032" y="4804173"/>
            <a:ext cx="8643938" cy="884039"/>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12" name="Shape 12"/>
          <p:cNvSpPr>
            <a:spLocks noGrp="1"/>
          </p:cNvSpPr>
          <p:nvPr>
            <p:ph type="body" idx="1"/>
          </p:nvPr>
        </p:nvSpPr>
        <p:spPr>
          <a:xfrm>
            <a:off x="250032" y="5679281"/>
            <a:ext cx="8643938" cy="848320"/>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17740236"/>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itel &amp; Aufzählung">
    <p:spTree>
      <p:nvGrpSpPr>
        <p:cNvPr id="1" name=""/>
        <p:cNvGrpSpPr/>
        <p:nvPr/>
      </p:nvGrpSpPr>
      <p:grpSpPr>
        <a:xfrm>
          <a:off x="0" y="0"/>
          <a:ext cx="0" cy="0"/>
          <a:chOff x="0" y="0"/>
          <a:chExt cx="0" cy="0"/>
        </a:xfrm>
      </p:grpSpPr>
      <p:sp>
        <p:nvSpPr>
          <p:cNvPr id="14" name="Shape 14"/>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15" name="Shape 15"/>
          <p:cNvSpPr>
            <a:spLocks noGrp="1"/>
          </p:cNvSpPr>
          <p:nvPr>
            <p:ph type="body" idx="1"/>
          </p:nvPr>
        </p:nvSpPr>
        <p:spPr>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3839583525"/>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Titel &amp; Aufzählung - 2 Spalten">
    <p:spTree>
      <p:nvGrpSpPr>
        <p:cNvPr id="1" name=""/>
        <p:cNvGrpSpPr/>
        <p:nvPr/>
      </p:nvGrpSpPr>
      <p:grpSpPr>
        <a:xfrm>
          <a:off x="0" y="0"/>
          <a:ext cx="0" cy="0"/>
          <a:chOff x="0" y="0"/>
          <a:chExt cx="0" cy="0"/>
        </a:xfrm>
      </p:grpSpPr>
      <p:sp>
        <p:nvSpPr>
          <p:cNvPr id="17" name="Shape 17"/>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18" name="Shape 18"/>
          <p:cNvSpPr>
            <a:spLocks noGrp="1"/>
          </p:cNvSpPr>
          <p:nvPr>
            <p:ph type="body" idx="1"/>
          </p:nvPr>
        </p:nvSpPr>
        <p:spPr>
          <a:prstGeom prst="rect">
            <a:avLst/>
          </a:prstGeom>
        </p:spPr>
        <p:txBody>
          <a:bodyPr lIns="0" tIns="0" rIns="0" bIns="0" numCol="2" spcCol="432160" anchor="t"/>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36759339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Aufzählung">
    <p:spTree>
      <p:nvGrpSpPr>
        <p:cNvPr id="1" name=""/>
        <p:cNvGrpSpPr/>
        <p:nvPr/>
      </p:nvGrpSpPr>
      <p:grpSpPr>
        <a:xfrm>
          <a:off x="0" y="0"/>
          <a:ext cx="0" cy="0"/>
          <a:chOff x="0" y="0"/>
          <a:chExt cx="0" cy="0"/>
        </a:xfrm>
      </p:grpSpPr>
      <p:sp>
        <p:nvSpPr>
          <p:cNvPr id="20" name="Shape 20"/>
          <p:cNvSpPr>
            <a:spLocks noGrp="1"/>
          </p:cNvSpPr>
          <p:nvPr>
            <p:ph type="body" idx="1"/>
          </p:nvPr>
        </p:nvSpPr>
        <p:spPr>
          <a:xfrm>
            <a:off x="250032" y="178594"/>
            <a:ext cx="8643938" cy="6491883"/>
          </a:xfrm>
          <a:prstGeom prst="rect">
            <a:avLst/>
          </a:prstGeom>
        </p:spPr>
        <p:txBody>
          <a:bodyPr/>
          <a:lstStyle>
            <a:lvl1pPr>
              <a:lnSpc>
                <a:spcPct val="120000"/>
              </a:lnSpc>
              <a:defRPr sz="3200">
                <a:solidFill>
                  <a:srgbClr val="525252"/>
                </a:solidFill>
              </a:defRPr>
            </a:lvl1pPr>
            <a:lvl2pPr>
              <a:lnSpc>
                <a:spcPct val="120000"/>
              </a:lnSpc>
              <a:defRPr sz="3200">
                <a:solidFill>
                  <a:srgbClr val="525252"/>
                </a:solidFill>
              </a:defRPr>
            </a:lvl2pPr>
            <a:lvl3pPr>
              <a:lnSpc>
                <a:spcPct val="120000"/>
              </a:lnSpc>
              <a:defRPr sz="3200">
                <a:solidFill>
                  <a:srgbClr val="525252"/>
                </a:solidFill>
              </a:defRPr>
            </a:lvl3pPr>
            <a:lvl4pPr>
              <a:lnSpc>
                <a:spcPct val="120000"/>
              </a:lnSpc>
              <a:defRPr sz="3200">
                <a:solidFill>
                  <a:srgbClr val="525252"/>
                </a:solidFill>
              </a:defRPr>
            </a:lvl4pPr>
            <a:lvl5pPr>
              <a:lnSpc>
                <a:spcPct val="120000"/>
              </a:lnSpc>
              <a:defRPr sz="3200">
                <a:solidFill>
                  <a:srgbClr val="525252"/>
                </a:solidFill>
              </a:defRPr>
            </a:lvl5pPr>
          </a:lstStyle>
          <a:p>
            <a:pPr lvl="0">
              <a:defRPr sz="1800">
                <a:solidFill>
                  <a:srgbClr val="000000"/>
                </a:solidFill>
              </a:defRPr>
            </a:pPr>
            <a:r>
              <a:rPr sz="3200">
                <a:solidFill>
                  <a:srgbClr val="525252"/>
                </a:solidFill>
              </a:rPr>
              <a:t>Textebene 1</a:t>
            </a:r>
          </a:p>
          <a:p>
            <a:pPr lvl="1">
              <a:defRPr sz="1800">
                <a:solidFill>
                  <a:srgbClr val="000000"/>
                </a:solidFill>
              </a:defRPr>
            </a:pPr>
            <a:r>
              <a:rPr sz="3200">
                <a:solidFill>
                  <a:srgbClr val="525252"/>
                </a:solidFill>
              </a:rPr>
              <a:t>Textebene 2</a:t>
            </a:r>
          </a:p>
          <a:p>
            <a:pPr lvl="2">
              <a:defRPr sz="1800">
                <a:solidFill>
                  <a:srgbClr val="000000"/>
                </a:solidFill>
              </a:defRPr>
            </a:pPr>
            <a:r>
              <a:rPr sz="3200">
                <a:solidFill>
                  <a:srgbClr val="525252"/>
                </a:solidFill>
              </a:rPr>
              <a:t>Textebene 3</a:t>
            </a:r>
          </a:p>
          <a:p>
            <a:pPr lvl="3">
              <a:defRPr sz="1800">
                <a:solidFill>
                  <a:srgbClr val="000000"/>
                </a:solidFill>
              </a:defRPr>
            </a:pPr>
            <a:r>
              <a:rPr sz="3200">
                <a:solidFill>
                  <a:srgbClr val="525252"/>
                </a:solidFill>
              </a:rPr>
              <a:t>Textebene 4</a:t>
            </a:r>
          </a:p>
          <a:p>
            <a:pPr lvl="4">
              <a:defRPr sz="1800">
                <a:solidFill>
                  <a:srgbClr val="000000"/>
                </a:solidFill>
              </a:defRPr>
            </a:pPr>
            <a:r>
              <a:rPr sz="3200">
                <a:solidFill>
                  <a:srgbClr val="525252"/>
                </a:solidFill>
              </a:rPr>
              <a:t>Textebene 5</a:t>
            </a:r>
          </a:p>
        </p:txBody>
      </p:sp>
    </p:spTree>
    <p:extLst>
      <p:ext uri="{BB962C8B-B14F-4D97-AF65-F5344CB8AC3E}">
        <p14:creationId xmlns:p14="http://schemas.microsoft.com/office/powerpoint/2010/main" val="931590420"/>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02354380"/>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Leer - Dunkel">
    <p:bg>
      <p:bgPr>
        <a:blipFill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6456714"/>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el - Oben">
    <p:spTree>
      <p:nvGrpSpPr>
        <p:cNvPr id="1" name=""/>
        <p:cNvGrpSpPr/>
        <p:nvPr/>
      </p:nvGrpSpPr>
      <p:grpSpPr>
        <a:xfrm>
          <a:off x="0" y="0"/>
          <a:ext cx="0" cy="0"/>
          <a:chOff x="0" y="0"/>
          <a:chExt cx="0" cy="0"/>
        </a:xfrm>
      </p:grpSpPr>
      <p:sp>
        <p:nvSpPr>
          <p:cNvPr id="24" name="Shape 24"/>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3450402849"/>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Titel - Oben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3014768295"/>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Titel - Mitte">
    <p:spTree>
      <p:nvGrpSpPr>
        <p:cNvPr id="1" name=""/>
        <p:cNvGrpSpPr/>
        <p:nvPr/>
      </p:nvGrpSpPr>
      <p:grpSpPr>
        <a:xfrm>
          <a:off x="0" y="0"/>
          <a:ext cx="0" cy="0"/>
          <a:chOff x="0" y="0"/>
          <a:chExt cx="0" cy="0"/>
        </a:xfrm>
      </p:grpSpPr>
      <p:sp>
        <p:nvSpPr>
          <p:cNvPr id="28" name="Shape 28"/>
          <p:cNvSpPr>
            <a:spLocks noGrp="1"/>
          </p:cNvSpPr>
          <p:nvPr>
            <p:ph type="title"/>
          </p:nvPr>
        </p:nvSpPr>
        <p:spPr>
          <a:xfrm>
            <a:off x="250032" y="2268141"/>
            <a:ext cx="8643938" cy="2321719"/>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1843186906"/>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Foto - Horizontal">
    <p:spTree>
      <p:nvGrpSpPr>
        <p:cNvPr id="1" name=""/>
        <p:cNvGrpSpPr/>
        <p:nvPr/>
      </p:nvGrpSpPr>
      <p:grpSpPr>
        <a:xfrm>
          <a:off x="0" y="0"/>
          <a:ext cx="0" cy="0"/>
          <a:chOff x="0" y="0"/>
          <a:chExt cx="0" cy="0"/>
        </a:xfrm>
      </p:grpSpPr>
      <p:sp>
        <p:nvSpPr>
          <p:cNvPr id="30" name="Shape 30"/>
          <p:cNvSpPr>
            <a:spLocks noGrp="1"/>
          </p:cNvSpPr>
          <p:nvPr>
            <p:ph type="title"/>
          </p:nvPr>
        </p:nvSpPr>
        <p:spPr>
          <a:xfrm>
            <a:off x="250032" y="5214938"/>
            <a:ext cx="8643938" cy="901898"/>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281780787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599" y="1677228"/>
            <a:ext cx="8224329" cy="435542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6"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
        <p:nvSpPr>
          <p:cNvPr id="4"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14566182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Foto - Horizontal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2" name="Shape 32"/>
          <p:cNvSpPr>
            <a:spLocks noGrp="1"/>
          </p:cNvSpPr>
          <p:nvPr>
            <p:ph type="title"/>
          </p:nvPr>
        </p:nvSpPr>
        <p:spPr>
          <a:xfrm>
            <a:off x="250032" y="5214938"/>
            <a:ext cx="8643938" cy="901898"/>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644294274"/>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Foto - Vertikal">
    <p:spTree>
      <p:nvGrpSpPr>
        <p:cNvPr id="1" name=""/>
        <p:cNvGrpSpPr/>
        <p:nvPr/>
      </p:nvGrpSpPr>
      <p:grpSpPr>
        <a:xfrm>
          <a:off x="0" y="0"/>
          <a:ext cx="0" cy="0"/>
          <a:chOff x="0" y="0"/>
          <a:chExt cx="0" cy="0"/>
        </a:xfrm>
      </p:grpSpPr>
      <p:sp>
        <p:nvSpPr>
          <p:cNvPr id="34" name="Shape 34"/>
          <p:cNvSpPr>
            <a:spLocks noGrp="1"/>
          </p:cNvSpPr>
          <p:nvPr>
            <p:ph type="title"/>
          </p:nvPr>
        </p:nvSpPr>
        <p:spPr>
          <a:xfrm>
            <a:off x="250031" y="973336"/>
            <a:ext cx="4143375" cy="2464594"/>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35" name="Shape 35"/>
          <p:cNvSpPr>
            <a:spLocks noGrp="1"/>
          </p:cNvSpPr>
          <p:nvPr>
            <p:ph type="body" idx="1"/>
          </p:nvPr>
        </p:nvSpPr>
        <p:spPr>
          <a:xfrm>
            <a:off x="250031" y="3429000"/>
            <a:ext cx="4143375"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2444480883"/>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Foto - Vertikal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 name="Shape 37"/>
          <p:cNvSpPr>
            <a:spLocks noGrp="1"/>
          </p:cNvSpPr>
          <p:nvPr>
            <p:ph type="title"/>
          </p:nvPr>
        </p:nvSpPr>
        <p:spPr>
          <a:xfrm>
            <a:off x="250031" y="973336"/>
            <a:ext cx="4143375" cy="2464594"/>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38" name="Shape 38"/>
          <p:cNvSpPr>
            <a:spLocks noGrp="1"/>
          </p:cNvSpPr>
          <p:nvPr>
            <p:ph type="body" idx="1"/>
          </p:nvPr>
        </p:nvSpPr>
        <p:spPr>
          <a:xfrm>
            <a:off x="250031" y="3429000"/>
            <a:ext cx="4143375"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757550563"/>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Titel, Aufzählung &amp; Foto">
    <p:bg>
      <p:bgPr>
        <a:solidFill>
          <a:srgbClr val="9CCED5"/>
        </a:solidFill>
        <a:effectLst/>
      </p:bgPr>
    </p:bg>
    <p:spTree>
      <p:nvGrpSpPr>
        <p:cNvPr id="1" name=""/>
        <p:cNvGrpSpPr/>
        <p:nvPr/>
      </p:nvGrpSpPr>
      <p:grpSpPr>
        <a:xfrm>
          <a:off x="0" y="0"/>
          <a:ext cx="0" cy="0"/>
          <a:chOff x="0" y="0"/>
          <a:chExt cx="0" cy="0"/>
        </a:xfrm>
      </p:grpSpPr>
      <p:sp>
        <p:nvSpPr>
          <p:cNvPr id="40" name="Shape 40"/>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1" name="Shape 41"/>
          <p:cNvSpPr>
            <a:spLocks noGrp="1"/>
          </p:cNvSpPr>
          <p:nvPr>
            <p:ph type="body" idx="1"/>
          </p:nvPr>
        </p:nvSpPr>
        <p:spPr>
          <a:xfrm>
            <a:off x="250031"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15669099"/>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name="Titel &amp; Aufzählung - Links">
    <p:spTree>
      <p:nvGrpSpPr>
        <p:cNvPr id="1" name=""/>
        <p:cNvGrpSpPr/>
        <p:nvPr/>
      </p:nvGrpSpPr>
      <p:grpSpPr>
        <a:xfrm>
          <a:off x="0" y="0"/>
          <a:ext cx="0" cy="0"/>
          <a:chOff x="0" y="0"/>
          <a:chExt cx="0" cy="0"/>
        </a:xfrm>
      </p:grpSpPr>
      <p:sp>
        <p:nvSpPr>
          <p:cNvPr id="43" name="Shape 43"/>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4" name="Shape 44"/>
          <p:cNvSpPr>
            <a:spLocks noGrp="1"/>
          </p:cNvSpPr>
          <p:nvPr>
            <p:ph type="body" idx="1"/>
          </p:nvPr>
        </p:nvSpPr>
        <p:spPr>
          <a:xfrm>
            <a:off x="250031"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3250468644"/>
      </p:ext>
    </p:extLst>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name="Titel &amp; Aufzählung - Rechts">
    <p:spTree>
      <p:nvGrpSpPr>
        <p:cNvPr id="1" name=""/>
        <p:cNvGrpSpPr/>
        <p:nvPr/>
      </p:nvGrpSpPr>
      <p:grpSpPr>
        <a:xfrm>
          <a:off x="0" y="0"/>
          <a:ext cx="0" cy="0"/>
          <a:chOff x="0" y="0"/>
          <a:chExt cx="0" cy="0"/>
        </a:xfrm>
      </p:grpSpPr>
      <p:sp>
        <p:nvSpPr>
          <p:cNvPr id="46" name="Shape 46"/>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7" name="Shape 47"/>
          <p:cNvSpPr>
            <a:spLocks noGrp="1"/>
          </p:cNvSpPr>
          <p:nvPr>
            <p:ph type="body" idx="1"/>
          </p:nvPr>
        </p:nvSpPr>
        <p:spPr>
          <a:xfrm>
            <a:off x="4750594"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1631325282"/>
      </p:ext>
    </p:extLst>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type="tx">
  <p:cSld name="Titel &amp; Untertitel">
    <p:spTree>
      <p:nvGrpSpPr>
        <p:cNvPr id="1" name=""/>
        <p:cNvGrpSpPr/>
        <p:nvPr/>
      </p:nvGrpSpPr>
      <p:grpSpPr>
        <a:xfrm>
          <a:off x="0" y="0"/>
          <a:ext cx="0" cy="0"/>
          <a:chOff x="0" y="0"/>
          <a:chExt cx="0" cy="0"/>
        </a:xfrm>
      </p:grpSpPr>
      <p:sp>
        <p:nvSpPr>
          <p:cNvPr id="5" name="Shape 5"/>
          <p:cNvSpPr>
            <a:spLocks noGrp="1"/>
          </p:cNvSpPr>
          <p:nvPr>
            <p:ph type="title"/>
          </p:nvPr>
        </p:nvSpPr>
        <p:spPr>
          <a:xfrm>
            <a:off x="250031" y="1437680"/>
            <a:ext cx="8643938" cy="2277070"/>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6" name="Shape 6"/>
          <p:cNvSpPr>
            <a:spLocks noGrp="1"/>
          </p:cNvSpPr>
          <p:nvPr>
            <p:ph type="body" idx="1"/>
          </p:nvPr>
        </p:nvSpPr>
        <p:spPr>
          <a:xfrm>
            <a:off x="250031" y="3705820"/>
            <a:ext cx="8643938"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2529685324"/>
      </p:ext>
    </p:extLst>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type="tx">
  <p:cSld name="Titel &amp; Untertitel - Foto">
    <p:spTree>
      <p:nvGrpSpPr>
        <p:cNvPr id="1" name=""/>
        <p:cNvGrpSpPr/>
        <p:nvPr/>
      </p:nvGrpSpPr>
      <p:grpSpPr>
        <a:xfrm>
          <a:off x="0" y="0"/>
          <a:ext cx="0" cy="0"/>
          <a:chOff x="0" y="0"/>
          <a:chExt cx="0" cy="0"/>
        </a:xfrm>
      </p:grpSpPr>
      <p:sp>
        <p:nvSpPr>
          <p:cNvPr id="8" name="Shape 8"/>
          <p:cNvSpPr>
            <a:spLocks noGrp="1"/>
          </p:cNvSpPr>
          <p:nvPr>
            <p:ph type="title"/>
          </p:nvPr>
        </p:nvSpPr>
        <p:spPr>
          <a:xfrm>
            <a:off x="250031" y="4804172"/>
            <a:ext cx="8643938" cy="884039"/>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9" name="Shape 9"/>
          <p:cNvSpPr>
            <a:spLocks noGrp="1"/>
          </p:cNvSpPr>
          <p:nvPr>
            <p:ph type="body" idx="1"/>
          </p:nvPr>
        </p:nvSpPr>
        <p:spPr>
          <a:xfrm>
            <a:off x="250031" y="5679281"/>
            <a:ext cx="8643938" cy="848320"/>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405844864"/>
      </p:ext>
    </p:extLst>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type="tx">
  <p:cSld name="Titel &amp; Untertitel - Foto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1" name="Shape 11"/>
          <p:cNvSpPr>
            <a:spLocks noGrp="1"/>
          </p:cNvSpPr>
          <p:nvPr>
            <p:ph type="title"/>
          </p:nvPr>
        </p:nvSpPr>
        <p:spPr>
          <a:xfrm>
            <a:off x="250031" y="4804172"/>
            <a:ext cx="8643938" cy="884039"/>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12" name="Shape 12"/>
          <p:cNvSpPr>
            <a:spLocks noGrp="1"/>
          </p:cNvSpPr>
          <p:nvPr>
            <p:ph type="body" idx="1"/>
          </p:nvPr>
        </p:nvSpPr>
        <p:spPr>
          <a:xfrm>
            <a:off x="250031" y="5679281"/>
            <a:ext cx="8643938" cy="848320"/>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2414843811"/>
      </p:ext>
    </p:extLst>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type="tx">
  <p:cSld name="Titel &amp; Aufzählung">
    <p:spTree>
      <p:nvGrpSpPr>
        <p:cNvPr id="1" name=""/>
        <p:cNvGrpSpPr/>
        <p:nvPr/>
      </p:nvGrpSpPr>
      <p:grpSpPr>
        <a:xfrm>
          <a:off x="0" y="0"/>
          <a:ext cx="0" cy="0"/>
          <a:chOff x="0" y="0"/>
          <a:chExt cx="0" cy="0"/>
        </a:xfrm>
      </p:grpSpPr>
      <p:sp>
        <p:nvSpPr>
          <p:cNvPr id="14" name="Shape 14"/>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15" name="Shape 15"/>
          <p:cNvSpPr>
            <a:spLocks noGrp="1"/>
          </p:cNvSpPr>
          <p:nvPr>
            <p:ph type="body" idx="1"/>
          </p:nvPr>
        </p:nvSpPr>
        <p:spPr>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192671037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599" y="1712854"/>
            <a:ext cx="8224329" cy="435542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17625057"/>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x">
  <p:cSld name="Titel &amp; Aufzählung - 2 Spalten">
    <p:spTree>
      <p:nvGrpSpPr>
        <p:cNvPr id="1" name=""/>
        <p:cNvGrpSpPr/>
        <p:nvPr/>
      </p:nvGrpSpPr>
      <p:grpSpPr>
        <a:xfrm>
          <a:off x="0" y="0"/>
          <a:ext cx="0" cy="0"/>
          <a:chOff x="0" y="0"/>
          <a:chExt cx="0" cy="0"/>
        </a:xfrm>
      </p:grpSpPr>
      <p:sp>
        <p:nvSpPr>
          <p:cNvPr id="17" name="Shape 17"/>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18" name="Shape 18"/>
          <p:cNvSpPr>
            <a:spLocks noGrp="1"/>
          </p:cNvSpPr>
          <p:nvPr>
            <p:ph type="body" idx="1"/>
          </p:nvPr>
        </p:nvSpPr>
        <p:spPr>
          <a:prstGeom prst="rect">
            <a:avLst/>
          </a:prstGeom>
        </p:spPr>
        <p:txBody>
          <a:bodyPr lIns="0" tIns="0" rIns="0" bIns="0" numCol="2" spcCol="432182" anchor="t"/>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399118269"/>
      </p:ext>
    </p:extLst>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type="tx">
  <p:cSld name="Aufzählung">
    <p:spTree>
      <p:nvGrpSpPr>
        <p:cNvPr id="1" name=""/>
        <p:cNvGrpSpPr/>
        <p:nvPr/>
      </p:nvGrpSpPr>
      <p:grpSpPr>
        <a:xfrm>
          <a:off x="0" y="0"/>
          <a:ext cx="0" cy="0"/>
          <a:chOff x="0" y="0"/>
          <a:chExt cx="0" cy="0"/>
        </a:xfrm>
      </p:grpSpPr>
      <p:sp>
        <p:nvSpPr>
          <p:cNvPr id="20" name="Shape 20"/>
          <p:cNvSpPr>
            <a:spLocks noGrp="1"/>
          </p:cNvSpPr>
          <p:nvPr>
            <p:ph type="body" idx="1"/>
          </p:nvPr>
        </p:nvSpPr>
        <p:spPr>
          <a:xfrm>
            <a:off x="250031" y="178594"/>
            <a:ext cx="8643938" cy="6491883"/>
          </a:xfrm>
          <a:prstGeom prst="rect">
            <a:avLst/>
          </a:prstGeom>
        </p:spPr>
        <p:txBody>
          <a:bodyPr/>
          <a:lstStyle>
            <a:lvl1pPr>
              <a:lnSpc>
                <a:spcPct val="120000"/>
              </a:lnSpc>
              <a:defRPr sz="3200">
                <a:solidFill>
                  <a:srgbClr val="525252"/>
                </a:solidFill>
              </a:defRPr>
            </a:lvl1pPr>
            <a:lvl2pPr>
              <a:lnSpc>
                <a:spcPct val="120000"/>
              </a:lnSpc>
              <a:defRPr sz="3200">
                <a:solidFill>
                  <a:srgbClr val="525252"/>
                </a:solidFill>
              </a:defRPr>
            </a:lvl2pPr>
            <a:lvl3pPr>
              <a:lnSpc>
                <a:spcPct val="120000"/>
              </a:lnSpc>
              <a:defRPr sz="3200">
                <a:solidFill>
                  <a:srgbClr val="525252"/>
                </a:solidFill>
              </a:defRPr>
            </a:lvl3pPr>
            <a:lvl4pPr>
              <a:lnSpc>
                <a:spcPct val="120000"/>
              </a:lnSpc>
              <a:defRPr sz="3200">
                <a:solidFill>
                  <a:srgbClr val="525252"/>
                </a:solidFill>
              </a:defRPr>
            </a:lvl4pPr>
            <a:lvl5pPr>
              <a:lnSpc>
                <a:spcPct val="120000"/>
              </a:lnSpc>
              <a:defRPr sz="3200">
                <a:solidFill>
                  <a:srgbClr val="525252"/>
                </a:solidFill>
              </a:defRPr>
            </a:lvl5pPr>
          </a:lstStyle>
          <a:p>
            <a:pPr lvl="0">
              <a:defRPr sz="1800">
                <a:solidFill>
                  <a:srgbClr val="000000"/>
                </a:solidFill>
              </a:defRPr>
            </a:pPr>
            <a:r>
              <a:rPr sz="3200">
                <a:solidFill>
                  <a:srgbClr val="525252"/>
                </a:solidFill>
              </a:rPr>
              <a:t>Textebene 1</a:t>
            </a:r>
          </a:p>
          <a:p>
            <a:pPr lvl="1">
              <a:defRPr sz="1800">
                <a:solidFill>
                  <a:srgbClr val="000000"/>
                </a:solidFill>
              </a:defRPr>
            </a:pPr>
            <a:r>
              <a:rPr sz="3200">
                <a:solidFill>
                  <a:srgbClr val="525252"/>
                </a:solidFill>
              </a:rPr>
              <a:t>Textebene 2</a:t>
            </a:r>
          </a:p>
          <a:p>
            <a:pPr lvl="2">
              <a:defRPr sz="1800">
                <a:solidFill>
                  <a:srgbClr val="000000"/>
                </a:solidFill>
              </a:defRPr>
            </a:pPr>
            <a:r>
              <a:rPr sz="3200">
                <a:solidFill>
                  <a:srgbClr val="525252"/>
                </a:solidFill>
              </a:rPr>
              <a:t>Textebene 3</a:t>
            </a:r>
          </a:p>
          <a:p>
            <a:pPr lvl="3">
              <a:defRPr sz="1800">
                <a:solidFill>
                  <a:srgbClr val="000000"/>
                </a:solidFill>
              </a:defRPr>
            </a:pPr>
            <a:r>
              <a:rPr sz="3200">
                <a:solidFill>
                  <a:srgbClr val="525252"/>
                </a:solidFill>
              </a:rPr>
              <a:t>Textebene 4</a:t>
            </a:r>
          </a:p>
          <a:p>
            <a:pPr lvl="4">
              <a:defRPr sz="1800">
                <a:solidFill>
                  <a:srgbClr val="000000"/>
                </a:solidFill>
              </a:defRPr>
            </a:pPr>
            <a:r>
              <a:rPr sz="3200">
                <a:solidFill>
                  <a:srgbClr val="525252"/>
                </a:solidFill>
              </a:rPr>
              <a:t>Textebene 5</a:t>
            </a:r>
          </a:p>
        </p:txBody>
      </p:sp>
    </p:spTree>
    <p:extLst>
      <p:ext uri="{BB962C8B-B14F-4D97-AF65-F5344CB8AC3E}">
        <p14:creationId xmlns:p14="http://schemas.microsoft.com/office/powerpoint/2010/main" val="3893349777"/>
      </p:ext>
    </p:extLst>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type="tx">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546037"/>
      </p:ext>
    </p:extLst>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type="tx">
  <p:cSld name="Leer - Dunkel">
    <p:bg>
      <p:bgPr>
        <a:blipFill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368867"/>
      </p:ext>
    </p:extLst>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type="tx">
  <p:cSld name="Titel - Oben">
    <p:spTree>
      <p:nvGrpSpPr>
        <p:cNvPr id="1" name=""/>
        <p:cNvGrpSpPr/>
        <p:nvPr/>
      </p:nvGrpSpPr>
      <p:grpSpPr>
        <a:xfrm>
          <a:off x="0" y="0"/>
          <a:ext cx="0" cy="0"/>
          <a:chOff x="0" y="0"/>
          <a:chExt cx="0" cy="0"/>
        </a:xfrm>
      </p:grpSpPr>
      <p:sp>
        <p:nvSpPr>
          <p:cNvPr id="24" name="Shape 24"/>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3880600326"/>
      </p:ext>
    </p:extLst>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type="tx">
  <p:cSld name="Titel - Oben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2870626928"/>
      </p:ext>
    </p:extLst>
  </p:cSld>
  <p:clrMapOvr>
    <a:masterClrMapping/>
  </p:clrMapOvr>
  <p:transition spd="med"/>
</p:sldLayout>
</file>

<file path=ppt/slideLayouts/slideLayout46.xml><?xml version="1.0" encoding="utf-8"?>
<p:sldLayout xmlns:a="http://schemas.openxmlformats.org/drawingml/2006/main" xmlns:r="http://schemas.openxmlformats.org/officeDocument/2006/relationships" xmlns:p="http://schemas.openxmlformats.org/presentationml/2006/main" type="tx">
  <p:cSld name="Titel - Mitte">
    <p:spTree>
      <p:nvGrpSpPr>
        <p:cNvPr id="1" name=""/>
        <p:cNvGrpSpPr/>
        <p:nvPr/>
      </p:nvGrpSpPr>
      <p:grpSpPr>
        <a:xfrm>
          <a:off x="0" y="0"/>
          <a:ext cx="0" cy="0"/>
          <a:chOff x="0" y="0"/>
          <a:chExt cx="0" cy="0"/>
        </a:xfrm>
      </p:grpSpPr>
      <p:sp>
        <p:nvSpPr>
          <p:cNvPr id="28" name="Shape 28"/>
          <p:cNvSpPr>
            <a:spLocks noGrp="1"/>
          </p:cNvSpPr>
          <p:nvPr>
            <p:ph type="title"/>
          </p:nvPr>
        </p:nvSpPr>
        <p:spPr>
          <a:xfrm>
            <a:off x="250031" y="2268141"/>
            <a:ext cx="8643938" cy="2321719"/>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2244568173"/>
      </p:ext>
    </p:extLst>
  </p:cSld>
  <p:clrMapOvr>
    <a:masterClrMapping/>
  </p:clrMapOvr>
  <p:transition spd="med"/>
</p:sldLayout>
</file>

<file path=ppt/slideLayouts/slideLayout47.xml><?xml version="1.0" encoding="utf-8"?>
<p:sldLayout xmlns:a="http://schemas.openxmlformats.org/drawingml/2006/main" xmlns:r="http://schemas.openxmlformats.org/officeDocument/2006/relationships" xmlns:p="http://schemas.openxmlformats.org/presentationml/2006/main" type="tx">
  <p:cSld name="Foto - Horizontal">
    <p:spTree>
      <p:nvGrpSpPr>
        <p:cNvPr id="1" name=""/>
        <p:cNvGrpSpPr/>
        <p:nvPr/>
      </p:nvGrpSpPr>
      <p:grpSpPr>
        <a:xfrm>
          <a:off x="0" y="0"/>
          <a:ext cx="0" cy="0"/>
          <a:chOff x="0" y="0"/>
          <a:chExt cx="0" cy="0"/>
        </a:xfrm>
      </p:grpSpPr>
      <p:sp>
        <p:nvSpPr>
          <p:cNvPr id="30" name="Shape 30"/>
          <p:cNvSpPr>
            <a:spLocks noGrp="1"/>
          </p:cNvSpPr>
          <p:nvPr>
            <p:ph type="title"/>
          </p:nvPr>
        </p:nvSpPr>
        <p:spPr>
          <a:xfrm>
            <a:off x="250031" y="5214938"/>
            <a:ext cx="8643938" cy="901898"/>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1664768055"/>
      </p:ext>
    </p:extLst>
  </p:cSld>
  <p:clrMapOvr>
    <a:masterClrMapping/>
  </p:clrMapOvr>
  <p:transition spd="med"/>
</p:sldLayout>
</file>

<file path=ppt/slideLayouts/slideLayout48.xml><?xml version="1.0" encoding="utf-8"?>
<p:sldLayout xmlns:a="http://schemas.openxmlformats.org/drawingml/2006/main" xmlns:r="http://schemas.openxmlformats.org/officeDocument/2006/relationships" xmlns:p="http://schemas.openxmlformats.org/presentationml/2006/main" type="tx">
  <p:cSld name="Foto - Horizontal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2" name="Shape 32"/>
          <p:cNvSpPr>
            <a:spLocks noGrp="1"/>
          </p:cNvSpPr>
          <p:nvPr>
            <p:ph type="title"/>
          </p:nvPr>
        </p:nvSpPr>
        <p:spPr>
          <a:xfrm>
            <a:off x="250031" y="5214938"/>
            <a:ext cx="8643938" cy="901898"/>
          </a:xfrm>
          <a:prstGeom prst="rect">
            <a:avLst/>
          </a:prstGeom>
        </p:spPr>
        <p:txBody>
          <a:bodyPr/>
          <a:lstStyle/>
          <a:p>
            <a:pPr lvl="0">
              <a:defRPr sz="1800" cap="none">
                <a:solidFill>
                  <a:srgbClr val="000000"/>
                </a:solidFill>
              </a:defRPr>
            </a:pPr>
            <a:r>
              <a:rPr sz="5100" cap="all">
                <a:solidFill>
                  <a:srgbClr val="535353"/>
                </a:solidFill>
              </a:rPr>
              <a:t>Titeltext</a:t>
            </a:r>
          </a:p>
        </p:txBody>
      </p:sp>
    </p:spTree>
    <p:extLst>
      <p:ext uri="{BB962C8B-B14F-4D97-AF65-F5344CB8AC3E}">
        <p14:creationId xmlns:p14="http://schemas.microsoft.com/office/powerpoint/2010/main" val="1987716011"/>
      </p:ext>
    </p:extLst>
  </p:cSld>
  <p:clrMapOvr>
    <a:masterClrMapping/>
  </p:clrMapOvr>
  <p:transition spd="med"/>
</p:sldLayout>
</file>

<file path=ppt/slideLayouts/slideLayout49.xml><?xml version="1.0" encoding="utf-8"?>
<p:sldLayout xmlns:a="http://schemas.openxmlformats.org/drawingml/2006/main" xmlns:r="http://schemas.openxmlformats.org/officeDocument/2006/relationships" xmlns:p="http://schemas.openxmlformats.org/presentationml/2006/main" type="tx">
  <p:cSld name="Foto - Vertikal">
    <p:spTree>
      <p:nvGrpSpPr>
        <p:cNvPr id="1" name=""/>
        <p:cNvGrpSpPr/>
        <p:nvPr/>
      </p:nvGrpSpPr>
      <p:grpSpPr>
        <a:xfrm>
          <a:off x="0" y="0"/>
          <a:ext cx="0" cy="0"/>
          <a:chOff x="0" y="0"/>
          <a:chExt cx="0" cy="0"/>
        </a:xfrm>
      </p:grpSpPr>
      <p:sp>
        <p:nvSpPr>
          <p:cNvPr id="34" name="Shape 34"/>
          <p:cNvSpPr>
            <a:spLocks noGrp="1"/>
          </p:cNvSpPr>
          <p:nvPr>
            <p:ph type="title"/>
          </p:nvPr>
        </p:nvSpPr>
        <p:spPr>
          <a:xfrm>
            <a:off x="250031" y="973336"/>
            <a:ext cx="4143375" cy="2464594"/>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35" name="Shape 35"/>
          <p:cNvSpPr>
            <a:spLocks noGrp="1"/>
          </p:cNvSpPr>
          <p:nvPr>
            <p:ph type="body" idx="1"/>
          </p:nvPr>
        </p:nvSpPr>
        <p:spPr>
          <a:xfrm>
            <a:off x="250031" y="3429000"/>
            <a:ext cx="4143375"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377612771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7600" y="2487600"/>
            <a:ext cx="7772400" cy="1362075"/>
          </a:xfrm>
        </p:spPr>
        <p:txBody>
          <a:bodyPr anchor="t"/>
          <a:lstStyle>
            <a:lvl1pPr algn="l">
              <a:defRPr sz="4000" b="1" cap="none" baseline="0"/>
            </a:lvl1pPr>
          </a:lstStyle>
          <a:p>
            <a:r>
              <a:rPr lang="de-AT" dirty="0" smtClean="0"/>
              <a:t>Click </a:t>
            </a:r>
            <a:r>
              <a:rPr lang="de-AT" dirty="0" err="1" smtClean="0"/>
              <a:t>to</a:t>
            </a:r>
            <a:r>
              <a:rPr lang="de-AT" dirty="0" smtClean="0"/>
              <a:t> </a:t>
            </a:r>
            <a:r>
              <a:rPr lang="de-AT" dirty="0" err="1" smtClean="0"/>
              <a:t>edit</a:t>
            </a:r>
            <a:r>
              <a:rPr lang="de-AT" dirty="0" smtClean="0"/>
              <a:t> </a:t>
            </a:r>
            <a:r>
              <a:rPr lang="de-AT" dirty="0" err="1" smtClean="0"/>
              <a:t>text</a:t>
            </a:r>
            <a:endParaRPr lang="en-US" dirty="0"/>
          </a:p>
        </p:txBody>
      </p:sp>
      <p:pic>
        <p:nvPicPr>
          <p:cNvPr id="6"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188790404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cSld name="Foto - Vertikal - Dunkel">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37" name="Shape 37"/>
          <p:cNvSpPr>
            <a:spLocks noGrp="1"/>
          </p:cNvSpPr>
          <p:nvPr>
            <p:ph type="title"/>
          </p:nvPr>
        </p:nvSpPr>
        <p:spPr>
          <a:xfrm>
            <a:off x="250031" y="973336"/>
            <a:ext cx="4143375" cy="2464594"/>
          </a:xfrm>
          <a:prstGeom prst="rect">
            <a:avLst/>
          </a:prstGeom>
        </p:spPr>
        <p:txBody>
          <a:bodyPr lIns="0" tIns="0" rIns="0" bIns="0" anchor="b"/>
          <a:lstStyle/>
          <a:p>
            <a:pPr lvl="0">
              <a:defRPr sz="1800" cap="none">
                <a:solidFill>
                  <a:srgbClr val="000000"/>
                </a:solidFill>
              </a:defRPr>
            </a:pPr>
            <a:r>
              <a:rPr sz="5100" cap="all">
                <a:solidFill>
                  <a:srgbClr val="535353"/>
                </a:solidFill>
              </a:rPr>
              <a:t>Titeltext</a:t>
            </a:r>
          </a:p>
        </p:txBody>
      </p:sp>
      <p:sp>
        <p:nvSpPr>
          <p:cNvPr id="38" name="Shape 38"/>
          <p:cNvSpPr>
            <a:spLocks noGrp="1"/>
          </p:cNvSpPr>
          <p:nvPr>
            <p:ph type="body" idx="1"/>
          </p:nvPr>
        </p:nvSpPr>
        <p:spPr>
          <a:xfrm>
            <a:off x="250031" y="3429000"/>
            <a:ext cx="4143375" cy="910828"/>
          </a:xfrm>
          <a:prstGeom prst="rect">
            <a:avLst/>
          </a:prstGeom>
        </p:spPr>
        <p:txBody>
          <a:bodyPr lIns="0" tIns="0" rIns="0" bIns="0" anchor="t"/>
          <a:lstStyle>
            <a:lvl1pPr marL="0" indent="0" algn="ctr">
              <a:spcBef>
                <a:spcPts val="0"/>
              </a:spcBef>
              <a:buSzTx/>
              <a:buNone/>
              <a:defRPr>
                <a:solidFill>
                  <a:srgbClr val="525252"/>
                </a:solidFill>
              </a:defRPr>
            </a:lvl1pPr>
            <a:lvl2pPr marL="0" indent="0" algn="ctr">
              <a:spcBef>
                <a:spcPts val="0"/>
              </a:spcBef>
              <a:buSzTx/>
              <a:buNone/>
              <a:defRPr>
                <a:solidFill>
                  <a:srgbClr val="525252"/>
                </a:solidFill>
              </a:defRPr>
            </a:lvl2pPr>
            <a:lvl3pPr marL="0" indent="0" algn="ctr">
              <a:spcBef>
                <a:spcPts val="0"/>
              </a:spcBef>
              <a:buSzTx/>
              <a:buNone/>
              <a:defRPr>
                <a:solidFill>
                  <a:srgbClr val="525252"/>
                </a:solidFill>
              </a:defRPr>
            </a:lvl3pPr>
            <a:lvl4pPr marL="0" indent="0" algn="ctr">
              <a:spcBef>
                <a:spcPts val="0"/>
              </a:spcBef>
              <a:buSzTx/>
              <a:buNone/>
              <a:defRPr>
                <a:solidFill>
                  <a:srgbClr val="525252"/>
                </a:solidFill>
              </a:defRPr>
            </a:lvl4pPr>
            <a:lvl5pPr marL="0" indent="0" algn="ctr">
              <a:spcBef>
                <a:spcPts val="0"/>
              </a:spcBef>
              <a:buSzTx/>
              <a:buNone/>
              <a:defRPr>
                <a:solidFill>
                  <a:srgbClr val="525252"/>
                </a:solidFill>
              </a:defRPr>
            </a:lvl5pPr>
          </a:lstStyle>
          <a:p>
            <a:pPr lvl="0">
              <a:defRPr sz="1800">
                <a:solidFill>
                  <a:srgbClr val="000000"/>
                </a:solidFill>
              </a:defRPr>
            </a:pPr>
            <a:r>
              <a:rPr sz="2700">
                <a:solidFill>
                  <a:srgbClr val="525252"/>
                </a:solidFill>
              </a:rPr>
              <a:t>Textebene 1</a:t>
            </a:r>
          </a:p>
          <a:p>
            <a:pPr lvl="1">
              <a:defRPr sz="1800">
                <a:solidFill>
                  <a:srgbClr val="000000"/>
                </a:solidFill>
              </a:defRPr>
            </a:pPr>
            <a:r>
              <a:rPr sz="2700">
                <a:solidFill>
                  <a:srgbClr val="525252"/>
                </a:solidFill>
              </a:rPr>
              <a:t>Textebene 2</a:t>
            </a:r>
          </a:p>
          <a:p>
            <a:pPr lvl="2">
              <a:defRPr sz="1800">
                <a:solidFill>
                  <a:srgbClr val="000000"/>
                </a:solidFill>
              </a:defRPr>
            </a:pPr>
            <a:r>
              <a:rPr sz="2700">
                <a:solidFill>
                  <a:srgbClr val="525252"/>
                </a:solidFill>
              </a:rPr>
              <a:t>Textebene 3</a:t>
            </a:r>
          </a:p>
          <a:p>
            <a:pPr lvl="3">
              <a:defRPr sz="1800">
                <a:solidFill>
                  <a:srgbClr val="000000"/>
                </a:solidFill>
              </a:defRPr>
            </a:pPr>
            <a:r>
              <a:rPr sz="2700">
                <a:solidFill>
                  <a:srgbClr val="525252"/>
                </a:solidFill>
              </a:rPr>
              <a:t>Textebene 4</a:t>
            </a:r>
          </a:p>
          <a:p>
            <a:pPr lvl="4">
              <a:defRPr sz="1800">
                <a:solidFill>
                  <a:srgbClr val="000000"/>
                </a:solidFill>
              </a:defRPr>
            </a:pPr>
            <a:r>
              <a:rPr sz="2700">
                <a:solidFill>
                  <a:srgbClr val="525252"/>
                </a:solidFill>
              </a:rPr>
              <a:t>Textebene 5</a:t>
            </a:r>
          </a:p>
        </p:txBody>
      </p:sp>
    </p:spTree>
    <p:extLst>
      <p:ext uri="{BB962C8B-B14F-4D97-AF65-F5344CB8AC3E}">
        <p14:creationId xmlns:p14="http://schemas.microsoft.com/office/powerpoint/2010/main" val="2695178015"/>
      </p:ext>
    </p:extLst>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type="tx">
  <p:cSld name="Titel, Aufzählung &amp; Foto">
    <p:bg>
      <p:bgPr>
        <a:solidFill>
          <a:srgbClr val="9CCED5"/>
        </a:solidFill>
        <a:effectLst/>
      </p:bgPr>
    </p:bg>
    <p:spTree>
      <p:nvGrpSpPr>
        <p:cNvPr id="1" name=""/>
        <p:cNvGrpSpPr/>
        <p:nvPr/>
      </p:nvGrpSpPr>
      <p:grpSpPr>
        <a:xfrm>
          <a:off x="0" y="0"/>
          <a:ext cx="0" cy="0"/>
          <a:chOff x="0" y="0"/>
          <a:chExt cx="0" cy="0"/>
        </a:xfrm>
      </p:grpSpPr>
      <p:sp>
        <p:nvSpPr>
          <p:cNvPr id="40" name="Shape 40"/>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1" name="Shape 41"/>
          <p:cNvSpPr>
            <a:spLocks noGrp="1"/>
          </p:cNvSpPr>
          <p:nvPr>
            <p:ph type="body" idx="1"/>
          </p:nvPr>
        </p:nvSpPr>
        <p:spPr>
          <a:xfrm>
            <a:off x="250031"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1568210248"/>
      </p:ext>
    </p:extLst>
  </p:cSld>
  <p:clrMapOvr>
    <a:masterClrMapping/>
  </p:clrMapOvr>
  <p:transition spd="med"/>
</p:sldLayout>
</file>

<file path=ppt/slideLayouts/slideLayout52.xml><?xml version="1.0" encoding="utf-8"?>
<p:sldLayout xmlns:a="http://schemas.openxmlformats.org/drawingml/2006/main" xmlns:r="http://schemas.openxmlformats.org/officeDocument/2006/relationships" xmlns:p="http://schemas.openxmlformats.org/presentationml/2006/main" type="tx">
  <p:cSld name="Titel &amp; Aufzählung - Links">
    <p:spTree>
      <p:nvGrpSpPr>
        <p:cNvPr id="1" name=""/>
        <p:cNvGrpSpPr/>
        <p:nvPr/>
      </p:nvGrpSpPr>
      <p:grpSpPr>
        <a:xfrm>
          <a:off x="0" y="0"/>
          <a:ext cx="0" cy="0"/>
          <a:chOff x="0" y="0"/>
          <a:chExt cx="0" cy="0"/>
        </a:xfrm>
      </p:grpSpPr>
      <p:sp>
        <p:nvSpPr>
          <p:cNvPr id="43" name="Shape 43"/>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4" name="Shape 44"/>
          <p:cNvSpPr>
            <a:spLocks noGrp="1"/>
          </p:cNvSpPr>
          <p:nvPr>
            <p:ph type="body" idx="1"/>
          </p:nvPr>
        </p:nvSpPr>
        <p:spPr>
          <a:xfrm>
            <a:off x="250031"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181110820"/>
      </p:ext>
    </p:extLst>
  </p:cSld>
  <p:clrMapOvr>
    <a:masterClrMapping/>
  </p:clrMapOvr>
  <p:transition spd="med"/>
</p:sldLayout>
</file>

<file path=ppt/slideLayouts/slideLayout53.xml><?xml version="1.0" encoding="utf-8"?>
<p:sldLayout xmlns:a="http://schemas.openxmlformats.org/drawingml/2006/main" xmlns:r="http://schemas.openxmlformats.org/officeDocument/2006/relationships" xmlns:p="http://schemas.openxmlformats.org/presentationml/2006/main" type="tx">
  <p:cSld name="Titel &amp; Aufzählung - Rechts">
    <p:spTree>
      <p:nvGrpSpPr>
        <p:cNvPr id="1" name=""/>
        <p:cNvGrpSpPr/>
        <p:nvPr/>
      </p:nvGrpSpPr>
      <p:grpSpPr>
        <a:xfrm>
          <a:off x="0" y="0"/>
          <a:ext cx="0" cy="0"/>
          <a:chOff x="0" y="0"/>
          <a:chExt cx="0" cy="0"/>
        </a:xfrm>
      </p:grpSpPr>
      <p:sp>
        <p:nvSpPr>
          <p:cNvPr id="46" name="Shape 46"/>
          <p:cNvSpPr>
            <a:spLocks noGrp="1"/>
          </p:cNvSpPr>
          <p:nvPr>
            <p:ph type="title"/>
          </p:nvPr>
        </p:nvSpPr>
        <p:spPr>
          <a:prstGeom prst="rect">
            <a:avLst/>
          </a:prstGeom>
        </p:spPr>
        <p:txBody>
          <a:bodyPr/>
          <a:lstStyle/>
          <a:p>
            <a:pPr lvl="0">
              <a:defRPr sz="1800" cap="none">
                <a:solidFill>
                  <a:srgbClr val="000000"/>
                </a:solidFill>
              </a:defRPr>
            </a:pPr>
            <a:r>
              <a:rPr sz="5100" cap="all">
                <a:solidFill>
                  <a:srgbClr val="535353"/>
                </a:solidFill>
              </a:rPr>
              <a:t>Titeltext</a:t>
            </a:r>
          </a:p>
        </p:txBody>
      </p:sp>
      <p:sp>
        <p:nvSpPr>
          <p:cNvPr id="47" name="Shape 47"/>
          <p:cNvSpPr>
            <a:spLocks noGrp="1"/>
          </p:cNvSpPr>
          <p:nvPr>
            <p:ph type="body" idx="1"/>
          </p:nvPr>
        </p:nvSpPr>
        <p:spPr>
          <a:xfrm>
            <a:off x="4750594" y="2241352"/>
            <a:ext cx="4143375" cy="4107656"/>
          </a:xfrm>
          <a:prstGeom prst="rect">
            <a:avLst/>
          </a:prstGeom>
        </p:spPr>
        <p:txBody>
          <a:bodyP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310308998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5300" y="1607125"/>
            <a:ext cx="4000500" cy="432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607125"/>
            <a:ext cx="4000500" cy="432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
        <p:nvSpPr>
          <p:cNvPr id="5"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188071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69900" y="1535113"/>
            <a:ext cx="4040188" cy="639762"/>
          </a:xfrm>
        </p:spPr>
        <p:txBody>
          <a:bodyPr anchor="b"/>
          <a:lstStyle>
            <a:lvl1pPr marL="0" indent="0">
              <a:buNone/>
              <a:defRPr sz="2400" b="1"/>
            </a:lvl1pPr>
            <a:lvl2pPr marL="457106" indent="0">
              <a:buNone/>
              <a:defRPr sz="2000" b="1"/>
            </a:lvl2pPr>
            <a:lvl3pPr marL="914212" indent="0">
              <a:buNone/>
              <a:defRPr sz="1800" b="1"/>
            </a:lvl3pPr>
            <a:lvl4pPr marL="1371320" indent="0">
              <a:buNone/>
              <a:defRPr sz="1600" b="1"/>
            </a:lvl4pPr>
            <a:lvl5pPr marL="1828426" indent="0">
              <a:buNone/>
              <a:defRPr sz="1600" b="1"/>
            </a:lvl5pPr>
            <a:lvl6pPr marL="2285532" indent="0">
              <a:buNone/>
              <a:defRPr sz="1600" b="1"/>
            </a:lvl6pPr>
            <a:lvl7pPr marL="2742640" indent="0">
              <a:buNone/>
              <a:defRPr sz="1600" b="1"/>
            </a:lvl7pPr>
            <a:lvl8pPr marL="3199744" indent="0">
              <a:buNone/>
              <a:defRPr sz="1600" b="1"/>
            </a:lvl8pPr>
            <a:lvl9pPr marL="3656852"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4500" y="2222499"/>
            <a:ext cx="4052888" cy="3662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86300" y="1549403"/>
            <a:ext cx="4013200" cy="638175"/>
          </a:xfrm>
        </p:spPr>
        <p:txBody>
          <a:bodyPr anchor="b"/>
          <a:lstStyle>
            <a:lvl1pPr marL="0" indent="0">
              <a:buNone/>
              <a:defRPr sz="2400" b="1"/>
            </a:lvl1pPr>
            <a:lvl2pPr marL="457106" indent="0">
              <a:buNone/>
              <a:defRPr sz="2000" b="1"/>
            </a:lvl2pPr>
            <a:lvl3pPr marL="914212" indent="0">
              <a:buNone/>
              <a:defRPr sz="1800" b="1"/>
            </a:lvl3pPr>
            <a:lvl4pPr marL="1371320" indent="0">
              <a:buNone/>
              <a:defRPr sz="1600" b="1"/>
            </a:lvl4pPr>
            <a:lvl5pPr marL="1828426" indent="0">
              <a:buNone/>
              <a:defRPr sz="1600" b="1"/>
            </a:lvl5pPr>
            <a:lvl6pPr marL="2285532" indent="0">
              <a:buNone/>
              <a:defRPr sz="1600" b="1"/>
            </a:lvl6pPr>
            <a:lvl7pPr marL="2742640" indent="0">
              <a:buNone/>
              <a:defRPr sz="1600" b="1"/>
            </a:lvl7pPr>
            <a:lvl8pPr marL="3199744" indent="0">
              <a:buNone/>
              <a:defRPr sz="1600" b="1"/>
            </a:lvl8pPr>
            <a:lvl9pPr marL="3656852"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60900" y="2235201"/>
            <a:ext cx="4025900" cy="36496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633298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06400" y="601664"/>
            <a:ext cx="8229600" cy="850900"/>
          </a:xfrm>
        </p:spPr>
        <p:txBody>
          <a:bodyPr/>
          <a:lstStyle>
            <a:lvl1pPr>
              <a:defRPr b="1"/>
            </a:lvl1pPr>
          </a:lstStyle>
          <a:p>
            <a:r>
              <a:rPr lang="en-US" dirty="0" smtClean="0"/>
              <a:t>Click to edit Master title style</a:t>
            </a:r>
            <a:endParaRPr lang="en-US" dirty="0"/>
          </a:p>
        </p:txBody>
      </p:sp>
      <p:pic>
        <p:nvPicPr>
          <p:cNvPr id="5"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Tree>
    <p:extLst>
      <p:ext uri="{BB962C8B-B14F-4D97-AF65-F5344CB8AC3E}">
        <p14:creationId xmlns:p14="http://schemas.microsoft.com/office/powerpoint/2010/main" val="7536861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Ultibro_Flamme_grau.png"/>
          <p:cNvPicPr/>
          <p:nvPr userDrawn="1"/>
        </p:nvPicPr>
        <p:blipFill>
          <a:blip r:embed="rId2">
            <a:alphaModFix amt="15000"/>
            <a:extLst/>
          </a:blip>
          <a:srcRect b="54946"/>
          <a:stretch>
            <a:fillRect/>
          </a:stretch>
        </p:blipFill>
        <p:spPr>
          <a:xfrm>
            <a:off x="5269375" y="1971679"/>
            <a:ext cx="3950826" cy="4831669"/>
          </a:xfrm>
          <a:prstGeom prst="rect">
            <a:avLst/>
          </a:prstGeom>
          <a:ln w="12700">
            <a:miter lim="400000"/>
          </a:ln>
        </p:spPr>
      </p:pic>
      <p:sp>
        <p:nvSpPr>
          <p:cNvPr id="3" name="Title 1"/>
          <p:cNvSpPr>
            <a:spLocks noGrp="1"/>
          </p:cNvSpPr>
          <p:nvPr>
            <p:ph type="title"/>
          </p:nvPr>
        </p:nvSpPr>
        <p:spPr>
          <a:xfrm>
            <a:off x="469900" y="592263"/>
            <a:ext cx="8229600" cy="850900"/>
          </a:xfrm>
        </p:spPr>
        <p:txBody>
          <a:bodyPr/>
          <a:lstStyle>
            <a:lvl1pPr>
              <a:defRPr b="1"/>
            </a:lvl1pPr>
          </a:lstStyle>
          <a:p>
            <a:r>
              <a:rPr lang="en-US" dirty="0" smtClean="0"/>
              <a:t>Click to edit Master title style</a:t>
            </a:r>
            <a:endParaRPr lang="en-US" dirty="0"/>
          </a:p>
        </p:txBody>
      </p:sp>
    </p:spTree>
    <p:extLst>
      <p:ext uri="{BB962C8B-B14F-4D97-AF65-F5344CB8AC3E}">
        <p14:creationId xmlns:p14="http://schemas.microsoft.com/office/powerpoint/2010/main" val="36215261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image" Target="../media/image4.jpe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theme" Target="../theme/theme2.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image" Target="../media/image4.jpeg"/><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10" Type="http://schemas.openxmlformats.org/officeDocument/2006/relationships/slideLayout" Target="../slideLayouts/slideLayout45.xml"/><Relationship Id="rId19" Type="http://schemas.openxmlformats.org/officeDocument/2006/relationships/theme" Target="../theme/theme3.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31763"/>
            <a:ext cx="82296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62474" y="1770746"/>
            <a:ext cx="8224329" cy="4355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31" name="Rectangle 2"/>
          <p:cNvSpPr>
            <a:spLocks noChangeArrowheads="1"/>
          </p:cNvSpPr>
          <p:nvPr userDrawn="1"/>
        </p:nvSpPr>
        <p:spPr bwMode="gray">
          <a:xfrm>
            <a:off x="1" y="1125538"/>
            <a:ext cx="9140825" cy="42862"/>
          </a:xfrm>
          <a:prstGeom prst="rect">
            <a:avLst/>
          </a:prstGeom>
          <a:solidFill>
            <a:srgbClr val="325A9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1421" tIns="45711" rIns="91421" bIns="45711"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endParaRPr lang="de-CH" altLang="en-US" sz="1800" smtClean="0">
              <a:solidFill>
                <a:prstClr val="black"/>
              </a:solidFill>
              <a:latin typeface="Calibri" pitchFamily="34" charset="0"/>
              <a:ea typeface="+mn-ea"/>
            </a:endParaRPr>
          </a:p>
        </p:txBody>
      </p:sp>
      <p:sp>
        <p:nvSpPr>
          <p:cNvPr id="8" name="Shape 56"/>
          <p:cNvSpPr/>
          <p:nvPr userDrawn="1"/>
        </p:nvSpPr>
        <p:spPr>
          <a:xfrm>
            <a:off x="1" y="-12699"/>
            <a:ext cx="9140825" cy="469899"/>
          </a:xfrm>
          <a:prstGeom prst="rect">
            <a:avLst/>
          </a:prstGeom>
          <a:solidFill>
            <a:srgbClr val="005581"/>
          </a:solidFill>
          <a:ln w="12700">
            <a:miter lim="400000"/>
          </a:ln>
        </p:spPr>
        <p:txBody>
          <a:bodyPr lIns="0" tIns="0" rIns="0" bIns="0" anchor="ctr"/>
          <a:lstStyle/>
          <a:p>
            <a:pPr>
              <a:defRPr sz="3600">
                <a:solidFill>
                  <a:srgbClr val="FFFFFF"/>
                </a:solidFill>
              </a:defRPr>
            </a:pPr>
            <a:endParaRPr sz="3600">
              <a:solidFill>
                <a:srgbClr val="FFFFFF"/>
              </a:solidFill>
              <a:latin typeface="Arial" pitchFamily="34" charset="0"/>
              <a:ea typeface="+mn-ea"/>
              <a:cs typeface="Arial" pitchFamily="34" charset="0"/>
            </a:endParaRPr>
          </a:p>
        </p:txBody>
      </p:sp>
      <p:sp>
        <p:nvSpPr>
          <p:cNvPr id="9" name="Shape 57"/>
          <p:cNvSpPr txBox="1">
            <a:spLocks/>
          </p:cNvSpPr>
          <p:nvPr userDrawn="1"/>
        </p:nvSpPr>
        <p:spPr>
          <a:xfrm>
            <a:off x="1" y="457201"/>
            <a:ext cx="9140825" cy="1021442"/>
          </a:xfrm>
          <a:prstGeom prst="rect">
            <a:avLst/>
          </a:prstGeom>
          <a:solidFill>
            <a:srgbClr val="FFF200"/>
          </a:solidFill>
        </p:spPr>
        <p:txBody>
          <a:bodyPr lIns="0" tIns="0" rIns="0" bIns="0" anchor="ctr" anchorCtr="0"/>
          <a:lstStyle>
            <a:lvl1pPr algn="l" rtl="0" eaLnBrk="0" fontAlgn="base" hangingPunct="0">
              <a:spcBef>
                <a:spcPct val="0"/>
              </a:spcBef>
              <a:spcAft>
                <a:spcPct val="0"/>
              </a:spcAft>
              <a:defRPr sz="2800"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200" algn="l" rtl="0" fontAlgn="base">
              <a:spcBef>
                <a:spcPct val="0"/>
              </a:spcBef>
              <a:spcAft>
                <a:spcPct val="0"/>
              </a:spcAft>
              <a:defRPr sz="2800">
                <a:solidFill>
                  <a:schemeClr val="tx2"/>
                </a:solidFill>
                <a:latin typeface="Arial" charset="0"/>
                <a:cs typeface="Arial" charset="0"/>
              </a:defRPr>
            </a:lvl6pPr>
            <a:lvl7pPr marL="914400" algn="l" rtl="0" fontAlgn="base">
              <a:spcBef>
                <a:spcPct val="0"/>
              </a:spcBef>
              <a:spcAft>
                <a:spcPct val="0"/>
              </a:spcAft>
              <a:defRPr sz="2800">
                <a:solidFill>
                  <a:schemeClr val="tx2"/>
                </a:solidFill>
                <a:latin typeface="Arial" charset="0"/>
                <a:cs typeface="Arial" charset="0"/>
              </a:defRPr>
            </a:lvl7pPr>
            <a:lvl8pPr marL="1371600" algn="l" rtl="0" fontAlgn="base">
              <a:spcBef>
                <a:spcPct val="0"/>
              </a:spcBef>
              <a:spcAft>
                <a:spcPct val="0"/>
              </a:spcAft>
              <a:defRPr sz="2800">
                <a:solidFill>
                  <a:schemeClr val="tx2"/>
                </a:solidFill>
                <a:latin typeface="Arial" charset="0"/>
                <a:cs typeface="Arial" charset="0"/>
              </a:defRPr>
            </a:lvl8pPr>
            <a:lvl9pPr marL="1828800" algn="l" rtl="0" fontAlgn="base">
              <a:spcBef>
                <a:spcPct val="0"/>
              </a:spcBef>
              <a:spcAft>
                <a:spcPct val="0"/>
              </a:spcAft>
              <a:defRPr sz="2800">
                <a:solidFill>
                  <a:schemeClr val="tx2"/>
                </a:solidFill>
                <a:latin typeface="Arial" charset="0"/>
                <a:cs typeface="Arial" charset="0"/>
              </a:defRPr>
            </a:lvl9pPr>
          </a:lstStyle>
          <a:p>
            <a:pPr lvl="5" defTabSz="914212">
              <a:lnSpc>
                <a:spcPct val="80000"/>
              </a:lnSpc>
              <a:defRPr sz="1800" cap="none">
                <a:solidFill>
                  <a:srgbClr val="000000"/>
                </a:solidFill>
              </a:defRPr>
            </a:pPr>
            <a:endParaRPr lang="en-US" sz="4400" kern="0" dirty="0">
              <a:solidFill>
                <a:srgbClr val="005581"/>
              </a:solidFill>
              <a:latin typeface="DIN Alternate"/>
              <a:ea typeface="DIN Alternate"/>
              <a:cs typeface="DIN Alternate"/>
              <a:sym typeface="DIN Alternate"/>
            </a:endParaRPr>
          </a:p>
        </p:txBody>
      </p:sp>
      <p:sp>
        <p:nvSpPr>
          <p:cNvPr id="19" name="Slide Number Placeholder 5"/>
          <p:cNvSpPr txBox="1">
            <a:spLocks/>
          </p:cNvSpPr>
          <p:nvPr userDrawn="1"/>
        </p:nvSpPr>
        <p:spPr>
          <a:xfrm>
            <a:off x="6095977" y="6433900"/>
            <a:ext cx="2133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lgn="r">
              <a:defRPr/>
            </a:pPr>
            <a:fld id="{0C6625B9-0FDB-4038-AA11-9046D1BAE482}" type="slidenum">
              <a:rPr lang="en-US" sz="1400" smtClean="0">
                <a:solidFill>
                  <a:srgbClr val="F2F2F2">
                    <a:lumMod val="50000"/>
                  </a:srgbClr>
                </a:solidFill>
              </a:rPr>
              <a:pPr algn="r">
                <a:defRPr/>
              </a:pPr>
              <a:t>‹#›</a:t>
            </a:fld>
            <a:endParaRPr lang="en-US" sz="1800" dirty="0">
              <a:solidFill>
                <a:srgbClr val="F2F2F2">
                  <a:lumMod val="50000"/>
                </a:srgbClr>
              </a:solidFill>
            </a:endParaRPr>
          </a:p>
        </p:txBody>
      </p:sp>
      <p:pic>
        <p:nvPicPr>
          <p:cNvPr id="20" name="nvs_pharma_cmyk-uc.pdf"/>
          <p:cNvPicPr/>
          <p:nvPr userDrawn="1"/>
        </p:nvPicPr>
        <p:blipFill>
          <a:blip r:embed="rId19">
            <a:extLst/>
          </a:blip>
          <a:stretch>
            <a:fillRect/>
          </a:stretch>
        </p:blipFill>
        <p:spPr>
          <a:xfrm>
            <a:off x="157743" y="6462072"/>
            <a:ext cx="876000" cy="237639"/>
          </a:xfrm>
          <a:prstGeom prst="rect">
            <a:avLst/>
          </a:prstGeom>
          <a:ln w="12700">
            <a:miter lim="400000"/>
          </a:ln>
        </p:spPr>
      </p:pic>
      <p:pic>
        <p:nvPicPr>
          <p:cNvPr id="21" name="end_respiratory slide service logo.pdf"/>
          <p:cNvPicPr/>
          <p:nvPr userDrawn="1"/>
        </p:nvPicPr>
        <p:blipFill>
          <a:blip r:embed="rId20">
            <a:extLst/>
          </a:blip>
          <a:srcRect l="27922" t="27511" r="25861" b="52184"/>
          <a:stretch>
            <a:fillRect/>
          </a:stretch>
        </p:blipFill>
        <p:spPr>
          <a:xfrm>
            <a:off x="8098952" y="6263327"/>
            <a:ext cx="1022013" cy="635022"/>
          </a:xfrm>
          <a:prstGeom prst="rect">
            <a:avLst/>
          </a:prstGeom>
          <a:ln w="12700">
            <a:miter lim="400000"/>
          </a:ln>
        </p:spPr>
      </p:pic>
    </p:spTree>
    <p:extLst>
      <p:ext uri="{BB962C8B-B14F-4D97-AF65-F5344CB8AC3E}">
        <p14:creationId xmlns:p14="http://schemas.microsoft.com/office/powerpoint/2010/main" val="471304363"/>
      </p:ext>
    </p:extLst>
  </p:cSld>
  <p:clrMap bg1="lt1" tx1="dk1" bg2="lt2" tx2="dk2" accent1="accent1" accent2="accent2" accent3="accent3" accent4="accent4" accent5="accent5" accent6="accent6" hlink="hlink" folHlink="folHlink"/>
  <p:sldLayoutIdLst>
    <p:sldLayoutId id="2147490101" r:id="rId1"/>
    <p:sldLayoutId id="2147490102" r:id="rId2"/>
    <p:sldLayoutId id="2147490103" r:id="rId3"/>
    <p:sldLayoutId id="2147490104" r:id="rId4"/>
    <p:sldLayoutId id="2147490105" r:id="rId5"/>
    <p:sldLayoutId id="2147490106" r:id="rId6"/>
    <p:sldLayoutId id="2147490107" r:id="rId7"/>
    <p:sldLayoutId id="2147490108" r:id="rId8"/>
    <p:sldLayoutId id="2147490109" r:id="rId9"/>
    <p:sldLayoutId id="2147490110" r:id="rId10"/>
    <p:sldLayoutId id="2147490111" r:id="rId11"/>
    <p:sldLayoutId id="2147490112" r:id="rId12"/>
    <p:sldLayoutId id="2147490113" r:id="rId13"/>
    <p:sldLayoutId id="2147490114" r:id="rId14"/>
    <p:sldLayoutId id="2147490115" r:id="rId15"/>
    <p:sldLayoutId id="2147490116" r:id="rId16"/>
    <p:sldLayoutId id="2147490117" r:id="rId17"/>
  </p:sldLayoutIdLst>
  <p:timing>
    <p:tnLst>
      <p:par>
        <p:cTn id="1" dur="indefinite" restart="never" nodeType="tmRoot"/>
      </p:par>
    </p:tnLst>
  </p:timing>
  <p:hf hdr="0" ftr="0" dt="0"/>
  <p:txStyles>
    <p:titleStyle>
      <a:lvl1pPr algn="l" rtl="0" eaLnBrk="0" fontAlgn="base" hangingPunct="0">
        <a:spcBef>
          <a:spcPct val="0"/>
        </a:spcBef>
        <a:spcAft>
          <a:spcPct val="0"/>
        </a:spcAft>
        <a:defRPr sz="2800"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p:titleStyle>
    <p:bodyStyle>
      <a:lvl1pPr marL="342830" indent="-342830" algn="l" rtl="0" eaLnBrk="0" fontAlgn="base" hangingPunct="0">
        <a:spcBef>
          <a:spcPct val="20000"/>
        </a:spcBef>
        <a:spcAft>
          <a:spcPct val="0"/>
        </a:spcAft>
        <a:buClr>
          <a:srgbClr val="7F7F7F"/>
        </a:buClr>
        <a:buFont typeface="Wingdings" pitchFamily="2" charset="2"/>
        <a:buChar char="§"/>
        <a:defRPr sz="3200" kern="1200">
          <a:solidFill>
            <a:schemeClr val="tx1"/>
          </a:solidFill>
          <a:latin typeface="Arial" pitchFamily="34" charset="0"/>
          <a:ea typeface="+mn-ea"/>
          <a:cs typeface="Arial" pitchFamily="34" charset="0"/>
        </a:defRPr>
      </a:lvl1pPr>
      <a:lvl2pPr marL="742798" indent="-285692" algn="l" rtl="0" eaLnBrk="0" fontAlgn="base" hangingPunct="0">
        <a:spcBef>
          <a:spcPct val="20000"/>
        </a:spcBef>
        <a:spcAft>
          <a:spcPct val="0"/>
        </a:spcAft>
        <a:buClr>
          <a:srgbClr val="1F497D"/>
        </a:buClr>
        <a:buFont typeface="Wingdings" pitchFamily="2" charset="2"/>
        <a:buChar char="§"/>
        <a:defRPr sz="2800" kern="1200">
          <a:solidFill>
            <a:schemeClr val="tx1"/>
          </a:solidFill>
          <a:latin typeface="Arial" pitchFamily="34" charset="0"/>
          <a:ea typeface="+mn-ea"/>
          <a:cs typeface="Arial" pitchFamily="34" charset="0"/>
        </a:defRPr>
      </a:lvl2pPr>
      <a:lvl3pPr marL="1142765" indent="-228552" algn="l" rtl="0" eaLnBrk="0" fontAlgn="base" hangingPunct="0">
        <a:spcBef>
          <a:spcPct val="20000"/>
        </a:spcBef>
        <a:spcAft>
          <a:spcPct val="0"/>
        </a:spcAft>
        <a:buClr>
          <a:srgbClr val="FFC000"/>
        </a:buClr>
        <a:buFont typeface="Wingdings" pitchFamily="2" charset="2"/>
        <a:buChar char="§"/>
        <a:defRPr sz="2400" kern="1200">
          <a:solidFill>
            <a:schemeClr val="tx1"/>
          </a:solidFill>
          <a:latin typeface="Arial" pitchFamily="34" charset="0"/>
          <a:ea typeface="+mn-ea"/>
          <a:cs typeface="Arial" pitchFamily="34" charset="0"/>
        </a:defRPr>
      </a:lvl3pPr>
      <a:lvl4pPr marL="1599872" indent="-228552" algn="l" rtl="0" eaLnBrk="0" fontAlgn="base" hangingPunct="0">
        <a:spcBef>
          <a:spcPct val="20000"/>
        </a:spcBef>
        <a:spcAft>
          <a:spcPct val="0"/>
        </a:spcAft>
        <a:buClr>
          <a:srgbClr val="C00000"/>
        </a:buClr>
        <a:buFont typeface="Wingdings" pitchFamily="2" charset="2"/>
        <a:buChar char="§"/>
        <a:defRPr sz="2000" kern="1200">
          <a:solidFill>
            <a:schemeClr val="tx1"/>
          </a:solidFill>
          <a:latin typeface="Arial" pitchFamily="34" charset="0"/>
          <a:ea typeface="+mn-ea"/>
          <a:cs typeface="Arial" pitchFamily="34" charset="0"/>
        </a:defRPr>
      </a:lvl4pPr>
      <a:lvl5pPr marL="2056980" indent="-228552" algn="l" rtl="0" eaLnBrk="0" fontAlgn="base" hangingPunct="0">
        <a:spcBef>
          <a:spcPct val="20000"/>
        </a:spcBef>
        <a:spcAft>
          <a:spcPct val="0"/>
        </a:spcAft>
        <a:buFont typeface="Wingdings" pitchFamily="2" charset="2"/>
        <a:buChar char="§"/>
        <a:defRPr sz="2000" kern="1200">
          <a:solidFill>
            <a:schemeClr val="tx1"/>
          </a:solidFill>
          <a:latin typeface="Arial" pitchFamily="34" charset="0"/>
          <a:ea typeface="+mn-ea"/>
          <a:cs typeface="Arial" pitchFamily="34" charset="0"/>
        </a:defRPr>
      </a:lvl5pPr>
      <a:lvl6pPr marL="2514087" indent="-228552" algn="l" defTabSz="91421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192" indent="-228552" algn="l" defTabSz="91421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299" indent="-228552" algn="l" defTabSz="91421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404" indent="-228552" algn="l" defTabSz="91421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12" rtl="0" eaLnBrk="1" latinLnBrk="0" hangingPunct="1">
        <a:defRPr sz="1800" kern="1200">
          <a:solidFill>
            <a:schemeClr val="tx1"/>
          </a:solidFill>
          <a:latin typeface="+mn-lt"/>
          <a:ea typeface="+mn-ea"/>
          <a:cs typeface="+mn-cs"/>
        </a:defRPr>
      </a:lvl1pPr>
      <a:lvl2pPr marL="457106" algn="l" defTabSz="914212" rtl="0" eaLnBrk="1" latinLnBrk="0" hangingPunct="1">
        <a:defRPr sz="1800" kern="1200">
          <a:solidFill>
            <a:schemeClr val="tx1"/>
          </a:solidFill>
          <a:latin typeface="+mn-lt"/>
          <a:ea typeface="+mn-ea"/>
          <a:cs typeface="+mn-cs"/>
        </a:defRPr>
      </a:lvl2pPr>
      <a:lvl3pPr marL="914212" algn="l" defTabSz="914212" rtl="0" eaLnBrk="1" latinLnBrk="0" hangingPunct="1">
        <a:defRPr sz="1800" kern="1200">
          <a:solidFill>
            <a:schemeClr val="tx1"/>
          </a:solidFill>
          <a:latin typeface="+mn-lt"/>
          <a:ea typeface="+mn-ea"/>
          <a:cs typeface="+mn-cs"/>
        </a:defRPr>
      </a:lvl3pPr>
      <a:lvl4pPr marL="1371320" algn="l" defTabSz="914212" rtl="0" eaLnBrk="1" latinLnBrk="0" hangingPunct="1">
        <a:defRPr sz="1800" kern="1200">
          <a:solidFill>
            <a:schemeClr val="tx1"/>
          </a:solidFill>
          <a:latin typeface="+mn-lt"/>
          <a:ea typeface="+mn-ea"/>
          <a:cs typeface="+mn-cs"/>
        </a:defRPr>
      </a:lvl4pPr>
      <a:lvl5pPr marL="1828426" algn="l" defTabSz="914212" rtl="0" eaLnBrk="1" latinLnBrk="0" hangingPunct="1">
        <a:defRPr sz="1800" kern="1200">
          <a:solidFill>
            <a:schemeClr val="tx1"/>
          </a:solidFill>
          <a:latin typeface="+mn-lt"/>
          <a:ea typeface="+mn-ea"/>
          <a:cs typeface="+mn-cs"/>
        </a:defRPr>
      </a:lvl5pPr>
      <a:lvl6pPr marL="2285532" algn="l" defTabSz="914212" rtl="0" eaLnBrk="1" latinLnBrk="0" hangingPunct="1">
        <a:defRPr sz="1800" kern="1200">
          <a:solidFill>
            <a:schemeClr val="tx1"/>
          </a:solidFill>
          <a:latin typeface="+mn-lt"/>
          <a:ea typeface="+mn-ea"/>
          <a:cs typeface="+mn-cs"/>
        </a:defRPr>
      </a:lvl6pPr>
      <a:lvl7pPr marL="2742640" algn="l" defTabSz="914212" rtl="0" eaLnBrk="1" latinLnBrk="0" hangingPunct="1">
        <a:defRPr sz="1800" kern="1200">
          <a:solidFill>
            <a:schemeClr val="tx1"/>
          </a:solidFill>
          <a:latin typeface="+mn-lt"/>
          <a:ea typeface="+mn-ea"/>
          <a:cs typeface="+mn-cs"/>
        </a:defRPr>
      </a:lvl7pPr>
      <a:lvl8pPr marL="3199744" algn="l" defTabSz="914212" rtl="0" eaLnBrk="1" latinLnBrk="0" hangingPunct="1">
        <a:defRPr sz="1800" kern="1200">
          <a:solidFill>
            <a:schemeClr val="tx1"/>
          </a:solidFill>
          <a:latin typeface="+mn-lt"/>
          <a:ea typeface="+mn-ea"/>
          <a:cs typeface="+mn-cs"/>
        </a:defRPr>
      </a:lvl8pPr>
      <a:lvl9pPr marL="3656852" algn="l" defTabSz="91421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20"/>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250032" y="178594"/>
            <a:ext cx="8643938" cy="1714500"/>
          </a:xfrm>
          <a:prstGeom prst="rect">
            <a:avLst/>
          </a:prstGeom>
          <a:ln w="12700">
            <a:miter lim="400000"/>
          </a:ln>
          <a:extLst>
            <a:ext uri="{C572A759-6A51-4108-AA02-DFA0A04FC94B}">
              <ma14:wrappingTextBoxFlag xmlns:ma14="http://schemas.microsoft.com/office/mac/drawingml/2011/main" xmlns="" val="1"/>
            </a:ext>
          </a:extLst>
        </p:spPr>
        <p:txBody>
          <a:bodyPr lIns="35715" tIns="35715" rIns="35715" bIns="35715" anchor="ctr"/>
          <a:lstStyle/>
          <a:p>
            <a:pPr lvl="0">
              <a:defRPr sz="1800" cap="none">
                <a:solidFill>
                  <a:srgbClr val="000000"/>
                </a:solidFill>
              </a:defRPr>
            </a:pPr>
            <a:r>
              <a:rPr sz="5100" cap="all">
                <a:solidFill>
                  <a:srgbClr val="535353"/>
                </a:solidFill>
              </a:rPr>
              <a:t>Titeltext</a:t>
            </a:r>
          </a:p>
        </p:txBody>
      </p:sp>
      <p:sp>
        <p:nvSpPr>
          <p:cNvPr id="3" name="Shape 3"/>
          <p:cNvSpPr>
            <a:spLocks noGrp="1"/>
          </p:cNvSpPr>
          <p:nvPr>
            <p:ph type="body" idx="1"/>
          </p:nvPr>
        </p:nvSpPr>
        <p:spPr>
          <a:xfrm>
            <a:off x="250032" y="2241352"/>
            <a:ext cx="8643938" cy="4107656"/>
          </a:xfrm>
          <a:prstGeom prst="rect">
            <a:avLst/>
          </a:prstGeom>
          <a:ln w="12700">
            <a:miter lim="400000"/>
          </a:ln>
          <a:extLst>
            <a:ext uri="{C572A759-6A51-4108-AA02-DFA0A04FC94B}">
              <ma14:wrappingTextBoxFlag xmlns:ma14="http://schemas.microsoft.com/office/mac/drawingml/2011/main" xmlns="" val="1"/>
            </a:ext>
          </a:extLst>
        </p:spPr>
        <p:txBody>
          <a:bodyPr lIns="35715" tIns="35715" rIns="35715" bIns="35715" anchor="ct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927507318"/>
      </p:ext>
    </p:extLst>
  </p:cSld>
  <p:clrMap bg1="lt1" tx1="dk1" bg2="lt2" tx2="dk2" accent1="accent1" accent2="accent2" accent3="accent3" accent4="accent4" accent5="accent5" accent6="accent6" hlink="hlink" folHlink="folHlink"/>
  <p:sldLayoutIdLst>
    <p:sldLayoutId id="2147490082" r:id="rId1"/>
    <p:sldLayoutId id="2147490083" r:id="rId2"/>
    <p:sldLayoutId id="2147490084" r:id="rId3"/>
    <p:sldLayoutId id="2147490085" r:id="rId4"/>
    <p:sldLayoutId id="2147490086" r:id="rId5"/>
    <p:sldLayoutId id="2147490087" r:id="rId6"/>
    <p:sldLayoutId id="2147490088" r:id="rId7"/>
    <p:sldLayoutId id="2147490089" r:id="rId8"/>
    <p:sldLayoutId id="2147490090" r:id="rId9"/>
    <p:sldLayoutId id="2147490091" r:id="rId10"/>
    <p:sldLayoutId id="2147490092" r:id="rId11"/>
    <p:sldLayoutId id="2147490093" r:id="rId12"/>
    <p:sldLayoutId id="2147490094" r:id="rId13"/>
    <p:sldLayoutId id="2147490095" r:id="rId14"/>
    <p:sldLayoutId id="2147490096" r:id="rId15"/>
    <p:sldLayoutId id="2147490097" r:id="rId16"/>
    <p:sldLayoutId id="2147490098" r:id="rId17"/>
    <p:sldLayoutId id="2147490099" r:id="rId18"/>
  </p:sldLayoutIdLst>
  <p:transition spd="med"/>
  <p:txStyles>
    <p:titleStyle>
      <a:lvl1pPr algn="ctr" defTabSz="410730">
        <a:defRPr sz="5100" cap="all">
          <a:solidFill>
            <a:srgbClr val="535353"/>
          </a:solidFill>
          <a:latin typeface="+mn-lt"/>
          <a:ea typeface="+mn-ea"/>
          <a:cs typeface="+mn-cs"/>
          <a:sym typeface="Gill Sans Light"/>
        </a:defRPr>
      </a:lvl1pPr>
      <a:lvl2pPr indent="160721" algn="ctr" defTabSz="410730">
        <a:defRPr sz="5100" cap="all">
          <a:solidFill>
            <a:srgbClr val="535353"/>
          </a:solidFill>
          <a:latin typeface="+mn-lt"/>
          <a:ea typeface="+mn-ea"/>
          <a:cs typeface="+mn-cs"/>
          <a:sym typeface="Gill Sans Light"/>
        </a:defRPr>
      </a:lvl2pPr>
      <a:lvl3pPr indent="321440" algn="ctr" defTabSz="410730">
        <a:defRPr sz="5100" cap="all">
          <a:solidFill>
            <a:srgbClr val="535353"/>
          </a:solidFill>
          <a:latin typeface="+mn-lt"/>
          <a:ea typeface="+mn-ea"/>
          <a:cs typeface="+mn-cs"/>
          <a:sym typeface="Gill Sans Light"/>
        </a:defRPr>
      </a:lvl3pPr>
      <a:lvl4pPr indent="482161" algn="ctr" defTabSz="410730">
        <a:defRPr sz="5100" cap="all">
          <a:solidFill>
            <a:srgbClr val="535353"/>
          </a:solidFill>
          <a:latin typeface="+mn-lt"/>
          <a:ea typeface="+mn-ea"/>
          <a:cs typeface="+mn-cs"/>
          <a:sym typeface="Gill Sans Light"/>
        </a:defRPr>
      </a:lvl4pPr>
      <a:lvl5pPr indent="642882" algn="ctr" defTabSz="410730">
        <a:defRPr sz="5100" cap="all">
          <a:solidFill>
            <a:srgbClr val="535353"/>
          </a:solidFill>
          <a:latin typeface="+mn-lt"/>
          <a:ea typeface="+mn-ea"/>
          <a:cs typeface="+mn-cs"/>
          <a:sym typeface="Gill Sans Light"/>
        </a:defRPr>
      </a:lvl5pPr>
      <a:lvl6pPr indent="803602" algn="ctr" defTabSz="410730">
        <a:defRPr sz="5100" cap="all">
          <a:solidFill>
            <a:srgbClr val="535353"/>
          </a:solidFill>
          <a:latin typeface="+mn-lt"/>
          <a:ea typeface="+mn-ea"/>
          <a:cs typeface="+mn-cs"/>
          <a:sym typeface="Gill Sans Light"/>
        </a:defRPr>
      </a:lvl6pPr>
      <a:lvl7pPr indent="964323" algn="ctr" defTabSz="410730">
        <a:defRPr sz="5100" cap="all">
          <a:solidFill>
            <a:srgbClr val="535353"/>
          </a:solidFill>
          <a:latin typeface="+mn-lt"/>
          <a:ea typeface="+mn-ea"/>
          <a:cs typeface="+mn-cs"/>
          <a:sym typeface="Gill Sans Light"/>
        </a:defRPr>
      </a:lvl7pPr>
      <a:lvl8pPr indent="1125044" algn="ctr" defTabSz="410730">
        <a:defRPr sz="5100" cap="all">
          <a:solidFill>
            <a:srgbClr val="535353"/>
          </a:solidFill>
          <a:latin typeface="+mn-lt"/>
          <a:ea typeface="+mn-ea"/>
          <a:cs typeface="+mn-cs"/>
          <a:sym typeface="Gill Sans Light"/>
        </a:defRPr>
      </a:lvl8pPr>
      <a:lvl9pPr indent="1285763" algn="ctr" defTabSz="410730">
        <a:defRPr sz="5100" cap="all">
          <a:solidFill>
            <a:srgbClr val="535353"/>
          </a:solidFill>
          <a:latin typeface="+mn-lt"/>
          <a:ea typeface="+mn-ea"/>
          <a:cs typeface="+mn-cs"/>
          <a:sym typeface="Gill Sans Light"/>
        </a:defRPr>
      </a:lvl9pPr>
    </p:titleStyle>
    <p:bodyStyle>
      <a:lvl1pPr marL="214294" indent="-214294" defTabSz="410730">
        <a:spcBef>
          <a:spcPts val="2672"/>
        </a:spcBef>
        <a:buClr>
          <a:srgbClr val="535353"/>
        </a:buClr>
        <a:buSzPct val="82000"/>
        <a:buChar char="•"/>
        <a:defRPr sz="2700">
          <a:solidFill>
            <a:srgbClr val="535353"/>
          </a:solidFill>
          <a:latin typeface="+mn-lt"/>
          <a:ea typeface="+mn-ea"/>
          <a:cs typeface="+mn-cs"/>
          <a:sym typeface="Gill Sans Light"/>
        </a:defRPr>
      </a:lvl1pPr>
      <a:lvl2pPr marL="482161" indent="-214294" defTabSz="410730">
        <a:spcBef>
          <a:spcPts val="2672"/>
        </a:spcBef>
        <a:buClr>
          <a:srgbClr val="535353"/>
        </a:buClr>
        <a:buSzPct val="82000"/>
        <a:buChar char="•"/>
        <a:defRPr sz="2700">
          <a:solidFill>
            <a:srgbClr val="535353"/>
          </a:solidFill>
          <a:latin typeface="+mn-lt"/>
          <a:ea typeface="+mn-ea"/>
          <a:cs typeface="+mn-cs"/>
          <a:sym typeface="Gill Sans Light"/>
        </a:defRPr>
      </a:lvl2pPr>
      <a:lvl3pPr marL="750028" indent="-214294" defTabSz="410730">
        <a:spcBef>
          <a:spcPts val="2672"/>
        </a:spcBef>
        <a:buClr>
          <a:srgbClr val="535353"/>
        </a:buClr>
        <a:buSzPct val="82000"/>
        <a:buChar char="•"/>
        <a:defRPr sz="2700">
          <a:solidFill>
            <a:srgbClr val="535353"/>
          </a:solidFill>
          <a:latin typeface="+mn-lt"/>
          <a:ea typeface="+mn-ea"/>
          <a:cs typeface="+mn-cs"/>
          <a:sym typeface="Gill Sans Light"/>
        </a:defRPr>
      </a:lvl3pPr>
      <a:lvl4pPr marL="1017896" indent="-214294" defTabSz="410730">
        <a:spcBef>
          <a:spcPts val="2672"/>
        </a:spcBef>
        <a:buClr>
          <a:srgbClr val="535353"/>
        </a:buClr>
        <a:buSzPct val="82000"/>
        <a:buChar char="•"/>
        <a:defRPr sz="2700">
          <a:solidFill>
            <a:srgbClr val="535353"/>
          </a:solidFill>
          <a:latin typeface="+mn-lt"/>
          <a:ea typeface="+mn-ea"/>
          <a:cs typeface="+mn-cs"/>
          <a:sym typeface="Gill Sans Light"/>
        </a:defRPr>
      </a:lvl4pPr>
      <a:lvl5pPr marL="1285763" indent="-214294" defTabSz="410730">
        <a:spcBef>
          <a:spcPts val="2672"/>
        </a:spcBef>
        <a:buClr>
          <a:srgbClr val="535353"/>
        </a:buClr>
        <a:buSzPct val="82000"/>
        <a:buChar char="•"/>
        <a:defRPr sz="2700">
          <a:solidFill>
            <a:srgbClr val="535353"/>
          </a:solidFill>
          <a:latin typeface="+mn-lt"/>
          <a:ea typeface="+mn-ea"/>
          <a:cs typeface="+mn-cs"/>
          <a:sym typeface="Gill Sans Light"/>
        </a:defRPr>
      </a:lvl5pPr>
      <a:lvl6pPr marL="1553630" indent="-214294" defTabSz="410730">
        <a:spcBef>
          <a:spcPts val="2672"/>
        </a:spcBef>
        <a:buClr>
          <a:srgbClr val="535353"/>
        </a:buClr>
        <a:buSzPct val="82000"/>
        <a:buChar char="•"/>
        <a:defRPr sz="2700">
          <a:solidFill>
            <a:srgbClr val="535353"/>
          </a:solidFill>
          <a:latin typeface="+mn-lt"/>
          <a:ea typeface="+mn-ea"/>
          <a:cs typeface="+mn-cs"/>
          <a:sym typeface="Gill Sans Light"/>
        </a:defRPr>
      </a:lvl6pPr>
      <a:lvl7pPr marL="1821498" indent="-214294" defTabSz="410730">
        <a:spcBef>
          <a:spcPts val="2672"/>
        </a:spcBef>
        <a:buClr>
          <a:srgbClr val="535353"/>
        </a:buClr>
        <a:buSzPct val="82000"/>
        <a:buChar char="•"/>
        <a:defRPr sz="2700">
          <a:solidFill>
            <a:srgbClr val="535353"/>
          </a:solidFill>
          <a:latin typeface="+mn-lt"/>
          <a:ea typeface="+mn-ea"/>
          <a:cs typeface="+mn-cs"/>
          <a:sym typeface="Gill Sans Light"/>
        </a:defRPr>
      </a:lvl7pPr>
      <a:lvl8pPr marL="2089366" indent="-214294" defTabSz="410730">
        <a:spcBef>
          <a:spcPts val="2672"/>
        </a:spcBef>
        <a:buClr>
          <a:srgbClr val="535353"/>
        </a:buClr>
        <a:buSzPct val="82000"/>
        <a:buChar char="•"/>
        <a:defRPr sz="2700">
          <a:solidFill>
            <a:srgbClr val="535353"/>
          </a:solidFill>
          <a:latin typeface="+mn-lt"/>
          <a:ea typeface="+mn-ea"/>
          <a:cs typeface="+mn-cs"/>
          <a:sym typeface="Gill Sans Light"/>
        </a:defRPr>
      </a:lvl8pPr>
      <a:lvl9pPr marL="2357233" indent="-214294" defTabSz="410730">
        <a:spcBef>
          <a:spcPts val="2672"/>
        </a:spcBef>
        <a:buClr>
          <a:srgbClr val="535353"/>
        </a:buClr>
        <a:buSzPct val="82000"/>
        <a:buChar char="•"/>
        <a:defRPr sz="2700">
          <a:solidFill>
            <a:srgbClr val="535353"/>
          </a:solidFill>
          <a:latin typeface="+mn-lt"/>
          <a:ea typeface="+mn-ea"/>
          <a:cs typeface="+mn-cs"/>
          <a:sym typeface="Gill Sans Light"/>
        </a:defRPr>
      </a:lvl9pPr>
    </p:bodyStyle>
    <p:otherStyle>
      <a:lvl1pPr algn="ctr" defTabSz="410730">
        <a:defRPr>
          <a:solidFill>
            <a:schemeClr val="tx1"/>
          </a:solidFill>
          <a:latin typeface="+mn-lt"/>
          <a:ea typeface="+mn-ea"/>
          <a:cs typeface="+mn-cs"/>
          <a:sym typeface="Gill Sans Light"/>
        </a:defRPr>
      </a:lvl1pPr>
      <a:lvl2pPr indent="160721" algn="ctr" defTabSz="410730">
        <a:defRPr>
          <a:solidFill>
            <a:schemeClr val="tx1"/>
          </a:solidFill>
          <a:latin typeface="+mn-lt"/>
          <a:ea typeface="+mn-ea"/>
          <a:cs typeface="+mn-cs"/>
          <a:sym typeface="Gill Sans Light"/>
        </a:defRPr>
      </a:lvl2pPr>
      <a:lvl3pPr indent="321440" algn="ctr" defTabSz="410730">
        <a:defRPr>
          <a:solidFill>
            <a:schemeClr val="tx1"/>
          </a:solidFill>
          <a:latin typeface="+mn-lt"/>
          <a:ea typeface="+mn-ea"/>
          <a:cs typeface="+mn-cs"/>
          <a:sym typeface="Gill Sans Light"/>
        </a:defRPr>
      </a:lvl3pPr>
      <a:lvl4pPr indent="482161" algn="ctr" defTabSz="410730">
        <a:defRPr>
          <a:solidFill>
            <a:schemeClr val="tx1"/>
          </a:solidFill>
          <a:latin typeface="+mn-lt"/>
          <a:ea typeface="+mn-ea"/>
          <a:cs typeface="+mn-cs"/>
          <a:sym typeface="Gill Sans Light"/>
        </a:defRPr>
      </a:lvl4pPr>
      <a:lvl5pPr indent="642882" algn="ctr" defTabSz="410730">
        <a:defRPr>
          <a:solidFill>
            <a:schemeClr val="tx1"/>
          </a:solidFill>
          <a:latin typeface="+mn-lt"/>
          <a:ea typeface="+mn-ea"/>
          <a:cs typeface="+mn-cs"/>
          <a:sym typeface="Gill Sans Light"/>
        </a:defRPr>
      </a:lvl5pPr>
      <a:lvl6pPr indent="803602" algn="ctr" defTabSz="410730">
        <a:defRPr>
          <a:solidFill>
            <a:schemeClr val="tx1"/>
          </a:solidFill>
          <a:latin typeface="+mn-lt"/>
          <a:ea typeface="+mn-ea"/>
          <a:cs typeface="+mn-cs"/>
          <a:sym typeface="Gill Sans Light"/>
        </a:defRPr>
      </a:lvl6pPr>
      <a:lvl7pPr indent="964323" algn="ctr" defTabSz="410730">
        <a:defRPr>
          <a:solidFill>
            <a:schemeClr val="tx1"/>
          </a:solidFill>
          <a:latin typeface="+mn-lt"/>
          <a:ea typeface="+mn-ea"/>
          <a:cs typeface="+mn-cs"/>
          <a:sym typeface="Gill Sans Light"/>
        </a:defRPr>
      </a:lvl7pPr>
      <a:lvl8pPr indent="1125044" algn="ctr" defTabSz="410730">
        <a:defRPr>
          <a:solidFill>
            <a:schemeClr val="tx1"/>
          </a:solidFill>
          <a:latin typeface="+mn-lt"/>
          <a:ea typeface="+mn-ea"/>
          <a:cs typeface="+mn-cs"/>
          <a:sym typeface="Gill Sans Light"/>
        </a:defRPr>
      </a:lvl8pPr>
      <a:lvl9pPr indent="1285763" algn="ctr" defTabSz="410730">
        <a:defRPr>
          <a:solidFill>
            <a:schemeClr val="tx1"/>
          </a:solidFill>
          <a:latin typeface="+mn-lt"/>
          <a:ea typeface="+mn-ea"/>
          <a:cs typeface="+mn-cs"/>
          <a:sym typeface="Gill Sans Light"/>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20"/>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250031" y="178594"/>
            <a:ext cx="8643938" cy="1714500"/>
          </a:xfrm>
          <a:prstGeom prst="rect">
            <a:avLst/>
          </a:prstGeom>
          <a:ln w="12700">
            <a:miter lim="400000"/>
          </a:ln>
          <a:extLst>
            <a:ext uri="{C572A759-6A51-4108-AA02-DFA0A04FC94B}">
              <ma14:wrappingTextBoxFlag xmlns:ma14="http://schemas.microsoft.com/office/mac/drawingml/2011/main" xmlns="" val="1"/>
            </a:ext>
          </a:extLst>
        </p:spPr>
        <p:txBody>
          <a:bodyPr lIns="35717" tIns="35717" rIns="35717" bIns="35717" anchor="ctr"/>
          <a:lstStyle/>
          <a:p>
            <a:pPr lvl="0">
              <a:defRPr sz="1800" cap="none">
                <a:solidFill>
                  <a:srgbClr val="000000"/>
                </a:solidFill>
              </a:defRPr>
            </a:pPr>
            <a:r>
              <a:rPr sz="5100" cap="all">
                <a:solidFill>
                  <a:srgbClr val="535353"/>
                </a:solidFill>
              </a:rPr>
              <a:t>Titeltext</a:t>
            </a:r>
          </a:p>
        </p:txBody>
      </p:sp>
      <p:sp>
        <p:nvSpPr>
          <p:cNvPr id="3" name="Shape 3"/>
          <p:cNvSpPr>
            <a:spLocks noGrp="1"/>
          </p:cNvSpPr>
          <p:nvPr>
            <p:ph type="body" idx="1"/>
          </p:nvPr>
        </p:nvSpPr>
        <p:spPr>
          <a:xfrm>
            <a:off x="250031" y="2241352"/>
            <a:ext cx="8643938" cy="4107656"/>
          </a:xfrm>
          <a:prstGeom prst="rect">
            <a:avLst/>
          </a:prstGeom>
          <a:ln w="12700">
            <a:miter lim="400000"/>
          </a:ln>
          <a:extLst>
            <a:ext uri="{C572A759-6A51-4108-AA02-DFA0A04FC94B}">
              <ma14:wrappingTextBoxFlag xmlns:ma14="http://schemas.microsoft.com/office/mac/drawingml/2011/main" xmlns="" val="1"/>
            </a:ext>
          </a:extLst>
        </p:spPr>
        <p:txBody>
          <a:bodyPr lIns="35717" tIns="35717" rIns="35717" bIns="35717" anchor="ctr"/>
          <a:lstStyle/>
          <a:p>
            <a:pPr lvl="0">
              <a:defRPr sz="1800">
                <a:solidFill>
                  <a:srgbClr val="000000"/>
                </a:solidFill>
              </a:defRPr>
            </a:pPr>
            <a:r>
              <a:rPr sz="2700">
                <a:solidFill>
                  <a:srgbClr val="535353"/>
                </a:solidFill>
              </a:rPr>
              <a:t>Textebene 1</a:t>
            </a:r>
          </a:p>
          <a:p>
            <a:pPr lvl="1">
              <a:defRPr sz="1800">
                <a:solidFill>
                  <a:srgbClr val="000000"/>
                </a:solidFill>
              </a:defRPr>
            </a:pPr>
            <a:r>
              <a:rPr sz="2700">
                <a:solidFill>
                  <a:srgbClr val="535353"/>
                </a:solidFill>
              </a:rPr>
              <a:t>Textebene 2</a:t>
            </a:r>
          </a:p>
          <a:p>
            <a:pPr lvl="2">
              <a:defRPr sz="1800">
                <a:solidFill>
                  <a:srgbClr val="000000"/>
                </a:solidFill>
              </a:defRPr>
            </a:pPr>
            <a:r>
              <a:rPr sz="2700">
                <a:solidFill>
                  <a:srgbClr val="535353"/>
                </a:solidFill>
              </a:rPr>
              <a:t>Textebene 3</a:t>
            </a:r>
          </a:p>
          <a:p>
            <a:pPr lvl="3">
              <a:defRPr sz="1800">
                <a:solidFill>
                  <a:srgbClr val="000000"/>
                </a:solidFill>
              </a:defRPr>
            </a:pPr>
            <a:r>
              <a:rPr sz="2700">
                <a:solidFill>
                  <a:srgbClr val="535353"/>
                </a:solidFill>
              </a:rPr>
              <a:t>Textebene 4</a:t>
            </a:r>
          </a:p>
          <a:p>
            <a:pPr lvl="4">
              <a:defRPr sz="1800">
                <a:solidFill>
                  <a:srgbClr val="000000"/>
                </a:solidFill>
              </a:defRPr>
            </a:pPr>
            <a:r>
              <a:rPr sz="2700">
                <a:solidFill>
                  <a:srgbClr val="535353"/>
                </a:solidFill>
              </a:rPr>
              <a:t>Textebene 5</a:t>
            </a:r>
          </a:p>
        </p:txBody>
      </p:sp>
    </p:spTree>
    <p:extLst>
      <p:ext uri="{BB962C8B-B14F-4D97-AF65-F5344CB8AC3E}">
        <p14:creationId xmlns:p14="http://schemas.microsoft.com/office/powerpoint/2010/main" val="2261486778"/>
      </p:ext>
    </p:extLst>
  </p:cSld>
  <p:clrMap bg1="lt1" tx1="dk1" bg2="lt2" tx2="dk2" accent1="accent1" accent2="accent2" accent3="accent3" accent4="accent4" accent5="accent5" accent6="accent6" hlink="hlink" folHlink="folHlink"/>
  <p:sldLayoutIdLst>
    <p:sldLayoutId id="2147490119" r:id="rId1"/>
    <p:sldLayoutId id="2147490120" r:id="rId2"/>
    <p:sldLayoutId id="2147490121" r:id="rId3"/>
    <p:sldLayoutId id="2147490122" r:id="rId4"/>
    <p:sldLayoutId id="2147490123" r:id="rId5"/>
    <p:sldLayoutId id="2147490124" r:id="rId6"/>
    <p:sldLayoutId id="2147490125" r:id="rId7"/>
    <p:sldLayoutId id="2147490126" r:id="rId8"/>
    <p:sldLayoutId id="2147490127" r:id="rId9"/>
    <p:sldLayoutId id="2147490128" r:id="rId10"/>
    <p:sldLayoutId id="2147490129" r:id="rId11"/>
    <p:sldLayoutId id="2147490130" r:id="rId12"/>
    <p:sldLayoutId id="2147490131" r:id="rId13"/>
    <p:sldLayoutId id="2147490132" r:id="rId14"/>
    <p:sldLayoutId id="2147490133" r:id="rId15"/>
    <p:sldLayoutId id="2147490134" r:id="rId16"/>
    <p:sldLayoutId id="2147490135" r:id="rId17"/>
    <p:sldLayoutId id="2147490136" r:id="rId18"/>
  </p:sldLayoutIdLst>
  <p:transition spd="med"/>
  <p:txStyles>
    <p:titleStyle>
      <a:lvl1pPr algn="ctr" defTabSz="410751">
        <a:defRPr sz="5100" cap="all">
          <a:solidFill>
            <a:srgbClr val="535353"/>
          </a:solidFill>
          <a:latin typeface="+mn-lt"/>
          <a:ea typeface="+mn-ea"/>
          <a:cs typeface="+mn-cs"/>
          <a:sym typeface="Gill Sans Light"/>
        </a:defRPr>
      </a:lvl1pPr>
      <a:lvl2pPr indent="160729" algn="ctr" defTabSz="410751">
        <a:defRPr sz="5100" cap="all">
          <a:solidFill>
            <a:srgbClr val="535353"/>
          </a:solidFill>
          <a:latin typeface="+mn-lt"/>
          <a:ea typeface="+mn-ea"/>
          <a:cs typeface="+mn-cs"/>
          <a:sym typeface="Gill Sans Light"/>
        </a:defRPr>
      </a:lvl2pPr>
      <a:lvl3pPr indent="321457" algn="ctr" defTabSz="410751">
        <a:defRPr sz="5100" cap="all">
          <a:solidFill>
            <a:srgbClr val="535353"/>
          </a:solidFill>
          <a:latin typeface="+mn-lt"/>
          <a:ea typeface="+mn-ea"/>
          <a:cs typeface="+mn-cs"/>
          <a:sym typeface="Gill Sans Light"/>
        </a:defRPr>
      </a:lvl3pPr>
      <a:lvl4pPr indent="482186" algn="ctr" defTabSz="410751">
        <a:defRPr sz="5100" cap="all">
          <a:solidFill>
            <a:srgbClr val="535353"/>
          </a:solidFill>
          <a:latin typeface="+mn-lt"/>
          <a:ea typeface="+mn-ea"/>
          <a:cs typeface="+mn-cs"/>
          <a:sym typeface="Gill Sans Light"/>
        </a:defRPr>
      </a:lvl4pPr>
      <a:lvl5pPr indent="642915" algn="ctr" defTabSz="410751">
        <a:defRPr sz="5100" cap="all">
          <a:solidFill>
            <a:srgbClr val="535353"/>
          </a:solidFill>
          <a:latin typeface="+mn-lt"/>
          <a:ea typeface="+mn-ea"/>
          <a:cs typeface="+mn-cs"/>
          <a:sym typeface="Gill Sans Light"/>
        </a:defRPr>
      </a:lvl5pPr>
      <a:lvl6pPr indent="803643" algn="ctr" defTabSz="410751">
        <a:defRPr sz="5100" cap="all">
          <a:solidFill>
            <a:srgbClr val="535353"/>
          </a:solidFill>
          <a:latin typeface="+mn-lt"/>
          <a:ea typeface="+mn-ea"/>
          <a:cs typeface="+mn-cs"/>
          <a:sym typeface="Gill Sans Light"/>
        </a:defRPr>
      </a:lvl6pPr>
      <a:lvl7pPr indent="964372" algn="ctr" defTabSz="410751">
        <a:defRPr sz="5100" cap="all">
          <a:solidFill>
            <a:srgbClr val="535353"/>
          </a:solidFill>
          <a:latin typeface="+mn-lt"/>
          <a:ea typeface="+mn-ea"/>
          <a:cs typeface="+mn-cs"/>
          <a:sym typeface="Gill Sans Light"/>
        </a:defRPr>
      </a:lvl7pPr>
      <a:lvl8pPr indent="1125101" algn="ctr" defTabSz="410751">
        <a:defRPr sz="5100" cap="all">
          <a:solidFill>
            <a:srgbClr val="535353"/>
          </a:solidFill>
          <a:latin typeface="+mn-lt"/>
          <a:ea typeface="+mn-ea"/>
          <a:cs typeface="+mn-cs"/>
          <a:sym typeface="Gill Sans Light"/>
        </a:defRPr>
      </a:lvl8pPr>
      <a:lvl9pPr indent="1285829" algn="ctr" defTabSz="410751">
        <a:defRPr sz="5100" cap="all">
          <a:solidFill>
            <a:srgbClr val="535353"/>
          </a:solidFill>
          <a:latin typeface="+mn-lt"/>
          <a:ea typeface="+mn-ea"/>
          <a:cs typeface="+mn-cs"/>
          <a:sym typeface="Gill Sans Light"/>
        </a:defRPr>
      </a:lvl9pPr>
    </p:titleStyle>
    <p:bodyStyle>
      <a:lvl1pPr marL="214305" indent="-214305" defTabSz="410751">
        <a:spcBef>
          <a:spcPts val="2672"/>
        </a:spcBef>
        <a:buClr>
          <a:srgbClr val="535353"/>
        </a:buClr>
        <a:buSzPct val="82000"/>
        <a:buChar char="•"/>
        <a:defRPr sz="2700">
          <a:solidFill>
            <a:srgbClr val="535353"/>
          </a:solidFill>
          <a:latin typeface="+mn-lt"/>
          <a:ea typeface="+mn-ea"/>
          <a:cs typeface="+mn-cs"/>
          <a:sym typeface="Gill Sans Light"/>
        </a:defRPr>
      </a:lvl1pPr>
      <a:lvl2pPr marL="482186" indent="-214305" defTabSz="410751">
        <a:spcBef>
          <a:spcPts val="2672"/>
        </a:spcBef>
        <a:buClr>
          <a:srgbClr val="535353"/>
        </a:buClr>
        <a:buSzPct val="82000"/>
        <a:buChar char="•"/>
        <a:defRPr sz="2700">
          <a:solidFill>
            <a:srgbClr val="535353"/>
          </a:solidFill>
          <a:latin typeface="+mn-lt"/>
          <a:ea typeface="+mn-ea"/>
          <a:cs typeface="+mn-cs"/>
          <a:sym typeface="Gill Sans Light"/>
        </a:defRPr>
      </a:lvl2pPr>
      <a:lvl3pPr marL="750067" indent="-214305" defTabSz="410751">
        <a:spcBef>
          <a:spcPts val="2672"/>
        </a:spcBef>
        <a:buClr>
          <a:srgbClr val="535353"/>
        </a:buClr>
        <a:buSzPct val="82000"/>
        <a:buChar char="•"/>
        <a:defRPr sz="2700">
          <a:solidFill>
            <a:srgbClr val="535353"/>
          </a:solidFill>
          <a:latin typeface="+mn-lt"/>
          <a:ea typeface="+mn-ea"/>
          <a:cs typeface="+mn-cs"/>
          <a:sym typeface="Gill Sans Light"/>
        </a:defRPr>
      </a:lvl3pPr>
      <a:lvl4pPr marL="1017948" indent="-214305" defTabSz="410751">
        <a:spcBef>
          <a:spcPts val="2672"/>
        </a:spcBef>
        <a:buClr>
          <a:srgbClr val="535353"/>
        </a:buClr>
        <a:buSzPct val="82000"/>
        <a:buChar char="•"/>
        <a:defRPr sz="2700">
          <a:solidFill>
            <a:srgbClr val="535353"/>
          </a:solidFill>
          <a:latin typeface="+mn-lt"/>
          <a:ea typeface="+mn-ea"/>
          <a:cs typeface="+mn-cs"/>
          <a:sym typeface="Gill Sans Light"/>
        </a:defRPr>
      </a:lvl4pPr>
      <a:lvl5pPr marL="1285829" indent="-214305" defTabSz="410751">
        <a:spcBef>
          <a:spcPts val="2672"/>
        </a:spcBef>
        <a:buClr>
          <a:srgbClr val="535353"/>
        </a:buClr>
        <a:buSzPct val="82000"/>
        <a:buChar char="•"/>
        <a:defRPr sz="2700">
          <a:solidFill>
            <a:srgbClr val="535353"/>
          </a:solidFill>
          <a:latin typeface="+mn-lt"/>
          <a:ea typeface="+mn-ea"/>
          <a:cs typeface="+mn-cs"/>
          <a:sym typeface="Gill Sans Light"/>
        </a:defRPr>
      </a:lvl5pPr>
      <a:lvl6pPr marL="1553710" indent="-214305" defTabSz="410751">
        <a:spcBef>
          <a:spcPts val="2672"/>
        </a:spcBef>
        <a:buClr>
          <a:srgbClr val="535353"/>
        </a:buClr>
        <a:buSzPct val="82000"/>
        <a:buChar char="•"/>
        <a:defRPr sz="2700">
          <a:solidFill>
            <a:srgbClr val="535353"/>
          </a:solidFill>
          <a:latin typeface="+mn-lt"/>
          <a:ea typeface="+mn-ea"/>
          <a:cs typeface="+mn-cs"/>
          <a:sym typeface="Gill Sans Light"/>
        </a:defRPr>
      </a:lvl6pPr>
      <a:lvl7pPr marL="1821591" indent="-214305" defTabSz="410751">
        <a:spcBef>
          <a:spcPts val="2672"/>
        </a:spcBef>
        <a:buClr>
          <a:srgbClr val="535353"/>
        </a:buClr>
        <a:buSzPct val="82000"/>
        <a:buChar char="•"/>
        <a:defRPr sz="2700">
          <a:solidFill>
            <a:srgbClr val="535353"/>
          </a:solidFill>
          <a:latin typeface="+mn-lt"/>
          <a:ea typeface="+mn-ea"/>
          <a:cs typeface="+mn-cs"/>
          <a:sym typeface="Gill Sans Light"/>
        </a:defRPr>
      </a:lvl7pPr>
      <a:lvl8pPr marL="2089473" indent="-214305" defTabSz="410751">
        <a:spcBef>
          <a:spcPts val="2672"/>
        </a:spcBef>
        <a:buClr>
          <a:srgbClr val="535353"/>
        </a:buClr>
        <a:buSzPct val="82000"/>
        <a:buChar char="•"/>
        <a:defRPr sz="2700">
          <a:solidFill>
            <a:srgbClr val="535353"/>
          </a:solidFill>
          <a:latin typeface="+mn-lt"/>
          <a:ea typeface="+mn-ea"/>
          <a:cs typeface="+mn-cs"/>
          <a:sym typeface="Gill Sans Light"/>
        </a:defRPr>
      </a:lvl8pPr>
      <a:lvl9pPr marL="2357354" indent="-214305" defTabSz="410751">
        <a:spcBef>
          <a:spcPts val="2672"/>
        </a:spcBef>
        <a:buClr>
          <a:srgbClr val="535353"/>
        </a:buClr>
        <a:buSzPct val="82000"/>
        <a:buChar char="•"/>
        <a:defRPr sz="2700">
          <a:solidFill>
            <a:srgbClr val="535353"/>
          </a:solidFill>
          <a:latin typeface="+mn-lt"/>
          <a:ea typeface="+mn-ea"/>
          <a:cs typeface="+mn-cs"/>
          <a:sym typeface="Gill Sans Light"/>
        </a:defRPr>
      </a:lvl9pPr>
    </p:bodyStyle>
    <p:otherStyle>
      <a:lvl1pPr algn="ctr" defTabSz="410751">
        <a:defRPr>
          <a:solidFill>
            <a:schemeClr val="tx1"/>
          </a:solidFill>
          <a:latin typeface="+mn-lt"/>
          <a:ea typeface="+mn-ea"/>
          <a:cs typeface="+mn-cs"/>
          <a:sym typeface="Gill Sans Light"/>
        </a:defRPr>
      </a:lvl1pPr>
      <a:lvl2pPr indent="160729" algn="ctr" defTabSz="410751">
        <a:defRPr>
          <a:solidFill>
            <a:schemeClr val="tx1"/>
          </a:solidFill>
          <a:latin typeface="+mn-lt"/>
          <a:ea typeface="+mn-ea"/>
          <a:cs typeface="+mn-cs"/>
          <a:sym typeface="Gill Sans Light"/>
        </a:defRPr>
      </a:lvl2pPr>
      <a:lvl3pPr indent="321457" algn="ctr" defTabSz="410751">
        <a:defRPr>
          <a:solidFill>
            <a:schemeClr val="tx1"/>
          </a:solidFill>
          <a:latin typeface="+mn-lt"/>
          <a:ea typeface="+mn-ea"/>
          <a:cs typeface="+mn-cs"/>
          <a:sym typeface="Gill Sans Light"/>
        </a:defRPr>
      </a:lvl3pPr>
      <a:lvl4pPr indent="482186" algn="ctr" defTabSz="410751">
        <a:defRPr>
          <a:solidFill>
            <a:schemeClr val="tx1"/>
          </a:solidFill>
          <a:latin typeface="+mn-lt"/>
          <a:ea typeface="+mn-ea"/>
          <a:cs typeface="+mn-cs"/>
          <a:sym typeface="Gill Sans Light"/>
        </a:defRPr>
      </a:lvl4pPr>
      <a:lvl5pPr indent="642915" algn="ctr" defTabSz="410751">
        <a:defRPr>
          <a:solidFill>
            <a:schemeClr val="tx1"/>
          </a:solidFill>
          <a:latin typeface="+mn-lt"/>
          <a:ea typeface="+mn-ea"/>
          <a:cs typeface="+mn-cs"/>
          <a:sym typeface="Gill Sans Light"/>
        </a:defRPr>
      </a:lvl5pPr>
      <a:lvl6pPr indent="803643" algn="ctr" defTabSz="410751">
        <a:defRPr>
          <a:solidFill>
            <a:schemeClr val="tx1"/>
          </a:solidFill>
          <a:latin typeface="+mn-lt"/>
          <a:ea typeface="+mn-ea"/>
          <a:cs typeface="+mn-cs"/>
          <a:sym typeface="Gill Sans Light"/>
        </a:defRPr>
      </a:lvl6pPr>
      <a:lvl7pPr indent="964372" algn="ctr" defTabSz="410751">
        <a:defRPr>
          <a:solidFill>
            <a:schemeClr val="tx1"/>
          </a:solidFill>
          <a:latin typeface="+mn-lt"/>
          <a:ea typeface="+mn-ea"/>
          <a:cs typeface="+mn-cs"/>
          <a:sym typeface="Gill Sans Light"/>
        </a:defRPr>
      </a:lvl7pPr>
      <a:lvl8pPr indent="1125101" algn="ctr" defTabSz="410751">
        <a:defRPr>
          <a:solidFill>
            <a:schemeClr val="tx1"/>
          </a:solidFill>
          <a:latin typeface="+mn-lt"/>
          <a:ea typeface="+mn-ea"/>
          <a:cs typeface="+mn-cs"/>
          <a:sym typeface="Gill Sans Light"/>
        </a:defRPr>
      </a:lvl8pPr>
      <a:lvl9pPr indent="1285829" algn="ctr" defTabSz="410751">
        <a:defRPr>
          <a:solidFill>
            <a:schemeClr val="tx1"/>
          </a:solidFill>
          <a:latin typeface="+mn-lt"/>
          <a:ea typeface="+mn-ea"/>
          <a:cs typeface="+mn-cs"/>
          <a:sym typeface="Gill Sans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3.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51.xml"/><Relationship Id="rId6" Type="http://schemas.openxmlformats.org/officeDocument/2006/relationships/hyperlink" Target="mailto:marcel.dautzenberg@novartis.com" TargetMode="External"/><Relationship Id="rId5" Type="http://schemas.openxmlformats.org/officeDocument/2006/relationships/hyperlink" Target="mailto:ewald.gingl@novartis.com"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C:\Users\GALLANI2\Desktop\Ignite_FLAME_4C.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68180" y="1556740"/>
            <a:ext cx="3009581" cy="93111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8" name="Rectangle 5"/>
          <p:cNvSpPr>
            <a:spLocks noGrp="1" noChangeArrowheads="1"/>
          </p:cNvSpPr>
          <p:nvPr>
            <p:ph type="ctrTitle"/>
          </p:nvPr>
        </p:nvSpPr>
        <p:spPr>
          <a:xfrm>
            <a:off x="656164" y="2487853"/>
            <a:ext cx="7261458" cy="611770"/>
          </a:xfrm>
        </p:spPr>
        <p:txBody>
          <a:bodyPr/>
          <a:lstStyle/>
          <a:p>
            <a:r>
              <a:rPr lang="de-DE" sz="3200" b="1" i="0" dirty="0" smtClean="0">
                <a:solidFill>
                  <a:srgbClr val="145477"/>
                </a:solidFill>
              </a:rPr>
              <a:t>FLAME (CQVA149A2318) </a:t>
            </a:r>
          </a:p>
        </p:txBody>
      </p:sp>
      <p:sp>
        <p:nvSpPr>
          <p:cNvPr id="10" name="Rectangle 6"/>
          <p:cNvSpPr>
            <a:spLocks noGrp="1" noChangeArrowheads="1"/>
          </p:cNvSpPr>
          <p:nvPr>
            <p:ph type="subTitle" idx="1"/>
          </p:nvPr>
        </p:nvSpPr>
        <p:spPr>
          <a:xfrm>
            <a:off x="673582" y="3861060"/>
            <a:ext cx="7271336" cy="1206003"/>
          </a:xfrm>
        </p:spPr>
        <p:txBody>
          <a:bodyPr/>
          <a:lstStyle/>
          <a:p>
            <a:r>
              <a:rPr lang="de-DE" sz="1600" b="0" i="0" dirty="0" smtClean="0">
                <a:solidFill>
                  <a:srgbClr val="404040"/>
                </a:solidFill>
              </a:rPr>
              <a:t>Jadwiga A. Wedzicha, Donald Banerji, Kenneth R. Chapman, Jørgen Vestbo, Nicolas Roche, R. Timothy Ayers, Chau Thach, Robert Fogel, Francesco Patalano und Claus F. Vogelmeier für die FLAME-COPD-Prüfärzte</a:t>
            </a:r>
          </a:p>
        </p:txBody>
      </p:sp>
      <p:sp>
        <p:nvSpPr>
          <p:cNvPr id="12" name="TextBox 11"/>
          <p:cNvSpPr txBox="1"/>
          <p:nvPr/>
        </p:nvSpPr>
        <p:spPr>
          <a:xfrm>
            <a:off x="584154" y="3501010"/>
            <a:ext cx="7333468" cy="338554"/>
          </a:xfrm>
          <a:prstGeom prst="rect">
            <a:avLst/>
          </a:prstGeom>
          <a:noFill/>
        </p:spPr>
        <p:txBody>
          <a:bodyPr wrap="square" rtlCol="0">
            <a:spAutoFit/>
          </a:bodyPr>
          <a:lstStyle/>
          <a:p>
            <a:r>
              <a:rPr lang="de-DE" sz="1600" b="1" i="0" dirty="0" smtClean="0">
                <a:solidFill>
                  <a:srgbClr val="404040"/>
                </a:solidFill>
              </a:rPr>
              <a:t>Indacaterol-Glycopyrronium versus Salmeterol-Fluticasone for COPD</a:t>
            </a:r>
          </a:p>
        </p:txBody>
      </p:sp>
      <p:sp>
        <p:nvSpPr>
          <p:cNvPr id="2" name="TextBox 1"/>
          <p:cNvSpPr txBox="1"/>
          <p:nvPr/>
        </p:nvSpPr>
        <p:spPr>
          <a:xfrm>
            <a:off x="2051650" y="5922920"/>
            <a:ext cx="4727256" cy="523220"/>
          </a:xfrm>
          <a:prstGeom prst="rect">
            <a:avLst/>
          </a:prstGeom>
          <a:noFill/>
        </p:spPr>
        <p:txBody>
          <a:bodyPr wrap="none" rtlCol="0">
            <a:spAutoFit/>
          </a:bodyPr>
          <a:lstStyle/>
          <a:p>
            <a:r>
              <a:rPr lang="en-US" sz="1400" dirty="0" err="1">
                <a:solidFill>
                  <a:schemeClr val="tx1"/>
                </a:solidFill>
              </a:rPr>
              <a:t>Wedzicha</a:t>
            </a:r>
            <a:r>
              <a:rPr lang="en-US" sz="1400" dirty="0">
                <a:solidFill>
                  <a:schemeClr val="tx1"/>
                </a:solidFill>
              </a:rPr>
              <a:t> JA et al. N </a:t>
            </a:r>
            <a:r>
              <a:rPr lang="en-US" sz="1400" dirty="0" err="1">
                <a:solidFill>
                  <a:schemeClr val="tx1"/>
                </a:solidFill>
              </a:rPr>
              <a:t>Engl</a:t>
            </a:r>
            <a:r>
              <a:rPr lang="en-US" sz="1400" dirty="0">
                <a:solidFill>
                  <a:schemeClr val="tx1"/>
                </a:solidFill>
              </a:rPr>
              <a:t> J Med 2016; 374: 2222-2234</a:t>
            </a:r>
            <a:endParaRPr lang="de-DE" sz="1400" dirty="0">
              <a:solidFill>
                <a:schemeClr val="tx1"/>
              </a:solidFill>
            </a:endParaRPr>
          </a:p>
          <a:p>
            <a:endParaRPr lang="en-US" sz="1400" dirty="0">
              <a:solidFill>
                <a:schemeClr val="tx1"/>
              </a:solidFill>
            </a:endParaRPr>
          </a:p>
        </p:txBody>
      </p:sp>
    </p:spTree>
    <p:custDataLst>
      <p:tags r:id="rId1"/>
    </p:custDataLst>
    <p:extLst>
      <p:ext uri="{BB962C8B-B14F-4D97-AF65-F5344CB8AC3E}">
        <p14:creationId xmlns:p14="http://schemas.microsoft.com/office/powerpoint/2010/main" val="220778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dirty="0">
                <a:solidFill>
                  <a:srgbClr val="145477"/>
                </a:solidFill>
              </a:rPr>
              <a:t>Definition einer Exazerbation</a:t>
            </a:r>
            <a:endParaRPr lang="en-US" dirty="0">
              <a:latin typeface="DIN Alternate"/>
            </a:endParaRPr>
          </a:p>
        </p:txBody>
      </p:sp>
      <p:sp>
        <p:nvSpPr>
          <p:cNvPr id="4" name="Content Placeholder 2"/>
          <p:cNvSpPr txBox="1">
            <a:spLocks/>
          </p:cNvSpPr>
          <p:nvPr/>
        </p:nvSpPr>
        <p:spPr bwMode="auto">
          <a:xfrm>
            <a:off x="323850" y="1631065"/>
            <a:ext cx="8496300" cy="3598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de-DE" sz="1800" dirty="0" smtClean="0">
                <a:solidFill>
                  <a:srgbClr val="404040"/>
                </a:solidFill>
              </a:rPr>
              <a:t>Eine COPD-Exazerbation wurde anhand der Anthonisen-Kriterien</a:t>
            </a:r>
            <a:r>
              <a:rPr lang="de-DE" sz="1800" baseline="30000" dirty="0" smtClean="0">
                <a:solidFill>
                  <a:srgbClr val="404040"/>
                </a:solidFill>
              </a:rPr>
              <a:t>1</a:t>
            </a:r>
            <a:r>
              <a:rPr lang="de-DE" sz="1800" dirty="0" smtClean="0">
                <a:solidFill>
                  <a:srgbClr val="404040"/>
                </a:solidFill>
              </a:rPr>
              <a:t> definiert als:</a:t>
            </a:r>
          </a:p>
          <a:p>
            <a:pPr marL="742856" lvl="1" indent="-285750" algn="l">
              <a:spcAft>
                <a:spcPts val="300"/>
              </a:spcAft>
              <a:buClr>
                <a:srgbClr val="0070C0"/>
              </a:buClr>
              <a:buFont typeface="Wingdings" panose="05000000000000000000" pitchFamily="2" charset="2"/>
              <a:buChar char="§"/>
            </a:pPr>
            <a:r>
              <a:rPr lang="de-DE" sz="1800" dirty="0" smtClean="0">
                <a:solidFill>
                  <a:srgbClr val="404040"/>
                </a:solidFill>
              </a:rPr>
              <a:t>Eine Verschlimmerung der folgenden </a:t>
            </a:r>
            <a:r>
              <a:rPr lang="de-DE" sz="1800" u="sng" dirty="0" smtClean="0">
                <a:solidFill>
                  <a:srgbClr val="404040"/>
                </a:solidFill>
              </a:rPr>
              <a:t>zwei oder weiteren schweren Symptome</a:t>
            </a:r>
            <a:r>
              <a:rPr lang="de-DE" sz="1800" dirty="0" smtClean="0">
                <a:solidFill>
                  <a:srgbClr val="404040"/>
                </a:solidFill>
              </a:rPr>
              <a:t> für mindestens </a:t>
            </a:r>
            <a:r>
              <a:rPr lang="de-DE" sz="1800" b="1" dirty="0" smtClean="0">
                <a:solidFill>
                  <a:srgbClr val="404040"/>
                </a:solidFill>
              </a:rPr>
              <a:t>2 Tage in Folge: </a:t>
            </a:r>
          </a:p>
          <a:p>
            <a:pPr lvl="2" algn="l">
              <a:spcAft>
                <a:spcPts val="1200"/>
              </a:spcAft>
              <a:buClr>
                <a:srgbClr val="0070C0"/>
              </a:buClr>
            </a:pPr>
            <a:r>
              <a:rPr lang="de-DE" sz="1800" dirty="0" smtClean="0">
                <a:solidFill>
                  <a:srgbClr val="404040"/>
                </a:solidFill>
              </a:rPr>
              <a:t>- Dyspnoe; </a:t>
            </a:r>
            <a:r>
              <a:rPr lang="de-DE" sz="1800" dirty="0" err="1" smtClean="0">
                <a:solidFill>
                  <a:srgbClr val="404040"/>
                </a:solidFill>
              </a:rPr>
              <a:t>Sputummenge</a:t>
            </a:r>
            <a:r>
              <a:rPr lang="de-DE" sz="1800" dirty="0" smtClean="0">
                <a:solidFill>
                  <a:srgbClr val="404040"/>
                </a:solidFill>
              </a:rPr>
              <a:t>; eitriges Sputum</a:t>
            </a:r>
          </a:p>
          <a:p>
            <a:pPr marL="449263">
              <a:spcAft>
                <a:spcPts val="1200"/>
              </a:spcAft>
              <a:buClr>
                <a:srgbClr val="0070C0"/>
              </a:buClr>
            </a:pPr>
            <a:r>
              <a:rPr lang="de-DE" sz="1800" b="1" dirty="0" smtClean="0">
                <a:solidFill>
                  <a:srgbClr val="404040"/>
                </a:solidFill>
              </a:rPr>
              <a:t>ODER</a:t>
            </a:r>
          </a:p>
          <a:p>
            <a:pPr marL="742856" lvl="1" indent="-285750" algn="l">
              <a:spcAft>
                <a:spcPts val="300"/>
              </a:spcAft>
              <a:buClr>
                <a:srgbClr val="0070C0"/>
              </a:buClr>
              <a:buFont typeface="Wingdings" panose="05000000000000000000" pitchFamily="2" charset="2"/>
              <a:buChar char="§"/>
            </a:pPr>
            <a:r>
              <a:rPr lang="de-DE" sz="1800" dirty="0" smtClean="0">
                <a:solidFill>
                  <a:srgbClr val="404040"/>
                </a:solidFill>
              </a:rPr>
              <a:t>Eine Verschlimmerung </a:t>
            </a:r>
            <a:r>
              <a:rPr lang="de-DE" sz="1800" u="sng" dirty="0" smtClean="0">
                <a:solidFill>
                  <a:srgbClr val="404040"/>
                </a:solidFill>
              </a:rPr>
              <a:t>jeglichen schweren</a:t>
            </a:r>
            <a:r>
              <a:rPr lang="de-DE" sz="1800" dirty="0" smtClean="0">
                <a:solidFill>
                  <a:srgbClr val="404040"/>
                </a:solidFill>
              </a:rPr>
              <a:t> Symptoms zusammen mit einem Anstieg in der Schwere </a:t>
            </a:r>
            <a:r>
              <a:rPr lang="de-DE" sz="1800" u="sng" dirty="0" smtClean="0">
                <a:solidFill>
                  <a:srgbClr val="404040"/>
                </a:solidFill>
              </a:rPr>
              <a:t>eines der folgenden, leichteren Symptome</a:t>
            </a:r>
            <a:r>
              <a:rPr lang="de-DE" sz="1800" dirty="0" smtClean="0">
                <a:solidFill>
                  <a:srgbClr val="404040"/>
                </a:solidFill>
              </a:rPr>
              <a:t> für mindestens </a:t>
            </a:r>
            <a:r>
              <a:rPr lang="de-DE" sz="1800" b="1" dirty="0" smtClean="0">
                <a:solidFill>
                  <a:srgbClr val="404040"/>
                </a:solidFill>
              </a:rPr>
              <a:t>2 Tage in Folge:</a:t>
            </a:r>
          </a:p>
          <a:p>
            <a:pPr lvl="2" algn="l"/>
            <a:r>
              <a:rPr lang="de-DE" sz="1800" dirty="0" smtClean="0">
                <a:solidFill>
                  <a:srgbClr val="404040"/>
                </a:solidFill>
              </a:rPr>
              <a:t>- Halsschmerzen; Erkältung (laufende und/oder verstopfte Nase); Fieber; mit oder ohne Grund; Husten; Keuchen</a:t>
            </a:r>
          </a:p>
        </p:txBody>
      </p:sp>
    </p:spTree>
    <p:extLst>
      <p:ext uri="{BB962C8B-B14F-4D97-AF65-F5344CB8AC3E}">
        <p14:creationId xmlns:p14="http://schemas.microsoft.com/office/powerpoint/2010/main" val="77550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dirty="0">
                <a:solidFill>
                  <a:srgbClr val="145477"/>
                </a:solidFill>
              </a:rPr>
              <a:t>Schweregrad der Exazerbationen</a:t>
            </a:r>
            <a:endParaRPr lang="en-US" dirty="0">
              <a:latin typeface="DIN Alternate"/>
            </a:endParaRPr>
          </a:p>
        </p:txBody>
      </p:sp>
      <p:sp>
        <p:nvSpPr>
          <p:cNvPr id="5" name="Content Placeholder 2"/>
          <p:cNvSpPr txBox="1">
            <a:spLocks/>
          </p:cNvSpPr>
          <p:nvPr/>
        </p:nvSpPr>
        <p:spPr bwMode="auto">
          <a:xfrm>
            <a:off x="323850" y="1775085"/>
            <a:ext cx="8496300" cy="2950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600"/>
              </a:spcBef>
            </a:pPr>
            <a:r>
              <a:rPr lang="de-DE" sz="1800" dirty="0" smtClean="0">
                <a:solidFill>
                  <a:srgbClr val="404040"/>
                </a:solidFill>
              </a:rPr>
              <a:t>Exazerbationen, definiert gemäß den Anthonisen-Kriterien</a:t>
            </a:r>
            <a:r>
              <a:rPr lang="de-DE" sz="1800" baseline="30000" dirty="0" smtClean="0">
                <a:solidFill>
                  <a:srgbClr val="404040"/>
                </a:solidFill>
              </a:rPr>
              <a:t>1</a:t>
            </a:r>
            <a:r>
              <a:rPr lang="de-DE" sz="1800" dirty="0" smtClean="0">
                <a:solidFill>
                  <a:srgbClr val="404040"/>
                </a:solidFill>
              </a:rPr>
              <a:t>, wurden wie folgt eingeordnet:</a:t>
            </a:r>
          </a:p>
          <a:p>
            <a:pPr marL="919163" indent="-285750">
              <a:spcBef>
                <a:spcPts val="600"/>
              </a:spcBef>
              <a:buFont typeface="Wingdings" panose="05000000000000000000" pitchFamily="2" charset="2"/>
              <a:buChar char="§"/>
            </a:pPr>
            <a:r>
              <a:rPr lang="de-DE" sz="1800" b="1" dirty="0" smtClean="0">
                <a:solidFill>
                  <a:srgbClr val="404040"/>
                </a:solidFill>
              </a:rPr>
              <a:t>mild</a:t>
            </a:r>
            <a:r>
              <a:rPr lang="de-DE" sz="1800" dirty="0" smtClean="0">
                <a:solidFill>
                  <a:srgbClr val="404040"/>
                </a:solidFill>
              </a:rPr>
              <a:t> (Verschlechterung der Symptome für &gt; 2 aufeinanderfolgende Tage, keine Behandlung mit systemischen </a:t>
            </a:r>
            <a:r>
              <a:rPr lang="de-DE" sz="1800" dirty="0" err="1" smtClean="0">
                <a:solidFill>
                  <a:srgbClr val="404040"/>
                </a:solidFill>
              </a:rPr>
              <a:t>Kortikosteroiden</a:t>
            </a:r>
            <a:r>
              <a:rPr lang="de-DE" sz="1800" dirty="0" smtClean="0">
                <a:solidFill>
                  <a:srgbClr val="404040"/>
                </a:solidFill>
              </a:rPr>
              <a:t> und/oder Antibiotika)</a:t>
            </a:r>
          </a:p>
          <a:p>
            <a:pPr marL="919163" indent="-285750">
              <a:spcBef>
                <a:spcPts val="600"/>
              </a:spcBef>
              <a:buFont typeface="Wingdings" panose="05000000000000000000" pitchFamily="2" charset="2"/>
              <a:buChar char="§"/>
            </a:pPr>
            <a:r>
              <a:rPr lang="de-DE" sz="1800" b="1" dirty="0" smtClean="0">
                <a:solidFill>
                  <a:srgbClr val="404040"/>
                </a:solidFill>
              </a:rPr>
              <a:t>moderat</a:t>
            </a:r>
            <a:r>
              <a:rPr lang="de-DE" sz="1800" dirty="0" smtClean="0">
                <a:solidFill>
                  <a:srgbClr val="404040"/>
                </a:solidFill>
              </a:rPr>
              <a:t> (mit systemischen </a:t>
            </a:r>
            <a:r>
              <a:rPr lang="de-DE" sz="1800" dirty="0" err="1" smtClean="0">
                <a:solidFill>
                  <a:srgbClr val="404040"/>
                </a:solidFill>
              </a:rPr>
              <a:t>Kortikosteroiden</a:t>
            </a:r>
            <a:r>
              <a:rPr lang="de-DE" sz="1800" dirty="0" smtClean="0">
                <a:solidFill>
                  <a:srgbClr val="404040"/>
                </a:solidFill>
              </a:rPr>
              <a:t> und/oder Antibiotika behandelt)</a:t>
            </a:r>
          </a:p>
          <a:p>
            <a:pPr marL="919163" indent="-285750">
              <a:spcBef>
                <a:spcPts val="600"/>
              </a:spcBef>
              <a:buFont typeface="Wingdings" panose="05000000000000000000" pitchFamily="2" charset="2"/>
              <a:buChar char="§"/>
            </a:pPr>
            <a:r>
              <a:rPr lang="de-DE" sz="1800" b="1" dirty="0" smtClean="0">
                <a:solidFill>
                  <a:srgbClr val="404040"/>
                </a:solidFill>
              </a:rPr>
              <a:t>schwer</a:t>
            </a:r>
            <a:r>
              <a:rPr lang="de-DE" sz="1800" dirty="0" smtClean="0">
                <a:solidFill>
                  <a:srgbClr val="404040"/>
                </a:solidFill>
              </a:rPr>
              <a:t> (erforderte eine stationäre Aufnahme [oder einen Besuch in der Notaufnahme von &gt; 24 Stunden] zusätzlich zu einer Behandlung mit systemischen </a:t>
            </a:r>
            <a:r>
              <a:rPr lang="de-DE" sz="1800" dirty="0" err="1" smtClean="0">
                <a:solidFill>
                  <a:srgbClr val="404040"/>
                </a:solidFill>
              </a:rPr>
              <a:t>Kortikosteroiden</a:t>
            </a:r>
            <a:r>
              <a:rPr lang="de-DE" sz="1800" dirty="0" smtClean="0">
                <a:solidFill>
                  <a:srgbClr val="404040"/>
                </a:solidFill>
              </a:rPr>
              <a:t> und/oder Antibiotika)</a:t>
            </a:r>
          </a:p>
        </p:txBody>
      </p:sp>
    </p:spTree>
    <p:extLst>
      <p:ext uri="{BB962C8B-B14F-4D97-AF65-F5344CB8AC3E}">
        <p14:creationId xmlns:p14="http://schemas.microsoft.com/office/powerpoint/2010/main" val="23696156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Beide Behandlungsgruppen waren im Hinblick auf demographische Gegebenheiten und Krankengeschichte ausgewogen (1/2)</a:t>
            </a:r>
            <a:endParaRPr lang="en-US" sz="2000" dirty="0">
              <a:latin typeface="DIN Alternate"/>
            </a:endParaRPr>
          </a:p>
        </p:txBody>
      </p:sp>
      <p:graphicFrame>
        <p:nvGraphicFramePr>
          <p:cNvPr id="8" name="Table 7"/>
          <p:cNvGraphicFramePr>
            <a:graphicFrameLocks noGrp="1"/>
          </p:cNvGraphicFramePr>
          <p:nvPr>
            <p:extLst>
              <p:ext uri="{D42A27DB-BD31-4B8C-83A1-F6EECF244321}">
                <p14:modId xmlns:p14="http://schemas.microsoft.com/office/powerpoint/2010/main" val="3772680647"/>
              </p:ext>
            </p:extLst>
          </p:nvPr>
        </p:nvGraphicFramePr>
        <p:xfrm>
          <a:off x="107380" y="1566778"/>
          <a:ext cx="8929240" cy="5240925"/>
        </p:xfrm>
        <a:graphic>
          <a:graphicData uri="http://schemas.openxmlformats.org/drawingml/2006/table">
            <a:tbl>
              <a:tblPr firstRow="1" bandRow="1" bandCol="1">
                <a:tableStyleId>{5C22544A-7EE6-4342-B048-85BDC9FD1C3A}</a:tableStyleId>
              </a:tblPr>
              <a:tblGrid>
                <a:gridCol w="3606006"/>
                <a:gridCol w="2365882"/>
                <a:gridCol w="1700478"/>
                <a:gridCol w="1256874"/>
              </a:tblGrid>
              <a:tr h="995702">
                <a:tc>
                  <a:txBody>
                    <a:bodyPr/>
                    <a:lstStyle/>
                    <a:p>
                      <a:pPr algn="ctr">
                        <a:lnSpc>
                          <a:spcPct val="115000"/>
                        </a:lnSpc>
                        <a:spcAft>
                          <a:spcPts val="0"/>
                        </a:spcAft>
                      </a:pPr>
                      <a:r>
                        <a:rPr lang="en-US" sz="1400" dirty="0">
                          <a:effectLst/>
                        </a:rPr>
                        <a:t> </a:t>
                      </a:r>
                      <a:endParaRPr lang="en-GB" sz="1400" dirty="0">
                        <a:effectLst/>
                        <a:latin typeface="Calibri" panose="020F0502020204030204" pitchFamily="34" charset="0"/>
                      </a:endParaRP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IND/GLY</a:t>
                      </a:r>
                    </a:p>
                    <a:p>
                      <a:pPr algn="ctr">
                        <a:lnSpc>
                          <a:spcPct val="115000"/>
                        </a:lnSpc>
                        <a:spcAft>
                          <a:spcPts val="0"/>
                        </a:spcAft>
                      </a:pPr>
                      <a:r>
                        <a:rPr lang="de-DE" sz="1400" b="1" i="0" dirty="0" smtClean="0">
                          <a:solidFill>
                            <a:schemeClr val="tx1"/>
                          </a:solidFill>
                        </a:rPr>
                        <a:t>110/50 μg einmal tgl.</a:t>
                      </a:r>
                    </a:p>
                    <a:p>
                      <a:pPr algn="ctr">
                        <a:lnSpc>
                          <a:spcPct val="115000"/>
                        </a:lnSpc>
                        <a:spcAft>
                          <a:spcPts val="0"/>
                        </a:spcAft>
                      </a:pPr>
                      <a:r>
                        <a:rPr lang="de-DE" sz="1400" b="1" i="0" dirty="0" smtClean="0">
                          <a:solidFill>
                            <a:schemeClr val="tx1"/>
                          </a:solidFill>
                        </a:rPr>
                        <a:t>(N=1.680)</a:t>
                      </a: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SFC</a:t>
                      </a:r>
                    </a:p>
                    <a:p>
                      <a:pPr algn="ctr">
                        <a:lnSpc>
                          <a:spcPct val="115000"/>
                        </a:lnSpc>
                        <a:spcAft>
                          <a:spcPts val="0"/>
                        </a:spcAft>
                      </a:pPr>
                      <a:r>
                        <a:rPr lang="de-DE" sz="1400" b="1" i="0" dirty="0" smtClean="0">
                          <a:solidFill>
                            <a:schemeClr val="tx1"/>
                          </a:solidFill>
                        </a:rPr>
                        <a:t>50/500 μg zweimal tgl.</a:t>
                      </a:r>
                    </a:p>
                    <a:p>
                      <a:pPr algn="ctr">
                        <a:lnSpc>
                          <a:spcPct val="115000"/>
                        </a:lnSpc>
                        <a:spcAft>
                          <a:spcPts val="0"/>
                        </a:spcAft>
                      </a:pPr>
                      <a:r>
                        <a:rPr lang="de-DE" sz="1400" b="1" i="0" dirty="0" smtClean="0">
                          <a:solidFill>
                            <a:schemeClr val="tx1"/>
                          </a:solidFill>
                        </a:rPr>
                        <a:t>(N=1.682)</a:t>
                      </a: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Gesamt</a:t>
                      </a:r>
                    </a:p>
                    <a:p>
                      <a:pPr algn="ctr">
                        <a:lnSpc>
                          <a:spcPct val="115000"/>
                        </a:lnSpc>
                        <a:spcBef>
                          <a:spcPts val="0"/>
                        </a:spcBef>
                        <a:spcAft>
                          <a:spcPts val="0"/>
                        </a:spcAft>
                      </a:pPr>
                      <a:r>
                        <a:rPr lang="de-DE" sz="1400" b="1" i="0" dirty="0" smtClean="0">
                          <a:solidFill>
                            <a:schemeClr val="tx1"/>
                          </a:solidFill>
                        </a:rPr>
                        <a:t>(N=3.362)</a:t>
                      </a:r>
                    </a:p>
                  </a:txBody>
                  <a:tcPr marL="48277" marR="48277" marT="0" marB="0" anchor="ctr">
                    <a:solidFill>
                      <a:schemeClr val="bg2">
                        <a:lumMod val="90000"/>
                      </a:schemeClr>
                    </a:solidFill>
                  </a:tcPr>
                </a:tc>
              </a:tr>
              <a:tr h="248629">
                <a:tc>
                  <a:txBody>
                    <a:bodyPr/>
                    <a:lstStyle/>
                    <a:p>
                      <a:pPr>
                        <a:lnSpc>
                          <a:spcPct val="115000"/>
                        </a:lnSpc>
                        <a:spcAft>
                          <a:spcPts val="0"/>
                        </a:spcAft>
                      </a:pPr>
                      <a:r>
                        <a:rPr lang="de-DE" sz="1200" b="1" i="0" dirty="0" smtClean="0">
                          <a:solidFill>
                            <a:srgbClr val="404040"/>
                          </a:solidFill>
                        </a:rPr>
                        <a:t>Alter in Jahren</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64,6 (7,9)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64,5 (7,7)</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64,6 (7,8)</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Männliches Geschlecht – Anz. (%)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1.299 (77,3)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1.258 (74,8)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2.557 (76,1)</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Dauer der COPD in Jahren</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7,2 (5,3)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7,3 (5,5)</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7,3 (5,4)</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Anwendung ICS beim Screening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954 (56,8)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939 (55,8)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1.893 (56,3)</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Anwendung von LAMA beim Screening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1.008 (60,0)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1.029 (61,2)</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2.037 (60,6)</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Anwendung von LABA beim Screening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1.129 (67,2)</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1.128 (67,1)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2.257 (67,1)</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Derzeitiger Raucher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664 (39,5)</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669 (39,8)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1.333 (39,6)</a:t>
                      </a:r>
                    </a:p>
                  </a:txBody>
                  <a:tcPr marL="48277" marR="48277" marT="0" marB="0" anchor="ctr">
                    <a:solidFill>
                      <a:schemeClr val="tx2">
                        <a:lumMod val="40000"/>
                        <a:lumOff val="60000"/>
                      </a:schemeClr>
                    </a:solidFill>
                  </a:tcPr>
                </a:tc>
              </a:tr>
              <a:tr h="248629">
                <a:tc>
                  <a:txBody>
                    <a:bodyPr/>
                    <a:lstStyle/>
                    <a:p>
                      <a:pPr>
                        <a:lnSpc>
                          <a:spcPct val="115000"/>
                        </a:lnSpc>
                        <a:spcAft>
                          <a:spcPts val="0"/>
                        </a:spcAft>
                      </a:pPr>
                      <a:r>
                        <a:rPr lang="de-DE" sz="1200" b="1" i="0" dirty="0" smtClean="0">
                          <a:solidFill>
                            <a:srgbClr val="404040"/>
                          </a:solidFill>
                        </a:rPr>
                        <a:t>Schwere der COPD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a:effectLst/>
                        </a:rPr>
                        <a:t> </a:t>
                      </a:r>
                      <a:endParaRPr lang="en-GB" sz="120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dirty="0">
                          <a:effectLst/>
                        </a:rPr>
                        <a:t> </a:t>
                      </a: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dirty="0">
                          <a:effectLst/>
                        </a:rPr>
                        <a:t> </a:t>
                      </a: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Gruppe A</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 (0,1)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 (0,1)</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Gruppe B</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400 (23,8)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422 (25,1)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822 (24,4)</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Gruppe C</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 (0,1)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 (0,1)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 (0,1)</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Gruppe D</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1.265 (75,3)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1.249 (74,3)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2.514 (74,8)</a:t>
                      </a:r>
                    </a:p>
                  </a:txBody>
                  <a:tcPr marL="48277" marR="48277" marT="0" marB="0" anchor="ctr">
                    <a:solidFill>
                      <a:schemeClr val="tx2">
                        <a:lumMod val="40000"/>
                        <a:lumOff val="60000"/>
                      </a:schemeClr>
                    </a:solidFill>
                  </a:tcPr>
                </a:tc>
              </a:tr>
              <a:tr h="267159">
                <a:tc>
                  <a:txBody>
                    <a:bodyPr/>
                    <a:lstStyle/>
                    <a:p>
                      <a:pPr>
                        <a:lnSpc>
                          <a:spcPct val="115000"/>
                        </a:lnSpc>
                        <a:spcAft>
                          <a:spcPts val="0"/>
                        </a:spcAft>
                      </a:pPr>
                      <a:r>
                        <a:rPr lang="de-DE" sz="1200" b="1" i="0" dirty="0" smtClean="0">
                          <a:solidFill>
                            <a:srgbClr val="404040"/>
                          </a:solidFill>
                        </a:rPr>
                        <a:t>Schwere der Einschränkung der Luftzufuhr – Anz. (%)</a:t>
                      </a:r>
                    </a:p>
                  </a:txBody>
                  <a:tcPr marL="48277" marR="48277" marT="0" marB="0" anchor="ctr">
                    <a:solidFill>
                      <a:schemeClr val="tx2">
                        <a:lumMod val="40000"/>
                        <a:lumOff val="60000"/>
                      </a:schemeClr>
                    </a:solidFill>
                  </a:tcPr>
                </a:tc>
                <a:tc>
                  <a:txBody>
                    <a:bodyPr/>
                    <a:lstStyle/>
                    <a:p>
                      <a:pPr algn="ctr">
                        <a:lnSpc>
                          <a:spcPct val="115000"/>
                        </a:lnSpc>
                        <a:spcAft>
                          <a:spcPts val="0"/>
                        </a:spcAft>
                      </a:pP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dirty="0">
                          <a:effectLst/>
                        </a:rPr>
                        <a:t> </a:t>
                      </a: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GOLD 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0</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GOLD 2</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560 (33,3)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563 (33,5)</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1.123 (33,4)</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GOLD 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973 (57,9)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981 (58,3)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1.954 (58,1)</a:t>
                      </a:r>
                    </a:p>
                  </a:txBody>
                  <a:tcPr marL="48277" marR="48277" marT="0" marB="0" anchor="ctr">
                    <a:solidFill>
                      <a:schemeClr val="tx2">
                        <a:lumMod val="40000"/>
                        <a:lumOff val="60000"/>
                      </a:schemeClr>
                    </a:solidFill>
                  </a:tcPr>
                </a:tc>
              </a:tr>
              <a:tr h="248629">
                <a:tc>
                  <a:txBody>
                    <a:bodyPr/>
                    <a:lstStyle/>
                    <a:p>
                      <a:pPr marL="363538" indent="0">
                        <a:lnSpc>
                          <a:spcPct val="115000"/>
                        </a:lnSpc>
                        <a:spcAft>
                          <a:spcPts val="0"/>
                        </a:spcAft>
                      </a:pPr>
                      <a:r>
                        <a:rPr lang="de-DE" sz="1200" b="1" i="0" dirty="0" smtClean="0">
                          <a:solidFill>
                            <a:srgbClr val="404040"/>
                          </a:solidFill>
                        </a:rPr>
                        <a:t>GOLD 4</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133 (7,9)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124 (7,4)</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257 (7,6)</a:t>
                      </a:r>
                    </a:p>
                  </a:txBody>
                  <a:tcPr marL="48277" marR="48277" marT="0" marB="0" anchor="ctr">
                    <a:solidFill>
                      <a:schemeClr val="tx2">
                        <a:lumMod val="40000"/>
                        <a:lumOff val="60000"/>
                      </a:schemeClr>
                    </a:solidFill>
                  </a:tcPr>
                </a:tc>
              </a:tr>
            </a:tbl>
          </a:graphicData>
        </a:graphic>
      </p:graphicFrame>
    </p:spTree>
    <p:extLst>
      <p:ext uri="{BB962C8B-B14F-4D97-AF65-F5344CB8AC3E}">
        <p14:creationId xmlns:p14="http://schemas.microsoft.com/office/powerpoint/2010/main" val="2676754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Beide Behandlungsgruppen waren im Hinblick auf demographische Gegebenheiten und Krankengeschichte ausgewogen </a:t>
            </a:r>
            <a:r>
              <a:rPr lang="de-DE" sz="2000" dirty="0" smtClean="0">
                <a:solidFill>
                  <a:srgbClr val="145477"/>
                </a:solidFill>
              </a:rPr>
              <a:t>(2/2</a:t>
            </a:r>
            <a:r>
              <a:rPr lang="de-DE" sz="2000" dirty="0">
                <a:solidFill>
                  <a:srgbClr val="145477"/>
                </a:solidFill>
              </a:rPr>
              <a:t>)</a:t>
            </a:r>
            <a:endParaRPr lang="en-US" sz="2000" dirty="0">
              <a:latin typeface="DIN Alternate"/>
            </a:endParaRPr>
          </a:p>
        </p:txBody>
      </p:sp>
      <p:graphicFrame>
        <p:nvGraphicFramePr>
          <p:cNvPr id="5" name="Table 4"/>
          <p:cNvGraphicFramePr>
            <a:graphicFrameLocks noGrp="1"/>
          </p:cNvGraphicFramePr>
          <p:nvPr>
            <p:extLst>
              <p:ext uri="{D42A27DB-BD31-4B8C-83A1-F6EECF244321}">
                <p14:modId xmlns:p14="http://schemas.microsoft.com/office/powerpoint/2010/main" val="2084827449"/>
              </p:ext>
            </p:extLst>
          </p:nvPr>
        </p:nvGraphicFramePr>
        <p:xfrm>
          <a:off x="107379" y="1484730"/>
          <a:ext cx="9036622" cy="5328735"/>
        </p:xfrm>
        <a:graphic>
          <a:graphicData uri="http://schemas.openxmlformats.org/drawingml/2006/table">
            <a:tbl>
              <a:tblPr firstRow="1" bandRow="1" bandCol="1">
                <a:tableStyleId>{5C22544A-7EE6-4342-B048-85BDC9FD1C3A}</a:tableStyleId>
              </a:tblPr>
              <a:tblGrid>
                <a:gridCol w="4622069"/>
                <a:gridCol w="1496459"/>
                <a:gridCol w="1571281"/>
                <a:gridCol w="1346813"/>
              </a:tblGrid>
              <a:tr h="1035606">
                <a:tc>
                  <a:txBody>
                    <a:bodyPr/>
                    <a:lstStyle/>
                    <a:p>
                      <a:pPr algn="ctr">
                        <a:lnSpc>
                          <a:spcPct val="115000"/>
                        </a:lnSpc>
                        <a:spcAft>
                          <a:spcPts val="0"/>
                        </a:spcAft>
                      </a:pPr>
                      <a:r>
                        <a:rPr lang="en-US" sz="1400" dirty="0">
                          <a:solidFill>
                            <a:schemeClr val="tx1"/>
                          </a:solidFill>
                          <a:effectLst/>
                        </a:rPr>
                        <a:t> </a:t>
                      </a:r>
                      <a:endParaRPr lang="en-GB" sz="1400" dirty="0">
                        <a:solidFill>
                          <a:schemeClr val="tx1"/>
                        </a:solidFill>
                        <a:effectLst/>
                        <a:latin typeface="Calibri" panose="020F0502020204030204" pitchFamily="34" charset="0"/>
                      </a:endParaRP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IND/GLY</a:t>
                      </a:r>
                    </a:p>
                    <a:p>
                      <a:pPr algn="ctr">
                        <a:lnSpc>
                          <a:spcPct val="115000"/>
                        </a:lnSpc>
                        <a:spcAft>
                          <a:spcPts val="0"/>
                        </a:spcAft>
                      </a:pPr>
                      <a:r>
                        <a:rPr lang="de-DE" sz="1400" b="1" i="0" dirty="0" smtClean="0">
                          <a:solidFill>
                            <a:schemeClr val="tx1"/>
                          </a:solidFill>
                        </a:rPr>
                        <a:t>110/50 μg einmal tgl.</a:t>
                      </a:r>
                    </a:p>
                    <a:p>
                      <a:pPr algn="ctr">
                        <a:lnSpc>
                          <a:spcPct val="115000"/>
                        </a:lnSpc>
                        <a:spcAft>
                          <a:spcPts val="0"/>
                        </a:spcAft>
                      </a:pPr>
                      <a:r>
                        <a:rPr lang="de-DE" sz="1400" b="1" i="0" dirty="0" smtClean="0">
                          <a:solidFill>
                            <a:schemeClr val="tx1"/>
                          </a:solidFill>
                        </a:rPr>
                        <a:t>(N=1.680)</a:t>
                      </a: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SFC</a:t>
                      </a:r>
                    </a:p>
                    <a:p>
                      <a:pPr algn="ctr">
                        <a:lnSpc>
                          <a:spcPct val="115000"/>
                        </a:lnSpc>
                        <a:spcAft>
                          <a:spcPts val="0"/>
                        </a:spcAft>
                      </a:pPr>
                      <a:r>
                        <a:rPr lang="de-DE" sz="1400" b="1" i="0" dirty="0" smtClean="0">
                          <a:solidFill>
                            <a:schemeClr val="tx1"/>
                          </a:solidFill>
                        </a:rPr>
                        <a:t>50/500 μg zweimal tgl.</a:t>
                      </a:r>
                    </a:p>
                    <a:p>
                      <a:pPr algn="ctr">
                        <a:lnSpc>
                          <a:spcPct val="115000"/>
                        </a:lnSpc>
                        <a:spcAft>
                          <a:spcPts val="0"/>
                        </a:spcAft>
                      </a:pPr>
                      <a:r>
                        <a:rPr lang="de-DE" sz="1400" b="1" i="0" dirty="0" smtClean="0">
                          <a:solidFill>
                            <a:schemeClr val="tx1"/>
                          </a:solidFill>
                        </a:rPr>
                        <a:t>(N=1.682)</a:t>
                      </a:r>
                    </a:p>
                  </a:txBody>
                  <a:tcPr marL="48277" marR="48277" marT="0" marB="0" anchor="ctr">
                    <a:solidFill>
                      <a:schemeClr val="bg2">
                        <a:lumMod val="90000"/>
                      </a:schemeClr>
                    </a:solidFill>
                  </a:tcPr>
                </a:tc>
                <a:tc>
                  <a:txBody>
                    <a:bodyPr/>
                    <a:lstStyle/>
                    <a:p>
                      <a:pPr algn="ctr">
                        <a:lnSpc>
                          <a:spcPct val="115000"/>
                        </a:lnSpc>
                        <a:spcAft>
                          <a:spcPts val="0"/>
                        </a:spcAft>
                      </a:pPr>
                      <a:r>
                        <a:rPr lang="de-DE" sz="1400" b="1" i="0" dirty="0" smtClean="0">
                          <a:solidFill>
                            <a:schemeClr val="tx1"/>
                          </a:solidFill>
                        </a:rPr>
                        <a:t>Gesamt</a:t>
                      </a:r>
                    </a:p>
                    <a:p>
                      <a:pPr algn="ctr">
                        <a:lnSpc>
                          <a:spcPct val="115000"/>
                        </a:lnSpc>
                        <a:spcBef>
                          <a:spcPts val="0"/>
                        </a:spcBef>
                        <a:spcAft>
                          <a:spcPts val="0"/>
                        </a:spcAft>
                      </a:pPr>
                      <a:r>
                        <a:rPr lang="de-DE" sz="1400" b="1" i="0" dirty="0" smtClean="0">
                          <a:solidFill>
                            <a:schemeClr val="tx1"/>
                          </a:solidFill>
                        </a:rPr>
                        <a:t>(N=3.362)</a:t>
                      </a:r>
                    </a:p>
                  </a:txBody>
                  <a:tcPr marL="48277" marR="48277" marT="0" marB="0" anchor="ctr">
                    <a:solidFill>
                      <a:schemeClr val="bg2">
                        <a:lumMod val="90000"/>
                      </a:schemeClr>
                    </a:solidFill>
                  </a:tcPr>
                </a:tc>
              </a:tr>
              <a:tr h="254944">
                <a:tc>
                  <a:txBody>
                    <a:bodyPr/>
                    <a:lstStyle/>
                    <a:p>
                      <a:pPr>
                        <a:lnSpc>
                          <a:spcPct val="115000"/>
                        </a:lnSpc>
                        <a:spcAft>
                          <a:spcPts val="0"/>
                        </a:spcAft>
                      </a:pPr>
                      <a:r>
                        <a:rPr lang="de-DE" sz="1200" b="1" i="0" dirty="0" smtClean="0">
                          <a:solidFill>
                            <a:srgbClr val="404040"/>
                          </a:solidFill>
                        </a:rPr>
                        <a:t>FEV</a:t>
                      </a:r>
                      <a:r>
                        <a:rPr lang="de-DE" sz="1200" b="1" i="0" baseline="-25000" dirty="0" smtClean="0">
                          <a:solidFill>
                            <a:srgbClr val="404040"/>
                          </a:solidFill>
                        </a:rPr>
                        <a:t>1</a:t>
                      </a:r>
                      <a:r>
                        <a:rPr lang="de-DE" sz="1200" b="1" i="0" dirty="0" smtClean="0">
                          <a:solidFill>
                            <a:srgbClr val="404040"/>
                          </a:solidFill>
                        </a:rPr>
                        <a:t> vor Bronchodilatation in Litern</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1,0 (0,3)</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1,0 (0,3)</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1,0 (0,3)</a:t>
                      </a:r>
                    </a:p>
                  </a:txBody>
                  <a:tcPr marL="48277" marR="48277" marT="0" marB="0" anchor="ctr">
                    <a:solidFill>
                      <a:srgbClr val="DBDBDB"/>
                    </a:solidFill>
                  </a:tcPr>
                </a:tc>
              </a:tr>
              <a:tr h="254944">
                <a:tc>
                  <a:txBody>
                    <a:bodyPr/>
                    <a:lstStyle/>
                    <a:p>
                      <a:pPr>
                        <a:lnSpc>
                          <a:spcPct val="115000"/>
                        </a:lnSpc>
                        <a:spcAft>
                          <a:spcPts val="0"/>
                        </a:spcAft>
                      </a:pPr>
                      <a:r>
                        <a:rPr lang="de-DE" sz="1200" b="1" i="0" dirty="0" smtClean="0">
                          <a:solidFill>
                            <a:srgbClr val="404040"/>
                          </a:solidFill>
                        </a:rPr>
                        <a:t>FEV</a:t>
                      </a:r>
                      <a:r>
                        <a:rPr lang="de-DE" sz="1200" b="1" i="0" baseline="-25000" dirty="0" smtClean="0">
                          <a:solidFill>
                            <a:srgbClr val="404040"/>
                          </a:solidFill>
                        </a:rPr>
                        <a:t>1</a:t>
                      </a:r>
                      <a:r>
                        <a:rPr lang="de-DE" sz="1200" b="1" i="0" dirty="0" smtClean="0">
                          <a:solidFill>
                            <a:srgbClr val="404040"/>
                          </a:solidFill>
                        </a:rPr>
                        <a:t> nach Bronchodilatation in Litern</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1,2 (0,3)</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1,2 (0,4)</a:t>
                      </a:r>
                    </a:p>
                  </a:txBody>
                  <a:tcPr marL="48277" marR="48277" marT="0" marB="0" anchor="ctr">
                    <a:solidFill>
                      <a:srgbClr val="DBDBDB"/>
                    </a:solidFill>
                  </a:tcPr>
                </a:tc>
                <a:tc>
                  <a:txBody>
                    <a:bodyPr/>
                    <a:lstStyle/>
                    <a:p>
                      <a:pPr algn="ctr">
                        <a:lnSpc>
                          <a:spcPct val="115000"/>
                        </a:lnSpc>
                        <a:spcAft>
                          <a:spcPts val="0"/>
                        </a:spcAft>
                      </a:pPr>
                      <a:r>
                        <a:rPr lang="de-DE" sz="1200" b="0" i="0" dirty="0" smtClean="0">
                          <a:solidFill>
                            <a:srgbClr val="404040"/>
                          </a:solidFill>
                        </a:rPr>
                        <a:t>1,2 (0,3)</a:t>
                      </a:r>
                    </a:p>
                  </a:txBody>
                  <a:tcPr marL="48277" marR="48277" marT="0" marB="0" anchor="ctr">
                    <a:solidFill>
                      <a:srgbClr val="DBDBDB"/>
                    </a:solidFill>
                  </a:tcPr>
                </a:tc>
              </a:tr>
              <a:tr h="254944">
                <a:tc>
                  <a:txBody>
                    <a:bodyPr/>
                    <a:lstStyle/>
                    <a:p>
                      <a:pPr>
                        <a:lnSpc>
                          <a:spcPct val="115000"/>
                        </a:lnSpc>
                        <a:spcAft>
                          <a:spcPts val="0"/>
                        </a:spcAft>
                      </a:pPr>
                      <a:r>
                        <a:rPr lang="de-DE" sz="1200" b="1" i="0" dirty="0" smtClean="0">
                          <a:solidFill>
                            <a:srgbClr val="404040"/>
                          </a:solidFill>
                        </a:rPr>
                        <a:t>FEV</a:t>
                      </a:r>
                      <a:r>
                        <a:rPr lang="de-DE" sz="1200" b="1" i="0" baseline="-25000" dirty="0" smtClean="0">
                          <a:solidFill>
                            <a:srgbClr val="404040"/>
                          </a:solidFill>
                        </a:rPr>
                        <a:t>1</a:t>
                      </a:r>
                      <a:r>
                        <a:rPr lang="de-DE" sz="1200" b="1" i="0" dirty="0" smtClean="0">
                          <a:solidFill>
                            <a:srgbClr val="404040"/>
                          </a:solidFill>
                        </a:rPr>
                        <a:t> nach der Bronchodilatation – % des Sollwerts</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44,0 (9,5)</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44,1 (9,4)</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44,1 (9,5)</a:t>
                      </a:r>
                    </a:p>
                  </a:txBody>
                  <a:tcPr marL="48277" marR="48277" marT="0" marB="0" anchor="ctr">
                    <a:solidFill>
                      <a:schemeClr val="tx2">
                        <a:lumMod val="40000"/>
                        <a:lumOff val="60000"/>
                      </a:schemeClr>
                    </a:solidFill>
                  </a:tcPr>
                </a:tc>
              </a:tr>
              <a:tr h="450447">
                <a:tc>
                  <a:txBody>
                    <a:bodyPr/>
                    <a:lstStyle/>
                    <a:p>
                      <a:pPr>
                        <a:lnSpc>
                          <a:spcPct val="115000"/>
                        </a:lnSpc>
                        <a:spcAft>
                          <a:spcPts val="0"/>
                        </a:spcAft>
                      </a:pPr>
                      <a:r>
                        <a:rPr lang="de-DE" sz="1200" b="1" i="0" dirty="0" smtClean="0">
                          <a:solidFill>
                            <a:srgbClr val="404040"/>
                          </a:solidFill>
                        </a:rPr>
                        <a:t>Reversibilität des FEV</a:t>
                      </a:r>
                      <a:r>
                        <a:rPr lang="de-DE" sz="1200" b="1" i="0" baseline="-25000" dirty="0" smtClean="0">
                          <a:solidFill>
                            <a:srgbClr val="404040"/>
                          </a:solidFill>
                        </a:rPr>
                        <a:t>1</a:t>
                      </a:r>
                      <a:r>
                        <a:rPr lang="de-DE" sz="1200" b="1" i="0" dirty="0" smtClean="0">
                          <a:solidFill>
                            <a:srgbClr val="404040"/>
                          </a:solidFill>
                        </a:rPr>
                        <a:t> nach der Bronchodilatation – % des Baselinewerts</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22,2 (16,0)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22,5 (16,0)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22,4 (16,0)</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FEV</a:t>
                      </a:r>
                      <a:r>
                        <a:rPr lang="de-DE" sz="1200" b="1" i="0" baseline="-25000" dirty="0" smtClean="0">
                          <a:solidFill>
                            <a:srgbClr val="404040"/>
                          </a:solidFill>
                        </a:rPr>
                        <a:t>1</a:t>
                      </a:r>
                      <a:r>
                        <a:rPr lang="de-DE" sz="1200" b="1" i="0" dirty="0" smtClean="0">
                          <a:solidFill>
                            <a:srgbClr val="404040"/>
                          </a:solidFill>
                        </a:rPr>
                        <a:t>/FVC-Verhältnis nach der Bronchodilatation –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41,7 (9,8)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41,5 (9,9)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41,6 (9,9)</a:t>
                      </a:r>
                    </a:p>
                  </a:txBody>
                  <a:tcPr marL="48277" marR="48277" marT="0" marB="0" anchor="ctr">
                    <a:solidFill>
                      <a:schemeClr val="tx2">
                        <a:lumMod val="40000"/>
                        <a:lumOff val="60000"/>
                      </a:schemeClr>
                    </a:solidFill>
                  </a:tcPr>
                </a:tc>
              </a:tr>
              <a:tr h="284865">
                <a:tc gridSpan="4">
                  <a:txBody>
                    <a:bodyPr/>
                    <a:lstStyle/>
                    <a:p>
                      <a:pPr>
                        <a:lnSpc>
                          <a:spcPct val="115000"/>
                        </a:lnSpc>
                        <a:spcAft>
                          <a:spcPts val="0"/>
                        </a:spcAft>
                      </a:pPr>
                      <a:r>
                        <a:rPr lang="de-DE" sz="1200" b="1" i="0" dirty="0" smtClean="0">
                          <a:solidFill>
                            <a:srgbClr val="404040"/>
                          </a:solidFill>
                        </a:rPr>
                        <a:t>Anzahl der COPD-Exazerbationen im vorherigen Jahr – Anz. (%)</a:t>
                      </a:r>
                    </a:p>
                  </a:txBody>
                  <a:tcPr marL="48277" marR="48277" marT="0" marB="0" anchor="ctr">
                    <a:solidFill>
                      <a:schemeClr val="tx2">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254944">
                <a:tc>
                  <a:txBody>
                    <a:bodyPr/>
                    <a:lstStyle/>
                    <a:p>
                      <a:pPr>
                        <a:lnSpc>
                          <a:spcPct val="115000"/>
                        </a:lnSpc>
                        <a:spcAft>
                          <a:spcPts val="0"/>
                        </a:spcAft>
                      </a:pPr>
                      <a:r>
                        <a:rPr lang="de-DE" sz="1200" b="1" i="0" dirty="0" smtClean="0">
                          <a:solidFill>
                            <a:srgbClr val="404040"/>
                          </a:solidFill>
                        </a:rPr>
                        <a:t>     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1.355 (80,7)</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1.355 (80,6)</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2.710 (80,6)</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     ≥ 2</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324 (19,3)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325 (19,3)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649 (19,3)</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SGRQ-C-Gesamtscore</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47,3 (15,8)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47,2 (15,9)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47,3 (15,8)</a:t>
                      </a:r>
                    </a:p>
                  </a:txBody>
                  <a:tcPr marL="48277" marR="48277" marT="0" marB="0" anchor="ctr">
                    <a:solidFill>
                      <a:schemeClr val="tx2">
                        <a:lumMod val="40000"/>
                        <a:lumOff val="60000"/>
                      </a:schemeClr>
                    </a:solidFill>
                  </a:tcPr>
                </a:tc>
              </a:tr>
              <a:tr h="243545">
                <a:tc>
                  <a:txBody>
                    <a:bodyPr/>
                    <a:lstStyle/>
                    <a:p>
                      <a:pPr>
                        <a:lnSpc>
                          <a:spcPct val="115000"/>
                        </a:lnSpc>
                        <a:spcAft>
                          <a:spcPts val="0"/>
                        </a:spcAft>
                      </a:pPr>
                      <a:r>
                        <a:rPr lang="de-DE" sz="1200" b="1" i="0" dirty="0" smtClean="0">
                          <a:solidFill>
                            <a:srgbClr val="404040"/>
                          </a:solidFill>
                        </a:rPr>
                        <a:t>CAT-Score</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16,9 (7,1)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16,6 (7,0)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16,7 (7,0)</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mMRC-Dyspnoe-Skala – Anz. (%)</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a:effectLst/>
                        </a:rPr>
                        <a:t> </a:t>
                      </a:r>
                      <a:endParaRPr lang="en-GB" sz="120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dirty="0">
                          <a:effectLst/>
                        </a:rPr>
                        <a:t> </a:t>
                      </a: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en-US" sz="1200" dirty="0">
                          <a:effectLst/>
                        </a:rPr>
                        <a:t> </a:t>
                      </a:r>
                      <a:endParaRPr lang="en-GB" sz="1200" dirty="0">
                        <a:effectLst/>
                        <a:latin typeface="Calibri" panose="020F0502020204030204" pitchFamily="34" charset="0"/>
                      </a:endParaRP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     Grad 2</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1.202 (71,5)</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1.210 (71,9)</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2.412 (71,7)</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     Grad 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439 (26,1)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432 (25,7)</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871 (25,9)</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     Grad 4</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36 (2,1)</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38 (2,3)</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74 (2,2)</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Anwendung der Notfallbehandlung – Sprühstöße/Tag</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3,95 (3,8)</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4,12 (4,0)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4,0 (3,9)</a:t>
                      </a:r>
                    </a:p>
                  </a:txBody>
                  <a:tcPr marL="48277" marR="48277" marT="0" marB="0" anchor="ctr">
                    <a:solidFill>
                      <a:schemeClr val="tx2">
                        <a:lumMod val="40000"/>
                        <a:lumOff val="60000"/>
                      </a:schemeClr>
                    </a:solidFill>
                  </a:tcPr>
                </a:tc>
              </a:tr>
              <a:tr h="254944">
                <a:tc>
                  <a:txBody>
                    <a:bodyPr/>
                    <a:lstStyle/>
                    <a:p>
                      <a:pPr>
                        <a:lnSpc>
                          <a:spcPct val="115000"/>
                        </a:lnSpc>
                        <a:spcAft>
                          <a:spcPts val="0"/>
                        </a:spcAft>
                      </a:pPr>
                      <a:r>
                        <a:rPr lang="de-DE" sz="1200" b="1" i="0" dirty="0" smtClean="0">
                          <a:solidFill>
                            <a:srgbClr val="404040"/>
                          </a:solidFill>
                        </a:rPr>
                        <a:t>Kortisol im Urin – ng/ml</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16,3 (20,7)</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15,8 (24,0)</a:t>
                      </a:r>
                    </a:p>
                  </a:txBody>
                  <a:tcPr marL="48277" marR="48277" marT="0" marB="0" anchor="ctr">
                    <a:solidFill>
                      <a:schemeClr val="tx2">
                        <a:lumMod val="40000"/>
                        <a:lumOff val="60000"/>
                      </a:schemeClr>
                    </a:solidFill>
                  </a:tcPr>
                </a:tc>
                <a:tc>
                  <a:txBody>
                    <a:bodyPr/>
                    <a:lstStyle/>
                    <a:p>
                      <a:pPr algn="ctr">
                        <a:lnSpc>
                          <a:spcPct val="115000"/>
                        </a:lnSpc>
                        <a:spcAft>
                          <a:spcPts val="0"/>
                        </a:spcAft>
                      </a:pPr>
                      <a:r>
                        <a:rPr lang="de-DE" sz="1200" b="0" i="0" dirty="0" smtClean="0">
                          <a:solidFill>
                            <a:srgbClr val="404040"/>
                          </a:solidFill>
                        </a:rPr>
                        <a:t>16,0 (22,4)</a:t>
                      </a:r>
                    </a:p>
                  </a:txBody>
                  <a:tcPr marL="48277" marR="48277" marT="0" marB="0" anchor="ctr">
                    <a:solidFill>
                      <a:schemeClr val="tx2">
                        <a:lumMod val="40000"/>
                        <a:lumOff val="60000"/>
                      </a:schemeClr>
                    </a:solidFill>
                  </a:tcPr>
                </a:tc>
              </a:tr>
            </a:tbl>
          </a:graphicData>
        </a:graphic>
      </p:graphicFrame>
    </p:spTree>
    <p:extLst>
      <p:ext uri="{BB962C8B-B14F-4D97-AF65-F5344CB8AC3E}">
        <p14:creationId xmlns:p14="http://schemas.microsoft.com/office/powerpoint/2010/main" val="22925262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251400"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Primärer Endpunkt: Die Nichtunterlegenheit und Überlegenheit von IND/GLY gegenüber SFC wurde während 52 Behandlungswochen </a:t>
            </a:r>
          </a:p>
          <a:p>
            <a:r>
              <a:rPr lang="de-DE" sz="2000" dirty="0">
                <a:solidFill>
                  <a:srgbClr val="145477"/>
                </a:solidFill>
              </a:rPr>
              <a:t>bezüglich der Rate aller COPD-Exazerbationen festgestellt</a:t>
            </a:r>
          </a:p>
        </p:txBody>
      </p:sp>
      <p:grpSp>
        <p:nvGrpSpPr>
          <p:cNvPr id="21" name="Group 20"/>
          <p:cNvGrpSpPr/>
          <p:nvPr/>
        </p:nvGrpSpPr>
        <p:grpSpPr>
          <a:xfrm>
            <a:off x="3211339" y="2376966"/>
            <a:ext cx="1678648" cy="1839700"/>
            <a:chOff x="3136116" y="2877976"/>
            <a:chExt cx="1678648" cy="1839700"/>
          </a:xfrm>
        </p:grpSpPr>
        <p:sp>
          <p:nvSpPr>
            <p:cNvPr id="22" name="Line 15"/>
            <p:cNvSpPr>
              <a:spLocks noChangeShapeType="1"/>
            </p:cNvSpPr>
            <p:nvPr/>
          </p:nvSpPr>
          <p:spPr bwMode="auto">
            <a:xfrm rot="5400000">
              <a:off x="3861968" y="3725189"/>
              <a:ext cx="0" cy="1215436"/>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3" name="Line 12"/>
            <p:cNvSpPr>
              <a:spLocks noChangeShapeType="1"/>
            </p:cNvSpPr>
            <p:nvPr/>
          </p:nvSpPr>
          <p:spPr bwMode="auto">
            <a:xfrm rot="5400000">
              <a:off x="4014374" y="2519820"/>
              <a:ext cx="0" cy="1314499"/>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4" name="Oval 19"/>
            <p:cNvSpPr>
              <a:spLocks noChangeArrowheads="1"/>
            </p:cNvSpPr>
            <p:nvPr/>
          </p:nvSpPr>
          <p:spPr bwMode="auto">
            <a:xfrm rot="5400000">
              <a:off x="3938660" y="3119145"/>
              <a:ext cx="108000" cy="113329"/>
            </a:xfrm>
            <a:prstGeom prst="ellipse">
              <a:avLst/>
            </a:prstGeom>
            <a:solidFill>
              <a:schemeClr val="tx1">
                <a:lumMod val="50000"/>
              </a:schemeClr>
            </a:solidFill>
            <a:ln w="28575" cap="sq">
              <a:solidFill>
                <a:schemeClr val="tx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5" name="Oval 20"/>
            <p:cNvSpPr>
              <a:spLocks noChangeArrowheads="1"/>
            </p:cNvSpPr>
            <p:nvPr/>
          </p:nvSpPr>
          <p:spPr bwMode="auto">
            <a:xfrm rot="5400000">
              <a:off x="3855099" y="4278812"/>
              <a:ext cx="108000" cy="113329"/>
            </a:xfrm>
            <a:prstGeom prst="ellipse">
              <a:avLst/>
            </a:prstGeom>
            <a:solidFill>
              <a:schemeClr val="tx1">
                <a:lumMod val="50000"/>
              </a:schemeClr>
            </a:solidFill>
            <a:ln w="28575" cap="sq">
              <a:solidFill>
                <a:schemeClr val="tx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6" name="Line 13"/>
            <p:cNvSpPr>
              <a:spLocks noChangeShapeType="1"/>
            </p:cNvSpPr>
            <p:nvPr/>
          </p:nvSpPr>
          <p:spPr bwMode="auto">
            <a:xfrm rot="5400000">
              <a:off x="3311479" y="3177071"/>
              <a:ext cx="91288" cy="0"/>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7" name="Line 14"/>
            <p:cNvSpPr>
              <a:spLocks noChangeShapeType="1"/>
            </p:cNvSpPr>
            <p:nvPr/>
          </p:nvSpPr>
          <p:spPr bwMode="auto">
            <a:xfrm rot="5400000">
              <a:off x="4625980" y="3177071"/>
              <a:ext cx="91288" cy="0"/>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8" name="Line 16"/>
            <p:cNvSpPr>
              <a:spLocks noChangeShapeType="1"/>
            </p:cNvSpPr>
            <p:nvPr/>
          </p:nvSpPr>
          <p:spPr bwMode="auto">
            <a:xfrm rot="5400000">
              <a:off x="3208606" y="4332907"/>
              <a:ext cx="91288" cy="0"/>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29" name="Line 17"/>
            <p:cNvSpPr>
              <a:spLocks noChangeShapeType="1"/>
            </p:cNvSpPr>
            <p:nvPr/>
          </p:nvSpPr>
          <p:spPr bwMode="auto">
            <a:xfrm rot="5400000">
              <a:off x="4424042" y="4332907"/>
              <a:ext cx="91288" cy="0"/>
            </a:xfrm>
            <a:prstGeom prst="line">
              <a:avLst/>
            </a:prstGeom>
            <a:noFill/>
            <a:ln w="28575" cap="sq">
              <a:solidFill>
                <a:schemeClr val="tx1">
                  <a:lumMod val="50000"/>
                </a:schemeClr>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30" name="TextBox 10"/>
            <p:cNvSpPr txBox="1"/>
            <p:nvPr/>
          </p:nvSpPr>
          <p:spPr>
            <a:xfrm>
              <a:off x="3606535" y="3299426"/>
              <a:ext cx="785262"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base">
                <a:spcBef>
                  <a:spcPct val="0"/>
                </a:spcBef>
                <a:spcAft>
                  <a:spcPct val="0"/>
                </a:spcAft>
              </a:pPr>
              <a:r>
                <a:rPr lang="de-DE" b="0" i="0" dirty="0" smtClean="0">
                  <a:solidFill>
                    <a:srgbClr val="404040"/>
                  </a:solidFill>
                </a:rPr>
                <a:t>P = 0,003</a:t>
              </a:r>
            </a:p>
          </p:txBody>
        </p:sp>
        <p:sp>
          <p:nvSpPr>
            <p:cNvPr id="31" name="TextBox 10"/>
            <p:cNvSpPr txBox="1"/>
            <p:nvPr/>
          </p:nvSpPr>
          <p:spPr>
            <a:xfrm>
              <a:off x="3499442" y="4456066"/>
              <a:ext cx="796315"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base">
                <a:spcBef>
                  <a:spcPct val="0"/>
                </a:spcBef>
                <a:spcAft>
                  <a:spcPct val="0"/>
                </a:spcAft>
              </a:pPr>
              <a:r>
                <a:rPr lang="de-DE" b="0" i="0" dirty="0" smtClean="0">
                  <a:solidFill>
                    <a:srgbClr val="404040"/>
                  </a:solidFill>
                </a:rPr>
                <a:t>P &lt; 0,001</a:t>
              </a:r>
            </a:p>
          </p:txBody>
        </p:sp>
        <p:sp>
          <p:nvSpPr>
            <p:cNvPr id="32" name="TextBox 31"/>
            <p:cNvSpPr txBox="1"/>
            <p:nvPr/>
          </p:nvSpPr>
          <p:spPr>
            <a:xfrm>
              <a:off x="3852434" y="2877976"/>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0,89</a:t>
              </a:r>
            </a:p>
          </p:txBody>
        </p:sp>
        <p:sp>
          <p:nvSpPr>
            <p:cNvPr id="33" name="TextBox 32"/>
            <p:cNvSpPr txBox="1"/>
            <p:nvPr/>
          </p:nvSpPr>
          <p:spPr>
            <a:xfrm>
              <a:off x="4528484" y="2877976"/>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0,96</a:t>
              </a:r>
            </a:p>
          </p:txBody>
        </p:sp>
        <p:sp>
          <p:nvSpPr>
            <p:cNvPr id="34" name="TextBox 33"/>
            <p:cNvSpPr txBox="1"/>
            <p:nvPr/>
          </p:nvSpPr>
          <p:spPr>
            <a:xfrm>
              <a:off x="3234090" y="2877976"/>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0,83</a:t>
              </a:r>
            </a:p>
          </p:txBody>
        </p:sp>
        <p:sp>
          <p:nvSpPr>
            <p:cNvPr id="35" name="TextBox 34"/>
            <p:cNvSpPr txBox="1"/>
            <p:nvPr/>
          </p:nvSpPr>
          <p:spPr>
            <a:xfrm>
              <a:off x="3754460" y="4022474"/>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0,88</a:t>
              </a:r>
            </a:p>
          </p:txBody>
        </p:sp>
        <p:sp>
          <p:nvSpPr>
            <p:cNvPr id="36" name="TextBox 35"/>
            <p:cNvSpPr txBox="1"/>
            <p:nvPr/>
          </p:nvSpPr>
          <p:spPr>
            <a:xfrm>
              <a:off x="4343422" y="4022474"/>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0,94</a:t>
              </a:r>
            </a:p>
          </p:txBody>
        </p:sp>
        <p:sp>
          <p:nvSpPr>
            <p:cNvPr id="37" name="TextBox 36"/>
            <p:cNvSpPr txBox="1"/>
            <p:nvPr/>
          </p:nvSpPr>
          <p:spPr>
            <a:xfrm>
              <a:off x="3136116" y="4022474"/>
              <a:ext cx="286280" cy="169277"/>
            </a:xfrm>
            <a:prstGeom prst="rect">
              <a:avLst/>
            </a:prstGeom>
            <a:noFill/>
          </p:spPr>
          <p:txBody>
            <a:bodyPr wrap="square" lIns="0" tIns="0" rIns="0" bIns="0" rtlCol="0" anchor="ctr">
              <a:spAutoFit/>
            </a:bodyPr>
            <a:lstStyle/>
            <a:p>
              <a:pPr algn="ctr"/>
              <a:r>
                <a:rPr lang="de-DE" sz="1100" b="0" i="0" dirty="0" smtClean="0">
                  <a:solidFill>
                    <a:srgbClr val="404040"/>
                  </a:solidFill>
                </a:rPr>
                <a:t>0,82</a:t>
              </a:r>
            </a:p>
          </p:txBody>
        </p:sp>
      </p:grpSp>
      <p:sp>
        <p:nvSpPr>
          <p:cNvPr id="38" name="TextBox 37"/>
          <p:cNvSpPr txBox="1"/>
          <p:nvPr/>
        </p:nvSpPr>
        <p:spPr>
          <a:xfrm>
            <a:off x="2990376" y="4866878"/>
            <a:ext cx="286280" cy="184666"/>
          </a:xfrm>
          <a:prstGeom prst="rect">
            <a:avLst/>
          </a:prstGeom>
          <a:noFill/>
        </p:spPr>
        <p:txBody>
          <a:bodyPr wrap="square" lIns="0" tIns="0" rIns="0" bIns="0" rtlCol="0" anchor="ctr">
            <a:spAutoFit/>
          </a:bodyPr>
          <a:lstStyle/>
          <a:p>
            <a:pPr algn="ctr"/>
            <a:r>
              <a:rPr lang="de-DE" sz="1200" b="0" i="0" dirty="0" smtClean="0">
                <a:solidFill>
                  <a:srgbClr val="404040"/>
                </a:solidFill>
              </a:rPr>
              <a:t>0,8</a:t>
            </a:r>
          </a:p>
        </p:txBody>
      </p:sp>
      <p:sp>
        <p:nvSpPr>
          <p:cNvPr id="41" name="TextBox 40"/>
          <p:cNvSpPr txBox="1"/>
          <p:nvPr/>
        </p:nvSpPr>
        <p:spPr>
          <a:xfrm>
            <a:off x="3996125" y="4866878"/>
            <a:ext cx="286280" cy="184666"/>
          </a:xfrm>
          <a:prstGeom prst="rect">
            <a:avLst/>
          </a:prstGeom>
          <a:noFill/>
        </p:spPr>
        <p:txBody>
          <a:bodyPr wrap="square" lIns="0" tIns="0" rIns="0" bIns="0" rtlCol="0" anchor="ctr">
            <a:spAutoFit/>
          </a:bodyPr>
          <a:lstStyle/>
          <a:p>
            <a:pPr algn="ctr"/>
            <a:r>
              <a:rPr lang="de-DE" sz="1200" b="0" i="0" dirty="0" smtClean="0">
                <a:solidFill>
                  <a:srgbClr val="404040"/>
                </a:solidFill>
              </a:rPr>
              <a:t>0,9</a:t>
            </a:r>
          </a:p>
        </p:txBody>
      </p:sp>
      <p:sp>
        <p:nvSpPr>
          <p:cNvPr id="42" name="TextBox 41"/>
          <p:cNvSpPr txBox="1"/>
          <p:nvPr/>
        </p:nvSpPr>
        <p:spPr>
          <a:xfrm>
            <a:off x="5003770" y="4866878"/>
            <a:ext cx="286280" cy="184666"/>
          </a:xfrm>
          <a:prstGeom prst="rect">
            <a:avLst/>
          </a:prstGeom>
          <a:noFill/>
        </p:spPr>
        <p:txBody>
          <a:bodyPr wrap="square" lIns="0" tIns="0" rIns="0" bIns="0" rtlCol="0" anchor="ctr">
            <a:spAutoFit/>
          </a:bodyPr>
          <a:lstStyle/>
          <a:p>
            <a:pPr algn="ctr"/>
            <a:r>
              <a:rPr lang="de-DE" sz="1200" b="0" i="0" dirty="0" smtClean="0">
                <a:solidFill>
                  <a:srgbClr val="404040"/>
                </a:solidFill>
              </a:rPr>
              <a:t>1,0</a:t>
            </a:r>
          </a:p>
        </p:txBody>
      </p:sp>
      <p:sp>
        <p:nvSpPr>
          <p:cNvPr id="43" name="TextBox 42"/>
          <p:cNvSpPr txBox="1"/>
          <p:nvPr/>
        </p:nvSpPr>
        <p:spPr>
          <a:xfrm>
            <a:off x="6427621" y="4866878"/>
            <a:ext cx="426085" cy="184666"/>
          </a:xfrm>
          <a:prstGeom prst="rect">
            <a:avLst/>
          </a:prstGeom>
          <a:noFill/>
        </p:spPr>
        <p:txBody>
          <a:bodyPr wrap="square" lIns="0" tIns="0" rIns="0" bIns="0" rtlCol="0" anchor="ctr">
            <a:spAutoFit/>
          </a:bodyPr>
          <a:lstStyle/>
          <a:p>
            <a:pPr algn="ctr"/>
            <a:r>
              <a:rPr lang="de-DE" sz="1200" b="0" i="0" dirty="0" smtClean="0">
                <a:solidFill>
                  <a:srgbClr val="404040"/>
                </a:solidFill>
              </a:rPr>
              <a:t>1,15</a:t>
            </a:r>
          </a:p>
        </p:txBody>
      </p:sp>
      <p:sp>
        <p:nvSpPr>
          <p:cNvPr id="44" name="TextBox 43"/>
          <p:cNvSpPr txBox="1"/>
          <p:nvPr/>
        </p:nvSpPr>
        <p:spPr>
          <a:xfrm>
            <a:off x="288083" y="1613825"/>
            <a:ext cx="4273702" cy="184666"/>
          </a:xfrm>
          <a:prstGeom prst="rect">
            <a:avLst/>
          </a:prstGeom>
          <a:noFill/>
        </p:spPr>
        <p:txBody>
          <a:bodyPr wrap="square" lIns="0" tIns="0" rIns="0" bIns="0" rtlCol="0" anchor="ctr">
            <a:spAutoFit/>
          </a:bodyPr>
          <a:lstStyle/>
          <a:p>
            <a:pPr algn="ctr"/>
            <a:r>
              <a:rPr lang="de-DE" sz="1200" b="1" i="0" dirty="0" smtClean="0">
                <a:solidFill>
                  <a:srgbClr val="202020"/>
                </a:solidFill>
              </a:rPr>
              <a:t>Ratenverhältnis für alle Exazerbationen</a:t>
            </a:r>
          </a:p>
        </p:txBody>
      </p:sp>
      <p:sp>
        <p:nvSpPr>
          <p:cNvPr id="45" name="TextBox 44"/>
          <p:cNvSpPr txBox="1"/>
          <p:nvPr/>
        </p:nvSpPr>
        <p:spPr>
          <a:xfrm>
            <a:off x="848984" y="2572959"/>
            <a:ext cx="1882306" cy="184666"/>
          </a:xfrm>
          <a:prstGeom prst="rect">
            <a:avLst/>
          </a:prstGeom>
          <a:noFill/>
        </p:spPr>
        <p:txBody>
          <a:bodyPr wrap="square" lIns="0" tIns="0" rIns="0" bIns="0" rtlCol="0">
            <a:spAutoFit/>
          </a:bodyPr>
          <a:lstStyle/>
          <a:p>
            <a:pPr algn="r"/>
            <a:r>
              <a:rPr lang="de-DE" sz="1200" b="1" i="0" dirty="0" smtClean="0">
                <a:solidFill>
                  <a:srgbClr val="202020"/>
                </a:solidFill>
              </a:rPr>
              <a:t>Per-Protokoll-Population</a:t>
            </a:r>
          </a:p>
        </p:txBody>
      </p:sp>
      <p:sp>
        <p:nvSpPr>
          <p:cNvPr id="46" name="TextBox 45"/>
          <p:cNvSpPr txBox="1"/>
          <p:nvPr/>
        </p:nvSpPr>
        <p:spPr>
          <a:xfrm>
            <a:off x="523095" y="3524169"/>
            <a:ext cx="2208195" cy="369332"/>
          </a:xfrm>
          <a:prstGeom prst="rect">
            <a:avLst/>
          </a:prstGeom>
          <a:noFill/>
        </p:spPr>
        <p:txBody>
          <a:bodyPr wrap="square" lIns="0" tIns="0" rIns="0" bIns="0" rtlCol="0">
            <a:spAutoFit/>
          </a:bodyPr>
          <a:lstStyle/>
          <a:p>
            <a:pPr algn="r"/>
            <a:r>
              <a:rPr lang="de-DE" sz="1200" b="1" i="0" dirty="0" smtClean="0">
                <a:solidFill>
                  <a:srgbClr val="202020"/>
                </a:solidFill>
              </a:rPr>
              <a:t>Modifizierte Intent-to-Treat-</a:t>
            </a:r>
          </a:p>
          <a:p>
            <a:pPr algn="r"/>
            <a:r>
              <a:rPr lang="de-DE" sz="1200" b="1" i="0" dirty="0" smtClean="0">
                <a:solidFill>
                  <a:srgbClr val="202020"/>
                </a:solidFill>
              </a:rPr>
              <a:t>Population</a:t>
            </a:r>
          </a:p>
        </p:txBody>
      </p:sp>
      <p:sp>
        <p:nvSpPr>
          <p:cNvPr id="47" name="Freeform 6"/>
          <p:cNvSpPr>
            <a:spLocks/>
          </p:cNvSpPr>
          <p:nvPr/>
        </p:nvSpPr>
        <p:spPr bwMode="auto">
          <a:xfrm rot="5400000" flipH="1">
            <a:off x="3582360" y="1611872"/>
            <a:ext cx="2629972" cy="3532003"/>
          </a:xfrm>
          <a:custGeom>
            <a:avLst/>
            <a:gdLst>
              <a:gd name="T0" fmla="*/ 0 w 3035"/>
              <a:gd name="T1" fmla="*/ 0 h 1854"/>
              <a:gd name="T2" fmla="*/ 0 w 3035"/>
              <a:gd name="T3" fmla="*/ 1854 h 1854"/>
              <a:gd name="T4" fmla="*/ 3035 w 3035"/>
              <a:gd name="T5" fmla="*/ 1854 h 1854"/>
            </a:gdLst>
            <a:ahLst/>
            <a:cxnLst>
              <a:cxn ang="0">
                <a:pos x="T0" y="T1"/>
              </a:cxn>
              <a:cxn ang="0">
                <a:pos x="T2" y="T3"/>
              </a:cxn>
              <a:cxn ang="0">
                <a:pos x="T4" y="T5"/>
              </a:cxn>
            </a:cxnLst>
            <a:rect l="0" t="0" r="r" b="b"/>
            <a:pathLst>
              <a:path w="3035" h="1854">
                <a:moveTo>
                  <a:pt x="0" y="0"/>
                </a:moveTo>
                <a:lnTo>
                  <a:pt x="0" y="1854"/>
                </a:lnTo>
                <a:lnTo>
                  <a:pt x="3035" y="1854"/>
                </a:lnTo>
              </a:path>
            </a:pathLst>
          </a:custGeom>
          <a:noFill/>
          <a:ln w="28575" cap="sq">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8" name="Line 9"/>
          <p:cNvSpPr>
            <a:spLocks noChangeShapeType="1"/>
          </p:cNvSpPr>
          <p:nvPr/>
        </p:nvSpPr>
        <p:spPr bwMode="auto">
          <a:xfrm rot="5400000">
            <a:off x="3084545" y="2631259"/>
            <a:ext cx="0" cy="9360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9" name="Line 10"/>
          <p:cNvSpPr>
            <a:spLocks noChangeShapeType="1"/>
          </p:cNvSpPr>
          <p:nvPr/>
        </p:nvSpPr>
        <p:spPr bwMode="auto">
          <a:xfrm rot="5400000">
            <a:off x="3084545" y="3793170"/>
            <a:ext cx="0" cy="9360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50" name="Line 11"/>
          <p:cNvSpPr>
            <a:spLocks noChangeShapeType="1"/>
          </p:cNvSpPr>
          <p:nvPr/>
        </p:nvSpPr>
        <p:spPr bwMode="auto">
          <a:xfrm rot="5400000">
            <a:off x="4092326" y="4749833"/>
            <a:ext cx="93600" cy="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grpSp>
        <p:nvGrpSpPr>
          <p:cNvPr id="51" name="Group 50"/>
          <p:cNvGrpSpPr/>
          <p:nvPr/>
        </p:nvGrpSpPr>
        <p:grpSpPr>
          <a:xfrm>
            <a:off x="4572000" y="1521908"/>
            <a:ext cx="1115951" cy="3131584"/>
            <a:chOff x="4496777" y="2022918"/>
            <a:chExt cx="1115951" cy="3131584"/>
          </a:xfrm>
        </p:grpSpPr>
        <p:sp>
          <p:nvSpPr>
            <p:cNvPr id="52" name="TextBox 51"/>
            <p:cNvSpPr txBox="1"/>
            <p:nvPr/>
          </p:nvSpPr>
          <p:spPr>
            <a:xfrm>
              <a:off x="4496777" y="2022918"/>
              <a:ext cx="1115951" cy="553998"/>
            </a:xfrm>
            <a:prstGeom prst="rect">
              <a:avLst/>
            </a:prstGeom>
            <a:noFill/>
          </p:spPr>
          <p:txBody>
            <a:bodyPr wrap="square" lIns="0" tIns="0" rIns="0" bIns="0" rtlCol="0" anchor="ctr">
              <a:spAutoFit/>
            </a:bodyPr>
            <a:lstStyle/>
            <a:p>
              <a:pPr algn="ctr"/>
              <a:r>
                <a:rPr lang="de-DE" sz="1200" b="0" i="0" dirty="0" smtClean="0">
                  <a:solidFill>
                    <a:srgbClr val="202020"/>
                  </a:solidFill>
                </a:rPr>
                <a:t>Überlegenheits-</a:t>
              </a:r>
              <a:br>
                <a:rPr lang="de-DE" sz="1200" b="0" i="0" dirty="0" smtClean="0">
                  <a:solidFill>
                    <a:srgbClr val="202020"/>
                  </a:solidFill>
                </a:rPr>
              </a:br>
              <a:r>
                <a:rPr lang="de-DE" sz="1200" b="0" i="0" dirty="0" smtClean="0">
                  <a:solidFill>
                    <a:srgbClr val="202020"/>
                  </a:solidFill>
                </a:rPr>
                <a:t>grenze </a:t>
              </a:r>
              <a:r>
                <a:rPr lang="en" sz="1200" dirty="0" smtClean="0"/>
                <a:t/>
              </a:r>
              <a:br>
                <a:rPr lang="en" sz="1200" dirty="0" smtClean="0"/>
              </a:br>
              <a:endParaRPr lang="en" sz="1200" dirty="0" smtClean="0"/>
            </a:p>
          </p:txBody>
        </p:sp>
        <p:sp>
          <p:nvSpPr>
            <p:cNvPr id="53" name="Line 7"/>
            <p:cNvSpPr>
              <a:spLocks noChangeShapeType="1"/>
            </p:cNvSpPr>
            <p:nvPr/>
          </p:nvSpPr>
          <p:spPr bwMode="auto">
            <a:xfrm rot="5400000">
              <a:off x="3761347" y="3857304"/>
              <a:ext cx="2590604" cy="3791"/>
            </a:xfrm>
            <a:prstGeom prst="line">
              <a:avLst/>
            </a:prstGeom>
            <a:noFill/>
            <a:ln w="28575" cap="sq">
              <a:solidFill>
                <a:schemeClr val="tx1">
                  <a:lumMod val="50000"/>
                </a:schemeClr>
              </a:solidFill>
              <a:prstDash val="dash"/>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grpSp>
      <p:sp>
        <p:nvSpPr>
          <p:cNvPr id="54" name="Line 11"/>
          <p:cNvSpPr>
            <a:spLocks noChangeShapeType="1"/>
          </p:cNvSpPr>
          <p:nvPr/>
        </p:nvSpPr>
        <p:spPr bwMode="auto">
          <a:xfrm rot="5400000">
            <a:off x="3084544" y="4749833"/>
            <a:ext cx="93600" cy="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55" name="Line 11"/>
          <p:cNvSpPr>
            <a:spLocks noChangeShapeType="1"/>
          </p:cNvSpPr>
          <p:nvPr/>
        </p:nvSpPr>
        <p:spPr bwMode="auto">
          <a:xfrm rot="5400000">
            <a:off x="5090319" y="4749833"/>
            <a:ext cx="93600" cy="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56" name="Line 11"/>
          <p:cNvSpPr>
            <a:spLocks noChangeShapeType="1"/>
          </p:cNvSpPr>
          <p:nvPr/>
        </p:nvSpPr>
        <p:spPr bwMode="auto">
          <a:xfrm rot="5400000">
            <a:off x="6616548" y="4749833"/>
            <a:ext cx="93600" cy="0"/>
          </a:xfrm>
          <a:prstGeom prst="line">
            <a:avLst/>
          </a:prstGeom>
          <a:noFill/>
          <a:ln w="28575" cap="sq">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grpSp>
        <p:nvGrpSpPr>
          <p:cNvPr id="57" name="Group 56"/>
          <p:cNvGrpSpPr/>
          <p:nvPr/>
        </p:nvGrpSpPr>
        <p:grpSpPr>
          <a:xfrm>
            <a:off x="6019869" y="1521492"/>
            <a:ext cx="1286945" cy="3132001"/>
            <a:chOff x="5944646" y="2022502"/>
            <a:chExt cx="1286945" cy="3132001"/>
          </a:xfrm>
        </p:grpSpPr>
        <p:sp>
          <p:nvSpPr>
            <p:cNvPr id="58" name="TextBox 57"/>
            <p:cNvSpPr txBox="1"/>
            <p:nvPr/>
          </p:nvSpPr>
          <p:spPr>
            <a:xfrm>
              <a:off x="5944646" y="2022502"/>
              <a:ext cx="1286945" cy="553998"/>
            </a:xfrm>
            <a:prstGeom prst="rect">
              <a:avLst/>
            </a:prstGeom>
            <a:noFill/>
            <a:ln>
              <a:solidFill>
                <a:schemeClr val="bg1"/>
              </a:solidFill>
            </a:ln>
          </p:spPr>
          <p:txBody>
            <a:bodyPr wrap="square" lIns="0" tIns="0" rIns="0" bIns="0" rtlCol="0" anchor="ctr">
              <a:spAutoFit/>
            </a:bodyPr>
            <a:lstStyle/>
            <a:p>
              <a:pPr algn="ctr"/>
              <a:r>
                <a:rPr lang="de-DE" sz="1200" b="0" i="0" dirty="0" smtClean="0">
                  <a:solidFill>
                    <a:srgbClr val="202020"/>
                  </a:solidFill>
                </a:rPr>
                <a:t>Nichtunterlegen-</a:t>
              </a:r>
              <a:br>
                <a:rPr lang="de-DE" sz="1200" b="0" i="0" dirty="0" smtClean="0">
                  <a:solidFill>
                    <a:srgbClr val="202020"/>
                  </a:solidFill>
                </a:rPr>
              </a:br>
              <a:r>
                <a:rPr lang="de-DE" sz="1200" b="0" i="0" dirty="0" err="1" smtClean="0">
                  <a:solidFill>
                    <a:srgbClr val="202020"/>
                  </a:solidFill>
                </a:rPr>
                <a:t>heitsgrenze</a:t>
              </a:r>
              <a:r>
                <a:rPr lang="de-DE" sz="1200" b="0" i="0" dirty="0" smtClean="0">
                  <a:solidFill>
                    <a:srgbClr val="202020"/>
                  </a:solidFill>
                </a:rPr>
                <a:t> </a:t>
              </a:r>
              <a:r>
                <a:rPr lang="en" sz="1200" dirty="0" smtClean="0"/>
                <a:t/>
              </a:r>
              <a:br>
                <a:rPr lang="en" sz="1200" dirty="0" smtClean="0"/>
              </a:br>
              <a:endParaRPr lang="en" sz="1200" dirty="0" smtClean="0"/>
            </a:p>
          </p:txBody>
        </p:sp>
        <p:sp>
          <p:nvSpPr>
            <p:cNvPr id="59" name="Line 7"/>
            <p:cNvSpPr>
              <a:spLocks noChangeShapeType="1"/>
            </p:cNvSpPr>
            <p:nvPr/>
          </p:nvSpPr>
          <p:spPr bwMode="auto">
            <a:xfrm rot="5400000">
              <a:off x="5294713" y="3857305"/>
              <a:ext cx="2590604" cy="3791"/>
            </a:xfrm>
            <a:prstGeom prst="line">
              <a:avLst/>
            </a:prstGeom>
            <a:noFill/>
            <a:ln w="28575" cap="sq">
              <a:solidFill>
                <a:schemeClr val="tx1">
                  <a:lumMod val="50000"/>
                </a:schemeClr>
              </a:solidFill>
              <a:prstDash val="dash"/>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grpSp>
      <p:grpSp>
        <p:nvGrpSpPr>
          <p:cNvPr id="60" name="Group 59"/>
          <p:cNvGrpSpPr/>
          <p:nvPr/>
        </p:nvGrpSpPr>
        <p:grpSpPr>
          <a:xfrm>
            <a:off x="3426240" y="5157236"/>
            <a:ext cx="3039531" cy="277017"/>
            <a:chOff x="4084741" y="5556233"/>
            <a:chExt cx="1794146" cy="194225"/>
          </a:xfrm>
        </p:grpSpPr>
        <p:sp>
          <p:nvSpPr>
            <p:cNvPr id="61" name="TextBox 60"/>
            <p:cNvSpPr txBox="1"/>
            <p:nvPr/>
          </p:nvSpPr>
          <p:spPr>
            <a:xfrm>
              <a:off x="4084741" y="5556245"/>
              <a:ext cx="754769" cy="194213"/>
            </a:xfrm>
            <a:prstGeom prst="rect">
              <a:avLst/>
            </a:prstGeom>
            <a:noFill/>
          </p:spPr>
          <p:txBody>
            <a:bodyPr wrap="none" rtlCol="0">
              <a:spAutoFit/>
            </a:bodyPr>
            <a:lstStyle/>
            <a:p>
              <a:r>
                <a:rPr lang="de-DE" sz="1200" b="1" i="0" dirty="0" smtClean="0">
                  <a:solidFill>
                    <a:srgbClr val="202020"/>
                  </a:solidFill>
                </a:rPr>
                <a:t>IND/GLY besser</a:t>
              </a:r>
            </a:p>
          </p:txBody>
        </p:sp>
        <p:sp>
          <p:nvSpPr>
            <p:cNvPr id="62" name="TextBox 61"/>
            <p:cNvSpPr txBox="1"/>
            <p:nvPr/>
          </p:nvSpPr>
          <p:spPr>
            <a:xfrm>
              <a:off x="5301512" y="5556233"/>
              <a:ext cx="577375" cy="194213"/>
            </a:xfrm>
            <a:prstGeom prst="rect">
              <a:avLst/>
            </a:prstGeom>
            <a:noFill/>
          </p:spPr>
          <p:txBody>
            <a:bodyPr wrap="none" rtlCol="0">
              <a:spAutoFit/>
            </a:bodyPr>
            <a:lstStyle/>
            <a:p>
              <a:r>
                <a:rPr lang="de-DE" sz="1200" b="1" i="0" dirty="0" smtClean="0">
                  <a:solidFill>
                    <a:srgbClr val="202020"/>
                  </a:solidFill>
                </a:rPr>
                <a:t>SFC besser</a:t>
              </a:r>
            </a:p>
          </p:txBody>
        </p:sp>
      </p:grpSp>
      <p:cxnSp>
        <p:nvCxnSpPr>
          <p:cNvPr id="63" name="Straight Arrow Connector 62"/>
          <p:cNvCxnSpPr/>
          <p:nvPr/>
        </p:nvCxnSpPr>
        <p:spPr bwMode="auto">
          <a:xfrm flipH="1">
            <a:off x="3309313" y="5157240"/>
            <a:ext cx="1766003" cy="0"/>
          </a:xfrm>
          <a:prstGeom prst="straightConnector1">
            <a:avLst/>
          </a:prstGeom>
          <a:solidFill>
            <a:schemeClr val="accent2"/>
          </a:solidFill>
          <a:ln w="19050" cap="flat" cmpd="sng" algn="ctr">
            <a:solidFill>
              <a:srgbClr val="2E6EBC"/>
            </a:solidFill>
            <a:prstDash val="solid"/>
            <a:round/>
            <a:headEnd type="none" w="med" len="med"/>
            <a:tailEnd type="triangle"/>
          </a:ln>
          <a:effectLst/>
        </p:spPr>
      </p:cxnSp>
      <p:cxnSp>
        <p:nvCxnSpPr>
          <p:cNvPr id="64" name="Straight Arrow Connector 63"/>
          <p:cNvCxnSpPr/>
          <p:nvPr/>
        </p:nvCxnSpPr>
        <p:spPr bwMode="auto">
          <a:xfrm>
            <a:off x="5293843" y="5157240"/>
            <a:ext cx="1373291" cy="0"/>
          </a:xfrm>
          <a:prstGeom prst="straightConnector1">
            <a:avLst/>
          </a:prstGeom>
          <a:solidFill>
            <a:schemeClr val="accent2"/>
          </a:solidFill>
          <a:ln w="19050" cap="flat" cmpd="sng" algn="ctr">
            <a:solidFill>
              <a:srgbClr val="FF4DC7"/>
            </a:solidFill>
            <a:prstDash val="solid"/>
            <a:round/>
            <a:headEnd type="none" w="med" len="med"/>
            <a:tailEnd type="triangle"/>
          </a:ln>
          <a:effectLst/>
        </p:spPr>
      </p:cxnSp>
      <p:sp>
        <p:nvSpPr>
          <p:cNvPr id="65" name="Rectangle 64"/>
          <p:cNvSpPr/>
          <p:nvPr/>
        </p:nvSpPr>
        <p:spPr>
          <a:xfrm>
            <a:off x="179391" y="5445280"/>
            <a:ext cx="8929239" cy="1015663"/>
          </a:xfrm>
          <a:prstGeom prst="rect">
            <a:avLst/>
          </a:prstGeom>
        </p:spPr>
        <p:txBody>
          <a:bodyPr wrap="square">
            <a:spAutoFit/>
          </a:bodyPr>
          <a:lstStyle/>
          <a:p>
            <a:r>
              <a:rPr lang="de-DE" sz="1000" b="0" i="0" dirty="0" smtClean="0">
                <a:solidFill>
                  <a:srgbClr val="404040"/>
                </a:solidFill>
              </a:rPr>
              <a:t>Die Darstellung zeigt das Ratenverhältnis für alle Exazerbationen (mild, moderat und schwer) in der IND/GLY-Gruppe gegenüber der SFC-Gruppe. Die Grenzen weisen auf 95%ige Konfidenzintervalle hin. Die modifizierte Intention-To-Treat-Population umfasste alle Patienten, die randomisiert wurden, während des Behandlungszeitraums mindestens eine Dosis des Prüfpräparats erhielten und bei denen keine schwerwiegenden Nichteinhaltungen der Richtlinien für eine gute klinische Praxis vor der Entblindung festgestellt wurden. Die Per-Protokoll-Population umfasste alle Patienten in der modifizierten Intent-to-Treat-Population, die keine größeren Prüfplanabweichungen hatten (Definitionen größerer Prüfplanabweichungen wurden vor der Entblindung festgelegt). </a:t>
            </a:r>
          </a:p>
        </p:txBody>
      </p:sp>
      <p:sp>
        <p:nvSpPr>
          <p:cNvPr id="67" name="object 7"/>
          <p:cNvSpPr txBox="1"/>
          <p:nvPr/>
        </p:nvSpPr>
        <p:spPr>
          <a:xfrm>
            <a:off x="2004291" y="6550223"/>
            <a:ext cx="5058537" cy="307777"/>
          </a:xfrm>
          <a:prstGeom prst="rect">
            <a:avLst/>
          </a:prstGeom>
        </p:spPr>
        <p:txBody>
          <a:bodyPr vert="horz" wrap="square" lIns="0" tIns="0" rIns="0" bIns="0" rtlCol="0">
            <a:spAutoFit/>
          </a:bodyPr>
          <a:lstStyle/>
          <a:p>
            <a:pPr marL="6350" defTabSz="228600" fontAlgn="auto">
              <a:spcBef>
                <a:spcPts val="40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b="0" i="0" dirty="0" smtClean="0">
              <a:solidFill>
                <a:schemeClr val="tx1"/>
              </a:solidFill>
            </a:endParaRPr>
          </a:p>
          <a:p>
            <a:pPr marL="6350" defTabSz="228600" fontAlgn="auto">
              <a:spcBef>
                <a:spcPts val="0"/>
              </a:spcBef>
              <a:spcAft>
                <a:spcPts val="0"/>
              </a:spcAft>
            </a:pPr>
            <a:endParaRPr sz="1000" dirty="0">
              <a:solidFill>
                <a:prstClr val="black"/>
              </a:solidFill>
              <a:latin typeface="Arial"/>
              <a:ea typeface="+mn-ea"/>
              <a:cs typeface="Arial"/>
            </a:endParaRPr>
          </a:p>
        </p:txBody>
      </p:sp>
    </p:spTree>
    <p:extLst>
      <p:ext uri="{BB962C8B-B14F-4D97-AF65-F5344CB8AC3E}">
        <p14:creationId xmlns:p14="http://schemas.microsoft.com/office/powerpoint/2010/main" val="2927164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zeigte gegenüber SFC eine Überlegenheit in der Senkung der Jahresrate für alle Exazerbationen (mild, moderat und schwer)</a:t>
            </a:r>
            <a:endParaRPr lang="en-US" sz="2000" dirty="0">
              <a:latin typeface="DIN Alternate"/>
            </a:endParaRPr>
          </a:p>
        </p:txBody>
      </p:sp>
      <p:graphicFrame>
        <p:nvGraphicFramePr>
          <p:cNvPr id="18" name="Content Placeholder 7"/>
          <p:cNvGraphicFramePr>
            <a:graphicFrameLocks/>
          </p:cNvGraphicFramePr>
          <p:nvPr>
            <p:extLst/>
          </p:nvPr>
        </p:nvGraphicFramePr>
        <p:xfrm>
          <a:off x="470495" y="1581150"/>
          <a:ext cx="8145860" cy="4970064"/>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Box 18"/>
          <p:cNvSpPr txBox="1"/>
          <p:nvPr/>
        </p:nvSpPr>
        <p:spPr bwMode="auto">
          <a:xfrm rot="16200000">
            <a:off x="-1226581" y="3996688"/>
            <a:ext cx="3735993" cy="307777"/>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Alle Exazerbationen (Jahresrate)</a:t>
            </a:r>
          </a:p>
        </p:txBody>
      </p:sp>
      <p:sp>
        <p:nvSpPr>
          <p:cNvPr id="20" name="TextBox 19"/>
          <p:cNvSpPr txBox="1"/>
          <p:nvPr/>
        </p:nvSpPr>
        <p:spPr bwMode="auto">
          <a:xfrm>
            <a:off x="889174" y="3588791"/>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3,0</a:t>
            </a:r>
          </a:p>
        </p:txBody>
      </p:sp>
      <p:sp>
        <p:nvSpPr>
          <p:cNvPr id="33" name="TextBox 32"/>
          <p:cNvSpPr txBox="1"/>
          <p:nvPr/>
        </p:nvSpPr>
        <p:spPr bwMode="auto">
          <a:xfrm>
            <a:off x="889174" y="2812888"/>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4,0</a:t>
            </a:r>
          </a:p>
        </p:txBody>
      </p:sp>
      <p:sp>
        <p:nvSpPr>
          <p:cNvPr id="34" name="TextBox 33"/>
          <p:cNvSpPr txBox="1"/>
          <p:nvPr/>
        </p:nvSpPr>
        <p:spPr bwMode="auto">
          <a:xfrm>
            <a:off x="889174" y="4364694"/>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2,0</a:t>
            </a:r>
          </a:p>
        </p:txBody>
      </p:sp>
      <p:grpSp>
        <p:nvGrpSpPr>
          <p:cNvPr id="35" name="Group 34"/>
          <p:cNvGrpSpPr/>
          <p:nvPr/>
        </p:nvGrpSpPr>
        <p:grpSpPr>
          <a:xfrm>
            <a:off x="4163369" y="2689079"/>
            <a:ext cx="1498832" cy="396661"/>
            <a:chOff x="-2951339" y="278828"/>
            <a:chExt cx="1757105" cy="2598934"/>
          </a:xfrm>
        </p:grpSpPr>
        <p:cxnSp>
          <p:nvCxnSpPr>
            <p:cNvPr id="36" name="Straight Connector 35"/>
            <p:cNvCxnSpPr/>
            <p:nvPr/>
          </p:nvCxnSpPr>
          <p:spPr>
            <a:xfrm flipV="1">
              <a:off x="-1194234" y="278828"/>
              <a:ext cx="0" cy="2598934"/>
            </a:xfrm>
            <a:prstGeom prst="line">
              <a:avLst/>
            </a:prstGeom>
            <a:noFill/>
            <a:ln w="19050" cap="sq" cmpd="sng" algn="ctr">
              <a:solidFill>
                <a:sysClr val="windowText" lastClr="000000"/>
              </a:solidFill>
              <a:prstDash val="solid"/>
              <a:miter lim="800000"/>
            </a:ln>
            <a:effectLst/>
          </p:spPr>
        </p:cxnSp>
        <p:cxnSp>
          <p:nvCxnSpPr>
            <p:cNvPr id="37" name="Straight Connector 36"/>
            <p:cNvCxnSpPr/>
            <p:nvPr/>
          </p:nvCxnSpPr>
          <p:spPr>
            <a:xfrm flipV="1">
              <a:off x="-2951339" y="278828"/>
              <a:ext cx="0" cy="465633"/>
            </a:xfrm>
            <a:prstGeom prst="line">
              <a:avLst/>
            </a:prstGeom>
            <a:noFill/>
            <a:ln w="19050" cap="sq" cmpd="sng" algn="ctr">
              <a:solidFill>
                <a:sysClr val="windowText" lastClr="000000"/>
              </a:solidFill>
              <a:prstDash val="solid"/>
              <a:miter lim="800000"/>
            </a:ln>
            <a:effectLst/>
          </p:spPr>
        </p:cxnSp>
        <p:cxnSp>
          <p:nvCxnSpPr>
            <p:cNvPr id="38" name="Straight Connector 37"/>
            <p:cNvCxnSpPr/>
            <p:nvPr/>
          </p:nvCxnSpPr>
          <p:spPr>
            <a:xfrm>
              <a:off x="-2945326" y="278828"/>
              <a:ext cx="1748424" cy="0"/>
            </a:xfrm>
            <a:prstGeom prst="line">
              <a:avLst/>
            </a:prstGeom>
            <a:noFill/>
            <a:ln w="19050" cap="sq" cmpd="sng" algn="ctr">
              <a:solidFill>
                <a:sysClr val="windowText" lastClr="000000"/>
              </a:solidFill>
              <a:prstDash val="solid"/>
              <a:miter lim="800000"/>
            </a:ln>
            <a:effectLst/>
          </p:spPr>
        </p:cxnSp>
      </p:grpSp>
      <p:sp>
        <p:nvSpPr>
          <p:cNvPr id="41" name="TextBox 10"/>
          <p:cNvSpPr txBox="1"/>
          <p:nvPr/>
        </p:nvSpPr>
        <p:spPr>
          <a:xfrm>
            <a:off x="3741283" y="2168462"/>
            <a:ext cx="2481091" cy="46166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DE" sz="1200" b="0" i="0" dirty="0" smtClean="0">
                <a:solidFill>
                  <a:srgbClr val="404040"/>
                </a:solidFill>
              </a:rPr>
              <a:t>RR (95 %-CI) </a:t>
            </a:r>
            <a:r>
              <a:rPr lang="en" sz="1200" dirty="0" smtClean="0"/>
              <a:t/>
            </a:r>
            <a:br>
              <a:rPr lang="en" sz="1200" dirty="0" smtClean="0"/>
            </a:br>
            <a:r>
              <a:rPr lang="de-DE" sz="1200" b="0" i="0" dirty="0" smtClean="0">
                <a:solidFill>
                  <a:srgbClr val="404040"/>
                </a:solidFill>
              </a:rPr>
              <a:t>0,89 (0,83</a:t>
            </a:r>
            <a:r>
              <a:rPr lang="de-DE" sz="1200" dirty="0" smtClean="0">
                <a:solidFill>
                  <a:schemeClr val="tx1"/>
                </a:solidFill>
              </a:rPr>
              <a:t>–</a:t>
            </a:r>
            <a:r>
              <a:rPr lang="de-DE" sz="1200" b="0" i="0" dirty="0" smtClean="0">
                <a:solidFill>
                  <a:srgbClr val="404040"/>
                </a:solidFill>
              </a:rPr>
              <a:t>0,96), P=0,003</a:t>
            </a:r>
          </a:p>
        </p:txBody>
      </p:sp>
      <p:sp>
        <p:nvSpPr>
          <p:cNvPr id="42" name="TextBox 41"/>
          <p:cNvSpPr txBox="1"/>
          <p:nvPr/>
        </p:nvSpPr>
        <p:spPr bwMode="auto">
          <a:xfrm>
            <a:off x="889174" y="5140597"/>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1,0</a:t>
            </a:r>
          </a:p>
        </p:txBody>
      </p:sp>
      <p:sp>
        <p:nvSpPr>
          <p:cNvPr id="43" name="TextBox 42"/>
          <p:cNvSpPr txBox="1"/>
          <p:nvPr/>
        </p:nvSpPr>
        <p:spPr bwMode="auto">
          <a:xfrm>
            <a:off x="880395" y="5916500"/>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sp>
        <p:nvSpPr>
          <p:cNvPr id="44" name="Down Arrow 43"/>
          <p:cNvSpPr/>
          <p:nvPr/>
        </p:nvSpPr>
        <p:spPr bwMode="auto">
          <a:xfrm>
            <a:off x="5865995" y="2682296"/>
            <a:ext cx="480767" cy="438594"/>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45" name="TextBox 44"/>
          <p:cNvSpPr txBox="1"/>
          <p:nvPr/>
        </p:nvSpPr>
        <p:spPr>
          <a:xfrm>
            <a:off x="6156220" y="2564880"/>
            <a:ext cx="151221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600" b="0" i="0" u="none" dirty="0" smtClean="0">
                <a:solidFill>
                  <a:srgbClr val="404040"/>
                </a:solidFill>
              </a:rPr>
              <a:t>11 %-ige Reduktion</a:t>
            </a:r>
          </a:p>
        </p:txBody>
      </p:sp>
      <p:grpSp>
        <p:nvGrpSpPr>
          <p:cNvPr id="46" name="Group 45"/>
          <p:cNvGrpSpPr/>
          <p:nvPr/>
        </p:nvGrpSpPr>
        <p:grpSpPr>
          <a:xfrm>
            <a:off x="5796170" y="1484730"/>
            <a:ext cx="3437672" cy="595817"/>
            <a:chOff x="6846561" y="1502711"/>
            <a:chExt cx="3437672" cy="595817"/>
          </a:xfrm>
        </p:grpSpPr>
        <p:sp>
          <p:nvSpPr>
            <p:cNvPr id="47" name="TextBox 46"/>
            <p:cNvSpPr txBox="1"/>
            <p:nvPr/>
          </p:nvSpPr>
          <p:spPr>
            <a:xfrm>
              <a:off x="6846561" y="1790751"/>
              <a:ext cx="343767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IND/GLY 110/50 μg einmal tgl. (N=1.518)</a:t>
              </a:r>
            </a:p>
          </p:txBody>
        </p:sp>
        <p:sp>
          <p:nvSpPr>
            <p:cNvPr id="48" name="TextBox 47"/>
            <p:cNvSpPr txBox="1"/>
            <p:nvPr/>
          </p:nvSpPr>
          <p:spPr>
            <a:xfrm>
              <a:off x="6846561" y="1502711"/>
              <a:ext cx="3228769"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SFC 50/500 μg zweimal tgl. (N=1.544)</a:t>
              </a:r>
            </a:p>
          </p:txBody>
        </p:sp>
      </p:grpSp>
      <p:sp>
        <p:nvSpPr>
          <p:cNvPr id="49" name="Rectangle 48"/>
          <p:cNvSpPr/>
          <p:nvPr/>
        </p:nvSpPr>
        <p:spPr bwMode="auto">
          <a:xfrm>
            <a:off x="5724160" y="1844780"/>
            <a:ext cx="144020" cy="144020"/>
          </a:xfrm>
          <a:prstGeom prst="rect">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50" name="TextBox 49"/>
          <p:cNvSpPr txBox="1"/>
          <p:nvPr/>
        </p:nvSpPr>
        <p:spPr bwMode="auto">
          <a:xfrm>
            <a:off x="889174" y="2036985"/>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5,0</a:t>
            </a:r>
          </a:p>
        </p:txBody>
      </p:sp>
      <p:sp>
        <p:nvSpPr>
          <p:cNvPr id="52" name="Content Placeholder 1"/>
          <p:cNvSpPr txBox="1">
            <a:spLocks/>
          </p:cNvSpPr>
          <p:nvPr/>
        </p:nvSpPr>
        <p:spPr bwMode="gray">
          <a:xfrm>
            <a:off x="1691600" y="6024968"/>
            <a:ext cx="3672409"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r>
              <a:rPr lang="de-DE" sz="1000" b="0" i="0" dirty="0" smtClean="0">
                <a:solidFill>
                  <a:srgbClr val="404040"/>
                </a:solidFill>
              </a:rPr>
              <a:t>Analyse des Per-Protokoll-Sets (PPS)</a:t>
            </a:r>
          </a:p>
        </p:txBody>
      </p:sp>
      <p:sp>
        <p:nvSpPr>
          <p:cNvPr id="53" name="Rectangle 52"/>
          <p:cNvSpPr/>
          <p:nvPr/>
        </p:nvSpPr>
        <p:spPr bwMode="auto">
          <a:xfrm flipH="1">
            <a:off x="5724160" y="1556740"/>
            <a:ext cx="144020" cy="144020"/>
          </a:xfrm>
          <a:prstGeom prst="rect">
            <a:avLst/>
          </a:prstGeom>
          <a:solidFill>
            <a:srgbClr val="FF4DC7"/>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54" name="object 7"/>
          <p:cNvSpPr txBox="1"/>
          <p:nvPr/>
        </p:nvSpPr>
        <p:spPr>
          <a:xfrm>
            <a:off x="1754845" y="6613506"/>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Tree>
    <p:extLst>
      <p:ext uri="{BB962C8B-B14F-4D97-AF65-F5344CB8AC3E}">
        <p14:creationId xmlns:p14="http://schemas.microsoft.com/office/powerpoint/2010/main" val="41599160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0" name="Content Placeholder 7"/>
          <p:cNvGraphicFramePr>
            <a:graphicFrameLocks/>
          </p:cNvGraphicFramePr>
          <p:nvPr>
            <p:extLst>
              <p:ext uri="{D42A27DB-BD31-4B8C-83A1-F6EECF244321}">
                <p14:modId xmlns:p14="http://schemas.microsoft.com/office/powerpoint/2010/main" val="3540345286"/>
              </p:ext>
            </p:extLst>
          </p:nvPr>
        </p:nvGraphicFramePr>
        <p:xfrm>
          <a:off x="322320" y="1920233"/>
          <a:ext cx="8073838" cy="4341692"/>
        </p:xfrm>
        <a:graphic>
          <a:graphicData uri="http://schemas.openxmlformats.org/drawingml/2006/chart">
            <c:chart xmlns:c="http://schemas.openxmlformats.org/drawingml/2006/chart" xmlns:r="http://schemas.openxmlformats.org/officeDocument/2006/relationships" r:id="rId2"/>
          </a:graphicData>
        </a:graphic>
      </p:graphicFrame>
      <p:sp>
        <p:nvSpPr>
          <p:cNvPr id="141" name="TextBox 140"/>
          <p:cNvSpPr txBox="1"/>
          <p:nvPr/>
        </p:nvSpPr>
        <p:spPr>
          <a:xfrm>
            <a:off x="678944" y="2012566"/>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1,5</a:t>
            </a:r>
          </a:p>
        </p:txBody>
      </p:sp>
      <p:sp>
        <p:nvSpPr>
          <p:cNvPr id="142" name="TextBox 141"/>
          <p:cNvSpPr txBox="1"/>
          <p:nvPr/>
        </p:nvSpPr>
        <p:spPr bwMode="auto">
          <a:xfrm rot="16200000">
            <a:off x="-1471204" y="3890321"/>
            <a:ext cx="3735993" cy="523220"/>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200" b="0" i="0" u="none" strike="noStrike" kern="1200" baseline="0">
                <a:solidFill>
                  <a:srgbClr val="000008"/>
                </a:solidFill>
                <a:latin typeface="+mn-lt"/>
                <a:ea typeface="+mn-ea"/>
                <a:cs typeface="+mn-cs"/>
              </a:defRPr>
            </a:pPr>
            <a:r>
              <a:rPr lang="de-DE" sz="1400" b="0" i="0" u="none" dirty="0" smtClean="0">
                <a:solidFill>
                  <a:srgbClr val="404040"/>
                </a:solidFill>
              </a:rPr>
              <a:t>Mittlere oder schwere Exazerbationen (Jahresrate) </a:t>
            </a:r>
          </a:p>
        </p:txBody>
      </p:sp>
      <p:sp>
        <p:nvSpPr>
          <p:cNvPr id="143" name="TextBox 142"/>
          <p:cNvSpPr txBox="1"/>
          <p:nvPr/>
        </p:nvSpPr>
        <p:spPr>
          <a:xfrm>
            <a:off x="678944" y="3959599"/>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0,75</a:t>
            </a:r>
          </a:p>
        </p:txBody>
      </p:sp>
      <p:sp>
        <p:nvSpPr>
          <p:cNvPr id="144" name="TextBox 143"/>
          <p:cNvSpPr txBox="1"/>
          <p:nvPr/>
        </p:nvSpPr>
        <p:spPr>
          <a:xfrm>
            <a:off x="678944" y="3310588"/>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1,0</a:t>
            </a:r>
          </a:p>
        </p:txBody>
      </p:sp>
      <p:sp>
        <p:nvSpPr>
          <p:cNvPr id="145" name="TextBox 144"/>
          <p:cNvSpPr txBox="1"/>
          <p:nvPr/>
        </p:nvSpPr>
        <p:spPr>
          <a:xfrm>
            <a:off x="678944" y="2661577"/>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1,25</a:t>
            </a:r>
          </a:p>
        </p:txBody>
      </p:sp>
      <p:sp>
        <p:nvSpPr>
          <p:cNvPr id="146" name="TextBox 145"/>
          <p:cNvSpPr txBox="1"/>
          <p:nvPr/>
        </p:nvSpPr>
        <p:spPr>
          <a:xfrm>
            <a:off x="678944" y="4608610"/>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0,5</a:t>
            </a:r>
          </a:p>
        </p:txBody>
      </p:sp>
      <p:sp>
        <p:nvSpPr>
          <p:cNvPr id="147" name="TextBox 146"/>
          <p:cNvSpPr txBox="1"/>
          <p:nvPr/>
        </p:nvSpPr>
        <p:spPr>
          <a:xfrm>
            <a:off x="678944" y="5257621"/>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0,25</a:t>
            </a:r>
          </a:p>
        </p:txBody>
      </p:sp>
      <p:sp>
        <p:nvSpPr>
          <p:cNvPr id="148" name="TextBox 147"/>
          <p:cNvSpPr txBox="1"/>
          <p:nvPr/>
        </p:nvSpPr>
        <p:spPr bwMode="auto">
          <a:xfrm>
            <a:off x="682202" y="5906632"/>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grpSp>
        <p:nvGrpSpPr>
          <p:cNvPr id="149" name="Group 148"/>
          <p:cNvGrpSpPr/>
          <p:nvPr/>
        </p:nvGrpSpPr>
        <p:grpSpPr>
          <a:xfrm>
            <a:off x="5796170" y="1484730"/>
            <a:ext cx="3437672" cy="529986"/>
            <a:chOff x="6630531" y="1502711"/>
            <a:chExt cx="3437672" cy="529986"/>
          </a:xfrm>
        </p:grpSpPr>
        <p:sp>
          <p:nvSpPr>
            <p:cNvPr id="150" name="TextBox 149"/>
            <p:cNvSpPr txBox="1"/>
            <p:nvPr/>
          </p:nvSpPr>
          <p:spPr>
            <a:xfrm>
              <a:off x="6630531" y="1724920"/>
              <a:ext cx="343767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IND/GLY 110/50 μg einmal tgl. (N=1.651)</a:t>
              </a:r>
            </a:p>
          </p:txBody>
        </p:sp>
        <p:sp>
          <p:nvSpPr>
            <p:cNvPr id="151" name="TextBox 150"/>
            <p:cNvSpPr txBox="1"/>
            <p:nvPr/>
          </p:nvSpPr>
          <p:spPr>
            <a:xfrm>
              <a:off x="6633641" y="1502711"/>
              <a:ext cx="3228769"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SFC 50/500 μg zweimal tgl. (N=1.656)</a:t>
              </a:r>
            </a:p>
          </p:txBody>
        </p:sp>
      </p:grpSp>
      <p:sp>
        <p:nvSpPr>
          <p:cNvPr id="152" name="Rectangle 151"/>
          <p:cNvSpPr/>
          <p:nvPr/>
        </p:nvSpPr>
        <p:spPr bwMode="auto">
          <a:xfrm>
            <a:off x="5694052" y="1599410"/>
            <a:ext cx="102118" cy="101350"/>
          </a:xfrm>
          <a:prstGeom prst="rect">
            <a:avLst/>
          </a:prstGeom>
          <a:solidFill>
            <a:srgbClr val="FF4DC7"/>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153" name="Rectangle 152"/>
          <p:cNvSpPr/>
          <p:nvPr/>
        </p:nvSpPr>
        <p:spPr bwMode="auto">
          <a:xfrm>
            <a:off x="5694052" y="1815440"/>
            <a:ext cx="102118" cy="101350"/>
          </a:xfrm>
          <a:prstGeom prst="rect">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154" name="Down Arrow 153"/>
          <p:cNvSpPr/>
          <p:nvPr/>
        </p:nvSpPr>
        <p:spPr bwMode="auto">
          <a:xfrm>
            <a:off x="5667802" y="2672428"/>
            <a:ext cx="480767" cy="438594"/>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155" name="TextBox 154"/>
          <p:cNvSpPr txBox="1"/>
          <p:nvPr/>
        </p:nvSpPr>
        <p:spPr>
          <a:xfrm>
            <a:off x="5886017" y="2627022"/>
            <a:ext cx="165623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600" b="0" i="0" u="none" dirty="0" smtClean="0">
                <a:solidFill>
                  <a:srgbClr val="404040"/>
                </a:solidFill>
              </a:rPr>
              <a:t>17 %-ige Reduktion</a:t>
            </a:r>
          </a:p>
        </p:txBody>
      </p:sp>
      <p:sp>
        <p:nvSpPr>
          <p:cNvPr id="156" name="Content Placeholder 1"/>
          <p:cNvSpPr txBox="1">
            <a:spLocks/>
          </p:cNvSpPr>
          <p:nvPr/>
        </p:nvSpPr>
        <p:spPr bwMode="gray">
          <a:xfrm>
            <a:off x="1331651" y="6249576"/>
            <a:ext cx="3672409"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
        <p:nvSpPr>
          <p:cNvPr id="158" name="TextBox 157"/>
          <p:cNvSpPr txBox="1"/>
          <p:nvPr/>
        </p:nvSpPr>
        <p:spPr>
          <a:xfrm>
            <a:off x="1961522" y="6019928"/>
            <a:ext cx="6103209" cy="461665"/>
          </a:xfrm>
          <a:prstGeom prst="rect">
            <a:avLst/>
          </a:prstGeom>
          <a:noFill/>
        </p:spPr>
        <p:txBody>
          <a:bodyPr wrap="none" rtlCol="0">
            <a:spAutoFit/>
          </a:bodyPr>
          <a:lstStyle/>
          <a:p>
            <a:pPr>
              <a:tabLst>
                <a:tab pos="1882775" algn="l"/>
              </a:tabLst>
            </a:pPr>
            <a:r>
              <a:rPr lang="de-DE" sz="1200" b="0" i="0" dirty="0" smtClean="0">
                <a:solidFill>
                  <a:srgbClr val="404040"/>
                </a:solidFill>
              </a:rPr>
              <a:t>Gesamtzahl der Ereignisse: IND/GLY = 1.265 (einschließlich 209 schwerer Ereignisse) </a:t>
            </a:r>
            <a:r>
              <a:rPr lang="en" sz="1200" dirty="0" smtClean="0"/>
              <a:t/>
            </a:r>
            <a:br>
              <a:rPr lang="en" sz="1200" dirty="0" smtClean="0"/>
            </a:br>
            <a:r>
              <a:rPr lang="de-DE" sz="1200" b="0" i="0" dirty="0" smtClean="0">
                <a:solidFill>
                  <a:srgbClr val="404040"/>
                </a:solidFill>
              </a:rPr>
              <a:t>	       SFC = 1.452 (einschließlich 241 schwerer Ereignisse)</a:t>
            </a:r>
          </a:p>
        </p:txBody>
      </p:sp>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zeigte gegenüber SFC eine Überlegenheit in der Senkung der Jahresrate für mittlere oder schwere Exazerbationen (Inanspruchnahme von Versorgungsleistungen)</a:t>
            </a:r>
            <a:endParaRPr lang="en-US" sz="2000" dirty="0">
              <a:latin typeface="DIN Alternate"/>
            </a:endParaRPr>
          </a:p>
        </p:txBody>
      </p:sp>
    </p:spTree>
    <p:extLst>
      <p:ext uri="{BB962C8B-B14F-4D97-AF65-F5344CB8AC3E}">
        <p14:creationId xmlns:p14="http://schemas.microsoft.com/office/powerpoint/2010/main" val="547127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Die Rate schwerer Exazerbationen war mit IND/GLY im Vergleich zu SFC 13 % </a:t>
            </a:r>
            <a:r>
              <a:rPr lang="de-DE" sz="2000" dirty="0" smtClean="0">
                <a:solidFill>
                  <a:srgbClr val="145477"/>
                </a:solidFill>
              </a:rPr>
              <a:t>niedriger</a:t>
            </a:r>
            <a:endParaRPr lang="en-US" sz="2000" dirty="0">
              <a:latin typeface="DIN Alternate"/>
            </a:endParaRPr>
          </a:p>
        </p:txBody>
      </p:sp>
      <p:graphicFrame>
        <p:nvGraphicFramePr>
          <p:cNvPr id="22" name="Content Placeholder 7"/>
          <p:cNvGraphicFramePr>
            <a:graphicFrameLocks/>
          </p:cNvGraphicFramePr>
          <p:nvPr>
            <p:extLst>
              <p:ext uri="{D42A27DB-BD31-4B8C-83A1-F6EECF244321}">
                <p14:modId xmlns:p14="http://schemas.microsoft.com/office/powerpoint/2010/main" val="2359298718"/>
              </p:ext>
            </p:extLst>
          </p:nvPr>
        </p:nvGraphicFramePr>
        <p:xfrm>
          <a:off x="539440" y="1484730"/>
          <a:ext cx="8073838" cy="4341692"/>
        </p:xfrm>
        <a:graphic>
          <a:graphicData uri="http://schemas.openxmlformats.org/drawingml/2006/chart">
            <c:chart xmlns:c="http://schemas.openxmlformats.org/drawingml/2006/chart" xmlns:r="http://schemas.openxmlformats.org/officeDocument/2006/relationships" r:id="rId2"/>
          </a:graphicData>
        </a:graphic>
      </p:graphicFrame>
      <p:sp>
        <p:nvSpPr>
          <p:cNvPr id="23" name="TextBox 22"/>
          <p:cNvSpPr txBox="1"/>
          <p:nvPr/>
        </p:nvSpPr>
        <p:spPr bwMode="auto">
          <a:xfrm rot="16200000">
            <a:off x="-1232330" y="3233399"/>
            <a:ext cx="3735993" cy="307777"/>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200" b="0" i="0" u="none" strike="noStrike" kern="1200" baseline="0">
                <a:solidFill>
                  <a:srgbClr val="000008"/>
                </a:solidFill>
                <a:latin typeface="+mn-lt"/>
                <a:ea typeface="+mn-ea"/>
                <a:cs typeface="+mn-cs"/>
              </a:defRPr>
            </a:pPr>
            <a:r>
              <a:rPr lang="de-DE" sz="1400" b="0" i="0" dirty="0" smtClean="0">
                <a:solidFill>
                  <a:srgbClr val="404040"/>
                </a:solidFill>
              </a:rPr>
              <a:t>S</a:t>
            </a:r>
            <a:r>
              <a:rPr lang="de-DE" sz="1400" b="0" i="0" u="none" dirty="0" smtClean="0">
                <a:solidFill>
                  <a:srgbClr val="404040"/>
                </a:solidFill>
              </a:rPr>
              <a:t>chwere Exazerbationen (Jahresrate) </a:t>
            </a:r>
          </a:p>
        </p:txBody>
      </p:sp>
      <p:sp>
        <p:nvSpPr>
          <p:cNvPr id="24" name="TextBox 23"/>
          <p:cNvSpPr txBox="1"/>
          <p:nvPr/>
        </p:nvSpPr>
        <p:spPr>
          <a:xfrm>
            <a:off x="877137" y="1484730"/>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0,25</a:t>
            </a:r>
          </a:p>
        </p:txBody>
      </p:sp>
      <p:sp>
        <p:nvSpPr>
          <p:cNvPr id="25" name="TextBox 24"/>
          <p:cNvSpPr txBox="1"/>
          <p:nvPr/>
        </p:nvSpPr>
        <p:spPr bwMode="auto">
          <a:xfrm>
            <a:off x="880395" y="5392928"/>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grpSp>
        <p:nvGrpSpPr>
          <p:cNvPr id="26" name="Group 25"/>
          <p:cNvGrpSpPr/>
          <p:nvPr/>
        </p:nvGrpSpPr>
        <p:grpSpPr>
          <a:xfrm>
            <a:off x="5706328" y="1484730"/>
            <a:ext cx="3437672" cy="595817"/>
            <a:chOff x="6460764" y="1482204"/>
            <a:chExt cx="3437672" cy="595817"/>
          </a:xfrm>
        </p:grpSpPr>
        <p:sp>
          <p:nvSpPr>
            <p:cNvPr id="27" name="TextBox 26"/>
            <p:cNvSpPr txBox="1"/>
            <p:nvPr/>
          </p:nvSpPr>
          <p:spPr>
            <a:xfrm>
              <a:off x="6460764" y="1770244"/>
              <a:ext cx="3437672"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IND/GLY 110/50 μg einmal tgl. (N=1.651)</a:t>
              </a:r>
            </a:p>
          </p:txBody>
        </p:sp>
        <p:sp>
          <p:nvSpPr>
            <p:cNvPr id="28" name="TextBox 27"/>
            <p:cNvSpPr txBox="1"/>
            <p:nvPr/>
          </p:nvSpPr>
          <p:spPr>
            <a:xfrm>
              <a:off x="6478596" y="1482204"/>
              <a:ext cx="3228769"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SFC 50/500 μg zweimal tgl. (N=1.656)</a:t>
              </a:r>
            </a:p>
          </p:txBody>
        </p:sp>
      </p:grpSp>
      <p:sp>
        <p:nvSpPr>
          <p:cNvPr id="29" name="Rectangle 28"/>
          <p:cNvSpPr/>
          <p:nvPr/>
        </p:nvSpPr>
        <p:spPr bwMode="auto">
          <a:xfrm>
            <a:off x="5652150" y="1556740"/>
            <a:ext cx="102118" cy="101350"/>
          </a:xfrm>
          <a:prstGeom prst="rect">
            <a:avLst/>
          </a:prstGeom>
          <a:solidFill>
            <a:srgbClr val="FF4DC7"/>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30" name="Rectangle 29"/>
          <p:cNvSpPr/>
          <p:nvPr/>
        </p:nvSpPr>
        <p:spPr bwMode="auto">
          <a:xfrm>
            <a:off x="5652150" y="1844780"/>
            <a:ext cx="102118" cy="101350"/>
          </a:xfrm>
          <a:prstGeom prst="rect">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31" name="Down Arrow 30"/>
          <p:cNvSpPr/>
          <p:nvPr/>
        </p:nvSpPr>
        <p:spPr bwMode="auto">
          <a:xfrm>
            <a:off x="5903227" y="2549920"/>
            <a:ext cx="480767" cy="438594"/>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32" name="TextBox 31"/>
          <p:cNvSpPr txBox="1"/>
          <p:nvPr/>
        </p:nvSpPr>
        <p:spPr>
          <a:xfrm>
            <a:off x="6228230" y="2492870"/>
            <a:ext cx="2169185" cy="584775"/>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600" b="0" i="0" u="none" dirty="0" smtClean="0">
                <a:solidFill>
                  <a:srgbClr val="404040"/>
                </a:solidFill>
              </a:rPr>
              <a:t>13 %-ige numerische </a:t>
            </a:r>
            <a:r>
              <a:rPr lang="en" sz="1600" dirty="0" smtClean="0"/>
              <a:t/>
            </a:r>
            <a:br>
              <a:rPr lang="en" sz="1600" dirty="0" smtClean="0"/>
            </a:br>
            <a:r>
              <a:rPr lang="de-DE" sz="1600" b="0" i="0" u="none" dirty="0" smtClean="0">
                <a:solidFill>
                  <a:srgbClr val="404040"/>
                </a:solidFill>
              </a:rPr>
              <a:t>Reduktion</a:t>
            </a:r>
          </a:p>
        </p:txBody>
      </p:sp>
      <p:sp>
        <p:nvSpPr>
          <p:cNvPr id="33" name="TextBox 32"/>
          <p:cNvSpPr txBox="1"/>
          <p:nvPr/>
        </p:nvSpPr>
        <p:spPr>
          <a:xfrm>
            <a:off x="877137" y="2289293"/>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0,20</a:t>
            </a:r>
          </a:p>
        </p:txBody>
      </p:sp>
      <p:sp>
        <p:nvSpPr>
          <p:cNvPr id="34" name="TextBox 33"/>
          <p:cNvSpPr txBox="1"/>
          <p:nvPr/>
        </p:nvSpPr>
        <p:spPr>
          <a:xfrm>
            <a:off x="877137" y="3036547"/>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0,15</a:t>
            </a:r>
          </a:p>
        </p:txBody>
      </p:sp>
      <p:sp>
        <p:nvSpPr>
          <p:cNvPr id="35" name="TextBox 34"/>
          <p:cNvSpPr txBox="1"/>
          <p:nvPr/>
        </p:nvSpPr>
        <p:spPr>
          <a:xfrm>
            <a:off x="877137" y="3842144"/>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0,10</a:t>
            </a:r>
          </a:p>
        </p:txBody>
      </p:sp>
      <p:sp>
        <p:nvSpPr>
          <p:cNvPr id="36" name="TextBox 35"/>
          <p:cNvSpPr txBox="1"/>
          <p:nvPr/>
        </p:nvSpPr>
        <p:spPr>
          <a:xfrm>
            <a:off x="877137" y="4587331"/>
            <a:ext cx="421140" cy="215444"/>
          </a:xfrm>
          <a:prstGeom prst="rect">
            <a:avLst/>
          </a:prstGeom>
          <a:noFill/>
        </p:spPr>
        <p:txBody>
          <a:bodyPr wrap="square" lIns="0" tIns="0" rIns="0" bIns="0"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0,05</a:t>
            </a:r>
          </a:p>
        </p:txBody>
      </p:sp>
      <p:sp>
        <p:nvSpPr>
          <p:cNvPr id="37" name="TextBox 36"/>
          <p:cNvSpPr txBox="1"/>
          <p:nvPr/>
        </p:nvSpPr>
        <p:spPr>
          <a:xfrm>
            <a:off x="3239865" y="5652191"/>
            <a:ext cx="3686650" cy="523220"/>
          </a:xfrm>
          <a:prstGeom prst="rect">
            <a:avLst/>
          </a:prstGeom>
          <a:noFill/>
        </p:spPr>
        <p:txBody>
          <a:bodyPr wrap="none" rtlCol="0">
            <a:spAutoFit/>
          </a:bodyPr>
          <a:lstStyle/>
          <a:p>
            <a:pPr>
              <a:tabLst>
                <a:tab pos="1882775" algn="l"/>
              </a:tabLst>
            </a:pPr>
            <a:r>
              <a:rPr lang="de-DE" sz="1400" b="0" i="0" dirty="0" smtClean="0">
                <a:solidFill>
                  <a:srgbClr val="404040"/>
                </a:solidFill>
              </a:rPr>
              <a:t>Gesamtzahl der Ereignisse: IND/GLY = 209</a:t>
            </a:r>
            <a:r>
              <a:rPr lang="de-DE" sz="1400" b="0" i="0" dirty="0" smtClean="0">
                <a:solidFill>
                  <a:srgbClr val="FF0000"/>
                </a:solidFill>
              </a:rPr>
              <a:t> </a:t>
            </a:r>
          </a:p>
          <a:p>
            <a:pPr>
              <a:tabLst>
                <a:tab pos="1882775" algn="l"/>
              </a:tabLst>
            </a:pPr>
            <a:r>
              <a:rPr lang="de-DE" sz="1400" b="0" i="0" dirty="0" smtClean="0">
                <a:solidFill>
                  <a:srgbClr val="404040"/>
                </a:solidFill>
              </a:rPr>
              <a:t>	       SFC = 241</a:t>
            </a:r>
          </a:p>
        </p:txBody>
      </p:sp>
      <p:sp>
        <p:nvSpPr>
          <p:cNvPr id="38" name="Content Placeholder 1"/>
          <p:cNvSpPr txBox="1">
            <a:spLocks/>
          </p:cNvSpPr>
          <p:nvPr/>
        </p:nvSpPr>
        <p:spPr bwMode="gray">
          <a:xfrm>
            <a:off x="323510" y="6081469"/>
            <a:ext cx="3672409"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Tree>
    <p:extLst>
      <p:ext uri="{BB962C8B-B14F-4D97-AF65-F5344CB8AC3E}">
        <p14:creationId xmlns:p14="http://schemas.microsoft.com/office/powerpoint/2010/main" val="1791113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Im Vergleich zu SFC verzögerte IND/GLY die Zeit bis zur ersten Exazerbation signifikant</a:t>
            </a:r>
            <a:endParaRPr lang="en-US" sz="2000" dirty="0">
              <a:latin typeface="DIN Alternate"/>
            </a:endParaRPr>
          </a:p>
        </p:txBody>
      </p:sp>
      <p:grpSp>
        <p:nvGrpSpPr>
          <p:cNvPr id="21" name="Group 20"/>
          <p:cNvGrpSpPr/>
          <p:nvPr/>
        </p:nvGrpSpPr>
        <p:grpSpPr>
          <a:xfrm>
            <a:off x="1445103" y="1485149"/>
            <a:ext cx="6446737" cy="3515697"/>
            <a:chOff x="1486787" y="1655323"/>
            <a:chExt cx="6924462" cy="3712156"/>
          </a:xfrm>
        </p:grpSpPr>
        <p:sp>
          <p:nvSpPr>
            <p:cNvPr id="39" name="Freeform 32"/>
            <p:cNvSpPr>
              <a:spLocks/>
            </p:cNvSpPr>
            <p:nvPr/>
          </p:nvSpPr>
          <p:spPr bwMode="auto">
            <a:xfrm>
              <a:off x="2283956" y="1746538"/>
              <a:ext cx="5956300" cy="3286125"/>
            </a:xfrm>
            <a:custGeom>
              <a:avLst/>
              <a:gdLst>
                <a:gd name="T0" fmla="*/ 0 w 3752"/>
                <a:gd name="T1" fmla="*/ 0 h 2070"/>
                <a:gd name="T2" fmla="*/ 0 w 3752"/>
                <a:gd name="T3" fmla="*/ 2070 h 2070"/>
                <a:gd name="T4" fmla="*/ 3752 w 3752"/>
                <a:gd name="T5" fmla="*/ 2070 h 2070"/>
              </a:gdLst>
              <a:ahLst/>
              <a:cxnLst>
                <a:cxn ang="0">
                  <a:pos x="T0" y="T1"/>
                </a:cxn>
                <a:cxn ang="0">
                  <a:pos x="T2" y="T3"/>
                </a:cxn>
                <a:cxn ang="0">
                  <a:pos x="T4" y="T5"/>
                </a:cxn>
              </a:cxnLst>
              <a:rect l="0" t="0" r="r" b="b"/>
              <a:pathLst>
                <a:path w="3752" h="2070">
                  <a:moveTo>
                    <a:pt x="0" y="0"/>
                  </a:moveTo>
                  <a:lnTo>
                    <a:pt x="0" y="2070"/>
                  </a:lnTo>
                  <a:lnTo>
                    <a:pt x="3752" y="2070"/>
                  </a:lnTo>
                </a:path>
              </a:pathLst>
            </a:custGeom>
            <a:noFill/>
            <a:ln w="30163" cap="flat">
              <a:solidFill>
                <a:srgbClr val="01020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0" name="Line 33"/>
            <p:cNvSpPr>
              <a:spLocks noChangeShapeType="1"/>
            </p:cNvSpPr>
            <p:nvPr/>
          </p:nvSpPr>
          <p:spPr bwMode="auto">
            <a:xfrm>
              <a:off x="2193468" y="4705638"/>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1" name="Line 34"/>
            <p:cNvSpPr>
              <a:spLocks noChangeShapeType="1"/>
            </p:cNvSpPr>
            <p:nvPr/>
          </p:nvSpPr>
          <p:spPr bwMode="auto">
            <a:xfrm>
              <a:off x="2193468" y="4377025"/>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2" name="Line 35"/>
            <p:cNvSpPr>
              <a:spLocks noChangeShapeType="1"/>
            </p:cNvSpPr>
            <p:nvPr/>
          </p:nvSpPr>
          <p:spPr bwMode="auto">
            <a:xfrm>
              <a:off x="2193468" y="4050000"/>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3" name="Line 36"/>
            <p:cNvSpPr>
              <a:spLocks noChangeShapeType="1"/>
            </p:cNvSpPr>
            <p:nvPr/>
          </p:nvSpPr>
          <p:spPr bwMode="auto">
            <a:xfrm>
              <a:off x="2193468" y="3724563"/>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4" name="Line 37"/>
            <p:cNvSpPr>
              <a:spLocks noChangeShapeType="1"/>
            </p:cNvSpPr>
            <p:nvPr/>
          </p:nvSpPr>
          <p:spPr bwMode="auto">
            <a:xfrm>
              <a:off x="2193468" y="5032663"/>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5" name="Line 38"/>
            <p:cNvSpPr>
              <a:spLocks noChangeShapeType="1"/>
            </p:cNvSpPr>
            <p:nvPr/>
          </p:nvSpPr>
          <p:spPr bwMode="auto">
            <a:xfrm flipH="1">
              <a:off x="2193468" y="1760825"/>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6" name="Line 39"/>
            <p:cNvSpPr>
              <a:spLocks noChangeShapeType="1"/>
            </p:cNvSpPr>
            <p:nvPr/>
          </p:nvSpPr>
          <p:spPr bwMode="auto">
            <a:xfrm>
              <a:off x="2193468" y="3394363"/>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7" name="Line 40"/>
            <p:cNvSpPr>
              <a:spLocks noChangeShapeType="1"/>
            </p:cNvSpPr>
            <p:nvPr/>
          </p:nvSpPr>
          <p:spPr bwMode="auto">
            <a:xfrm>
              <a:off x="2193468" y="3068925"/>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8" name="Line 41"/>
            <p:cNvSpPr>
              <a:spLocks noChangeShapeType="1"/>
            </p:cNvSpPr>
            <p:nvPr/>
          </p:nvSpPr>
          <p:spPr bwMode="auto">
            <a:xfrm>
              <a:off x="2193468" y="2741900"/>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49" name="Line 42"/>
            <p:cNvSpPr>
              <a:spLocks noChangeShapeType="1"/>
            </p:cNvSpPr>
            <p:nvPr/>
          </p:nvSpPr>
          <p:spPr bwMode="auto">
            <a:xfrm>
              <a:off x="2193468" y="2413288"/>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0" name="Line 43"/>
            <p:cNvSpPr>
              <a:spLocks noChangeShapeType="1"/>
            </p:cNvSpPr>
            <p:nvPr/>
          </p:nvSpPr>
          <p:spPr bwMode="auto">
            <a:xfrm>
              <a:off x="2193468" y="2086263"/>
              <a:ext cx="98425" cy="0"/>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1" name="Line 44"/>
            <p:cNvSpPr>
              <a:spLocks noChangeShapeType="1"/>
            </p:cNvSpPr>
            <p:nvPr/>
          </p:nvSpPr>
          <p:spPr bwMode="auto">
            <a:xfrm flipV="1">
              <a:off x="2288718"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2" name="Line 45"/>
            <p:cNvSpPr>
              <a:spLocks noChangeShapeType="1"/>
            </p:cNvSpPr>
            <p:nvPr/>
          </p:nvSpPr>
          <p:spPr bwMode="auto">
            <a:xfrm flipV="1">
              <a:off x="2974518"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3" name="Line 46"/>
            <p:cNvSpPr>
              <a:spLocks noChangeShapeType="1"/>
            </p:cNvSpPr>
            <p:nvPr/>
          </p:nvSpPr>
          <p:spPr bwMode="auto">
            <a:xfrm flipV="1">
              <a:off x="3660318"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4" name="Line 47"/>
            <p:cNvSpPr>
              <a:spLocks noChangeShapeType="1"/>
            </p:cNvSpPr>
            <p:nvPr/>
          </p:nvSpPr>
          <p:spPr bwMode="auto">
            <a:xfrm flipV="1">
              <a:off x="8225968"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5" name="Line 48"/>
            <p:cNvSpPr>
              <a:spLocks noChangeShapeType="1"/>
            </p:cNvSpPr>
            <p:nvPr/>
          </p:nvSpPr>
          <p:spPr bwMode="auto">
            <a:xfrm flipV="1">
              <a:off x="7427456"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6" name="Line 49"/>
            <p:cNvSpPr>
              <a:spLocks noChangeShapeType="1"/>
            </p:cNvSpPr>
            <p:nvPr/>
          </p:nvSpPr>
          <p:spPr bwMode="auto">
            <a:xfrm flipV="1">
              <a:off x="6630531"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7" name="Line 50"/>
            <p:cNvSpPr>
              <a:spLocks noChangeShapeType="1"/>
            </p:cNvSpPr>
            <p:nvPr/>
          </p:nvSpPr>
          <p:spPr bwMode="auto">
            <a:xfrm flipV="1">
              <a:off x="5943143"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8" name="Line 51"/>
            <p:cNvSpPr>
              <a:spLocks noChangeShapeType="1"/>
            </p:cNvSpPr>
            <p:nvPr/>
          </p:nvSpPr>
          <p:spPr bwMode="auto">
            <a:xfrm flipV="1">
              <a:off x="4458831"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59" name="Line 52"/>
            <p:cNvSpPr>
              <a:spLocks noChangeShapeType="1"/>
            </p:cNvSpPr>
            <p:nvPr/>
          </p:nvSpPr>
          <p:spPr bwMode="auto">
            <a:xfrm flipV="1">
              <a:off x="5257343" y="5029488"/>
              <a:ext cx="0" cy="93662"/>
            </a:xfrm>
            <a:prstGeom prst="line">
              <a:avLst/>
            </a:prstGeom>
            <a:noFill/>
            <a:ln w="30163"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60" name="TextBox 59"/>
            <p:cNvSpPr txBox="1"/>
            <p:nvPr/>
          </p:nvSpPr>
          <p:spPr>
            <a:xfrm>
              <a:off x="2114427"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0</a:t>
              </a:r>
            </a:p>
          </p:txBody>
        </p:sp>
        <p:sp>
          <p:nvSpPr>
            <p:cNvPr id="61" name="TextBox 60"/>
            <p:cNvSpPr txBox="1"/>
            <p:nvPr/>
          </p:nvSpPr>
          <p:spPr>
            <a:xfrm>
              <a:off x="2796022"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6</a:t>
              </a:r>
            </a:p>
          </p:txBody>
        </p:sp>
        <p:sp>
          <p:nvSpPr>
            <p:cNvPr id="62" name="TextBox 61"/>
            <p:cNvSpPr txBox="1"/>
            <p:nvPr/>
          </p:nvSpPr>
          <p:spPr>
            <a:xfrm>
              <a:off x="3476492"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12</a:t>
              </a:r>
            </a:p>
          </p:txBody>
        </p:sp>
        <p:sp>
          <p:nvSpPr>
            <p:cNvPr id="63" name="TextBox 62"/>
            <p:cNvSpPr txBox="1"/>
            <p:nvPr/>
          </p:nvSpPr>
          <p:spPr>
            <a:xfrm>
              <a:off x="4280335"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19</a:t>
              </a:r>
            </a:p>
          </p:txBody>
        </p:sp>
        <p:sp>
          <p:nvSpPr>
            <p:cNvPr id="64" name="TextBox 63"/>
            <p:cNvSpPr txBox="1"/>
            <p:nvPr/>
          </p:nvSpPr>
          <p:spPr>
            <a:xfrm>
              <a:off x="5071666"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26</a:t>
              </a:r>
            </a:p>
          </p:txBody>
        </p:sp>
        <p:sp>
          <p:nvSpPr>
            <p:cNvPr id="65" name="TextBox 64"/>
            <p:cNvSpPr txBox="1"/>
            <p:nvPr/>
          </p:nvSpPr>
          <p:spPr>
            <a:xfrm>
              <a:off x="5764648"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32</a:t>
              </a:r>
            </a:p>
          </p:txBody>
        </p:sp>
        <p:sp>
          <p:nvSpPr>
            <p:cNvPr id="66" name="TextBox 65"/>
            <p:cNvSpPr txBox="1"/>
            <p:nvPr/>
          </p:nvSpPr>
          <p:spPr>
            <a:xfrm>
              <a:off x="6459174"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38</a:t>
              </a:r>
            </a:p>
          </p:txBody>
        </p:sp>
        <p:sp>
          <p:nvSpPr>
            <p:cNvPr id="67" name="TextBox 66"/>
            <p:cNvSpPr txBox="1"/>
            <p:nvPr/>
          </p:nvSpPr>
          <p:spPr>
            <a:xfrm>
              <a:off x="8054257"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52</a:t>
              </a:r>
            </a:p>
          </p:txBody>
        </p:sp>
        <p:sp>
          <p:nvSpPr>
            <p:cNvPr id="68" name="TextBox 67"/>
            <p:cNvSpPr txBox="1"/>
            <p:nvPr/>
          </p:nvSpPr>
          <p:spPr>
            <a:xfrm>
              <a:off x="7248960" y="5152035"/>
              <a:ext cx="356992" cy="215444"/>
            </a:xfrm>
            <a:prstGeom prst="rect">
              <a:avLst/>
            </a:prstGeom>
            <a:noFill/>
          </p:spPr>
          <p:txBody>
            <a:bodyPr wrap="square" lIns="0" tIns="0" rIns="0" bIns="0" rtlCol="0">
              <a:spAutoFit/>
            </a:bodyPr>
            <a:lstStyle/>
            <a:p>
              <a:pPr algn="ctr"/>
              <a:r>
                <a:rPr lang="de-DE" sz="1400" b="0" i="0" dirty="0" smtClean="0">
                  <a:solidFill>
                    <a:srgbClr val="404040"/>
                  </a:solidFill>
                </a:rPr>
                <a:t>45</a:t>
              </a:r>
            </a:p>
          </p:txBody>
        </p:sp>
        <p:sp>
          <p:nvSpPr>
            <p:cNvPr id="69" name="TextBox 68"/>
            <p:cNvSpPr txBox="1"/>
            <p:nvPr/>
          </p:nvSpPr>
          <p:spPr>
            <a:xfrm>
              <a:off x="1780023" y="4925514"/>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0</a:t>
              </a:r>
            </a:p>
          </p:txBody>
        </p:sp>
        <p:sp>
          <p:nvSpPr>
            <p:cNvPr id="70" name="TextBox 69"/>
            <p:cNvSpPr txBox="1"/>
            <p:nvPr/>
          </p:nvSpPr>
          <p:spPr>
            <a:xfrm>
              <a:off x="1780023" y="4598494"/>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10</a:t>
              </a:r>
            </a:p>
          </p:txBody>
        </p:sp>
        <p:sp>
          <p:nvSpPr>
            <p:cNvPr id="71" name="TextBox 70"/>
            <p:cNvSpPr txBox="1"/>
            <p:nvPr/>
          </p:nvSpPr>
          <p:spPr>
            <a:xfrm>
              <a:off x="1780023" y="4271475"/>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20</a:t>
              </a:r>
            </a:p>
          </p:txBody>
        </p:sp>
        <p:sp>
          <p:nvSpPr>
            <p:cNvPr id="72" name="TextBox 71"/>
            <p:cNvSpPr txBox="1"/>
            <p:nvPr/>
          </p:nvSpPr>
          <p:spPr>
            <a:xfrm>
              <a:off x="1780023" y="3944456"/>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30</a:t>
              </a:r>
            </a:p>
          </p:txBody>
        </p:sp>
        <p:sp>
          <p:nvSpPr>
            <p:cNvPr id="73" name="TextBox 72"/>
            <p:cNvSpPr txBox="1"/>
            <p:nvPr/>
          </p:nvSpPr>
          <p:spPr>
            <a:xfrm>
              <a:off x="1780023" y="3617437"/>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40</a:t>
              </a:r>
            </a:p>
          </p:txBody>
        </p:sp>
        <p:sp>
          <p:nvSpPr>
            <p:cNvPr id="74" name="TextBox 73"/>
            <p:cNvSpPr txBox="1"/>
            <p:nvPr/>
          </p:nvSpPr>
          <p:spPr>
            <a:xfrm>
              <a:off x="1781583" y="3290418"/>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50</a:t>
              </a:r>
            </a:p>
          </p:txBody>
        </p:sp>
        <p:sp>
          <p:nvSpPr>
            <p:cNvPr id="75" name="TextBox 74"/>
            <p:cNvSpPr txBox="1"/>
            <p:nvPr/>
          </p:nvSpPr>
          <p:spPr>
            <a:xfrm>
              <a:off x="1781811" y="2963399"/>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60</a:t>
              </a:r>
            </a:p>
          </p:txBody>
        </p:sp>
        <p:sp>
          <p:nvSpPr>
            <p:cNvPr id="76" name="TextBox 75"/>
            <p:cNvSpPr txBox="1"/>
            <p:nvPr/>
          </p:nvSpPr>
          <p:spPr>
            <a:xfrm>
              <a:off x="1780023" y="2636380"/>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70</a:t>
              </a:r>
            </a:p>
          </p:txBody>
        </p:sp>
        <p:sp>
          <p:nvSpPr>
            <p:cNvPr id="77" name="TextBox 76"/>
            <p:cNvSpPr txBox="1"/>
            <p:nvPr/>
          </p:nvSpPr>
          <p:spPr>
            <a:xfrm>
              <a:off x="1771389" y="2309361"/>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80</a:t>
              </a:r>
            </a:p>
          </p:txBody>
        </p:sp>
        <p:sp>
          <p:nvSpPr>
            <p:cNvPr id="78" name="TextBox 77"/>
            <p:cNvSpPr txBox="1"/>
            <p:nvPr/>
          </p:nvSpPr>
          <p:spPr>
            <a:xfrm>
              <a:off x="1780023" y="1982342"/>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90</a:t>
              </a:r>
            </a:p>
          </p:txBody>
        </p:sp>
        <p:sp>
          <p:nvSpPr>
            <p:cNvPr id="79" name="TextBox 78"/>
            <p:cNvSpPr txBox="1"/>
            <p:nvPr/>
          </p:nvSpPr>
          <p:spPr>
            <a:xfrm>
              <a:off x="1780023" y="1655323"/>
              <a:ext cx="356992" cy="215444"/>
            </a:xfrm>
            <a:prstGeom prst="rect">
              <a:avLst/>
            </a:prstGeom>
            <a:noFill/>
          </p:spPr>
          <p:txBody>
            <a:bodyPr wrap="square" lIns="0" tIns="0" rIns="0" bIns="0" rtlCol="0" anchor="ctr">
              <a:spAutoFit/>
            </a:bodyPr>
            <a:lstStyle/>
            <a:p>
              <a:pPr algn="r"/>
              <a:r>
                <a:rPr lang="de-DE" sz="1400" b="0" i="0" dirty="0" smtClean="0">
                  <a:solidFill>
                    <a:srgbClr val="404040"/>
                  </a:solidFill>
                </a:rPr>
                <a:t>100</a:t>
              </a:r>
            </a:p>
          </p:txBody>
        </p:sp>
        <p:sp>
          <p:nvSpPr>
            <p:cNvPr id="80" name="TextBox 79"/>
            <p:cNvSpPr txBox="1"/>
            <p:nvPr/>
          </p:nvSpPr>
          <p:spPr>
            <a:xfrm rot="16200000">
              <a:off x="-57101" y="3287249"/>
              <a:ext cx="3286125" cy="198350"/>
            </a:xfrm>
            <a:prstGeom prst="rect">
              <a:avLst/>
            </a:prstGeom>
            <a:noFill/>
          </p:spPr>
          <p:txBody>
            <a:bodyPr wrap="square" lIns="0" tIns="0" rIns="0" bIns="0" rtlCol="0" anchor="ctr">
              <a:spAutoFit/>
            </a:bodyPr>
            <a:lstStyle/>
            <a:p>
              <a:pPr algn="ctr"/>
              <a:r>
                <a:rPr lang="de-DE" sz="1200" b="1" i="0" dirty="0" smtClean="0">
                  <a:solidFill>
                    <a:srgbClr val="202020"/>
                  </a:solidFill>
                </a:rPr>
                <a:t>Exazerbationswahrscheinlichkeit (%)</a:t>
              </a:r>
            </a:p>
          </p:txBody>
        </p:sp>
      </p:grpSp>
      <p:sp>
        <p:nvSpPr>
          <p:cNvPr id="81" name="TextBox 80"/>
          <p:cNvSpPr txBox="1"/>
          <p:nvPr/>
        </p:nvSpPr>
        <p:spPr>
          <a:xfrm>
            <a:off x="7662440" y="4797776"/>
            <a:ext cx="1230160" cy="215444"/>
          </a:xfrm>
          <a:prstGeom prst="rect">
            <a:avLst/>
          </a:prstGeom>
          <a:noFill/>
        </p:spPr>
        <p:txBody>
          <a:bodyPr wrap="square" lIns="0" tIns="0" rIns="0" bIns="0" rtlCol="0" anchor="ctr">
            <a:spAutoFit/>
          </a:bodyPr>
          <a:lstStyle/>
          <a:p>
            <a:pPr algn="ctr"/>
            <a:r>
              <a:rPr lang="de-DE" sz="1400" b="1" i="0" dirty="0" smtClean="0">
                <a:solidFill>
                  <a:srgbClr val="202020"/>
                </a:solidFill>
              </a:rPr>
              <a:t>Wochen</a:t>
            </a:r>
          </a:p>
        </p:txBody>
      </p:sp>
      <p:grpSp>
        <p:nvGrpSpPr>
          <p:cNvPr id="82" name="Group 81"/>
          <p:cNvGrpSpPr/>
          <p:nvPr/>
        </p:nvGrpSpPr>
        <p:grpSpPr>
          <a:xfrm>
            <a:off x="0" y="4941210"/>
            <a:ext cx="8182978" cy="500447"/>
            <a:chOff x="-35370" y="4955367"/>
            <a:chExt cx="8182978" cy="500447"/>
          </a:xfrm>
        </p:grpSpPr>
        <p:sp>
          <p:nvSpPr>
            <p:cNvPr id="83" name="TextBox 82"/>
            <p:cNvSpPr txBox="1"/>
            <p:nvPr/>
          </p:nvSpPr>
          <p:spPr>
            <a:xfrm>
              <a:off x="233923" y="5139666"/>
              <a:ext cx="3579986" cy="276999"/>
            </a:xfrm>
            <a:prstGeom prst="rect">
              <a:avLst/>
            </a:prstGeom>
            <a:noFill/>
          </p:spPr>
          <p:txBody>
            <a:bodyPr wrap="square" lIns="0" tIns="0" rIns="0" bIns="0" rtlCol="0" anchor="ctr">
              <a:spAutoFit/>
            </a:bodyPr>
            <a:lstStyle/>
            <a:p>
              <a:r>
                <a:rPr lang="de-DE" sz="900" b="0" i="0" dirty="0" smtClean="0">
                  <a:solidFill>
                    <a:srgbClr val="202020"/>
                  </a:solidFill>
                </a:rPr>
                <a:t>IND/GLY-Gruppe </a:t>
              </a:r>
            </a:p>
            <a:p>
              <a:r>
                <a:rPr lang="de-DE" sz="900" b="0" i="0" dirty="0" smtClean="0">
                  <a:solidFill>
                    <a:srgbClr val="202020"/>
                  </a:solidFill>
                </a:rPr>
                <a:t>SFC-Gruppe</a:t>
              </a:r>
            </a:p>
          </p:txBody>
        </p:sp>
        <p:sp>
          <p:nvSpPr>
            <p:cNvPr id="84" name="TextBox 83"/>
            <p:cNvSpPr txBox="1"/>
            <p:nvPr/>
          </p:nvSpPr>
          <p:spPr>
            <a:xfrm>
              <a:off x="1894168" y="5113274"/>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1.675</a:t>
              </a:r>
            </a:p>
          </p:txBody>
        </p:sp>
        <p:sp>
          <p:nvSpPr>
            <p:cNvPr id="85" name="TextBox 84"/>
            <p:cNvSpPr txBox="1"/>
            <p:nvPr/>
          </p:nvSpPr>
          <p:spPr>
            <a:xfrm>
              <a:off x="3159787" y="5113274"/>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763</a:t>
              </a:r>
            </a:p>
          </p:txBody>
        </p:sp>
        <p:sp>
          <p:nvSpPr>
            <p:cNvPr id="86" name="TextBox 85"/>
            <p:cNvSpPr txBox="1"/>
            <p:nvPr/>
          </p:nvSpPr>
          <p:spPr>
            <a:xfrm>
              <a:off x="4532139" y="5113274"/>
              <a:ext cx="833400" cy="138499"/>
            </a:xfrm>
            <a:prstGeom prst="rect">
              <a:avLst/>
            </a:prstGeom>
            <a:noFill/>
          </p:spPr>
          <p:txBody>
            <a:bodyPr wrap="square" lIns="0" tIns="0" rIns="0" bIns="0" rtlCol="0" anchor="ctr">
              <a:spAutoFit/>
            </a:bodyPr>
            <a:lstStyle/>
            <a:p>
              <a:pPr algn="ctr"/>
              <a:r>
                <a:rPr lang="de-DE" sz="900" b="0" i="0" dirty="0" smtClean="0">
                  <a:solidFill>
                    <a:srgbClr val="404040"/>
                  </a:solidFill>
                </a:rPr>
                <a:t>535</a:t>
              </a:r>
            </a:p>
          </p:txBody>
        </p:sp>
        <p:sp>
          <p:nvSpPr>
            <p:cNvPr id="87" name="TextBox 86"/>
            <p:cNvSpPr txBox="1"/>
            <p:nvPr/>
          </p:nvSpPr>
          <p:spPr>
            <a:xfrm>
              <a:off x="5854122" y="5113274"/>
              <a:ext cx="773000" cy="138499"/>
            </a:xfrm>
            <a:prstGeom prst="rect">
              <a:avLst/>
            </a:prstGeom>
            <a:noFill/>
          </p:spPr>
          <p:txBody>
            <a:bodyPr wrap="square" lIns="0" tIns="0" rIns="0" bIns="0" rtlCol="0" anchor="ctr">
              <a:spAutoFit/>
            </a:bodyPr>
            <a:lstStyle/>
            <a:p>
              <a:pPr algn="ctr"/>
              <a:r>
                <a:rPr lang="de-DE" sz="900" b="0" i="0" dirty="0" smtClean="0">
                  <a:solidFill>
                    <a:srgbClr val="404040"/>
                  </a:solidFill>
                </a:rPr>
                <a:t>409</a:t>
              </a:r>
            </a:p>
          </p:txBody>
        </p:sp>
        <p:sp>
          <p:nvSpPr>
            <p:cNvPr id="88" name="TextBox 87"/>
            <p:cNvSpPr txBox="1"/>
            <p:nvPr/>
          </p:nvSpPr>
          <p:spPr>
            <a:xfrm>
              <a:off x="7308664" y="5113274"/>
              <a:ext cx="833992" cy="138499"/>
            </a:xfrm>
            <a:prstGeom prst="rect">
              <a:avLst/>
            </a:prstGeom>
            <a:noFill/>
          </p:spPr>
          <p:txBody>
            <a:bodyPr wrap="square" lIns="0" tIns="0" rIns="0" bIns="0" rtlCol="0" anchor="ctr">
              <a:spAutoFit/>
            </a:bodyPr>
            <a:lstStyle/>
            <a:p>
              <a:pPr algn="ctr"/>
              <a:r>
                <a:rPr lang="de-DE" sz="900" b="0" i="0" dirty="0" smtClean="0">
                  <a:solidFill>
                    <a:srgbClr val="404040"/>
                  </a:solidFill>
                </a:rPr>
                <a:t>281</a:t>
              </a:r>
            </a:p>
          </p:txBody>
        </p:sp>
        <p:sp>
          <p:nvSpPr>
            <p:cNvPr id="89" name="TextBox 88"/>
            <p:cNvSpPr txBox="1"/>
            <p:nvPr/>
          </p:nvSpPr>
          <p:spPr>
            <a:xfrm>
              <a:off x="1894168" y="5317315"/>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1.679</a:t>
              </a:r>
            </a:p>
          </p:txBody>
        </p:sp>
        <p:sp>
          <p:nvSpPr>
            <p:cNvPr id="90" name="TextBox 89"/>
            <p:cNvSpPr txBox="1"/>
            <p:nvPr/>
          </p:nvSpPr>
          <p:spPr>
            <a:xfrm>
              <a:off x="3164740" y="5317315"/>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642</a:t>
              </a:r>
            </a:p>
          </p:txBody>
        </p:sp>
        <p:sp>
          <p:nvSpPr>
            <p:cNvPr id="91" name="TextBox 90"/>
            <p:cNvSpPr txBox="1"/>
            <p:nvPr/>
          </p:nvSpPr>
          <p:spPr>
            <a:xfrm>
              <a:off x="4537092" y="5317315"/>
              <a:ext cx="833400" cy="138499"/>
            </a:xfrm>
            <a:prstGeom prst="rect">
              <a:avLst/>
            </a:prstGeom>
            <a:noFill/>
          </p:spPr>
          <p:txBody>
            <a:bodyPr wrap="square" lIns="0" tIns="0" rIns="0" bIns="0" rtlCol="0" anchor="ctr">
              <a:spAutoFit/>
            </a:bodyPr>
            <a:lstStyle/>
            <a:p>
              <a:pPr algn="ctr"/>
              <a:r>
                <a:rPr lang="de-DE" sz="900" b="0" i="0" dirty="0" smtClean="0">
                  <a:solidFill>
                    <a:srgbClr val="404040"/>
                  </a:solidFill>
                </a:rPr>
                <a:t>415</a:t>
              </a:r>
            </a:p>
          </p:txBody>
        </p:sp>
        <p:sp>
          <p:nvSpPr>
            <p:cNvPr id="92" name="TextBox 91"/>
            <p:cNvSpPr txBox="1"/>
            <p:nvPr/>
          </p:nvSpPr>
          <p:spPr>
            <a:xfrm>
              <a:off x="5859075" y="5317315"/>
              <a:ext cx="773000" cy="138499"/>
            </a:xfrm>
            <a:prstGeom prst="rect">
              <a:avLst/>
            </a:prstGeom>
            <a:noFill/>
          </p:spPr>
          <p:txBody>
            <a:bodyPr wrap="square" lIns="0" tIns="0" rIns="0" bIns="0" rtlCol="0" anchor="ctr">
              <a:spAutoFit/>
            </a:bodyPr>
            <a:lstStyle/>
            <a:p>
              <a:pPr algn="ctr"/>
              <a:r>
                <a:rPr lang="de-DE" sz="900" b="0" i="0" dirty="0" smtClean="0">
                  <a:solidFill>
                    <a:srgbClr val="404040"/>
                  </a:solidFill>
                </a:rPr>
                <a:t>313</a:t>
              </a:r>
            </a:p>
          </p:txBody>
        </p:sp>
        <p:sp>
          <p:nvSpPr>
            <p:cNvPr id="93" name="TextBox 92"/>
            <p:cNvSpPr txBox="1"/>
            <p:nvPr/>
          </p:nvSpPr>
          <p:spPr>
            <a:xfrm>
              <a:off x="7313616" y="5317315"/>
              <a:ext cx="833992" cy="138499"/>
            </a:xfrm>
            <a:prstGeom prst="rect">
              <a:avLst/>
            </a:prstGeom>
            <a:noFill/>
          </p:spPr>
          <p:txBody>
            <a:bodyPr wrap="square" lIns="0" tIns="0" rIns="0" bIns="0" rtlCol="0" anchor="ctr">
              <a:spAutoFit/>
            </a:bodyPr>
            <a:lstStyle/>
            <a:p>
              <a:pPr algn="ctr"/>
              <a:r>
                <a:rPr lang="de-DE" sz="900" b="0" i="0" dirty="0" smtClean="0">
                  <a:solidFill>
                    <a:srgbClr val="404040"/>
                  </a:solidFill>
                </a:rPr>
                <a:t>217</a:t>
              </a:r>
            </a:p>
          </p:txBody>
        </p:sp>
        <p:sp>
          <p:nvSpPr>
            <p:cNvPr id="94" name="TextBox 93"/>
            <p:cNvSpPr txBox="1"/>
            <p:nvPr/>
          </p:nvSpPr>
          <p:spPr>
            <a:xfrm>
              <a:off x="-35370" y="4955367"/>
              <a:ext cx="1584220" cy="230832"/>
            </a:xfrm>
            <a:prstGeom prst="rect">
              <a:avLst/>
            </a:prstGeom>
            <a:noFill/>
          </p:spPr>
          <p:txBody>
            <a:bodyPr wrap="square" rtlCol="0">
              <a:spAutoFit/>
            </a:bodyPr>
            <a:lstStyle/>
            <a:p>
              <a:pPr algn="ctr" eaLnBrk="0" fontAlgn="base" hangingPunct="0">
                <a:spcBef>
                  <a:spcPct val="0"/>
                </a:spcBef>
                <a:spcAft>
                  <a:spcPct val="0"/>
                </a:spcAft>
              </a:pPr>
              <a:r>
                <a:rPr lang="de-DE" sz="900" b="1" i="0" dirty="0" smtClean="0">
                  <a:solidFill>
                    <a:srgbClr val="404040"/>
                  </a:solidFill>
                </a:rPr>
                <a:t>Alle Exazerbationen</a:t>
              </a:r>
            </a:p>
          </p:txBody>
        </p:sp>
      </p:grpSp>
      <p:grpSp>
        <p:nvGrpSpPr>
          <p:cNvPr id="95" name="Group 94"/>
          <p:cNvGrpSpPr/>
          <p:nvPr/>
        </p:nvGrpSpPr>
        <p:grpSpPr>
          <a:xfrm>
            <a:off x="-115791" y="5457362"/>
            <a:ext cx="8298769" cy="515987"/>
            <a:chOff x="-151161" y="5395023"/>
            <a:chExt cx="8298769" cy="515987"/>
          </a:xfrm>
        </p:grpSpPr>
        <p:sp>
          <p:nvSpPr>
            <p:cNvPr id="96" name="TextBox 95"/>
            <p:cNvSpPr txBox="1"/>
            <p:nvPr/>
          </p:nvSpPr>
          <p:spPr>
            <a:xfrm>
              <a:off x="242692" y="5429969"/>
              <a:ext cx="2322692" cy="415498"/>
            </a:xfrm>
            <a:prstGeom prst="rect">
              <a:avLst/>
            </a:prstGeom>
            <a:noFill/>
          </p:spPr>
          <p:txBody>
            <a:bodyPr wrap="square" lIns="0" tIns="0" rIns="0" bIns="0" rtlCol="0" anchor="ctr">
              <a:spAutoFit/>
            </a:bodyPr>
            <a:lstStyle/>
            <a:p>
              <a:endParaRPr lang="en-GB" sz="900" dirty="0" smtClean="0">
                <a:solidFill>
                  <a:schemeClr val="tx1">
                    <a:lumMod val="50000"/>
                  </a:schemeClr>
                </a:solidFill>
                <a:latin typeface="Arial"/>
              </a:endParaRPr>
            </a:p>
            <a:p>
              <a:r>
                <a:rPr lang="de-DE" sz="900" b="0" i="0" dirty="0" smtClean="0">
                  <a:solidFill>
                    <a:srgbClr val="202020"/>
                  </a:solidFill>
                </a:rPr>
                <a:t>IND/GLY-Gruppe </a:t>
              </a:r>
            </a:p>
            <a:p>
              <a:r>
                <a:rPr lang="de-DE" sz="900" b="0" i="0" dirty="0" smtClean="0">
                  <a:solidFill>
                    <a:srgbClr val="202020"/>
                  </a:solidFill>
                </a:rPr>
                <a:t>SFC-Gruppe</a:t>
              </a:r>
            </a:p>
          </p:txBody>
        </p:sp>
        <p:sp>
          <p:nvSpPr>
            <p:cNvPr id="97" name="TextBox 96"/>
            <p:cNvSpPr txBox="1"/>
            <p:nvPr/>
          </p:nvSpPr>
          <p:spPr>
            <a:xfrm>
              <a:off x="1894168" y="5568469"/>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1.675</a:t>
              </a:r>
            </a:p>
          </p:txBody>
        </p:sp>
        <p:sp>
          <p:nvSpPr>
            <p:cNvPr id="98" name="TextBox 97"/>
            <p:cNvSpPr txBox="1"/>
            <p:nvPr/>
          </p:nvSpPr>
          <p:spPr>
            <a:xfrm>
              <a:off x="3069553" y="5568469"/>
              <a:ext cx="804206" cy="138499"/>
            </a:xfrm>
            <a:prstGeom prst="rect">
              <a:avLst/>
            </a:prstGeom>
            <a:noFill/>
          </p:spPr>
          <p:txBody>
            <a:bodyPr wrap="square" lIns="0" tIns="0" rIns="0" bIns="0" rtlCol="0" anchor="ctr">
              <a:spAutoFit/>
            </a:bodyPr>
            <a:lstStyle/>
            <a:p>
              <a:pPr algn="ctr"/>
              <a:r>
                <a:rPr lang="de-DE" sz="900" b="0" i="0" dirty="0" smtClean="0">
                  <a:solidFill>
                    <a:srgbClr val="404040"/>
                  </a:solidFill>
                </a:rPr>
                <a:t>1.299</a:t>
              </a:r>
            </a:p>
          </p:txBody>
        </p:sp>
        <p:sp>
          <p:nvSpPr>
            <p:cNvPr id="99" name="TextBox 98"/>
            <p:cNvSpPr txBox="1"/>
            <p:nvPr/>
          </p:nvSpPr>
          <p:spPr>
            <a:xfrm>
              <a:off x="4490201" y="5568469"/>
              <a:ext cx="938457" cy="138499"/>
            </a:xfrm>
            <a:prstGeom prst="rect">
              <a:avLst/>
            </a:prstGeom>
            <a:noFill/>
          </p:spPr>
          <p:txBody>
            <a:bodyPr wrap="square" lIns="0" tIns="0" rIns="0" bIns="0" rtlCol="0" anchor="ctr">
              <a:spAutoFit/>
            </a:bodyPr>
            <a:lstStyle/>
            <a:p>
              <a:pPr algn="ctr"/>
              <a:r>
                <a:rPr lang="de-DE" sz="900" b="0" i="0" dirty="0" smtClean="0">
                  <a:solidFill>
                    <a:srgbClr val="404040"/>
                  </a:solidFill>
                </a:rPr>
                <a:t>1.091</a:t>
              </a:r>
            </a:p>
          </p:txBody>
        </p:sp>
        <p:sp>
          <p:nvSpPr>
            <p:cNvPr id="100" name="TextBox 99"/>
            <p:cNvSpPr txBox="1"/>
            <p:nvPr/>
          </p:nvSpPr>
          <p:spPr>
            <a:xfrm>
              <a:off x="5854122" y="5568469"/>
              <a:ext cx="773000" cy="138499"/>
            </a:xfrm>
            <a:prstGeom prst="rect">
              <a:avLst/>
            </a:prstGeom>
            <a:noFill/>
          </p:spPr>
          <p:txBody>
            <a:bodyPr wrap="square" lIns="0" tIns="0" rIns="0" bIns="0" rtlCol="0" anchor="ctr">
              <a:spAutoFit/>
            </a:bodyPr>
            <a:lstStyle/>
            <a:p>
              <a:pPr algn="ctr"/>
              <a:r>
                <a:rPr lang="de-DE" sz="900" b="0" i="0" dirty="0" smtClean="0">
                  <a:solidFill>
                    <a:srgbClr val="404040"/>
                  </a:solidFill>
                </a:rPr>
                <a:t>948</a:t>
              </a:r>
            </a:p>
          </p:txBody>
        </p:sp>
        <p:sp>
          <p:nvSpPr>
            <p:cNvPr id="101" name="TextBox 100"/>
            <p:cNvSpPr txBox="1"/>
            <p:nvPr/>
          </p:nvSpPr>
          <p:spPr>
            <a:xfrm>
              <a:off x="7308664" y="5568469"/>
              <a:ext cx="833992" cy="138499"/>
            </a:xfrm>
            <a:prstGeom prst="rect">
              <a:avLst/>
            </a:prstGeom>
            <a:noFill/>
          </p:spPr>
          <p:txBody>
            <a:bodyPr wrap="square" lIns="0" tIns="0" rIns="0" bIns="0" rtlCol="0" anchor="ctr">
              <a:spAutoFit/>
            </a:bodyPr>
            <a:lstStyle/>
            <a:p>
              <a:pPr algn="ctr"/>
              <a:r>
                <a:rPr lang="de-DE" sz="900" b="0" i="0" dirty="0" smtClean="0">
                  <a:solidFill>
                    <a:srgbClr val="404040"/>
                  </a:solidFill>
                </a:rPr>
                <a:t>711</a:t>
              </a:r>
            </a:p>
          </p:txBody>
        </p:sp>
        <p:sp>
          <p:nvSpPr>
            <p:cNvPr id="102" name="TextBox 101"/>
            <p:cNvSpPr txBox="1"/>
            <p:nvPr/>
          </p:nvSpPr>
          <p:spPr>
            <a:xfrm>
              <a:off x="1894168" y="5772511"/>
              <a:ext cx="607861" cy="138499"/>
            </a:xfrm>
            <a:prstGeom prst="rect">
              <a:avLst/>
            </a:prstGeom>
            <a:noFill/>
          </p:spPr>
          <p:txBody>
            <a:bodyPr wrap="square" lIns="0" tIns="0" rIns="0" bIns="0" rtlCol="0" anchor="ctr">
              <a:spAutoFit/>
            </a:bodyPr>
            <a:lstStyle/>
            <a:p>
              <a:pPr algn="ctr"/>
              <a:r>
                <a:rPr lang="de-DE" sz="900" b="0" i="0" dirty="0" smtClean="0">
                  <a:solidFill>
                    <a:srgbClr val="404040"/>
                  </a:solidFill>
                </a:rPr>
                <a:t>1.679</a:t>
              </a:r>
            </a:p>
          </p:txBody>
        </p:sp>
        <p:sp>
          <p:nvSpPr>
            <p:cNvPr id="103" name="TextBox 102"/>
            <p:cNvSpPr txBox="1"/>
            <p:nvPr/>
          </p:nvSpPr>
          <p:spPr>
            <a:xfrm>
              <a:off x="3081900" y="5771466"/>
              <a:ext cx="779513" cy="138499"/>
            </a:xfrm>
            <a:prstGeom prst="rect">
              <a:avLst/>
            </a:prstGeom>
            <a:noFill/>
          </p:spPr>
          <p:txBody>
            <a:bodyPr wrap="square" lIns="0" tIns="0" rIns="0" bIns="0" rtlCol="0" anchor="ctr">
              <a:spAutoFit/>
            </a:bodyPr>
            <a:lstStyle/>
            <a:p>
              <a:pPr algn="ctr"/>
              <a:r>
                <a:rPr lang="de-DE" sz="900" b="0" i="0" dirty="0" smtClean="0">
                  <a:solidFill>
                    <a:srgbClr val="404040"/>
                  </a:solidFill>
                </a:rPr>
                <a:t>1.210</a:t>
              </a:r>
            </a:p>
          </p:txBody>
        </p:sp>
        <p:sp>
          <p:nvSpPr>
            <p:cNvPr id="104" name="TextBox 103"/>
            <p:cNvSpPr txBox="1"/>
            <p:nvPr/>
          </p:nvSpPr>
          <p:spPr>
            <a:xfrm>
              <a:off x="4490201" y="5772511"/>
              <a:ext cx="938457" cy="138499"/>
            </a:xfrm>
            <a:prstGeom prst="rect">
              <a:avLst/>
            </a:prstGeom>
            <a:noFill/>
          </p:spPr>
          <p:txBody>
            <a:bodyPr wrap="square" lIns="0" tIns="0" rIns="0" bIns="0" rtlCol="0" anchor="ctr">
              <a:spAutoFit/>
            </a:bodyPr>
            <a:lstStyle/>
            <a:p>
              <a:pPr algn="ctr"/>
              <a:r>
                <a:rPr lang="de-DE" sz="900" b="0" i="0" dirty="0" smtClean="0">
                  <a:solidFill>
                    <a:srgbClr val="404040"/>
                  </a:solidFill>
                </a:rPr>
                <a:t>975</a:t>
              </a:r>
            </a:p>
          </p:txBody>
        </p:sp>
        <p:sp>
          <p:nvSpPr>
            <p:cNvPr id="105" name="TextBox 104"/>
            <p:cNvSpPr txBox="1"/>
            <p:nvPr/>
          </p:nvSpPr>
          <p:spPr>
            <a:xfrm>
              <a:off x="5859075" y="5772511"/>
              <a:ext cx="773000" cy="138499"/>
            </a:xfrm>
            <a:prstGeom prst="rect">
              <a:avLst/>
            </a:prstGeom>
            <a:noFill/>
          </p:spPr>
          <p:txBody>
            <a:bodyPr wrap="square" lIns="0" tIns="0" rIns="0" bIns="0" rtlCol="0" anchor="ctr">
              <a:spAutoFit/>
            </a:bodyPr>
            <a:lstStyle/>
            <a:p>
              <a:pPr algn="ctr"/>
              <a:r>
                <a:rPr lang="de-DE" sz="900" b="0" i="0" dirty="0" smtClean="0">
                  <a:solidFill>
                    <a:srgbClr val="404040"/>
                  </a:solidFill>
                </a:rPr>
                <a:t>820</a:t>
              </a:r>
            </a:p>
          </p:txBody>
        </p:sp>
        <p:sp>
          <p:nvSpPr>
            <p:cNvPr id="106" name="TextBox 105"/>
            <p:cNvSpPr txBox="1"/>
            <p:nvPr/>
          </p:nvSpPr>
          <p:spPr>
            <a:xfrm>
              <a:off x="7313616" y="5772511"/>
              <a:ext cx="833992" cy="138499"/>
            </a:xfrm>
            <a:prstGeom prst="rect">
              <a:avLst/>
            </a:prstGeom>
            <a:noFill/>
          </p:spPr>
          <p:txBody>
            <a:bodyPr wrap="square" lIns="0" tIns="0" rIns="0" bIns="0" rtlCol="0" anchor="ctr">
              <a:spAutoFit/>
            </a:bodyPr>
            <a:lstStyle/>
            <a:p>
              <a:pPr algn="ctr"/>
              <a:r>
                <a:rPr lang="de-DE" sz="900" b="0" i="0" dirty="0" smtClean="0">
                  <a:solidFill>
                    <a:srgbClr val="404040"/>
                  </a:solidFill>
                </a:rPr>
                <a:t>608</a:t>
              </a:r>
            </a:p>
          </p:txBody>
        </p:sp>
        <p:sp>
          <p:nvSpPr>
            <p:cNvPr id="107" name="TextBox 106"/>
            <p:cNvSpPr txBox="1"/>
            <p:nvPr/>
          </p:nvSpPr>
          <p:spPr>
            <a:xfrm>
              <a:off x="-151161" y="5395023"/>
              <a:ext cx="2443849" cy="230832"/>
            </a:xfrm>
            <a:prstGeom prst="rect">
              <a:avLst/>
            </a:prstGeom>
            <a:noFill/>
          </p:spPr>
          <p:txBody>
            <a:bodyPr wrap="square" rtlCol="0">
              <a:spAutoFit/>
            </a:bodyPr>
            <a:lstStyle/>
            <a:p>
              <a:pPr algn="ctr" eaLnBrk="0" fontAlgn="base" hangingPunct="0">
                <a:spcBef>
                  <a:spcPct val="0"/>
                </a:spcBef>
                <a:spcAft>
                  <a:spcPct val="0"/>
                </a:spcAft>
              </a:pPr>
              <a:r>
                <a:rPr lang="de-DE" sz="900" b="1" i="0" dirty="0" smtClean="0">
                  <a:solidFill>
                    <a:srgbClr val="404040"/>
                  </a:solidFill>
                </a:rPr>
                <a:t>Mittlere oder schwere Exazerbationen</a:t>
              </a:r>
            </a:p>
          </p:txBody>
        </p:sp>
      </p:grpSp>
      <p:grpSp>
        <p:nvGrpSpPr>
          <p:cNvPr id="108" name="Group 107"/>
          <p:cNvGrpSpPr/>
          <p:nvPr/>
        </p:nvGrpSpPr>
        <p:grpSpPr>
          <a:xfrm>
            <a:off x="-38476" y="5978389"/>
            <a:ext cx="8023715" cy="663174"/>
            <a:chOff x="-73846" y="5844040"/>
            <a:chExt cx="8023715" cy="663174"/>
          </a:xfrm>
        </p:grpSpPr>
        <p:sp>
          <p:nvSpPr>
            <p:cNvPr id="109" name="TextBox 108"/>
            <p:cNvSpPr txBox="1"/>
            <p:nvPr/>
          </p:nvSpPr>
          <p:spPr>
            <a:xfrm>
              <a:off x="1961496" y="6157888"/>
              <a:ext cx="473207" cy="230832"/>
            </a:xfrm>
            <a:prstGeom prst="rect">
              <a:avLst/>
            </a:prstGeom>
            <a:noFill/>
          </p:spPr>
          <p:txBody>
            <a:bodyPr wrap="none" rtlCol="0">
              <a:spAutoFit/>
            </a:bodyPr>
            <a:lstStyle/>
            <a:p>
              <a:pPr algn="ctr"/>
              <a:r>
                <a:rPr lang="de-DE" sz="900" b="0" i="0" dirty="0" smtClean="0">
                  <a:solidFill>
                    <a:srgbClr val="404040"/>
                  </a:solidFill>
                </a:rPr>
                <a:t>1.679</a:t>
              </a:r>
            </a:p>
          </p:txBody>
        </p:sp>
        <p:sp>
          <p:nvSpPr>
            <p:cNvPr id="110" name="TextBox 109"/>
            <p:cNvSpPr txBox="1"/>
            <p:nvPr/>
          </p:nvSpPr>
          <p:spPr>
            <a:xfrm>
              <a:off x="1961496" y="5973234"/>
              <a:ext cx="473207" cy="230832"/>
            </a:xfrm>
            <a:prstGeom prst="rect">
              <a:avLst/>
            </a:prstGeom>
            <a:noFill/>
          </p:spPr>
          <p:txBody>
            <a:bodyPr wrap="none" rtlCol="0">
              <a:spAutoFit/>
            </a:bodyPr>
            <a:lstStyle/>
            <a:p>
              <a:pPr algn="ctr"/>
              <a:r>
                <a:rPr lang="de-DE" sz="900" b="0" i="0" dirty="0" smtClean="0">
                  <a:solidFill>
                    <a:srgbClr val="404040"/>
                  </a:solidFill>
                </a:rPr>
                <a:t>1.675</a:t>
              </a:r>
            </a:p>
          </p:txBody>
        </p:sp>
        <p:sp>
          <p:nvSpPr>
            <p:cNvPr id="111" name="TextBox 110"/>
            <p:cNvSpPr txBox="1"/>
            <p:nvPr/>
          </p:nvSpPr>
          <p:spPr>
            <a:xfrm>
              <a:off x="3239361" y="6157888"/>
              <a:ext cx="473207" cy="230832"/>
            </a:xfrm>
            <a:prstGeom prst="rect">
              <a:avLst/>
            </a:prstGeom>
            <a:noFill/>
          </p:spPr>
          <p:txBody>
            <a:bodyPr wrap="none" rtlCol="0">
              <a:spAutoFit/>
            </a:bodyPr>
            <a:lstStyle/>
            <a:p>
              <a:pPr algn="ctr"/>
              <a:r>
                <a:rPr lang="de-DE" sz="900" b="0" i="0" dirty="0" smtClean="0">
                  <a:solidFill>
                    <a:srgbClr val="404040"/>
                  </a:solidFill>
                </a:rPr>
                <a:t>1.507</a:t>
              </a:r>
            </a:p>
          </p:txBody>
        </p:sp>
        <p:sp>
          <p:nvSpPr>
            <p:cNvPr id="112" name="TextBox 111"/>
            <p:cNvSpPr txBox="1"/>
            <p:nvPr/>
          </p:nvSpPr>
          <p:spPr>
            <a:xfrm>
              <a:off x="3239361" y="5973234"/>
              <a:ext cx="473207" cy="230832"/>
            </a:xfrm>
            <a:prstGeom prst="rect">
              <a:avLst/>
            </a:prstGeom>
            <a:noFill/>
          </p:spPr>
          <p:txBody>
            <a:bodyPr wrap="none" rtlCol="0">
              <a:spAutoFit/>
            </a:bodyPr>
            <a:lstStyle/>
            <a:p>
              <a:pPr algn="ctr"/>
              <a:r>
                <a:rPr lang="de-DE" sz="900" b="0" i="0" dirty="0" smtClean="0">
                  <a:solidFill>
                    <a:srgbClr val="404040"/>
                  </a:solidFill>
                </a:rPr>
                <a:t>1.530</a:t>
              </a:r>
            </a:p>
          </p:txBody>
        </p:sp>
        <p:sp>
          <p:nvSpPr>
            <p:cNvPr id="113" name="TextBox 112"/>
            <p:cNvSpPr txBox="1"/>
            <p:nvPr/>
          </p:nvSpPr>
          <p:spPr>
            <a:xfrm>
              <a:off x="4713432" y="6157888"/>
              <a:ext cx="473207" cy="230832"/>
            </a:xfrm>
            <a:prstGeom prst="rect">
              <a:avLst/>
            </a:prstGeom>
            <a:noFill/>
          </p:spPr>
          <p:txBody>
            <a:bodyPr wrap="none" rtlCol="0">
              <a:spAutoFit/>
            </a:bodyPr>
            <a:lstStyle/>
            <a:p>
              <a:pPr algn="ctr"/>
              <a:r>
                <a:rPr lang="de-DE" sz="900" b="0" i="0" dirty="0" smtClean="0">
                  <a:solidFill>
                    <a:srgbClr val="404040"/>
                  </a:solidFill>
                </a:rPr>
                <a:t>1.389</a:t>
              </a:r>
            </a:p>
          </p:txBody>
        </p:sp>
        <p:sp>
          <p:nvSpPr>
            <p:cNvPr id="114" name="TextBox 113"/>
            <p:cNvSpPr txBox="1"/>
            <p:nvPr/>
          </p:nvSpPr>
          <p:spPr>
            <a:xfrm>
              <a:off x="4713433" y="5973234"/>
              <a:ext cx="473207" cy="230832"/>
            </a:xfrm>
            <a:prstGeom prst="rect">
              <a:avLst/>
            </a:prstGeom>
            <a:noFill/>
          </p:spPr>
          <p:txBody>
            <a:bodyPr wrap="none" rtlCol="0">
              <a:spAutoFit/>
            </a:bodyPr>
            <a:lstStyle/>
            <a:p>
              <a:pPr algn="ctr"/>
              <a:r>
                <a:rPr lang="de-DE" sz="900" b="0" i="0" dirty="0" smtClean="0">
                  <a:solidFill>
                    <a:srgbClr val="404040"/>
                  </a:solidFill>
                </a:rPr>
                <a:t>1.434</a:t>
              </a:r>
            </a:p>
          </p:txBody>
        </p:sp>
        <p:sp>
          <p:nvSpPr>
            <p:cNvPr id="115" name="TextBox 114"/>
            <p:cNvSpPr txBox="1"/>
            <p:nvPr/>
          </p:nvSpPr>
          <p:spPr>
            <a:xfrm>
              <a:off x="6000471" y="6157888"/>
              <a:ext cx="473207" cy="230832"/>
            </a:xfrm>
            <a:prstGeom prst="rect">
              <a:avLst/>
            </a:prstGeom>
            <a:noFill/>
          </p:spPr>
          <p:txBody>
            <a:bodyPr wrap="none" rtlCol="0">
              <a:spAutoFit/>
            </a:bodyPr>
            <a:lstStyle/>
            <a:p>
              <a:pPr algn="ctr"/>
              <a:r>
                <a:rPr lang="de-DE" sz="900" b="0" i="0" dirty="0" smtClean="0">
                  <a:solidFill>
                    <a:srgbClr val="404040"/>
                  </a:solidFill>
                </a:rPr>
                <a:t>1.303</a:t>
              </a:r>
            </a:p>
          </p:txBody>
        </p:sp>
        <p:sp>
          <p:nvSpPr>
            <p:cNvPr id="116" name="TextBox 115"/>
            <p:cNvSpPr txBox="1"/>
            <p:nvPr/>
          </p:nvSpPr>
          <p:spPr>
            <a:xfrm>
              <a:off x="6000471" y="5973234"/>
              <a:ext cx="473207" cy="230832"/>
            </a:xfrm>
            <a:prstGeom prst="rect">
              <a:avLst/>
            </a:prstGeom>
            <a:noFill/>
          </p:spPr>
          <p:txBody>
            <a:bodyPr wrap="none" rtlCol="0">
              <a:spAutoFit/>
            </a:bodyPr>
            <a:lstStyle/>
            <a:p>
              <a:pPr algn="ctr"/>
              <a:r>
                <a:rPr lang="de-DE" sz="900" b="0" i="0" dirty="0" smtClean="0">
                  <a:solidFill>
                    <a:srgbClr val="404040"/>
                  </a:solidFill>
                </a:rPr>
                <a:t>1.368</a:t>
              </a:r>
            </a:p>
          </p:txBody>
        </p:sp>
        <p:sp>
          <p:nvSpPr>
            <p:cNvPr id="117" name="TextBox 116"/>
            <p:cNvSpPr txBox="1"/>
            <p:nvPr/>
          </p:nvSpPr>
          <p:spPr>
            <a:xfrm>
              <a:off x="7476661" y="6157891"/>
              <a:ext cx="473207" cy="230832"/>
            </a:xfrm>
            <a:prstGeom prst="rect">
              <a:avLst/>
            </a:prstGeom>
            <a:noFill/>
          </p:spPr>
          <p:txBody>
            <a:bodyPr wrap="none" rtlCol="0">
              <a:spAutoFit/>
            </a:bodyPr>
            <a:lstStyle/>
            <a:p>
              <a:pPr algn="ctr"/>
              <a:r>
                <a:rPr lang="de-DE" sz="900" b="0" i="0" dirty="0" smtClean="0">
                  <a:solidFill>
                    <a:srgbClr val="404040"/>
                  </a:solidFill>
                </a:rPr>
                <a:t>1.071</a:t>
              </a:r>
            </a:p>
          </p:txBody>
        </p:sp>
        <p:sp>
          <p:nvSpPr>
            <p:cNvPr id="118" name="TextBox 117"/>
            <p:cNvSpPr txBox="1"/>
            <p:nvPr/>
          </p:nvSpPr>
          <p:spPr>
            <a:xfrm>
              <a:off x="7476662" y="5973237"/>
              <a:ext cx="473207" cy="230832"/>
            </a:xfrm>
            <a:prstGeom prst="rect">
              <a:avLst/>
            </a:prstGeom>
            <a:noFill/>
          </p:spPr>
          <p:txBody>
            <a:bodyPr wrap="none" rtlCol="0">
              <a:spAutoFit/>
            </a:bodyPr>
            <a:lstStyle/>
            <a:p>
              <a:pPr algn="ctr"/>
              <a:r>
                <a:rPr lang="de-DE" sz="900" b="0" i="0" dirty="0" smtClean="0">
                  <a:solidFill>
                    <a:srgbClr val="404040"/>
                  </a:solidFill>
                </a:rPr>
                <a:t>1.138</a:t>
              </a:r>
            </a:p>
          </p:txBody>
        </p:sp>
        <p:sp>
          <p:nvSpPr>
            <p:cNvPr id="119" name="TextBox 118"/>
            <p:cNvSpPr txBox="1"/>
            <p:nvPr/>
          </p:nvSpPr>
          <p:spPr>
            <a:xfrm>
              <a:off x="151702" y="5993862"/>
              <a:ext cx="1005403" cy="369332"/>
            </a:xfrm>
            <a:prstGeom prst="rect">
              <a:avLst/>
            </a:prstGeom>
            <a:noFill/>
          </p:spPr>
          <p:txBody>
            <a:bodyPr wrap="none" rtlCol="0">
              <a:spAutoFit/>
            </a:bodyPr>
            <a:lstStyle/>
            <a:p>
              <a:r>
                <a:rPr lang="de-DE" sz="900" b="0" i="0" dirty="0" smtClean="0">
                  <a:solidFill>
                    <a:srgbClr val="202020"/>
                  </a:solidFill>
                </a:rPr>
                <a:t>IND/GLY-Gruppe </a:t>
              </a:r>
            </a:p>
            <a:p>
              <a:endParaRPr lang="en-GB" sz="900" dirty="0">
                <a:solidFill>
                  <a:schemeClr val="tx1">
                    <a:lumMod val="50000"/>
                  </a:schemeClr>
                </a:solidFill>
                <a:latin typeface="Arial"/>
              </a:endParaRPr>
            </a:p>
          </p:txBody>
        </p:sp>
        <p:sp>
          <p:nvSpPr>
            <p:cNvPr id="120" name="TextBox 119"/>
            <p:cNvSpPr txBox="1"/>
            <p:nvPr/>
          </p:nvSpPr>
          <p:spPr>
            <a:xfrm>
              <a:off x="150231" y="6137882"/>
              <a:ext cx="742511" cy="369332"/>
            </a:xfrm>
            <a:prstGeom prst="rect">
              <a:avLst/>
            </a:prstGeom>
            <a:noFill/>
          </p:spPr>
          <p:txBody>
            <a:bodyPr wrap="none" rtlCol="0">
              <a:spAutoFit/>
            </a:bodyPr>
            <a:lstStyle/>
            <a:p>
              <a:r>
                <a:rPr lang="de-DE" sz="900" b="0" i="0" dirty="0" smtClean="0">
                  <a:solidFill>
                    <a:srgbClr val="202020"/>
                  </a:solidFill>
                </a:rPr>
                <a:t>SFC-Gruppe</a:t>
              </a:r>
            </a:p>
            <a:p>
              <a:endParaRPr lang="en-GB" sz="900" dirty="0">
                <a:solidFill>
                  <a:schemeClr val="tx1">
                    <a:lumMod val="50000"/>
                  </a:schemeClr>
                </a:solidFill>
                <a:latin typeface="Arial"/>
              </a:endParaRPr>
            </a:p>
          </p:txBody>
        </p:sp>
        <p:sp>
          <p:nvSpPr>
            <p:cNvPr id="121" name="TextBox 120"/>
            <p:cNvSpPr txBox="1"/>
            <p:nvPr/>
          </p:nvSpPr>
          <p:spPr>
            <a:xfrm>
              <a:off x="-73846" y="5844040"/>
              <a:ext cx="1586056" cy="230832"/>
            </a:xfrm>
            <a:prstGeom prst="rect">
              <a:avLst/>
            </a:prstGeom>
            <a:noFill/>
          </p:spPr>
          <p:txBody>
            <a:bodyPr wrap="square" rtlCol="0">
              <a:spAutoFit/>
            </a:bodyPr>
            <a:lstStyle/>
            <a:p>
              <a:pPr algn="ctr" eaLnBrk="0" fontAlgn="base" hangingPunct="0">
                <a:spcBef>
                  <a:spcPct val="0"/>
                </a:spcBef>
                <a:spcAft>
                  <a:spcPct val="0"/>
                </a:spcAft>
              </a:pPr>
              <a:r>
                <a:rPr lang="de-DE" sz="900" b="1" i="0" dirty="0" smtClean="0">
                  <a:solidFill>
                    <a:srgbClr val="404040"/>
                  </a:solidFill>
                </a:rPr>
                <a:t>Schwere Exazerbationen</a:t>
              </a:r>
            </a:p>
          </p:txBody>
        </p:sp>
      </p:grpSp>
      <p:sp>
        <p:nvSpPr>
          <p:cNvPr id="122" name="Freeform 5"/>
          <p:cNvSpPr>
            <a:spLocks/>
          </p:cNvSpPr>
          <p:nvPr/>
        </p:nvSpPr>
        <p:spPr bwMode="auto">
          <a:xfrm>
            <a:off x="2191430" y="2053504"/>
            <a:ext cx="5521834" cy="2624181"/>
          </a:xfrm>
          <a:custGeom>
            <a:avLst/>
            <a:gdLst>
              <a:gd name="T0" fmla="*/ 47 w 4425"/>
              <a:gd name="T1" fmla="*/ 1863 h 2039"/>
              <a:gd name="T2" fmla="*/ 83 w 4425"/>
              <a:gd name="T3" fmla="*/ 1657 h 2039"/>
              <a:gd name="T4" fmla="*/ 132 w 4425"/>
              <a:gd name="T5" fmla="*/ 1562 h 2039"/>
              <a:gd name="T6" fmla="*/ 173 w 4425"/>
              <a:gd name="T7" fmla="*/ 1441 h 2039"/>
              <a:gd name="T8" fmla="*/ 217 w 4425"/>
              <a:gd name="T9" fmla="*/ 1363 h 2039"/>
              <a:gd name="T10" fmla="*/ 255 w 4425"/>
              <a:gd name="T11" fmla="*/ 1259 h 2039"/>
              <a:gd name="T12" fmla="*/ 300 w 4425"/>
              <a:gd name="T13" fmla="*/ 1202 h 2039"/>
              <a:gd name="T14" fmla="*/ 336 w 4425"/>
              <a:gd name="T15" fmla="*/ 1126 h 2039"/>
              <a:gd name="T16" fmla="*/ 381 w 4425"/>
              <a:gd name="T17" fmla="*/ 1064 h 2039"/>
              <a:gd name="T18" fmla="*/ 433 w 4425"/>
              <a:gd name="T19" fmla="*/ 1010 h 2039"/>
              <a:gd name="T20" fmla="*/ 468 w 4425"/>
              <a:gd name="T21" fmla="*/ 946 h 2039"/>
              <a:gd name="T22" fmla="*/ 520 w 4425"/>
              <a:gd name="T23" fmla="*/ 898 h 2039"/>
              <a:gd name="T24" fmla="*/ 570 w 4425"/>
              <a:gd name="T25" fmla="*/ 875 h 2039"/>
              <a:gd name="T26" fmla="*/ 606 w 4425"/>
              <a:gd name="T27" fmla="*/ 830 h 2039"/>
              <a:gd name="T28" fmla="*/ 653 w 4425"/>
              <a:gd name="T29" fmla="*/ 801 h 2039"/>
              <a:gd name="T30" fmla="*/ 693 w 4425"/>
              <a:gd name="T31" fmla="*/ 766 h 2039"/>
              <a:gd name="T32" fmla="*/ 738 w 4425"/>
              <a:gd name="T33" fmla="*/ 740 h 2039"/>
              <a:gd name="T34" fmla="*/ 774 w 4425"/>
              <a:gd name="T35" fmla="*/ 713 h 2039"/>
              <a:gd name="T36" fmla="*/ 837 w 4425"/>
              <a:gd name="T37" fmla="*/ 685 h 2039"/>
              <a:gd name="T38" fmla="*/ 873 w 4425"/>
              <a:gd name="T39" fmla="*/ 654 h 2039"/>
              <a:gd name="T40" fmla="*/ 930 w 4425"/>
              <a:gd name="T41" fmla="*/ 633 h 2039"/>
              <a:gd name="T42" fmla="*/ 970 w 4425"/>
              <a:gd name="T43" fmla="*/ 595 h 2039"/>
              <a:gd name="T44" fmla="*/ 1027 w 4425"/>
              <a:gd name="T45" fmla="*/ 574 h 2039"/>
              <a:gd name="T46" fmla="*/ 1067 w 4425"/>
              <a:gd name="T47" fmla="*/ 543 h 2039"/>
              <a:gd name="T48" fmla="*/ 1124 w 4425"/>
              <a:gd name="T49" fmla="*/ 531 h 2039"/>
              <a:gd name="T50" fmla="*/ 1164 w 4425"/>
              <a:gd name="T51" fmla="*/ 507 h 2039"/>
              <a:gd name="T52" fmla="*/ 1235 w 4425"/>
              <a:gd name="T53" fmla="*/ 493 h 2039"/>
              <a:gd name="T54" fmla="*/ 1271 w 4425"/>
              <a:gd name="T55" fmla="*/ 469 h 2039"/>
              <a:gd name="T56" fmla="*/ 1320 w 4425"/>
              <a:gd name="T57" fmla="*/ 457 h 2039"/>
              <a:gd name="T58" fmla="*/ 1358 w 4425"/>
              <a:gd name="T59" fmla="*/ 436 h 2039"/>
              <a:gd name="T60" fmla="*/ 1427 w 4425"/>
              <a:gd name="T61" fmla="*/ 422 h 2039"/>
              <a:gd name="T62" fmla="*/ 1488 w 4425"/>
              <a:gd name="T63" fmla="*/ 405 h 2039"/>
              <a:gd name="T64" fmla="*/ 1550 w 4425"/>
              <a:gd name="T65" fmla="*/ 389 h 2039"/>
              <a:gd name="T66" fmla="*/ 1621 w 4425"/>
              <a:gd name="T67" fmla="*/ 372 h 2039"/>
              <a:gd name="T68" fmla="*/ 1682 w 4425"/>
              <a:gd name="T69" fmla="*/ 363 h 2039"/>
              <a:gd name="T70" fmla="*/ 1782 w 4425"/>
              <a:gd name="T71" fmla="*/ 346 h 2039"/>
              <a:gd name="T72" fmla="*/ 1855 w 4425"/>
              <a:gd name="T73" fmla="*/ 337 h 2039"/>
              <a:gd name="T74" fmla="*/ 1900 w 4425"/>
              <a:gd name="T75" fmla="*/ 318 h 2039"/>
              <a:gd name="T76" fmla="*/ 2021 w 4425"/>
              <a:gd name="T77" fmla="*/ 301 h 2039"/>
              <a:gd name="T78" fmla="*/ 2070 w 4425"/>
              <a:gd name="T79" fmla="*/ 287 h 2039"/>
              <a:gd name="T80" fmla="*/ 2156 w 4425"/>
              <a:gd name="T81" fmla="*/ 273 h 2039"/>
              <a:gd name="T82" fmla="*/ 2193 w 4425"/>
              <a:gd name="T83" fmla="*/ 256 h 2039"/>
              <a:gd name="T84" fmla="*/ 2241 w 4425"/>
              <a:gd name="T85" fmla="*/ 244 h 2039"/>
              <a:gd name="T86" fmla="*/ 2328 w 4425"/>
              <a:gd name="T87" fmla="*/ 225 h 2039"/>
              <a:gd name="T88" fmla="*/ 2435 w 4425"/>
              <a:gd name="T89" fmla="*/ 213 h 2039"/>
              <a:gd name="T90" fmla="*/ 2518 w 4425"/>
              <a:gd name="T91" fmla="*/ 201 h 2039"/>
              <a:gd name="T92" fmla="*/ 2605 w 4425"/>
              <a:gd name="T93" fmla="*/ 190 h 2039"/>
              <a:gd name="T94" fmla="*/ 2653 w 4425"/>
              <a:gd name="T95" fmla="*/ 171 h 2039"/>
              <a:gd name="T96" fmla="*/ 2783 w 4425"/>
              <a:gd name="T97" fmla="*/ 159 h 2039"/>
              <a:gd name="T98" fmla="*/ 2906 w 4425"/>
              <a:gd name="T99" fmla="*/ 140 h 2039"/>
              <a:gd name="T100" fmla="*/ 3029 w 4425"/>
              <a:gd name="T101" fmla="*/ 128 h 2039"/>
              <a:gd name="T102" fmla="*/ 3152 w 4425"/>
              <a:gd name="T103" fmla="*/ 114 h 2039"/>
              <a:gd name="T104" fmla="*/ 3306 w 4425"/>
              <a:gd name="T105" fmla="*/ 102 h 2039"/>
              <a:gd name="T106" fmla="*/ 3426 w 4425"/>
              <a:gd name="T107" fmla="*/ 83 h 2039"/>
              <a:gd name="T108" fmla="*/ 3573 w 4425"/>
              <a:gd name="T109" fmla="*/ 73 h 2039"/>
              <a:gd name="T110" fmla="*/ 3729 w 4425"/>
              <a:gd name="T111" fmla="*/ 57 h 2039"/>
              <a:gd name="T112" fmla="*/ 3947 w 4425"/>
              <a:gd name="T113" fmla="*/ 43 h 2039"/>
              <a:gd name="T114" fmla="*/ 4165 w 4425"/>
              <a:gd name="T115" fmla="*/ 28 h 2039"/>
              <a:gd name="T116" fmla="*/ 4264 w 4425"/>
              <a:gd name="T117" fmla="*/ 9 h 20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25" h="2039">
                <a:moveTo>
                  <a:pt x="0" y="2039"/>
                </a:moveTo>
                <a:lnTo>
                  <a:pt x="0" y="2022"/>
                </a:lnTo>
                <a:lnTo>
                  <a:pt x="26" y="2022"/>
                </a:lnTo>
                <a:lnTo>
                  <a:pt x="26" y="1937"/>
                </a:lnTo>
                <a:lnTo>
                  <a:pt x="35" y="1937"/>
                </a:lnTo>
                <a:lnTo>
                  <a:pt x="35" y="1863"/>
                </a:lnTo>
                <a:lnTo>
                  <a:pt x="47" y="1863"/>
                </a:lnTo>
                <a:lnTo>
                  <a:pt x="47" y="1797"/>
                </a:lnTo>
                <a:lnTo>
                  <a:pt x="59" y="1797"/>
                </a:lnTo>
                <a:lnTo>
                  <a:pt x="59" y="1735"/>
                </a:lnTo>
                <a:lnTo>
                  <a:pt x="73" y="1735"/>
                </a:lnTo>
                <a:lnTo>
                  <a:pt x="73" y="1690"/>
                </a:lnTo>
                <a:lnTo>
                  <a:pt x="83" y="1690"/>
                </a:lnTo>
                <a:lnTo>
                  <a:pt x="83" y="1657"/>
                </a:lnTo>
                <a:lnTo>
                  <a:pt x="94" y="1657"/>
                </a:lnTo>
                <a:lnTo>
                  <a:pt x="94" y="1621"/>
                </a:lnTo>
                <a:lnTo>
                  <a:pt x="106" y="1621"/>
                </a:lnTo>
                <a:lnTo>
                  <a:pt x="106" y="1581"/>
                </a:lnTo>
                <a:lnTo>
                  <a:pt x="123" y="1581"/>
                </a:lnTo>
                <a:lnTo>
                  <a:pt x="123" y="1562"/>
                </a:lnTo>
                <a:lnTo>
                  <a:pt x="132" y="1562"/>
                </a:lnTo>
                <a:lnTo>
                  <a:pt x="132" y="1529"/>
                </a:lnTo>
                <a:lnTo>
                  <a:pt x="146" y="1529"/>
                </a:lnTo>
                <a:lnTo>
                  <a:pt x="146" y="1503"/>
                </a:lnTo>
                <a:lnTo>
                  <a:pt x="156" y="1503"/>
                </a:lnTo>
                <a:lnTo>
                  <a:pt x="156" y="1470"/>
                </a:lnTo>
                <a:lnTo>
                  <a:pt x="173" y="1470"/>
                </a:lnTo>
                <a:lnTo>
                  <a:pt x="173" y="1441"/>
                </a:lnTo>
                <a:lnTo>
                  <a:pt x="180" y="1441"/>
                </a:lnTo>
                <a:lnTo>
                  <a:pt x="180" y="1413"/>
                </a:lnTo>
                <a:lnTo>
                  <a:pt x="191" y="1413"/>
                </a:lnTo>
                <a:lnTo>
                  <a:pt x="191" y="1391"/>
                </a:lnTo>
                <a:lnTo>
                  <a:pt x="206" y="1391"/>
                </a:lnTo>
                <a:lnTo>
                  <a:pt x="206" y="1363"/>
                </a:lnTo>
                <a:lnTo>
                  <a:pt x="217" y="1363"/>
                </a:lnTo>
                <a:lnTo>
                  <a:pt x="217" y="1337"/>
                </a:lnTo>
                <a:lnTo>
                  <a:pt x="229" y="1337"/>
                </a:lnTo>
                <a:lnTo>
                  <a:pt x="229" y="1308"/>
                </a:lnTo>
                <a:lnTo>
                  <a:pt x="244" y="1308"/>
                </a:lnTo>
                <a:lnTo>
                  <a:pt x="244" y="1294"/>
                </a:lnTo>
                <a:lnTo>
                  <a:pt x="255" y="1294"/>
                </a:lnTo>
                <a:lnTo>
                  <a:pt x="255" y="1259"/>
                </a:lnTo>
                <a:lnTo>
                  <a:pt x="265" y="1259"/>
                </a:lnTo>
                <a:lnTo>
                  <a:pt x="265" y="1235"/>
                </a:lnTo>
                <a:lnTo>
                  <a:pt x="279" y="1235"/>
                </a:lnTo>
                <a:lnTo>
                  <a:pt x="279" y="1216"/>
                </a:lnTo>
                <a:lnTo>
                  <a:pt x="288" y="1216"/>
                </a:lnTo>
                <a:lnTo>
                  <a:pt x="288" y="1202"/>
                </a:lnTo>
                <a:lnTo>
                  <a:pt x="300" y="1202"/>
                </a:lnTo>
                <a:lnTo>
                  <a:pt x="300" y="1180"/>
                </a:lnTo>
                <a:lnTo>
                  <a:pt x="317" y="1180"/>
                </a:lnTo>
                <a:lnTo>
                  <a:pt x="317" y="1159"/>
                </a:lnTo>
                <a:lnTo>
                  <a:pt x="326" y="1159"/>
                </a:lnTo>
                <a:lnTo>
                  <a:pt x="326" y="1143"/>
                </a:lnTo>
                <a:lnTo>
                  <a:pt x="336" y="1143"/>
                </a:lnTo>
                <a:lnTo>
                  <a:pt x="336" y="1126"/>
                </a:lnTo>
                <a:lnTo>
                  <a:pt x="350" y="1126"/>
                </a:lnTo>
                <a:lnTo>
                  <a:pt x="350" y="1116"/>
                </a:lnTo>
                <a:lnTo>
                  <a:pt x="359" y="1116"/>
                </a:lnTo>
                <a:lnTo>
                  <a:pt x="359" y="1100"/>
                </a:lnTo>
                <a:lnTo>
                  <a:pt x="381" y="1100"/>
                </a:lnTo>
                <a:lnTo>
                  <a:pt x="381" y="1083"/>
                </a:lnTo>
                <a:lnTo>
                  <a:pt x="381" y="1064"/>
                </a:lnTo>
                <a:lnTo>
                  <a:pt x="397" y="1064"/>
                </a:lnTo>
                <a:lnTo>
                  <a:pt x="397" y="1038"/>
                </a:lnTo>
                <a:lnTo>
                  <a:pt x="412" y="1038"/>
                </a:lnTo>
                <a:lnTo>
                  <a:pt x="412" y="1024"/>
                </a:lnTo>
                <a:lnTo>
                  <a:pt x="426" y="1024"/>
                </a:lnTo>
                <a:lnTo>
                  <a:pt x="426" y="1010"/>
                </a:lnTo>
                <a:lnTo>
                  <a:pt x="433" y="1010"/>
                </a:lnTo>
                <a:lnTo>
                  <a:pt x="433" y="988"/>
                </a:lnTo>
                <a:lnTo>
                  <a:pt x="452" y="988"/>
                </a:lnTo>
                <a:lnTo>
                  <a:pt x="452" y="972"/>
                </a:lnTo>
                <a:lnTo>
                  <a:pt x="456" y="972"/>
                </a:lnTo>
                <a:lnTo>
                  <a:pt x="456" y="958"/>
                </a:lnTo>
                <a:lnTo>
                  <a:pt x="468" y="958"/>
                </a:lnTo>
                <a:lnTo>
                  <a:pt x="468" y="946"/>
                </a:lnTo>
                <a:lnTo>
                  <a:pt x="480" y="946"/>
                </a:lnTo>
                <a:lnTo>
                  <a:pt x="480" y="932"/>
                </a:lnTo>
                <a:lnTo>
                  <a:pt x="494" y="932"/>
                </a:lnTo>
                <a:lnTo>
                  <a:pt x="506" y="932"/>
                </a:lnTo>
                <a:lnTo>
                  <a:pt x="506" y="910"/>
                </a:lnTo>
                <a:lnTo>
                  <a:pt x="520" y="910"/>
                </a:lnTo>
                <a:lnTo>
                  <a:pt x="520" y="898"/>
                </a:lnTo>
                <a:lnTo>
                  <a:pt x="532" y="898"/>
                </a:lnTo>
                <a:lnTo>
                  <a:pt x="546" y="898"/>
                </a:lnTo>
                <a:lnTo>
                  <a:pt x="546" y="887"/>
                </a:lnTo>
                <a:lnTo>
                  <a:pt x="556" y="887"/>
                </a:lnTo>
                <a:lnTo>
                  <a:pt x="556" y="879"/>
                </a:lnTo>
                <a:lnTo>
                  <a:pt x="556" y="875"/>
                </a:lnTo>
                <a:lnTo>
                  <a:pt x="570" y="875"/>
                </a:lnTo>
                <a:lnTo>
                  <a:pt x="570" y="865"/>
                </a:lnTo>
                <a:lnTo>
                  <a:pt x="582" y="865"/>
                </a:lnTo>
                <a:lnTo>
                  <a:pt x="582" y="856"/>
                </a:lnTo>
                <a:lnTo>
                  <a:pt x="594" y="856"/>
                </a:lnTo>
                <a:lnTo>
                  <a:pt x="594" y="844"/>
                </a:lnTo>
                <a:lnTo>
                  <a:pt x="606" y="844"/>
                </a:lnTo>
                <a:lnTo>
                  <a:pt x="606" y="830"/>
                </a:lnTo>
                <a:lnTo>
                  <a:pt x="620" y="830"/>
                </a:lnTo>
                <a:lnTo>
                  <a:pt x="620" y="818"/>
                </a:lnTo>
                <a:lnTo>
                  <a:pt x="632" y="818"/>
                </a:lnTo>
                <a:lnTo>
                  <a:pt x="632" y="808"/>
                </a:lnTo>
                <a:lnTo>
                  <a:pt x="643" y="808"/>
                </a:lnTo>
                <a:lnTo>
                  <a:pt x="643" y="801"/>
                </a:lnTo>
                <a:lnTo>
                  <a:pt x="653" y="801"/>
                </a:lnTo>
                <a:lnTo>
                  <a:pt x="653" y="792"/>
                </a:lnTo>
                <a:lnTo>
                  <a:pt x="669" y="792"/>
                </a:lnTo>
                <a:lnTo>
                  <a:pt x="669" y="789"/>
                </a:lnTo>
                <a:lnTo>
                  <a:pt x="679" y="789"/>
                </a:lnTo>
                <a:lnTo>
                  <a:pt x="679" y="770"/>
                </a:lnTo>
                <a:lnTo>
                  <a:pt x="693" y="770"/>
                </a:lnTo>
                <a:lnTo>
                  <a:pt x="693" y="766"/>
                </a:lnTo>
                <a:lnTo>
                  <a:pt x="703" y="766"/>
                </a:lnTo>
                <a:lnTo>
                  <a:pt x="703" y="759"/>
                </a:lnTo>
                <a:lnTo>
                  <a:pt x="717" y="759"/>
                </a:lnTo>
                <a:lnTo>
                  <a:pt x="717" y="744"/>
                </a:lnTo>
                <a:lnTo>
                  <a:pt x="729" y="744"/>
                </a:lnTo>
                <a:lnTo>
                  <a:pt x="729" y="740"/>
                </a:lnTo>
                <a:lnTo>
                  <a:pt x="738" y="740"/>
                </a:lnTo>
                <a:lnTo>
                  <a:pt x="738" y="728"/>
                </a:lnTo>
                <a:lnTo>
                  <a:pt x="750" y="728"/>
                </a:lnTo>
                <a:lnTo>
                  <a:pt x="750" y="725"/>
                </a:lnTo>
                <a:lnTo>
                  <a:pt x="766" y="725"/>
                </a:lnTo>
                <a:lnTo>
                  <a:pt x="766" y="721"/>
                </a:lnTo>
                <a:lnTo>
                  <a:pt x="774" y="721"/>
                </a:lnTo>
                <a:lnTo>
                  <a:pt x="774" y="713"/>
                </a:lnTo>
                <a:lnTo>
                  <a:pt x="800" y="713"/>
                </a:lnTo>
                <a:lnTo>
                  <a:pt x="800" y="702"/>
                </a:lnTo>
                <a:lnTo>
                  <a:pt x="814" y="702"/>
                </a:lnTo>
                <a:lnTo>
                  <a:pt x="814" y="692"/>
                </a:lnTo>
                <a:lnTo>
                  <a:pt x="823" y="692"/>
                </a:lnTo>
                <a:lnTo>
                  <a:pt x="823" y="685"/>
                </a:lnTo>
                <a:lnTo>
                  <a:pt x="837" y="685"/>
                </a:lnTo>
                <a:lnTo>
                  <a:pt x="837" y="678"/>
                </a:lnTo>
                <a:lnTo>
                  <a:pt x="847" y="678"/>
                </a:lnTo>
                <a:lnTo>
                  <a:pt x="847" y="668"/>
                </a:lnTo>
                <a:lnTo>
                  <a:pt x="856" y="668"/>
                </a:lnTo>
                <a:lnTo>
                  <a:pt x="856" y="661"/>
                </a:lnTo>
                <a:lnTo>
                  <a:pt x="873" y="661"/>
                </a:lnTo>
                <a:lnTo>
                  <a:pt x="873" y="654"/>
                </a:lnTo>
                <a:lnTo>
                  <a:pt x="882" y="654"/>
                </a:lnTo>
                <a:lnTo>
                  <a:pt x="882" y="647"/>
                </a:lnTo>
                <a:lnTo>
                  <a:pt x="906" y="647"/>
                </a:lnTo>
                <a:lnTo>
                  <a:pt x="906" y="640"/>
                </a:lnTo>
                <a:lnTo>
                  <a:pt x="920" y="640"/>
                </a:lnTo>
                <a:lnTo>
                  <a:pt x="920" y="633"/>
                </a:lnTo>
                <a:lnTo>
                  <a:pt x="930" y="633"/>
                </a:lnTo>
                <a:lnTo>
                  <a:pt x="930" y="623"/>
                </a:lnTo>
                <a:lnTo>
                  <a:pt x="944" y="623"/>
                </a:lnTo>
                <a:lnTo>
                  <a:pt x="944" y="614"/>
                </a:lnTo>
                <a:lnTo>
                  <a:pt x="956" y="614"/>
                </a:lnTo>
                <a:lnTo>
                  <a:pt x="956" y="607"/>
                </a:lnTo>
                <a:lnTo>
                  <a:pt x="970" y="607"/>
                </a:lnTo>
                <a:lnTo>
                  <a:pt x="970" y="595"/>
                </a:lnTo>
                <a:lnTo>
                  <a:pt x="994" y="595"/>
                </a:lnTo>
                <a:lnTo>
                  <a:pt x="994" y="588"/>
                </a:lnTo>
                <a:lnTo>
                  <a:pt x="1003" y="588"/>
                </a:lnTo>
                <a:lnTo>
                  <a:pt x="1003" y="581"/>
                </a:lnTo>
                <a:lnTo>
                  <a:pt x="1017" y="581"/>
                </a:lnTo>
                <a:lnTo>
                  <a:pt x="1017" y="574"/>
                </a:lnTo>
                <a:lnTo>
                  <a:pt x="1027" y="574"/>
                </a:lnTo>
                <a:lnTo>
                  <a:pt x="1027" y="564"/>
                </a:lnTo>
                <a:lnTo>
                  <a:pt x="1041" y="564"/>
                </a:lnTo>
                <a:lnTo>
                  <a:pt x="1041" y="552"/>
                </a:lnTo>
                <a:lnTo>
                  <a:pt x="1053" y="552"/>
                </a:lnTo>
                <a:lnTo>
                  <a:pt x="1053" y="545"/>
                </a:lnTo>
                <a:lnTo>
                  <a:pt x="1067" y="545"/>
                </a:lnTo>
                <a:lnTo>
                  <a:pt x="1067" y="543"/>
                </a:lnTo>
                <a:lnTo>
                  <a:pt x="1076" y="543"/>
                </a:lnTo>
                <a:lnTo>
                  <a:pt x="1076" y="536"/>
                </a:lnTo>
                <a:lnTo>
                  <a:pt x="1100" y="536"/>
                </a:lnTo>
                <a:lnTo>
                  <a:pt x="1100" y="533"/>
                </a:lnTo>
                <a:lnTo>
                  <a:pt x="1114" y="533"/>
                </a:lnTo>
                <a:lnTo>
                  <a:pt x="1114" y="531"/>
                </a:lnTo>
                <a:lnTo>
                  <a:pt x="1124" y="531"/>
                </a:lnTo>
                <a:lnTo>
                  <a:pt x="1124" y="526"/>
                </a:lnTo>
                <a:lnTo>
                  <a:pt x="1140" y="526"/>
                </a:lnTo>
                <a:lnTo>
                  <a:pt x="1140" y="519"/>
                </a:lnTo>
                <a:lnTo>
                  <a:pt x="1150" y="519"/>
                </a:lnTo>
                <a:lnTo>
                  <a:pt x="1150" y="514"/>
                </a:lnTo>
                <a:lnTo>
                  <a:pt x="1164" y="514"/>
                </a:lnTo>
                <a:lnTo>
                  <a:pt x="1164" y="507"/>
                </a:lnTo>
                <a:lnTo>
                  <a:pt x="1171" y="507"/>
                </a:lnTo>
                <a:lnTo>
                  <a:pt x="1171" y="503"/>
                </a:lnTo>
                <a:lnTo>
                  <a:pt x="1188" y="503"/>
                </a:lnTo>
                <a:lnTo>
                  <a:pt x="1188" y="500"/>
                </a:lnTo>
                <a:lnTo>
                  <a:pt x="1214" y="500"/>
                </a:lnTo>
                <a:lnTo>
                  <a:pt x="1214" y="493"/>
                </a:lnTo>
                <a:lnTo>
                  <a:pt x="1235" y="493"/>
                </a:lnTo>
                <a:lnTo>
                  <a:pt x="1235" y="491"/>
                </a:lnTo>
                <a:lnTo>
                  <a:pt x="1245" y="491"/>
                </a:lnTo>
                <a:lnTo>
                  <a:pt x="1245" y="479"/>
                </a:lnTo>
                <a:lnTo>
                  <a:pt x="1261" y="479"/>
                </a:lnTo>
                <a:lnTo>
                  <a:pt x="1261" y="474"/>
                </a:lnTo>
                <a:lnTo>
                  <a:pt x="1271" y="474"/>
                </a:lnTo>
                <a:lnTo>
                  <a:pt x="1271" y="469"/>
                </a:lnTo>
                <a:lnTo>
                  <a:pt x="1282" y="469"/>
                </a:lnTo>
                <a:lnTo>
                  <a:pt x="1282" y="465"/>
                </a:lnTo>
                <a:lnTo>
                  <a:pt x="1294" y="465"/>
                </a:lnTo>
                <a:lnTo>
                  <a:pt x="1294" y="462"/>
                </a:lnTo>
                <a:lnTo>
                  <a:pt x="1311" y="462"/>
                </a:lnTo>
                <a:lnTo>
                  <a:pt x="1311" y="457"/>
                </a:lnTo>
                <a:lnTo>
                  <a:pt x="1320" y="457"/>
                </a:lnTo>
                <a:lnTo>
                  <a:pt x="1320" y="455"/>
                </a:lnTo>
                <a:lnTo>
                  <a:pt x="1334" y="455"/>
                </a:lnTo>
                <a:lnTo>
                  <a:pt x="1334" y="453"/>
                </a:lnTo>
                <a:lnTo>
                  <a:pt x="1342" y="453"/>
                </a:lnTo>
                <a:lnTo>
                  <a:pt x="1342" y="441"/>
                </a:lnTo>
                <a:lnTo>
                  <a:pt x="1358" y="441"/>
                </a:lnTo>
                <a:lnTo>
                  <a:pt x="1358" y="436"/>
                </a:lnTo>
                <a:lnTo>
                  <a:pt x="1368" y="436"/>
                </a:lnTo>
                <a:lnTo>
                  <a:pt x="1368" y="429"/>
                </a:lnTo>
                <a:lnTo>
                  <a:pt x="1401" y="429"/>
                </a:lnTo>
                <a:lnTo>
                  <a:pt x="1401" y="424"/>
                </a:lnTo>
                <a:lnTo>
                  <a:pt x="1417" y="424"/>
                </a:lnTo>
                <a:lnTo>
                  <a:pt x="1417" y="422"/>
                </a:lnTo>
                <a:lnTo>
                  <a:pt x="1427" y="422"/>
                </a:lnTo>
                <a:lnTo>
                  <a:pt x="1427" y="417"/>
                </a:lnTo>
                <a:lnTo>
                  <a:pt x="1450" y="417"/>
                </a:lnTo>
                <a:lnTo>
                  <a:pt x="1450" y="412"/>
                </a:lnTo>
                <a:lnTo>
                  <a:pt x="1467" y="412"/>
                </a:lnTo>
                <a:lnTo>
                  <a:pt x="1467" y="410"/>
                </a:lnTo>
                <a:lnTo>
                  <a:pt x="1488" y="410"/>
                </a:lnTo>
                <a:lnTo>
                  <a:pt x="1488" y="405"/>
                </a:lnTo>
                <a:lnTo>
                  <a:pt x="1500" y="405"/>
                </a:lnTo>
                <a:lnTo>
                  <a:pt x="1500" y="396"/>
                </a:lnTo>
                <a:lnTo>
                  <a:pt x="1524" y="396"/>
                </a:lnTo>
                <a:lnTo>
                  <a:pt x="1524" y="391"/>
                </a:lnTo>
                <a:lnTo>
                  <a:pt x="1538" y="391"/>
                </a:lnTo>
                <a:lnTo>
                  <a:pt x="1538" y="389"/>
                </a:lnTo>
                <a:lnTo>
                  <a:pt x="1550" y="389"/>
                </a:lnTo>
                <a:lnTo>
                  <a:pt x="1550" y="384"/>
                </a:lnTo>
                <a:lnTo>
                  <a:pt x="1562" y="384"/>
                </a:lnTo>
                <a:lnTo>
                  <a:pt x="1562" y="382"/>
                </a:lnTo>
                <a:lnTo>
                  <a:pt x="1585" y="382"/>
                </a:lnTo>
                <a:lnTo>
                  <a:pt x="1585" y="377"/>
                </a:lnTo>
                <a:lnTo>
                  <a:pt x="1621" y="377"/>
                </a:lnTo>
                <a:lnTo>
                  <a:pt x="1621" y="372"/>
                </a:lnTo>
                <a:lnTo>
                  <a:pt x="1635" y="372"/>
                </a:lnTo>
                <a:lnTo>
                  <a:pt x="1635" y="370"/>
                </a:lnTo>
                <a:lnTo>
                  <a:pt x="1644" y="370"/>
                </a:lnTo>
                <a:lnTo>
                  <a:pt x="1644" y="365"/>
                </a:lnTo>
                <a:lnTo>
                  <a:pt x="1661" y="365"/>
                </a:lnTo>
                <a:lnTo>
                  <a:pt x="1661" y="363"/>
                </a:lnTo>
                <a:lnTo>
                  <a:pt x="1682" y="363"/>
                </a:lnTo>
                <a:lnTo>
                  <a:pt x="1682" y="358"/>
                </a:lnTo>
                <a:lnTo>
                  <a:pt x="1694" y="358"/>
                </a:lnTo>
                <a:lnTo>
                  <a:pt x="1694" y="356"/>
                </a:lnTo>
                <a:lnTo>
                  <a:pt x="1718" y="356"/>
                </a:lnTo>
                <a:lnTo>
                  <a:pt x="1718" y="351"/>
                </a:lnTo>
                <a:lnTo>
                  <a:pt x="1782" y="351"/>
                </a:lnTo>
                <a:lnTo>
                  <a:pt x="1782" y="346"/>
                </a:lnTo>
                <a:lnTo>
                  <a:pt x="1794" y="346"/>
                </a:lnTo>
                <a:lnTo>
                  <a:pt x="1794" y="344"/>
                </a:lnTo>
                <a:lnTo>
                  <a:pt x="1817" y="344"/>
                </a:lnTo>
                <a:lnTo>
                  <a:pt x="1817" y="341"/>
                </a:lnTo>
                <a:lnTo>
                  <a:pt x="1831" y="341"/>
                </a:lnTo>
                <a:lnTo>
                  <a:pt x="1831" y="337"/>
                </a:lnTo>
                <a:lnTo>
                  <a:pt x="1855" y="337"/>
                </a:lnTo>
                <a:lnTo>
                  <a:pt x="1855" y="327"/>
                </a:lnTo>
                <a:lnTo>
                  <a:pt x="1865" y="327"/>
                </a:lnTo>
                <a:lnTo>
                  <a:pt x="1865" y="325"/>
                </a:lnTo>
                <a:lnTo>
                  <a:pt x="1881" y="325"/>
                </a:lnTo>
                <a:lnTo>
                  <a:pt x="1881" y="320"/>
                </a:lnTo>
                <a:lnTo>
                  <a:pt x="1900" y="320"/>
                </a:lnTo>
                <a:lnTo>
                  <a:pt x="1900" y="318"/>
                </a:lnTo>
                <a:lnTo>
                  <a:pt x="1950" y="318"/>
                </a:lnTo>
                <a:lnTo>
                  <a:pt x="1950" y="311"/>
                </a:lnTo>
                <a:lnTo>
                  <a:pt x="1988" y="311"/>
                </a:lnTo>
                <a:lnTo>
                  <a:pt x="1988" y="306"/>
                </a:lnTo>
                <a:lnTo>
                  <a:pt x="1997" y="306"/>
                </a:lnTo>
                <a:lnTo>
                  <a:pt x="1997" y="301"/>
                </a:lnTo>
                <a:lnTo>
                  <a:pt x="2021" y="301"/>
                </a:lnTo>
                <a:lnTo>
                  <a:pt x="2021" y="299"/>
                </a:lnTo>
                <a:lnTo>
                  <a:pt x="2047" y="299"/>
                </a:lnTo>
                <a:lnTo>
                  <a:pt x="2047" y="294"/>
                </a:lnTo>
                <a:lnTo>
                  <a:pt x="2061" y="294"/>
                </a:lnTo>
                <a:lnTo>
                  <a:pt x="2061" y="289"/>
                </a:lnTo>
                <a:lnTo>
                  <a:pt x="2070" y="289"/>
                </a:lnTo>
                <a:lnTo>
                  <a:pt x="2070" y="287"/>
                </a:lnTo>
                <a:lnTo>
                  <a:pt x="2092" y="287"/>
                </a:lnTo>
                <a:lnTo>
                  <a:pt x="2092" y="284"/>
                </a:lnTo>
                <a:lnTo>
                  <a:pt x="2108" y="284"/>
                </a:lnTo>
                <a:lnTo>
                  <a:pt x="2108" y="277"/>
                </a:lnTo>
                <a:lnTo>
                  <a:pt x="2118" y="277"/>
                </a:lnTo>
                <a:lnTo>
                  <a:pt x="2118" y="273"/>
                </a:lnTo>
                <a:lnTo>
                  <a:pt x="2156" y="273"/>
                </a:lnTo>
                <a:lnTo>
                  <a:pt x="2156" y="268"/>
                </a:lnTo>
                <a:lnTo>
                  <a:pt x="2167" y="268"/>
                </a:lnTo>
                <a:lnTo>
                  <a:pt x="2167" y="263"/>
                </a:lnTo>
                <a:lnTo>
                  <a:pt x="2182" y="263"/>
                </a:lnTo>
                <a:lnTo>
                  <a:pt x="2182" y="261"/>
                </a:lnTo>
                <a:lnTo>
                  <a:pt x="2193" y="261"/>
                </a:lnTo>
                <a:lnTo>
                  <a:pt x="2193" y="256"/>
                </a:lnTo>
                <a:lnTo>
                  <a:pt x="2205" y="256"/>
                </a:lnTo>
                <a:lnTo>
                  <a:pt x="2205" y="251"/>
                </a:lnTo>
                <a:lnTo>
                  <a:pt x="2215" y="251"/>
                </a:lnTo>
                <a:lnTo>
                  <a:pt x="2215" y="249"/>
                </a:lnTo>
                <a:lnTo>
                  <a:pt x="2229" y="249"/>
                </a:lnTo>
                <a:lnTo>
                  <a:pt x="2229" y="244"/>
                </a:lnTo>
                <a:lnTo>
                  <a:pt x="2241" y="244"/>
                </a:lnTo>
                <a:lnTo>
                  <a:pt x="2241" y="237"/>
                </a:lnTo>
                <a:lnTo>
                  <a:pt x="2253" y="237"/>
                </a:lnTo>
                <a:lnTo>
                  <a:pt x="2253" y="232"/>
                </a:lnTo>
                <a:lnTo>
                  <a:pt x="2305" y="232"/>
                </a:lnTo>
                <a:lnTo>
                  <a:pt x="2305" y="230"/>
                </a:lnTo>
                <a:lnTo>
                  <a:pt x="2328" y="230"/>
                </a:lnTo>
                <a:lnTo>
                  <a:pt x="2328" y="225"/>
                </a:lnTo>
                <a:lnTo>
                  <a:pt x="2361" y="225"/>
                </a:lnTo>
                <a:lnTo>
                  <a:pt x="2361" y="223"/>
                </a:lnTo>
                <a:lnTo>
                  <a:pt x="2378" y="223"/>
                </a:lnTo>
                <a:lnTo>
                  <a:pt x="2378" y="218"/>
                </a:lnTo>
                <a:lnTo>
                  <a:pt x="2399" y="218"/>
                </a:lnTo>
                <a:lnTo>
                  <a:pt x="2399" y="213"/>
                </a:lnTo>
                <a:lnTo>
                  <a:pt x="2435" y="213"/>
                </a:lnTo>
                <a:lnTo>
                  <a:pt x="2435" y="211"/>
                </a:lnTo>
                <a:lnTo>
                  <a:pt x="2459" y="211"/>
                </a:lnTo>
                <a:lnTo>
                  <a:pt x="2459" y="206"/>
                </a:lnTo>
                <a:lnTo>
                  <a:pt x="2485" y="206"/>
                </a:lnTo>
                <a:lnTo>
                  <a:pt x="2485" y="204"/>
                </a:lnTo>
                <a:lnTo>
                  <a:pt x="2518" y="204"/>
                </a:lnTo>
                <a:lnTo>
                  <a:pt x="2518" y="201"/>
                </a:lnTo>
                <a:lnTo>
                  <a:pt x="2532" y="201"/>
                </a:lnTo>
                <a:lnTo>
                  <a:pt x="2532" y="194"/>
                </a:lnTo>
                <a:lnTo>
                  <a:pt x="2567" y="194"/>
                </a:lnTo>
                <a:lnTo>
                  <a:pt x="2567" y="192"/>
                </a:lnTo>
                <a:lnTo>
                  <a:pt x="2589" y="192"/>
                </a:lnTo>
                <a:lnTo>
                  <a:pt x="2589" y="190"/>
                </a:lnTo>
                <a:lnTo>
                  <a:pt x="2605" y="190"/>
                </a:lnTo>
                <a:lnTo>
                  <a:pt x="2605" y="187"/>
                </a:lnTo>
                <a:lnTo>
                  <a:pt x="2615" y="187"/>
                </a:lnTo>
                <a:lnTo>
                  <a:pt x="2615" y="180"/>
                </a:lnTo>
                <a:lnTo>
                  <a:pt x="2638" y="180"/>
                </a:lnTo>
                <a:lnTo>
                  <a:pt x="2638" y="175"/>
                </a:lnTo>
                <a:lnTo>
                  <a:pt x="2653" y="175"/>
                </a:lnTo>
                <a:lnTo>
                  <a:pt x="2653" y="171"/>
                </a:lnTo>
                <a:lnTo>
                  <a:pt x="2702" y="171"/>
                </a:lnTo>
                <a:lnTo>
                  <a:pt x="2702" y="166"/>
                </a:lnTo>
                <a:lnTo>
                  <a:pt x="2728" y="166"/>
                </a:lnTo>
                <a:lnTo>
                  <a:pt x="2728" y="161"/>
                </a:lnTo>
                <a:lnTo>
                  <a:pt x="2735" y="161"/>
                </a:lnTo>
                <a:lnTo>
                  <a:pt x="2735" y="159"/>
                </a:lnTo>
                <a:lnTo>
                  <a:pt x="2783" y="159"/>
                </a:lnTo>
                <a:lnTo>
                  <a:pt x="2783" y="154"/>
                </a:lnTo>
                <a:lnTo>
                  <a:pt x="2799" y="154"/>
                </a:lnTo>
                <a:lnTo>
                  <a:pt x="2799" y="149"/>
                </a:lnTo>
                <a:lnTo>
                  <a:pt x="2849" y="149"/>
                </a:lnTo>
                <a:lnTo>
                  <a:pt x="2849" y="145"/>
                </a:lnTo>
                <a:lnTo>
                  <a:pt x="2906" y="145"/>
                </a:lnTo>
                <a:lnTo>
                  <a:pt x="2906" y="140"/>
                </a:lnTo>
                <a:lnTo>
                  <a:pt x="2939" y="140"/>
                </a:lnTo>
                <a:lnTo>
                  <a:pt x="2939" y="135"/>
                </a:lnTo>
                <a:lnTo>
                  <a:pt x="2955" y="135"/>
                </a:lnTo>
                <a:lnTo>
                  <a:pt x="2955" y="133"/>
                </a:lnTo>
                <a:lnTo>
                  <a:pt x="2989" y="133"/>
                </a:lnTo>
                <a:lnTo>
                  <a:pt x="2989" y="128"/>
                </a:lnTo>
                <a:lnTo>
                  <a:pt x="3029" y="128"/>
                </a:lnTo>
                <a:lnTo>
                  <a:pt x="3029" y="126"/>
                </a:lnTo>
                <a:lnTo>
                  <a:pt x="3064" y="126"/>
                </a:lnTo>
                <a:lnTo>
                  <a:pt x="3064" y="121"/>
                </a:lnTo>
                <a:lnTo>
                  <a:pt x="3102" y="121"/>
                </a:lnTo>
                <a:lnTo>
                  <a:pt x="3102" y="119"/>
                </a:lnTo>
                <a:lnTo>
                  <a:pt x="3152" y="119"/>
                </a:lnTo>
                <a:lnTo>
                  <a:pt x="3152" y="114"/>
                </a:lnTo>
                <a:lnTo>
                  <a:pt x="3161" y="114"/>
                </a:lnTo>
                <a:lnTo>
                  <a:pt x="3161" y="107"/>
                </a:lnTo>
                <a:lnTo>
                  <a:pt x="3183" y="107"/>
                </a:lnTo>
                <a:lnTo>
                  <a:pt x="3183" y="104"/>
                </a:lnTo>
                <a:lnTo>
                  <a:pt x="3258" y="104"/>
                </a:lnTo>
                <a:lnTo>
                  <a:pt x="3258" y="102"/>
                </a:lnTo>
                <a:lnTo>
                  <a:pt x="3306" y="102"/>
                </a:lnTo>
                <a:lnTo>
                  <a:pt x="3306" y="95"/>
                </a:lnTo>
                <a:lnTo>
                  <a:pt x="3329" y="95"/>
                </a:lnTo>
                <a:lnTo>
                  <a:pt x="3329" y="90"/>
                </a:lnTo>
                <a:lnTo>
                  <a:pt x="3370" y="90"/>
                </a:lnTo>
                <a:lnTo>
                  <a:pt x="3370" y="88"/>
                </a:lnTo>
                <a:lnTo>
                  <a:pt x="3426" y="88"/>
                </a:lnTo>
                <a:lnTo>
                  <a:pt x="3426" y="83"/>
                </a:lnTo>
                <a:lnTo>
                  <a:pt x="3443" y="83"/>
                </a:lnTo>
                <a:lnTo>
                  <a:pt x="3443" y="81"/>
                </a:lnTo>
                <a:lnTo>
                  <a:pt x="3486" y="81"/>
                </a:lnTo>
                <a:lnTo>
                  <a:pt x="3486" y="76"/>
                </a:lnTo>
                <a:lnTo>
                  <a:pt x="3500" y="76"/>
                </a:lnTo>
                <a:lnTo>
                  <a:pt x="3500" y="73"/>
                </a:lnTo>
                <a:lnTo>
                  <a:pt x="3573" y="73"/>
                </a:lnTo>
                <a:lnTo>
                  <a:pt x="3573" y="69"/>
                </a:lnTo>
                <a:lnTo>
                  <a:pt x="3670" y="69"/>
                </a:lnTo>
                <a:lnTo>
                  <a:pt x="3670" y="66"/>
                </a:lnTo>
                <a:lnTo>
                  <a:pt x="3706" y="66"/>
                </a:lnTo>
                <a:lnTo>
                  <a:pt x="3706" y="62"/>
                </a:lnTo>
                <a:lnTo>
                  <a:pt x="3729" y="62"/>
                </a:lnTo>
                <a:lnTo>
                  <a:pt x="3729" y="57"/>
                </a:lnTo>
                <a:lnTo>
                  <a:pt x="3817" y="57"/>
                </a:lnTo>
                <a:lnTo>
                  <a:pt x="3817" y="52"/>
                </a:lnTo>
                <a:lnTo>
                  <a:pt x="3841" y="52"/>
                </a:lnTo>
                <a:lnTo>
                  <a:pt x="3841" y="47"/>
                </a:lnTo>
                <a:lnTo>
                  <a:pt x="3876" y="47"/>
                </a:lnTo>
                <a:lnTo>
                  <a:pt x="3876" y="43"/>
                </a:lnTo>
                <a:lnTo>
                  <a:pt x="3947" y="43"/>
                </a:lnTo>
                <a:lnTo>
                  <a:pt x="3947" y="38"/>
                </a:lnTo>
                <a:lnTo>
                  <a:pt x="3985" y="38"/>
                </a:lnTo>
                <a:lnTo>
                  <a:pt x="3985" y="36"/>
                </a:lnTo>
                <a:lnTo>
                  <a:pt x="4032" y="36"/>
                </a:lnTo>
                <a:lnTo>
                  <a:pt x="4032" y="28"/>
                </a:lnTo>
                <a:lnTo>
                  <a:pt x="4108" y="28"/>
                </a:lnTo>
                <a:lnTo>
                  <a:pt x="4165" y="28"/>
                </a:lnTo>
                <a:lnTo>
                  <a:pt x="4165" y="24"/>
                </a:lnTo>
                <a:lnTo>
                  <a:pt x="4177" y="24"/>
                </a:lnTo>
                <a:lnTo>
                  <a:pt x="4177" y="19"/>
                </a:lnTo>
                <a:lnTo>
                  <a:pt x="4200" y="19"/>
                </a:lnTo>
                <a:lnTo>
                  <a:pt x="4200" y="14"/>
                </a:lnTo>
                <a:lnTo>
                  <a:pt x="4264" y="14"/>
                </a:lnTo>
                <a:lnTo>
                  <a:pt x="4264" y="9"/>
                </a:lnTo>
                <a:lnTo>
                  <a:pt x="4361" y="9"/>
                </a:lnTo>
                <a:lnTo>
                  <a:pt x="4361" y="5"/>
                </a:lnTo>
                <a:lnTo>
                  <a:pt x="4411" y="5"/>
                </a:lnTo>
                <a:lnTo>
                  <a:pt x="4411" y="0"/>
                </a:lnTo>
                <a:lnTo>
                  <a:pt x="4418" y="0"/>
                </a:lnTo>
                <a:lnTo>
                  <a:pt x="4425" y="0"/>
                </a:lnTo>
              </a:path>
            </a:pathLst>
          </a:custGeom>
          <a:noFill/>
          <a:ln w="28575" cap="flat">
            <a:solidFill>
              <a:srgbClr val="FF4DC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rgbClr val="404040"/>
              </a:solidFill>
              <a:latin typeface="Arial"/>
            </a:endParaRPr>
          </a:p>
        </p:txBody>
      </p:sp>
      <p:sp>
        <p:nvSpPr>
          <p:cNvPr id="123" name="Freeform 6"/>
          <p:cNvSpPr>
            <a:spLocks/>
          </p:cNvSpPr>
          <p:nvPr/>
        </p:nvSpPr>
        <p:spPr bwMode="auto">
          <a:xfrm>
            <a:off x="2196421" y="2193786"/>
            <a:ext cx="5510603" cy="2480038"/>
          </a:xfrm>
          <a:custGeom>
            <a:avLst/>
            <a:gdLst>
              <a:gd name="T0" fmla="*/ 4336 w 4416"/>
              <a:gd name="T1" fmla="*/ 12 h 1927"/>
              <a:gd name="T2" fmla="*/ 4066 w 4416"/>
              <a:gd name="T3" fmla="*/ 28 h 1927"/>
              <a:gd name="T4" fmla="*/ 3943 w 4416"/>
              <a:gd name="T5" fmla="*/ 43 h 1927"/>
              <a:gd name="T6" fmla="*/ 3813 w 4416"/>
              <a:gd name="T7" fmla="*/ 52 h 1927"/>
              <a:gd name="T8" fmla="*/ 3713 w 4416"/>
              <a:gd name="T9" fmla="*/ 74 h 1927"/>
              <a:gd name="T10" fmla="*/ 3555 w 4416"/>
              <a:gd name="T11" fmla="*/ 85 h 1927"/>
              <a:gd name="T12" fmla="*/ 3470 w 4416"/>
              <a:gd name="T13" fmla="*/ 100 h 1927"/>
              <a:gd name="T14" fmla="*/ 3325 w 4416"/>
              <a:gd name="T15" fmla="*/ 109 h 1927"/>
              <a:gd name="T16" fmla="*/ 3269 w 4416"/>
              <a:gd name="T17" fmla="*/ 123 h 1927"/>
              <a:gd name="T18" fmla="*/ 3131 w 4416"/>
              <a:gd name="T19" fmla="*/ 140 h 1927"/>
              <a:gd name="T20" fmla="*/ 3058 w 4416"/>
              <a:gd name="T21" fmla="*/ 154 h 1927"/>
              <a:gd name="T22" fmla="*/ 2985 w 4416"/>
              <a:gd name="T23" fmla="*/ 168 h 1927"/>
              <a:gd name="T24" fmla="*/ 2916 w 4416"/>
              <a:gd name="T25" fmla="*/ 185 h 1927"/>
              <a:gd name="T26" fmla="*/ 2781 w 4416"/>
              <a:gd name="T27" fmla="*/ 197 h 1927"/>
              <a:gd name="T28" fmla="*/ 2722 w 4416"/>
              <a:gd name="T29" fmla="*/ 223 h 1927"/>
              <a:gd name="T30" fmla="*/ 2611 w 4416"/>
              <a:gd name="T31" fmla="*/ 235 h 1927"/>
              <a:gd name="T32" fmla="*/ 2552 w 4416"/>
              <a:gd name="T33" fmla="*/ 251 h 1927"/>
              <a:gd name="T34" fmla="*/ 2478 w 4416"/>
              <a:gd name="T35" fmla="*/ 263 h 1927"/>
              <a:gd name="T36" fmla="*/ 2407 w 4416"/>
              <a:gd name="T37" fmla="*/ 280 h 1927"/>
              <a:gd name="T38" fmla="*/ 2298 w 4416"/>
              <a:gd name="T39" fmla="*/ 294 h 1927"/>
              <a:gd name="T40" fmla="*/ 2234 w 4416"/>
              <a:gd name="T41" fmla="*/ 313 h 1927"/>
              <a:gd name="T42" fmla="*/ 2152 w 4416"/>
              <a:gd name="T43" fmla="*/ 325 h 1927"/>
              <a:gd name="T44" fmla="*/ 2064 w 4416"/>
              <a:gd name="T45" fmla="*/ 339 h 1927"/>
              <a:gd name="T46" fmla="*/ 1967 w 4416"/>
              <a:gd name="T47" fmla="*/ 351 h 1927"/>
              <a:gd name="T48" fmla="*/ 1875 w 4416"/>
              <a:gd name="T49" fmla="*/ 370 h 1927"/>
              <a:gd name="T50" fmla="*/ 1787 w 4416"/>
              <a:gd name="T51" fmla="*/ 384 h 1927"/>
              <a:gd name="T52" fmla="*/ 1754 w 4416"/>
              <a:gd name="T53" fmla="*/ 398 h 1927"/>
              <a:gd name="T54" fmla="*/ 1704 w 4416"/>
              <a:gd name="T55" fmla="*/ 420 h 1927"/>
              <a:gd name="T56" fmla="*/ 1655 w 4416"/>
              <a:gd name="T57" fmla="*/ 434 h 1927"/>
              <a:gd name="T58" fmla="*/ 1607 w 4416"/>
              <a:gd name="T59" fmla="*/ 446 h 1927"/>
              <a:gd name="T60" fmla="*/ 1569 w 4416"/>
              <a:gd name="T61" fmla="*/ 465 h 1927"/>
              <a:gd name="T62" fmla="*/ 1487 w 4416"/>
              <a:gd name="T63" fmla="*/ 474 h 1927"/>
              <a:gd name="T64" fmla="*/ 1435 w 4416"/>
              <a:gd name="T65" fmla="*/ 493 h 1927"/>
              <a:gd name="T66" fmla="*/ 1364 w 4416"/>
              <a:gd name="T67" fmla="*/ 507 h 1927"/>
              <a:gd name="T68" fmla="*/ 1330 w 4416"/>
              <a:gd name="T69" fmla="*/ 524 h 1927"/>
              <a:gd name="T70" fmla="*/ 1257 w 4416"/>
              <a:gd name="T71" fmla="*/ 538 h 1927"/>
              <a:gd name="T72" fmla="*/ 1207 w 4416"/>
              <a:gd name="T73" fmla="*/ 564 h 1927"/>
              <a:gd name="T74" fmla="*/ 1146 w 4416"/>
              <a:gd name="T75" fmla="*/ 583 h 1927"/>
              <a:gd name="T76" fmla="*/ 1113 w 4416"/>
              <a:gd name="T77" fmla="*/ 612 h 1927"/>
              <a:gd name="T78" fmla="*/ 1023 w 4416"/>
              <a:gd name="T79" fmla="*/ 638 h 1927"/>
              <a:gd name="T80" fmla="*/ 987 w 4416"/>
              <a:gd name="T81" fmla="*/ 661 h 1927"/>
              <a:gd name="T82" fmla="*/ 940 w 4416"/>
              <a:gd name="T83" fmla="*/ 680 h 1927"/>
              <a:gd name="T84" fmla="*/ 902 w 4416"/>
              <a:gd name="T85" fmla="*/ 704 h 1927"/>
              <a:gd name="T86" fmla="*/ 843 w 4416"/>
              <a:gd name="T87" fmla="*/ 721 h 1927"/>
              <a:gd name="T88" fmla="*/ 807 w 4416"/>
              <a:gd name="T89" fmla="*/ 744 h 1927"/>
              <a:gd name="T90" fmla="*/ 746 w 4416"/>
              <a:gd name="T91" fmla="*/ 768 h 1927"/>
              <a:gd name="T92" fmla="*/ 710 w 4416"/>
              <a:gd name="T93" fmla="*/ 794 h 1927"/>
              <a:gd name="T94" fmla="*/ 663 w 4416"/>
              <a:gd name="T95" fmla="*/ 811 h 1927"/>
              <a:gd name="T96" fmla="*/ 625 w 4416"/>
              <a:gd name="T97" fmla="*/ 839 h 1927"/>
              <a:gd name="T98" fmla="*/ 576 w 4416"/>
              <a:gd name="T99" fmla="*/ 870 h 1927"/>
              <a:gd name="T100" fmla="*/ 540 w 4416"/>
              <a:gd name="T101" fmla="*/ 906 h 1927"/>
              <a:gd name="T102" fmla="*/ 493 w 4416"/>
              <a:gd name="T103" fmla="*/ 932 h 1927"/>
              <a:gd name="T104" fmla="*/ 455 w 4416"/>
              <a:gd name="T105" fmla="*/ 974 h 1927"/>
              <a:gd name="T106" fmla="*/ 405 w 4416"/>
              <a:gd name="T107" fmla="*/ 1005 h 1927"/>
              <a:gd name="T108" fmla="*/ 370 w 4416"/>
              <a:gd name="T109" fmla="*/ 1057 h 1927"/>
              <a:gd name="T110" fmla="*/ 322 w 4416"/>
              <a:gd name="T111" fmla="*/ 1093 h 1927"/>
              <a:gd name="T112" fmla="*/ 289 w 4416"/>
              <a:gd name="T113" fmla="*/ 1135 h 1927"/>
              <a:gd name="T114" fmla="*/ 235 w 4416"/>
              <a:gd name="T115" fmla="*/ 1199 h 1927"/>
              <a:gd name="T116" fmla="*/ 199 w 4416"/>
              <a:gd name="T117" fmla="*/ 1256 h 1927"/>
              <a:gd name="T118" fmla="*/ 152 w 4416"/>
              <a:gd name="T119" fmla="*/ 1316 h 1927"/>
              <a:gd name="T120" fmla="*/ 119 w 4416"/>
              <a:gd name="T121" fmla="*/ 1448 h 1927"/>
              <a:gd name="T122" fmla="*/ 67 w 4416"/>
              <a:gd name="T123" fmla="*/ 1586 h 1927"/>
              <a:gd name="T124" fmla="*/ 31 w 4416"/>
              <a:gd name="T125" fmla="*/ 1761 h 1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416" h="1927">
                <a:moveTo>
                  <a:pt x="4416" y="0"/>
                </a:moveTo>
                <a:lnTo>
                  <a:pt x="4395" y="0"/>
                </a:lnTo>
                <a:lnTo>
                  <a:pt x="4395" y="5"/>
                </a:lnTo>
                <a:lnTo>
                  <a:pt x="4369" y="5"/>
                </a:lnTo>
                <a:lnTo>
                  <a:pt x="4369" y="10"/>
                </a:lnTo>
                <a:lnTo>
                  <a:pt x="4336" y="10"/>
                </a:lnTo>
                <a:lnTo>
                  <a:pt x="4336" y="12"/>
                </a:lnTo>
                <a:lnTo>
                  <a:pt x="4312" y="12"/>
                </a:lnTo>
                <a:lnTo>
                  <a:pt x="4312" y="17"/>
                </a:lnTo>
                <a:lnTo>
                  <a:pt x="4213" y="17"/>
                </a:lnTo>
                <a:lnTo>
                  <a:pt x="4213" y="21"/>
                </a:lnTo>
                <a:lnTo>
                  <a:pt x="4149" y="21"/>
                </a:lnTo>
                <a:lnTo>
                  <a:pt x="4149" y="28"/>
                </a:lnTo>
                <a:lnTo>
                  <a:pt x="4066" y="28"/>
                </a:lnTo>
                <a:lnTo>
                  <a:pt x="4066" y="28"/>
                </a:lnTo>
                <a:lnTo>
                  <a:pt x="4049" y="28"/>
                </a:lnTo>
                <a:lnTo>
                  <a:pt x="4049" y="33"/>
                </a:lnTo>
                <a:lnTo>
                  <a:pt x="4028" y="33"/>
                </a:lnTo>
                <a:lnTo>
                  <a:pt x="4028" y="36"/>
                </a:lnTo>
                <a:lnTo>
                  <a:pt x="3943" y="36"/>
                </a:lnTo>
                <a:lnTo>
                  <a:pt x="3943" y="43"/>
                </a:lnTo>
                <a:lnTo>
                  <a:pt x="3922" y="43"/>
                </a:lnTo>
                <a:lnTo>
                  <a:pt x="3922" y="47"/>
                </a:lnTo>
                <a:lnTo>
                  <a:pt x="3910" y="47"/>
                </a:lnTo>
                <a:lnTo>
                  <a:pt x="3910" y="50"/>
                </a:lnTo>
                <a:lnTo>
                  <a:pt x="3822" y="50"/>
                </a:lnTo>
                <a:lnTo>
                  <a:pt x="3822" y="52"/>
                </a:lnTo>
                <a:lnTo>
                  <a:pt x="3813" y="52"/>
                </a:lnTo>
                <a:lnTo>
                  <a:pt x="3813" y="62"/>
                </a:lnTo>
                <a:lnTo>
                  <a:pt x="3789" y="62"/>
                </a:lnTo>
                <a:lnTo>
                  <a:pt x="3789" y="64"/>
                </a:lnTo>
                <a:lnTo>
                  <a:pt x="3739" y="64"/>
                </a:lnTo>
                <a:lnTo>
                  <a:pt x="3739" y="69"/>
                </a:lnTo>
                <a:lnTo>
                  <a:pt x="3713" y="69"/>
                </a:lnTo>
                <a:lnTo>
                  <a:pt x="3713" y="74"/>
                </a:lnTo>
                <a:lnTo>
                  <a:pt x="3626" y="74"/>
                </a:lnTo>
                <a:lnTo>
                  <a:pt x="3626" y="78"/>
                </a:lnTo>
                <a:lnTo>
                  <a:pt x="3616" y="78"/>
                </a:lnTo>
                <a:lnTo>
                  <a:pt x="3616" y="83"/>
                </a:lnTo>
                <a:lnTo>
                  <a:pt x="3579" y="83"/>
                </a:lnTo>
                <a:lnTo>
                  <a:pt x="3579" y="85"/>
                </a:lnTo>
                <a:lnTo>
                  <a:pt x="3555" y="85"/>
                </a:lnTo>
                <a:lnTo>
                  <a:pt x="3555" y="88"/>
                </a:lnTo>
                <a:lnTo>
                  <a:pt x="3529" y="88"/>
                </a:lnTo>
                <a:lnTo>
                  <a:pt x="3529" y="92"/>
                </a:lnTo>
                <a:lnTo>
                  <a:pt x="3505" y="92"/>
                </a:lnTo>
                <a:lnTo>
                  <a:pt x="3505" y="95"/>
                </a:lnTo>
                <a:lnTo>
                  <a:pt x="3470" y="95"/>
                </a:lnTo>
                <a:lnTo>
                  <a:pt x="3470" y="100"/>
                </a:lnTo>
                <a:lnTo>
                  <a:pt x="3446" y="100"/>
                </a:lnTo>
                <a:lnTo>
                  <a:pt x="3446" y="102"/>
                </a:lnTo>
                <a:lnTo>
                  <a:pt x="3413" y="102"/>
                </a:lnTo>
                <a:lnTo>
                  <a:pt x="3413" y="107"/>
                </a:lnTo>
                <a:lnTo>
                  <a:pt x="3373" y="107"/>
                </a:lnTo>
                <a:lnTo>
                  <a:pt x="3373" y="109"/>
                </a:lnTo>
                <a:lnTo>
                  <a:pt x="3325" y="109"/>
                </a:lnTo>
                <a:lnTo>
                  <a:pt x="3325" y="114"/>
                </a:lnTo>
                <a:lnTo>
                  <a:pt x="3302" y="114"/>
                </a:lnTo>
                <a:lnTo>
                  <a:pt x="3302" y="116"/>
                </a:lnTo>
                <a:lnTo>
                  <a:pt x="3292" y="116"/>
                </a:lnTo>
                <a:lnTo>
                  <a:pt x="3292" y="121"/>
                </a:lnTo>
                <a:lnTo>
                  <a:pt x="3269" y="121"/>
                </a:lnTo>
                <a:lnTo>
                  <a:pt x="3269" y="123"/>
                </a:lnTo>
                <a:lnTo>
                  <a:pt x="3243" y="123"/>
                </a:lnTo>
                <a:lnTo>
                  <a:pt x="3243" y="133"/>
                </a:lnTo>
                <a:lnTo>
                  <a:pt x="3195" y="133"/>
                </a:lnTo>
                <a:lnTo>
                  <a:pt x="3195" y="135"/>
                </a:lnTo>
                <a:lnTo>
                  <a:pt x="3169" y="135"/>
                </a:lnTo>
                <a:lnTo>
                  <a:pt x="3169" y="140"/>
                </a:lnTo>
                <a:lnTo>
                  <a:pt x="3131" y="140"/>
                </a:lnTo>
                <a:lnTo>
                  <a:pt x="3131" y="145"/>
                </a:lnTo>
                <a:lnTo>
                  <a:pt x="3122" y="145"/>
                </a:lnTo>
                <a:lnTo>
                  <a:pt x="3122" y="147"/>
                </a:lnTo>
                <a:lnTo>
                  <a:pt x="3082" y="147"/>
                </a:lnTo>
                <a:lnTo>
                  <a:pt x="3082" y="152"/>
                </a:lnTo>
                <a:lnTo>
                  <a:pt x="3058" y="152"/>
                </a:lnTo>
                <a:lnTo>
                  <a:pt x="3058" y="154"/>
                </a:lnTo>
                <a:lnTo>
                  <a:pt x="3048" y="154"/>
                </a:lnTo>
                <a:lnTo>
                  <a:pt x="3048" y="159"/>
                </a:lnTo>
                <a:lnTo>
                  <a:pt x="3034" y="159"/>
                </a:lnTo>
                <a:lnTo>
                  <a:pt x="3034" y="164"/>
                </a:lnTo>
                <a:lnTo>
                  <a:pt x="3022" y="164"/>
                </a:lnTo>
                <a:lnTo>
                  <a:pt x="3022" y="168"/>
                </a:lnTo>
                <a:lnTo>
                  <a:pt x="2985" y="168"/>
                </a:lnTo>
                <a:lnTo>
                  <a:pt x="2985" y="173"/>
                </a:lnTo>
                <a:lnTo>
                  <a:pt x="2961" y="173"/>
                </a:lnTo>
                <a:lnTo>
                  <a:pt x="2961" y="178"/>
                </a:lnTo>
                <a:lnTo>
                  <a:pt x="2937" y="178"/>
                </a:lnTo>
                <a:lnTo>
                  <a:pt x="2937" y="183"/>
                </a:lnTo>
                <a:lnTo>
                  <a:pt x="2916" y="183"/>
                </a:lnTo>
                <a:lnTo>
                  <a:pt x="2916" y="185"/>
                </a:lnTo>
                <a:lnTo>
                  <a:pt x="2869" y="185"/>
                </a:lnTo>
                <a:lnTo>
                  <a:pt x="2869" y="190"/>
                </a:lnTo>
                <a:lnTo>
                  <a:pt x="2854" y="190"/>
                </a:lnTo>
                <a:lnTo>
                  <a:pt x="2854" y="192"/>
                </a:lnTo>
                <a:lnTo>
                  <a:pt x="2828" y="192"/>
                </a:lnTo>
                <a:lnTo>
                  <a:pt x="2828" y="197"/>
                </a:lnTo>
                <a:lnTo>
                  <a:pt x="2781" y="197"/>
                </a:lnTo>
                <a:lnTo>
                  <a:pt x="2781" y="204"/>
                </a:lnTo>
                <a:lnTo>
                  <a:pt x="2769" y="204"/>
                </a:lnTo>
                <a:lnTo>
                  <a:pt x="2769" y="209"/>
                </a:lnTo>
                <a:lnTo>
                  <a:pt x="2757" y="209"/>
                </a:lnTo>
                <a:lnTo>
                  <a:pt x="2757" y="213"/>
                </a:lnTo>
                <a:lnTo>
                  <a:pt x="2722" y="213"/>
                </a:lnTo>
                <a:lnTo>
                  <a:pt x="2722" y="223"/>
                </a:lnTo>
                <a:lnTo>
                  <a:pt x="2684" y="223"/>
                </a:lnTo>
                <a:lnTo>
                  <a:pt x="2684" y="225"/>
                </a:lnTo>
                <a:lnTo>
                  <a:pt x="2658" y="225"/>
                </a:lnTo>
                <a:lnTo>
                  <a:pt x="2658" y="230"/>
                </a:lnTo>
                <a:lnTo>
                  <a:pt x="2625" y="230"/>
                </a:lnTo>
                <a:lnTo>
                  <a:pt x="2625" y="235"/>
                </a:lnTo>
                <a:lnTo>
                  <a:pt x="2611" y="235"/>
                </a:lnTo>
                <a:lnTo>
                  <a:pt x="2611" y="239"/>
                </a:lnTo>
                <a:lnTo>
                  <a:pt x="2587" y="239"/>
                </a:lnTo>
                <a:lnTo>
                  <a:pt x="2587" y="244"/>
                </a:lnTo>
                <a:lnTo>
                  <a:pt x="2575" y="244"/>
                </a:lnTo>
                <a:lnTo>
                  <a:pt x="2575" y="249"/>
                </a:lnTo>
                <a:lnTo>
                  <a:pt x="2552" y="249"/>
                </a:lnTo>
                <a:lnTo>
                  <a:pt x="2552" y="251"/>
                </a:lnTo>
                <a:lnTo>
                  <a:pt x="2537" y="251"/>
                </a:lnTo>
                <a:lnTo>
                  <a:pt x="2537" y="256"/>
                </a:lnTo>
                <a:lnTo>
                  <a:pt x="2528" y="256"/>
                </a:lnTo>
                <a:lnTo>
                  <a:pt x="2528" y="258"/>
                </a:lnTo>
                <a:lnTo>
                  <a:pt x="2490" y="258"/>
                </a:lnTo>
                <a:lnTo>
                  <a:pt x="2490" y="263"/>
                </a:lnTo>
                <a:lnTo>
                  <a:pt x="2478" y="263"/>
                </a:lnTo>
                <a:lnTo>
                  <a:pt x="2478" y="268"/>
                </a:lnTo>
                <a:lnTo>
                  <a:pt x="2440" y="268"/>
                </a:lnTo>
                <a:lnTo>
                  <a:pt x="2440" y="273"/>
                </a:lnTo>
                <a:lnTo>
                  <a:pt x="2417" y="273"/>
                </a:lnTo>
                <a:lnTo>
                  <a:pt x="2417" y="275"/>
                </a:lnTo>
                <a:lnTo>
                  <a:pt x="2407" y="275"/>
                </a:lnTo>
                <a:lnTo>
                  <a:pt x="2407" y="280"/>
                </a:lnTo>
                <a:lnTo>
                  <a:pt x="2395" y="280"/>
                </a:lnTo>
                <a:lnTo>
                  <a:pt x="2395" y="287"/>
                </a:lnTo>
                <a:lnTo>
                  <a:pt x="2357" y="287"/>
                </a:lnTo>
                <a:lnTo>
                  <a:pt x="2357" y="292"/>
                </a:lnTo>
                <a:lnTo>
                  <a:pt x="2331" y="292"/>
                </a:lnTo>
                <a:lnTo>
                  <a:pt x="2331" y="294"/>
                </a:lnTo>
                <a:lnTo>
                  <a:pt x="2298" y="294"/>
                </a:lnTo>
                <a:lnTo>
                  <a:pt x="2298" y="301"/>
                </a:lnTo>
                <a:lnTo>
                  <a:pt x="2284" y="301"/>
                </a:lnTo>
                <a:lnTo>
                  <a:pt x="2284" y="306"/>
                </a:lnTo>
                <a:lnTo>
                  <a:pt x="2260" y="306"/>
                </a:lnTo>
                <a:lnTo>
                  <a:pt x="2260" y="308"/>
                </a:lnTo>
                <a:lnTo>
                  <a:pt x="2234" y="308"/>
                </a:lnTo>
                <a:lnTo>
                  <a:pt x="2234" y="313"/>
                </a:lnTo>
                <a:lnTo>
                  <a:pt x="2213" y="313"/>
                </a:lnTo>
                <a:lnTo>
                  <a:pt x="2213" y="318"/>
                </a:lnTo>
                <a:lnTo>
                  <a:pt x="2201" y="318"/>
                </a:lnTo>
                <a:lnTo>
                  <a:pt x="2201" y="322"/>
                </a:lnTo>
                <a:lnTo>
                  <a:pt x="2163" y="322"/>
                </a:lnTo>
                <a:lnTo>
                  <a:pt x="2163" y="325"/>
                </a:lnTo>
                <a:lnTo>
                  <a:pt x="2152" y="325"/>
                </a:lnTo>
                <a:lnTo>
                  <a:pt x="2152" y="330"/>
                </a:lnTo>
                <a:lnTo>
                  <a:pt x="2088" y="330"/>
                </a:lnTo>
                <a:lnTo>
                  <a:pt x="2088" y="332"/>
                </a:lnTo>
                <a:lnTo>
                  <a:pt x="2081" y="332"/>
                </a:lnTo>
                <a:lnTo>
                  <a:pt x="2081" y="337"/>
                </a:lnTo>
                <a:lnTo>
                  <a:pt x="2064" y="337"/>
                </a:lnTo>
                <a:lnTo>
                  <a:pt x="2064" y="339"/>
                </a:lnTo>
                <a:lnTo>
                  <a:pt x="2040" y="339"/>
                </a:lnTo>
                <a:lnTo>
                  <a:pt x="2040" y="344"/>
                </a:lnTo>
                <a:lnTo>
                  <a:pt x="2031" y="344"/>
                </a:lnTo>
                <a:lnTo>
                  <a:pt x="2031" y="346"/>
                </a:lnTo>
                <a:lnTo>
                  <a:pt x="1981" y="346"/>
                </a:lnTo>
                <a:lnTo>
                  <a:pt x="1981" y="351"/>
                </a:lnTo>
                <a:lnTo>
                  <a:pt x="1967" y="351"/>
                </a:lnTo>
                <a:lnTo>
                  <a:pt x="1967" y="356"/>
                </a:lnTo>
                <a:lnTo>
                  <a:pt x="1958" y="356"/>
                </a:lnTo>
                <a:lnTo>
                  <a:pt x="1958" y="363"/>
                </a:lnTo>
                <a:lnTo>
                  <a:pt x="1896" y="363"/>
                </a:lnTo>
                <a:lnTo>
                  <a:pt x="1896" y="367"/>
                </a:lnTo>
                <a:lnTo>
                  <a:pt x="1875" y="367"/>
                </a:lnTo>
                <a:lnTo>
                  <a:pt x="1875" y="370"/>
                </a:lnTo>
                <a:lnTo>
                  <a:pt x="1851" y="370"/>
                </a:lnTo>
                <a:lnTo>
                  <a:pt x="1851" y="375"/>
                </a:lnTo>
                <a:lnTo>
                  <a:pt x="1837" y="375"/>
                </a:lnTo>
                <a:lnTo>
                  <a:pt x="1837" y="377"/>
                </a:lnTo>
                <a:lnTo>
                  <a:pt x="1827" y="377"/>
                </a:lnTo>
                <a:lnTo>
                  <a:pt x="1827" y="384"/>
                </a:lnTo>
                <a:lnTo>
                  <a:pt x="1787" y="384"/>
                </a:lnTo>
                <a:lnTo>
                  <a:pt x="1787" y="389"/>
                </a:lnTo>
                <a:lnTo>
                  <a:pt x="1778" y="389"/>
                </a:lnTo>
                <a:lnTo>
                  <a:pt x="1778" y="389"/>
                </a:lnTo>
                <a:lnTo>
                  <a:pt x="1766" y="389"/>
                </a:lnTo>
                <a:lnTo>
                  <a:pt x="1766" y="396"/>
                </a:lnTo>
                <a:lnTo>
                  <a:pt x="1754" y="396"/>
                </a:lnTo>
                <a:lnTo>
                  <a:pt x="1754" y="398"/>
                </a:lnTo>
                <a:lnTo>
                  <a:pt x="1740" y="398"/>
                </a:lnTo>
                <a:lnTo>
                  <a:pt x="1740" y="405"/>
                </a:lnTo>
                <a:lnTo>
                  <a:pt x="1728" y="405"/>
                </a:lnTo>
                <a:lnTo>
                  <a:pt x="1728" y="408"/>
                </a:lnTo>
                <a:lnTo>
                  <a:pt x="1716" y="408"/>
                </a:lnTo>
                <a:lnTo>
                  <a:pt x="1716" y="420"/>
                </a:lnTo>
                <a:lnTo>
                  <a:pt x="1704" y="420"/>
                </a:lnTo>
                <a:lnTo>
                  <a:pt x="1704" y="422"/>
                </a:lnTo>
                <a:lnTo>
                  <a:pt x="1690" y="422"/>
                </a:lnTo>
                <a:lnTo>
                  <a:pt x="1690" y="427"/>
                </a:lnTo>
                <a:lnTo>
                  <a:pt x="1666" y="427"/>
                </a:lnTo>
                <a:lnTo>
                  <a:pt x="1666" y="429"/>
                </a:lnTo>
                <a:lnTo>
                  <a:pt x="1655" y="429"/>
                </a:lnTo>
                <a:lnTo>
                  <a:pt x="1655" y="434"/>
                </a:lnTo>
                <a:lnTo>
                  <a:pt x="1640" y="434"/>
                </a:lnTo>
                <a:lnTo>
                  <a:pt x="1640" y="439"/>
                </a:lnTo>
                <a:lnTo>
                  <a:pt x="1631" y="439"/>
                </a:lnTo>
                <a:lnTo>
                  <a:pt x="1631" y="441"/>
                </a:lnTo>
                <a:lnTo>
                  <a:pt x="1619" y="441"/>
                </a:lnTo>
                <a:lnTo>
                  <a:pt x="1619" y="446"/>
                </a:lnTo>
                <a:lnTo>
                  <a:pt x="1607" y="446"/>
                </a:lnTo>
                <a:lnTo>
                  <a:pt x="1607" y="453"/>
                </a:lnTo>
                <a:lnTo>
                  <a:pt x="1593" y="453"/>
                </a:lnTo>
                <a:lnTo>
                  <a:pt x="1593" y="455"/>
                </a:lnTo>
                <a:lnTo>
                  <a:pt x="1584" y="455"/>
                </a:lnTo>
                <a:lnTo>
                  <a:pt x="1584" y="460"/>
                </a:lnTo>
                <a:lnTo>
                  <a:pt x="1569" y="460"/>
                </a:lnTo>
                <a:lnTo>
                  <a:pt x="1569" y="465"/>
                </a:lnTo>
                <a:lnTo>
                  <a:pt x="1558" y="465"/>
                </a:lnTo>
                <a:lnTo>
                  <a:pt x="1558" y="467"/>
                </a:lnTo>
                <a:lnTo>
                  <a:pt x="1520" y="467"/>
                </a:lnTo>
                <a:lnTo>
                  <a:pt x="1520" y="472"/>
                </a:lnTo>
                <a:lnTo>
                  <a:pt x="1510" y="472"/>
                </a:lnTo>
                <a:lnTo>
                  <a:pt x="1510" y="474"/>
                </a:lnTo>
                <a:lnTo>
                  <a:pt x="1487" y="474"/>
                </a:lnTo>
                <a:lnTo>
                  <a:pt x="1487" y="481"/>
                </a:lnTo>
                <a:lnTo>
                  <a:pt x="1461" y="481"/>
                </a:lnTo>
                <a:lnTo>
                  <a:pt x="1461" y="486"/>
                </a:lnTo>
                <a:lnTo>
                  <a:pt x="1446" y="486"/>
                </a:lnTo>
                <a:lnTo>
                  <a:pt x="1446" y="488"/>
                </a:lnTo>
                <a:lnTo>
                  <a:pt x="1435" y="488"/>
                </a:lnTo>
                <a:lnTo>
                  <a:pt x="1435" y="493"/>
                </a:lnTo>
                <a:lnTo>
                  <a:pt x="1423" y="493"/>
                </a:lnTo>
                <a:lnTo>
                  <a:pt x="1423" y="498"/>
                </a:lnTo>
                <a:lnTo>
                  <a:pt x="1399" y="498"/>
                </a:lnTo>
                <a:lnTo>
                  <a:pt x="1399" y="500"/>
                </a:lnTo>
                <a:lnTo>
                  <a:pt x="1387" y="500"/>
                </a:lnTo>
                <a:lnTo>
                  <a:pt x="1387" y="507"/>
                </a:lnTo>
                <a:lnTo>
                  <a:pt x="1364" y="507"/>
                </a:lnTo>
                <a:lnTo>
                  <a:pt x="1364" y="512"/>
                </a:lnTo>
                <a:lnTo>
                  <a:pt x="1354" y="512"/>
                </a:lnTo>
                <a:lnTo>
                  <a:pt x="1354" y="517"/>
                </a:lnTo>
                <a:lnTo>
                  <a:pt x="1340" y="517"/>
                </a:lnTo>
                <a:lnTo>
                  <a:pt x="1340" y="519"/>
                </a:lnTo>
                <a:lnTo>
                  <a:pt x="1330" y="519"/>
                </a:lnTo>
                <a:lnTo>
                  <a:pt x="1330" y="524"/>
                </a:lnTo>
                <a:lnTo>
                  <a:pt x="1304" y="524"/>
                </a:lnTo>
                <a:lnTo>
                  <a:pt x="1304" y="529"/>
                </a:lnTo>
                <a:lnTo>
                  <a:pt x="1293" y="529"/>
                </a:lnTo>
                <a:lnTo>
                  <a:pt x="1293" y="533"/>
                </a:lnTo>
                <a:lnTo>
                  <a:pt x="1267" y="533"/>
                </a:lnTo>
                <a:lnTo>
                  <a:pt x="1267" y="538"/>
                </a:lnTo>
                <a:lnTo>
                  <a:pt x="1257" y="538"/>
                </a:lnTo>
                <a:lnTo>
                  <a:pt x="1257" y="543"/>
                </a:lnTo>
                <a:lnTo>
                  <a:pt x="1243" y="543"/>
                </a:lnTo>
                <a:lnTo>
                  <a:pt x="1243" y="552"/>
                </a:lnTo>
                <a:lnTo>
                  <a:pt x="1217" y="552"/>
                </a:lnTo>
                <a:lnTo>
                  <a:pt x="1217" y="559"/>
                </a:lnTo>
                <a:lnTo>
                  <a:pt x="1207" y="559"/>
                </a:lnTo>
                <a:lnTo>
                  <a:pt x="1207" y="564"/>
                </a:lnTo>
                <a:lnTo>
                  <a:pt x="1184" y="564"/>
                </a:lnTo>
                <a:lnTo>
                  <a:pt x="1184" y="571"/>
                </a:lnTo>
                <a:lnTo>
                  <a:pt x="1170" y="571"/>
                </a:lnTo>
                <a:lnTo>
                  <a:pt x="1170" y="578"/>
                </a:lnTo>
                <a:lnTo>
                  <a:pt x="1158" y="578"/>
                </a:lnTo>
                <a:lnTo>
                  <a:pt x="1158" y="583"/>
                </a:lnTo>
                <a:lnTo>
                  <a:pt x="1146" y="583"/>
                </a:lnTo>
                <a:lnTo>
                  <a:pt x="1146" y="595"/>
                </a:lnTo>
                <a:lnTo>
                  <a:pt x="1134" y="595"/>
                </a:lnTo>
                <a:lnTo>
                  <a:pt x="1134" y="597"/>
                </a:lnTo>
                <a:lnTo>
                  <a:pt x="1120" y="597"/>
                </a:lnTo>
                <a:lnTo>
                  <a:pt x="1120" y="604"/>
                </a:lnTo>
                <a:lnTo>
                  <a:pt x="1113" y="604"/>
                </a:lnTo>
                <a:lnTo>
                  <a:pt x="1113" y="612"/>
                </a:lnTo>
                <a:lnTo>
                  <a:pt x="1072" y="612"/>
                </a:lnTo>
                <a:lnTo>
                  <a:pt x="1072" y="619"/>
                </a:lnTo>
                <a:lnTo>
                  <a:pt x="1061" y="619"/>
                </a:lnTo>
                <a:lnTo>
                  <a:pt x="1061" y="628"/>
                </a:lnTo>
                <a:lnTo>
                  <a:pt x="1037" y="628"/>
                </a:lnTo>
                <a:lnTo>
                  <a:pt x="1037" y="638"/>
                </a:lnTo>
                <a:lnTo>
                  <a:pt x="1023" y="638"/>
                </a:lnTo>
                <a:lnTo>
                  <a:pt x="1023" y="640"/>
                </a:lnTo>
                <a:lnTo>
                  <a:pt x="1013" y="640"/>
                </a:lnTo>
                <a:lnTo>
                  <a:pt x="1013" y="647"/>
                </a:lnTo>
                <a:lnTo>
                  <a:pt x="997" y="647"/>
                </a:lnTo>
                <a:lnTo>
                  <a:pt x="997" y="654"/>
                </a:lnTo>
                <a:lnTo>
                  <a:pt x="987" y="654"/>
                </a:lnTo>
                <a:lnTo>
                  <a:pt x="987" y="661"/>
                </a:lnTo>
                <a:lnTo>
                  <a:pt x="973" y="661"/>
                </a:lnTo>
                <a:lnTo>
                  <a:pt x="973" y="666"/>
                </a:lnTo>
                <a:lnTo>
                  <a:pt x="964" y="666"/>
                </a:lnTo>
                <a:lnTo>
                  <a:pt x="964" y="673"/>
                </a:lnTo>
                <a:lnTo>
                  <a:pt x="949" y="673"/>
                </a:lnTo>
                <a:lnTo>
                  <a:pt x="949" y="680"/>
                </a:lnTo>
                <a:lnTo>
                  <a:pt x="940" y="680"/>
                </a:lnTo>
                <a:lnTo>
                  <a:pt x="940" y="690"/>
                </a:lnTo>
                <a:lnTo>
                  <a:pt x="926" y="690"/>
                </a:lnTo>
                <a:lnTo>
                  <a:pt x="926" y="692"/>
                </a:lnTo>
                <a:lnTo>
                  <a:pt x="919" y="692"/>
                </a:lnTo>
                <a:lnTo>
                  <a:pt x="919" y="699"/>
                </a:lnTo>
                <a:lnTo>
                  <a:pt x="902" y="699"/>
                </a:lnTo>
                <a:lnTo>
                  <a:pt x="902" y="704"/>
                </a:lnTo>
                <a:lnTo>
                  <a:pt x="893" y="704"/>
                </a:lnTo>
                <a:lnTo>
                  <a:pt x="893" y="711"/>
                </a:lnTo>
                <a:lnTo>
                  <a:pt x="867" y="711"/>
                </a:lnTo>
                <a:lnTo>
                  <a:pt x="867" y="716"/>
                </a:lnTo>
                <a:lnTo>
                  <a:pt x="852" y="716"/>
                </a:lnTo>
                <a:lnTo>
                  <a:pt x="852" y="721"/>
                </a:lnTo>
                <a:lnTo>
                  <a:pt x="843" y="721"/>
                </a:lnTo>
                <a:lnTo>
                  <a:pt x="843" y="725"/>
                </a:lnTo>
                <a:lnTo>
                  <a:pt x="833" y="725"/>
                </a:lnTo>
                <a:lnTo>
                  <a:pt x="833" y="732"/>
                </a:lnTo>
                <a:lnTo>
                  <a:pt x="819" y="732"/>
                </a:lnTo>
                <a:lnTo>
                  <a:pt x="819" y="740"/>
                </a:lnTo>
                <a:lnTo>
                  <a:pt x="807" y="740"/>
                </a:lnTo>
                <a:lnTo>
                  <a:pt x="807" y="744"/>
                </a:lnTo>
                <a:lnTo>
                  <a:pt x="796" y="744"/>
                </a:lnTo>
                <a:lnTo>
                  <a:pt x="796" y="754"/>
                </a:lnTo>
                <a:lnTo>
                  <a:pt x="770" y="754"/>
                </a:lnTo>
                <a:lnTo>
                  <a:pt x="770" y="763"/>
                </a:lnTo>
                <a:lnTo>
                  <a:pt x="760" y="763"/>
                </a:lnTo>
                <a:lnTo>
                  <a:pt x="760" y="768"/>
                </a:lnTo>
                <a:lnTo>
                  <a:pt x="746" y="768"/>
                </a:lnTo>
                <a:lnTo>
                  <a:pt x="746" y="773"/>
                </a:lnTo>
                <a:lnTo>
                  <a:pt x="736" y="773"/>
                </a:lnTo>
                <a:lnTo>
                  <a:pt x="736" y="775"/>
                </a:lnTo>
                <a:lnTo>
                  <a:pt x="722" y="775"/>
                </a:lnTo>
                <a:lnTo>
                  <a:pt x="722" y="787"/>
                </a:lnTo>
                <a:lnTo>
                  <a:pt x="710" y="787"/>
                </a:lnTo>
                <a:lnTo>
                  <a:pt x="710" y="794"/>
                </a:lnTo>
                <a:lnTo>
                  <a:pt x="696" y="794"/>
                </a:lnTo>
                <a:lnTo>
                  <a:pt x="696" y="799"/>
                </a:lnTo>
                <a:lnTo>
                  <a:pt x="687" y="799"/>
                </a:lnTo>
                <a:lnTo>
                  <a:pt x="687" y="804"/>
                </a:lnTo>
                <a:lnTo>
                  <a:pt x="673" y="804"/>
                </a:lnTo>
                <a:lnTo>
                  <a:pt x="673" y="811"/>
                </a:lnTo>
                <a:lnTo>
                  <a:pt x="663" y="811"/>
                </a:lnTo>
                <a:lnTo>
                  <a:pt x="663" y="815"/>
                </a:lnTo>
                <a:lnTo>
                  <a:pt x="649" y="815"/>
                </a:lnTo>
                <a:lnTo>
                  <a:pt x="649" y="823"/>
                </a:lnTo>
                <a:lnTo>
                  <a:pt x="639" y="823"/>
                </a:lnTo>
                <a:lnTo>
                  <a:pt x="639" y="827"/>
                </a:lnTo>
                <a:lnTo>
                  <a:pt x="625" y="827"/>
                </a:lnTo>
                <a:lnTo>
                  <a:pt x="625" y="839"/>
                </a:lnTo>
                <a:lnTo>
                  <a:pt x="613" y="839"/>
                </a:lnTo>
                <a:lnTo>
                  <a:pt x="613" y="853"/>
                </a:lnTo>
                <a:lnTo>
                  <a:pt x="602" y="853"/>
                </a:lnTo>
                <a:lnTo>
                  <a:pt x="602" y="860"/>
                </a:lnTo>
                <a:lnTo>
                  <a:pt x="590" y="860"/>
                </a:lnTo>
                <a:lnTo>
                  <a:pt x="590" y="870"/>
                </a:lnTo>
                <a:lnTo>
                  <a:pt x="576" y="870"/>
                </a:lnTo>
                <a:lnTo>
                  <a:pt x="576" y="875"/>
                </a:lnTo>
                <a:lnTo>
                  <a:pt x="566" y="875"/>
                </a:lnTo>
                <a:lnTo>
                  <a:pt x="566" y="884"/>
                </a:lnTo>
                <a:lnTo>
                  <a:pt x="552" y="884"/>
                </a:lnTo>
                <a:lnTo>
                  <a:pt x="552" y="896"/>
                </a:lnTo>
                <a:lnTo>
                  <a:pt x="540" y="896"/>
                </a:lnTo>
                <a:lnTo>
                  <a:pt x="540" y="906"/>
                </a:lnTo>
                <a:lnTo>
                  <a:pt x="526" y="906"/>
                </a:lnTo>
                <a:lnTo>
                  <a:pt x="526" y="917"/>
                </a:lnTo>
                <a:lnTo>
                  <a:pt x="516" y="917"/>
                </a:lnTo>
                <a:lnTo>
                  <a:pt x="516" y="922"/>
                </a:lnTo>
                <a:lnTo>
                  <a:pt x="502" y="922"/>
                </a:lnTo>
                <a:lnTo>
                  <a:pt x="502" y="932"/>
                </a:lnTo>
                <a:lnTo>
                  <a:pt x="493" y="932"/>
                </a:lnTo>
                <a:lnTo>
                  <a:pt x="493" y="951"/>
                </a:lnTo>
                <a:lnTo>
                  <a:pt x="479" y="951"/>
                </a:lnTo>
                <a:lnTo>
                  <a:pt x="479" y="960"/>
                </a:lnTo>
                <a:lnTo>
                  <a:pt x="467" y="960"/>
                </a:lnTo>
                <a:lnTo>
                  <a:pt x="467" y="967"/>
                </a:lnTo>
                <a:lnTo>
                  <a:pt x="455" y="967"/>
                </a:lnTo>
                <a:lnTo>
                  <a:pt x="455" y="974"/>
                </a:lnTo>
                <a:lnTo>
                  <a:pt x="445" y="974"/>
                </a:lnTo>
                <a:lnTo>
                  <a:pt x="445" y="988"/>
                </a:lnTo>
                <a:lnTo>
                  <a:pt x="429" y="988"/>
                </a:lnTo>
                <a:lnTo>
                  <a:pt x="429" y="996"/>
                </a:lnTo>
                <a:lnTo>
                  <a:pt x="419" y="996"/>
                </a:lnTo>
                <a:lnTo>
                  <a:pt x="419" y="1005"/>
                </a:lnTo>
                <a:lnTo>
                  <a:pt x="405" y="1005"/>
                </a:lnTo>
                <a:lnTo>
                  <a:pt x="405" y="1015"/>
                </a:lnTo>
                <a:lnTo>
                  <a:pt x="396" y="1015"/>
                </a:lnTo>
                <a:lnTo>
                  <a:pt x="396" y="1034"/>
                </a:lnTo>
                <a:lnTo>
                  <a:pt x="381" y="1034"/>
                </a:lnTo>
                <a:lnTo>
                  <a:pt x="381" y="1041"/>
                </a:lnTo>
                <a:lnTo>
                  <a:pt x="370" y="1041"/>
                </a:lnTo>
                <a:lnTo>
                  <a:pt x="370" y="1057"/>
                </a:lnTo>
                <a:lnTo>
                  <a:pt x="355" y="1057"/>
                </a:lnTo>
                <a:lnTo>
                  <a:pt x="355" y="1069"/>
                </a:lnTo>
                <a:lnTo>
                  <a:pt x="346" y="1069"/>
                </a:lnTo>
                <a:lnTo>
                  <a:pt x="346" y="1083"/>
                </a:lnTo>
                <a:lnTo>
                  <a:pt x="332" y="1083"/>
                </a:lnTo>
                <a:lnTo>
                  <a:pt x="332" y="1093"/>
                </a:lnTo>
                <a:lnTo>
                  <a:pt x="322" y="1093"/>
                </a:lnTo>
                <a:lnTo>
                  <a:pt x="322" y="1102"/>
                </a:lnTo>
                <a:lnTo>
                  <a:pt x="311" y="1102"/>
                </a:lnTo>
                <a:lnTo>
                  <a:pt x="311" y="1112"/>
                </a:lnTo>
                <a:lnTo>
                  <a:pt x="299" y="1112"/>
                </a:lnTo>
                <a:lnTo>
                  <a:pt x="299" y="1124"/>
                </a:lnTo>
                <a:lnTo>
                  <a:pt x="289" y="1124"/>
                </a:lnTo>
                <a:lnTo>
                  <a:pt x="289" y="1135"/>
                </a:lnTo>
                <a:lnTo>
                  <a:pt x="273" y="1135"/>
                </a:lnTo>
                <a:lnTo>
                  <a:pt x="273" y="1162"/>
                </a:lnTo>
                <a:lnTo>
                  <a:pt x="263" y="1162"/>
                </a:lnTo>
                <a:lnTo>
                  <a:pt x="263" y="1180"/>
                </a:lnTo>
                <a:lnTo>
                  <a:pt x="249" y="1180"/>
                </a:lnTo>
                <a:lnTo>
                  <a:pt x="249" y="1199"/>
                </a:lnTo>
                <a:lnTo>
                  <a:pt x="235" y="1199"/>
                </a:lnTo>
                <a:lnTo>
                  <a:pt x="235" y="1211"/>
                </a:lnTo>
                <a:lnTo>
                  <a:pt x="223" y="1211"/>
                </a:lnTo>
                <a:lnTo>
                  <a:pt x="223" y="1228"/>
                </a:lnTo>
                <a:lnTo>
                  <a:pt x="213" y="1228"/>
                </a:lnTo>
                <a:lnTo>
                  <a:pt x="213" y="1244"/>
                </a:lnTo>
                <a:lnTo>
                  <a:pt x="199" y="1244"/>
                </a:lnTo>
                <a:lnTo>
                  <a:pt x="199" y="1256"/>
                </a:lnTo>
                <a:lnTo>
                  <a:pt x="190" y="1256"/>
                </a:lnTo>
                <a:lnTo>
                  <a:pt x="190" y="1282"/>
                </a:lnTo>
                <a:lnTo>
                  <a:pt x="180" y="1282"/>
                </a:lnTo>
                <a:lnTo>
                  <a:pt x="180" y="1304"/>
                </a:lnTo>
                <a:lnTo>
                  <a:pt x="169" y="1304"/>
                </a:lnTo>
                <a:lnTo>
                  <a:pt x="169" y="1316"/>
                </a:lnTo>
                <a:lnTo>
                  <a:pt x="152" y="1316"/>
                </a:lnTo>
                <a:lnTo>
                  <a:pt x="152" y="1354"/>
                </a:lnTo>
                <a:lnTo>
                  <a:pt x="142" y="1354"/>
                </a:lnTo>
                <a:lnTo>
                  <a:pt x="142" y="1394"/>
                </a:lnTo>
                <a:lnTo>
                  <a:pt x="128" y="1394"/>
                </a:lnTo>
                <a:lnTo>
                  <a:pt x="128" y="1420"/>
                </a:lnTo>
                <a:lnTo>
                  <a:pt x="119" y="1420"/>
                </a:lnTo>
                <a:lnTo>
                  <a:pt x="119" y="1448"/>
                </a:lnTo>
                <a:lnTo>
                  <a:pt x="105" y="1448"/>
                </a:lnTo>
                <a:lnTo>
                  <a:pt x="105" y="1496"/>
                </a:lnTo>
                <a:lnTo>
                  <a:pt x="90" y="1496"/>
                </a:lnTo>
                <a:lnTo>
                  <a:pt x="90" y="1546"/>
                </a:lnTo>
                <a:lnTo>
                  <a:pt x="79" y="1546"/>
                </a:lnTo>
                <a:lnTo>
                  <a:pt x="79" y="1586"/>
                </a:lnTo>
                <a:lnTo>
                  <a:pt x="67" y="1586"/>
                </a:lnTo>
                <a:lnTo>
                  <a:pt x="67" y="1638"/>
                </a:lnTo>
                <a:lnTo>
                  <a:pt x="53" y="1638"/>
                </a:lnTo>
                <a:lnTo>
                  <a:pt x="53" y="1688"/>
                </a:lnTo>
                <a:lnTo>
                  <a:pt x="41" y="1688"/>
                </a:lnTo>
                <a:lnTo>
                  <a:pt x="41" y="1756"/>
                </a:lnTo>
                <a:lnTo>
                  <a:pt x="41" y="1761"/>
                </a:lnTo>
                <a:lnTo>
                  <a:pt x="31" y="1761"/>
                </a:lnTo>
                <a:lnTo>
                  <a:pt x="31" y="1844"/>
                </a:lnTo>
                <a:lnTo>
                  <a:pt x="22" y="1844"/>
                </a:lnTo>
                <a:lnTo>
                  <a:pt x="22" y="1911"/>
                </a:lnTo>
                <a:lnTo>
                  <a:pt x="0" y="1911"/>
                </a:lnTo>
                <a:lnTo>
                  <a:pt x="0" y="1927"/>
                </a:lnTo>
              </a:path>
            </a:pathLst>
          </a:custGeom>
          <a:noFill/>
          <a:ln w="28575" cap="flat">
            <a:solidFill>
              <a:srgbClr val="2E6EB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rgbClr val="404040"/>
              </a:solidFill>
              <a:latin typeface="Arial"/>
            </a:endParaRPr>
          </a:p>
        </p:txBody>
      </p:sp>
      <p:sp>
        <p:nvSpPr>
          <p:cNvPr id="124" name="TextBox 123"/>
          <p:cNvSpPr txBox="1"/>
          <p:nvPr/>
        </p:nvSpPr>
        <p:spPr>
          <a:xfrm>
            <a:off x="6300240" y="1589357"/>
            <a:ext cx="1803778" cy="553998"/>
          </a:xfrm>
          <a:prstGeom prst="rect">
            <a:avLst/>
          </a:prstGeom>
          <a:noFill/>
        </p:spPr>
        <p:txBody>
          <a:bodyPr wrap="square" rtlCol="0">
            <a:spAutoFit/>
          </a:bodyPr>
          <a:lstStyle/>
          <a:p>
            <a:pPr algn="ctr" eaLnBrk="0" hangingPunct="0"/>
            <a:r>
              <a:rPr lang="de-DE" sz="1000" b="0" i="0" dirty="0" smtClean="0">
                <a:solidFill>
                  <a:srgbClr val="404040"/>
                </a:solidFill>
              </a:rPr>
              <a:t>Hazard Ratio = 0,84 </a:t>
            </a:r>
          </a:p>
          <a:p>
            <a:pPr algn="ctr" eaLnBrk="0" hangingPunct="0"/>
            <a:r>
              <a:rPr lang="de-DE" sz="1000" b="0" i="0" dirty="0" smtClean="0">
                <a:solidFill>
                  <a:srgbClr val="404040"/>
                </a:solidFill>
              </a:rPr>
              <a:t>(95 %-CI: 0,78–0,91)</a:t>
            </a:r>
            <a:r>
              <a:rPr lang="de-DE" sz="1000" b="1" i="0" dirty="0" smtClean="0">
                <a:solidFill>
                  <a:srgbClr val="404040"/>
                </a:solidFill>
              </a:rPr>
              <a:t> </a:t>
            </a:r>
            <a:r>
              <a:rPr lang="de-DE" sz="1000" b="0" i="0" dirty="0" smtClean="0">
                <a:solidFill>
                  <a:srgbClr val="404040"/>
                </a:solidFill>
              </a:rPr>
              <a:t>P &lt; 0,001 </a:t>
            </a:r>
          </a:p>
        </p:txBody>
      </p:sp>
      <p:sp>
        <p:nvSpPr>
          <p:cNvPr id="125" name="TextBox 124"/>
          <p:cNvSpPr txBox="1"/>
          <p:nvPr/>
        </p:nvSpPr>
        <p:spPr>
          <a:xfrm>
            <a:off x="6876320" y="1445337"/>
            <a:ext cx="642806" cy="246221"/>
          </a:xfrm>
          <a:prstGeom prst="rect">
            <a:avLst/>
          </a:prstGeom>
          <a:noFill/>
        </p:spPr>
        <p:txBody>
          <a:bodyPr wrap="square" rtlCol="0">
            <a:spAutoFit/>
          </a:bodyPr>
          <a:lstStyle/>
          <a:p>
            <a:pPr algn="ctr" eaLnBrk="0" fontAlgn="base" hangingPunct="0">
              <a:spcBef>
                <a:spcPct val="0"/>
              </a:spcBef>
              <a:spcAft>
                <a:spcPct val="0"/>
              </a:spcAft>
            </a:pPr>
            <a:r>
              <a:rPr lang="de-DE" sz="1000" b="1" i="0" dirty="0" smtClean="0">
                <a:solidFill>
                  <a:srgbClr val="404040"/>
                </a:solidFill>
              </a:rPr>
              <a:t>Alle</a:t>
            </a:r>
          </a:p>
        </p:txBody>
      </p:sp>
      <p:sp>
        <p:nvSpPr>
          <p:cNvPr id="126" name="Down Arrow 125"/>
          <p:cNvSpPr/>
          <p:nvPr/>
        </p:nvSpPr>
        <p:spPr bwMode="auto">
          <a:xfrm>
            <a:off x="7884460" y="2021417"/>
            <a:ext cx="164354" cy="248723"/>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tx1"/>
              </a:solidFill>
              <a:effectLst/>
              <a:uLnTx/>
              <a:uFillTx/>
            </a:endParaRPr>
          </a:p>
        </p:txBody>
      </p:sp>
      <p:sp>
        <p:nvSpPr>
          <p:cNvPr id="127" name="TextBox 126"/>
          <p:cNvSpPr txBox="1"/>
          <p:nvPr/>
        </p:nvSpPr>
        <p:spPr>
          <a:xfrm>
            <a:off x="8063850" y="1949407"/>
            <a:ext cx="1080150" cy="400110"/>
          </a:xfrm>
          <a:prstGeom prst="rect">
            <a:avLst/>
          </a:prstGeom>
          <a:noFill/>
        </p:spPr>
        <p:txBody>
          <a:bodyPr wrap="square" rtlCol="0">
            <a:spAutoFit/>
          </a:bodyPr>
          <a:lstStyle/>
          <a:p>
            <a:r>
              <a:rPr lang="de-DE" sz="1000" b="0" i="0" dirty="0" smtClean="0">
                <a:solidFill>
                  <a:srgbClr val="404040"/>
                </a:solidFill>
              </a:rPr>
              <a:t>16 %-ige Risikoreduktion</a:t>
            </a:r>
          </a:p>
        </p:txBody>
      </p:sp>
      <p:grpSp>
        <p:nvGrpSpPr>
          <p:cNvPr id="128" name="Group 127"/>
          <p:cNvGrpSpPr/>
          <p:nvPr/>
        </p:nvGrpSpPr>
        <p:grpSpPr>
          <a:xfrm>
            <a:off x="2168056" y="2381784"/>
            <a:ext cx="6975944" cy="2311408"/>
            <a:chOff x="2168056" y="2133137"/>
            <a:chExt cx="6975944" cy="2311408"/>
          </a:xfrm>
        </p:grpSpPr>
        <p:sp>
          <p:nvSpPr>
            <p:cNvPr id="129" name="Freeform 5"/>
            <p:cNvSpPr>
              <a:spLocks/>
            </p:cNvSpPr>
            <p:nvPr/>
          </p:nvSpPr>
          <p:spPr bwMode="auto">
            <a:xfrm>
              <a:off x="2168056" y="2790399"/>
              <a:ext cx="5551285" cy="1654145"/>
            </a:xfrm>
            <a:custGeom>
              <a:avLst/>
              <a:gdLst>
                <a:gd name="T0" fmla="*/ 23 w 1868"/>
                <a:gd name="T1" fmla="*/ 525 h 543"/>
                <a:gd name="T2" fmla="*/ 44 w 1868"/>
                <a:gd name="T3" fmla="*/ 513 h 543"/>
                <a:gd name="T4" fmla="*/ 66 w 1868"/>
                <a:gd name="T5" fmla="*/ 502 h 543"/>
                <a:gd name="T6" fmla="*/ 86 w 1868"/>
                <a:gd name="T7" fmla="*/ 486 h 543"/>
                <a:gd name="T8" fmla="*/ 106 w 1868"/>
                <a:gd name="T9" fmla="*/ 472 h 543"/>
                <a:gd name="T10" fmla="*/ 127 w 1868"/>
                <a:gd name="T11" fmla="*/ 456 h 543"/>
                <a:gd name="T12" fmla="*/ 148 w 1868"/>
                <a:gd name="T13" fmla="*/ 446 h 543"/>
                <a:gd name="T14" fmla="*/ 168 w 1868"/>
                <a:gd name="T15" fmla="*/ 433 h 543"/>
                <a:gd name="T16" fmla="*/ 188 w 1868"/>
                <a:gd name="T17" fmla="*/ 421 h 543"/>
                <a:gd name="T18" fmla="*/ 209 w 1868"/>
                <a:gd name="T19" fmla="*/ 411 h 543"/>
                <a:gd name="T20" fmla="*/ 230 w 1868"/>
                <a:gd name="T21" fmla="*/ 400 h 543"/>
                <a:gd name="T22" fmla="*/ 250 w 1868"/>
                <a:gd name="T23" fmla="*/ 391 h 543"/>
                <a:gd name="T24" fmla="*/ 271 w 1868"/>
                <a:gd name="T25" fmla="*/ 380 h 543"/>
                <a:gd name="T26" fmla="*/ 292 w 1868"/>
                <a:gd name="T27" fmla="*/ 372 h 543"/>
                <a:gd name="T28" fmla="*/ 311 w 1868"/>
                <a:gd name="T29" fmla="*/ 356 h 543"/>
                <a:gd name="T30" fmla="*/ 332 w 1868"/>
                <a:gd name="T31" fmla="*/ 348 h 543"/>
                <a:gd name="T32" fmla="*/ 361 w 1868"/>
                <a:gd name="T33" fmla="*/ 335 h 543"/>
                <a:gd name="T34" fmla="*/ 382 w 1868"/>
                <a:gd name="T35" fmla="*/ 327 h 543"/>
                <a:gd name="T36" fmla="*/ 402 w 1868"/>
                <a:gd name="T37" fmla="*/ 314 h 543"/>
                <a:gd name="T38" fmla="*/ 423 w 1868"/>
                <a:gd name="T39" fmla="*/ 306 h 543"/>
                <a:gd name="T40" fmla="*/ 443 w 1868"/>
                <a:gd name="T41" fmla="*/ 290 h 543"/>
                <a:gd name="T42" fmla="*/ 471 w 1868"/>
                <a:gd name="T43" fmla="*/ 280 h 543"/>
                <a:gd name="T44" fmla="*/ 505 w 1868"/>
                <a:gd name="T45" fmla="*/ 274 h 543"/>
                <a:gd name="T46" fmla="*/ 537 w 1868"/>
                <a:gd name="T47" fmla="*/ 266 h 543"/>
                <a:gd name="T48" fmla="*/ 568 w 1868"/>
                <a:gd name="T49" fmla="*/ 258 h 543"/>
                <a:gd name="T50" fmla="*/ 592 w 1868"/>
                <a:gd name="T51" fmla="*/ 249 h 543"/>
                <a:gd name="T52" fmla="*/ 623 w 1868"/>
                <a:gd name="T53" fmla="*/ 241 h 543"/>
                <a:gd name="T54" fmla="*/ 644 w 1868"/>
                <a:gd name="T55" fmla="*/ 234 h 543"/>
                <a:gd name="T56" fmla="*/ 665 w 1868"/>
                <a:gd name="T57" fmla="*/ 227 h 543"/>
                <a:gd name="T58" fmla="*/ 701 w 1868"/>
                <a:gd name="T59" fmla="*/ 218 h 543"/>
                <a:gd name="T60" fmla="*/ 736 w 1868"/>
                <a:gd name="T61" fmla="*/ 211 h 543"/>
                <a:gd name="T62" fmla="*/ 777 w 1868"/>
                <a:gd name="T63" fmla="*/ 203 h 543"/>
                <a:gd name="T64" fmla="*/ 822 w 1868"/>
                <a:gd name="T65" fmla="*/ 195 h 543"/>
                <a:gd name="T66" fmla="*/ 863 w 1868"/>
                <a:gd name="T67" fmla="*/ 185 h 543"/>
                <a:gd name="T68" fmla="*/ 894 w 1868"/>
                <a:gd name="T69" fmla="*/ 178 h 543"/>
                <a:gd name="T70" fmla="*/ 925 w 1868"/>
                <a:gd name="T71" fmla="*/ 170 h 543"/>
                <a:gd name="T72" fmla="*/ 952 w 1868"/>
                <a:gd name="T73" fmla="*/ 159 h 543"/>
                <a:gd name="T74" fmla="*/ 987 w 1868"/>
                <a:gd name="T75" fmla="*/ 152 h 543"/>
                <a:gd name="T76" fmla="*/ 1028 w 1868"/>
                <a:gd name="T77" fmla="*/ 142 h 543"/>
                <a:gd name="T78" fmla="*/ 1059 w 1868"/>
                <a:gd name="T79" fmla="*/ 134 h 543"/>
                <a:gd name="T80" fmla="*/ 1094 w 1868"/>
                <a:gd name="T81" fmla="*/ 128 h 543"/>
                <a:gd name="T82" fmla="*/ 1122 w 1868"/>
                <a:gd name="T83" fmla="*/ 121 h 543"/>
                <a:gd name="T84" fmla="*/ 1161 w 1868"/>
                <a:gd name="T85" fmla="*/ 114 h 543"/>
                <a:gd name="T86" fmla="*/ 1192 w 1868"/>
                <a:gd name="T87" fmla="*/ 109 h 543"/>
                <a:gd name="T88" fmla="*/ 1234 w 1868"/>
                <a:gd name="T89" fmla="*/ 101 h 543"/>
                <a:gd name="T90" fmla="*/ 1289 w 1868"/>
                <a:gd name="T91" fmla="*/ 95 h 543"/>
                <a:gd name="T92" fmla="*/ 1315 w 1868"/>
                <a:gd name="T93" fmla="*/ 89 h 543"/>
                <a:gd name="T94" fmla="*/ 1345 w 1868"/>
                <a:gd name="T95" fmla="*/ 80 h 543"/>
                <a:gd name="T96" fmla="*/ 1365 w 1868"/>
                <a:gd name="T97" fmla="*/ 73 h 543"/>
                <a:gd name="T98" fmla="*/ 1434 w 1868"/>
                <a:gd name="T99" fmla="*/ 65 h 543"/>
                <a:gd name="T100" fmla="*/ 1469 w 1868"/>
                <a:gd name="T101" fmla="*/ 56 h 543"/>
                <a:gd name="T102" fmla="*/ 1499 w 1868"/>
                <a:gd name="T103" fmla="*/ 49 h 543"/>
                <a:gd name="T104" fmla="*/ 1530 w 1868"/>
                <a:gd name="T105" fmla="*/ 42 h 543"/>
                <a:gd name="T106" fmla="*/ 1571 w 1868"/>
                <a:gd name="T107" fmla="*/ 37 h 543"/>
                <a:gd name="T108" fmla="*/ 1622 w 1868"/>
                <a:gd name="T109" fmla="*/ 29 h 543"/>
                <a:gd name="T110" fmla="*/ 1678 w 1868"/>
                <a:gd name="T111" fmla="*/ 24 h 543"/>
                <a:gd name="T112" fmla="*/ 1729 w 1868"/>
                <a:gd name="T113" fmla="*/ 17 h 543"/>
                <a:gd name="T114" fmla="*/ 1812 w 1868"/>
                <a:gd name="T115" fmla="*/ 10 h 543"/>
                <a:gd name="T116" fmla="*/ 1868 w 1868"/>
                <a:gd name="T117" fmla="*/ 2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68" h="543">
                  <a:moveTo>
                    <a:pt x="0" y="543"/>
                  </a:moveTo>
                  <a:cubicBezTo>
                    <a:pt x="9" y="543"/>
                    <a:pt x="9" y="543"/>
                    <a:pt x="9" y="543"/>
                  </a:cubicBezTo>
                  <a:cubicBezTo>
                    <a:pt x="9" y="536"/>
                    <a:pt x="9" y="536"/>
                    <a:pt x="9" y="536"/>
                  </a:cubicBezTo>
                  <a:cubicBezTo>
                    <a:pt x="14" y="536"/>
                    <a:pt x="14" y="536"/>
                    <a:pt x="14" y="536"/>
                  </a:cubicBezTo>
                  <a:cubicBezTo>
                    <a:pt x="14" y="530"/>
                    <a:pt x="14" y="530"/>
                    <a:pt x="14" y="530"/>
                  </a:cubicBezTo>
                  <a:cubicBezTo>
                    <a:pt x="20" y="530"/>
                    <a:pt x="20" y="530"/>
                    <a:pt x="20" y="530"/>
                  </a:cubicBezTo>
                  <a:cubicBezTo>
                    <a:pt x="20" y="525"/>
                    <a:pt x="20" y="525"/>
                    <a:pt x="20" y="525"/>
                  </a:cubicBezTo>
                  <a:cubicBezTo>
                    <a:pt x="23" y="525"/>
                    <a:pt x="23" y="525"/>
                    <a:pt x="23" y="525"/>
                  </a:cubicBezTo>
                  <a:cubicBezTo>
                    <a:pt x="23" y="520"/>
                    <a:pt x="23" y="520"/>
                    <a:pt x="23" y="520"/>
                  </a:cubicBezTo>
                  <a:cubicBezTo>
                    <a:pt x="31" y="520"/>
                    <a:pt x="31" y="520"/>
                    <a:pt x="31" y="520"/>
                  </a:cubicBezTo>
                  <a:cubicBezTo>
                    <a:pt x="31" y="518"/>
                    <a:pt x="31" y="518"/>
                    <a:pt x="31" y="518"/>
                  </a:cubicBezTo>
                  <a:cubicBezTo>
                    <a:pt x="33" y="518"/>
                    <a:pt x="33" y="518"/>
                    <a:pt x="33" y="518"/>
                  </a:cubicBezTo>
                  <a:cubicBezTo>
                    <a:pt x="33" y="516"/>
                    <a:pt x="33" y="516"/>
                    <a:pt x="33" y="516"/>
                  </a:cubicBezTo>
                  <a:cubicBezTo>
                    <a:pt x="41" y="516"/>
                    <a:pt x="41" y="516"/>
                    <a:pt x="41" y="516"/>
                  </a:cubicBezTo>
                  <a:cubicBezTo>
                    <a:pt x="41" y="513"/>
                    <a:pt x="41" y="513"/>
                    <a:pt x="41" y="513"/>
                  </a:cubicBezTo>
                  <a:cubicBezTo>
                    <a:pt x="44" y="513"/>
                    <a:pt x="44" y="513"/>
                    <a:pt x="44" y="513"/>
                  </a:cubicBezTo>
                  <a:cubicBezTo>
                    <a:pt x="44" y="511"/>
                    <a:pt x="44" y="511"/>
                    <a:pt x="44" y="511"/>
                  </a:cubicBezTo>
                  <a:cubicBezTo>
                    <a:pt x="51" y="511"/>
                    <a:pt x="51" y="511"/>
                    <a:pt x="51" y="511"/>
                  </a:cubicBezTo>
                  <a:cubicBezTo>
                    <a:pt x="51" y="507"/>
                    <a:pt x="51" y="507"/>
                    <a:pt x="51" y="507"/>
                  </a:cubicBezTo>
                  <a:cubicBezTo>
                    <a:pt x="55" y="507"/>
                    <a:pt x="55" y="507"/>
                    <a:pt x="55" y="507"/>
                  </a:cubicBezTo>
                  <a:cubicBezTo>
                    <a:pt x="55" y="506"/>
                    <a:pt x="55" y="506"/>
                    <a:pt x="55" y="506"/>
                  </a:cubicBezTo>
                  <a:cubicBezTo>
                    <a:pt x="61" y="506"/>
                    <a:pt x="61" y="506"/>
                    <a:pt x="61" y="506"/>
                  </a:cubicBezTo>
                  <a:cubicBezTo>
                    <a:pt x="61" y="502"/>
                    <a:pt x="61" y="502"/>
                    <a:pt x="61" y="502"/>
                  </a:cubicBezTo>
                  <a:cubicBezTo>
                    <a:pt x="66" y="502"/>
                    <a:pt x="66" y="502"/>
                    <a:pt x="66" y="502"/>
                  </a:cubicBezTo>
                  <a:cubicBezTo>
                    <a:pt x="66" y="500"/>
                    <a:pt x="66" y="500"/>
                    <a:pt x="66" y="500"/>
                  </a:cubicBezTo>
                  <a:cubicBezTo>
                    <a:pt x="70" y="500"/>
                    <a:pt x="70" y="500"/>
                    <a:pt x="70" y="500"/>
                  </a:cubicBezTo>
                  <a:cubicBezTo>
                    <a:pt x="70" y="497"/>
                    <a:pt x="70" y="497"/>
                    <a:pt x="70" y="497"/>
                  </a:cubicBezTo>
                  <a:cubicBezTo>
                    <a:pt x="76" y="497"/>
                    <a:pt x="76" y="497"/>
                    <a:pt x="76" y="497"/>
                  </a:cubicBezTo>
                  <a:cubicBezTo>
                    <a:pt x="76" y="492"/>
                    <a:pt x="76" y="492"/>
                    <a:pt x="76" y="492"/>
                  </a:cubicBezTo>
                  <a:cubicBezTo>
                    <a:pt x="81" y="492"/>
                    <a:pt x="81" y="492"/>
                    <a:pt x="81" y="492"/>
                  </a:cubicBezTo>
                  <a:cubicBezTo>
                    <a:pt x="81" y="486"/>
                    <a:pt x="81" y="486"/>
                    <a:pt x="81" y="486"/>
                  </a:cubicBezTo>
                  <a:cubicBezTo>
                    <a:pt x="86" y="486"/>
                    <a:pt x="86" y="486"/>
                    <a:pt x="86" y="486"/>
                  </a:cubicBezTo>
                  <a:cubicBezTo>
                    <a:pt x="86" y="484"/>
                    <a:pt x="86" y="484"/>
                    <a:pt x="86" y="484"/>
                  </a:cubicBezTo>
                  <a:cubicBezTo>
                    <a:pt x="94" y="484"/>
                    <a:pt x="94" y="484"/>
                    <a:pt x="94" y="484"/>
                  </a:cubicBezTo>
                  <a:cubicBezTo>
                    <a:pt x="94" y="481"/>
                    <a:pt x="94" y="481"/>
                    <a:pt x="94" y="481"/>
                  </a:cubicBezTo>
                  <a:cubicBezTo>
                    <a:pt x="97" y="481"/>
                    <a:pt x="97" y="481"/>
                    <a:pt x="97" y="481"/>
                  </a:cubicBezTo>
                  <a:cubicBezTo>
                    <a:pt x="97" y="474"/>
                    <a:pt x="97" y="474"/>
                    <a:pt x="97" y="474"/>
                  </a:cubicBezTo>
                  <a:cubicBezTo>
                    <a:pt x="102" y="474"/>
                    <a:pt x="102" y="474"/>
                    <a:pt x="102" y="474"/>
                  </a:cubicBezTo>
                  <a:cubicBezTo>
                    <a:pt x="102" y="472"/>
                    <a:pt x="102" y="472"/>
                    <a:pt x="102" y="472"/>
                  </a:cubicBezTo>
                  <a:cubicBezTo>
                    <a:pt x="106" y="472"/>
                    <a:pt x="106" y="472"/>
                    <a:pt x="106" y="472"/>
                  </a:cubicBezTo>
                  <a:cubicBezTo>
                    <a:pt x="106" y="465"/>
                    <a:pt x="106" y="465"/>
                    <a:pt x="106" y="465"/>
                  </a:cubicBezTo>
                  <a:cubicBezTo>
                    <a:pt x="112" y="465"/>
                    <a:pt x="112" y="465"/>
                    <a:pt x="112" y="465"/>
                  </a:cubicBezTo>
                  <a:cubicBezTo>
                    <a:pt x="112" y="461"/>
                    <a:pt x="112" y="461"/>
                    <a:pt x="112" y="461"/>
                  </a:cubicBezTo>
                  <a:cubicBezTo>
                    <a:pt x="118" y="461"/>
                    <a:pt x="118" y="461"/>
                    <a:pt x="118" y="461"/>
                  </a:cubicBezTo>
                  <a:cubicBezTo>
                    <a:pt x="118" y="458"/>
                    <a:pt x="118" y="458"/>
                    <a:pt x="118" y="458"/>
                  </a:cubicBezTo>
                  <a:cubicBezTo>
                    <a:pt x="122" y="458"/>
                    <a:pt x="122" y="458"/>
                    <a:pt x="122" y="458"/>
                  </a:cubicBezTo>
                  <a:cubicBezTo>
                    <a:pt x="122" y="456"/>
                    <a:pt x="122" y="456"/>
                    <a:pt x="122" y="456"/>
                  </a:cubicBezTo>
                  <a:cubicBezTo>
                    <a:pt x="127" y="456"/>
                    <a:pt x="127" y="456"/>
                    <a:pt x="127" y="456"/>
                  </a:cubicBezTo>
                  <a:cubicBezTo>
                    <a:pt x="127" y="454"/>
                    <a:pt x="127" y="454"/>
                    <a:pt x="127" y="454"/>
                  </a:cubicBezTo>
                  <a:cubicBezTo>
                    <a:pt x="132" y="454"/>
                    <a:pt x="132" y="454"/>
                    <a:pt x="132" y="454"/>
                  </a:cubicBezTo>
                  <a:cubicBezTo>
                    <a:pt x="132" y="448"/>
                    <a:pt x="132" y="448"/>
                    <a:pt x="132" y="448"/>
                  </a:cubicBezTo>
                  <a:cubicBezTo>
                    <a:pt x="137" y="448"/>
                    <a:pt x="137" y="448"/>
                    <a:pt x="137" y="448"/>
                  </a:cubicBezTo>
                  <a:cubicBezTo>
                    <a:pt x="137" y="447"/>
                    <a:pt x="137" y="447"/>
                    <a:pt x="137" y="447"/>
                  </a:cubicBezTo>
                  <a:cubicBezTo>
                    <a:pt x="141" y="447"/>
                    <a:pt x="141" y="447"/>
                    <a:pt x="141" y="447"/>
                  </a:cubicBezTo>
                  <a:cubicBezTo>
                    <a:pt x="141" y="446"/>
                    <a:pt x="141" y="446"/>
                    <a:pt x="141" y="446"/>
                  </a:cubicBezTo>
                  <a:cubicBezTo>
                    <a:pt x="148" y="446"/>
                    <a:pt x="148" y="446"/>
                    <a:pt x="148" y="446"/>
                  </a:cubicBezTo>
                  <a:cubicBezTo>
                    <a:pt x="148" y="442"/>
                    <a:pt x="148" y="442"/>
                    <a:pt x="148" y="442"/>
                  </a:cubicBezTo>
                  <a:cubicBezTo>
                    <a:pt x="152" y="442"/>
                    <a:pt x="152" y="442"/>
                    <a:pt x="152" y="442"/>
                  </a:cubicBezTo>
                  <a:cubicBezTo>
                    <a:pt x="152" y="439"/>
                    <a:pt x="152" y="439"/>
                    <a:pt x="152" y="439"/>
                  </a:cubicBezTo>
                  <a:cubicBezTo>
                    <a:pt x="158" y="439"/>
                    <a:pt x="158" y="439"/>
                    <a:pt x="158" y="439"/>
                  </a:cubicBezTo>
                  <a:cubicBezTo>
                    <a:pt x="158" y="437"/>
                    <a:pt x="158" y="437"/>
                    <a:pt x="158" y="437"/>
                  </a:cubicBezTo>
                  <a:cubicBezTo>
                    <a:pt x="163" y="437"/>
                    <a:pt x="163" y="437"/>
                    <a:pt x="163" y="437"/>
                  </a:cubicBezTo>
                  <a:cubicBezTo>
                    <a:pt x="163" y="433"/>
                    <a:pt x="163" y="433"/>
                    <a:pt x="163" y="433"/>
                  </a:cubicBezTo>
                  <a:cubicBezTo>
                    <a:pt x="168" y="433"/>
                    <a:pt x="168" y="433"/>
                    <a:pt x="168" y="433"/>
                  </a:cubicBezTo>
                  <a:cubicBezTo>
                    <a:pt x="168" y="429"/>
                    <a:pt x="168" y="429"/>
                    <a:pt x="168" y="429"/>
                  </a:cubicBezTo>
                  <a:cubicBezTo>
                    <a:pt x="172" y="429"/>
                    <a:pt x="172" y="429"/>
                    <a:pt x="172" y="429"/>
                  </a:cubicBezTo>
                  <a:cubicBezTo>
                    <a:pt x="172" y="426"/>
                    <a:pt x="172" y="426"/>
                    <a:pt x="172" y="426"/>
                  </a:cubicBezTo>
                  <a:cubicBezTo>
                    <a:pt x="178" y="426"/>
                    <a:pt x="178" y="426"/>
                    <a:pt x="178" y="426"/>
                  </a:cubicBezTo>
                  <a:cubicBezTo>
                    <a:pt x="178" y="424"/>
                    <a:pt x="178" y="424"/>
                    <a:pt x="178" y="424"/>
                  </a:cubicBezTo>
                  <a:cubicBezTo>
                    <a:pt x="183" y="424"/>
                    <a:pt x="183" y="424"/>
                    <a:pt x="183" y="424"/>
                  </a:cubicBezTo>
                  <a:cubicBezTo>
                    <a:pt x="183" y="421"/>
                    <a:pt x="183" y="421"/>
                    <a:pt x="183" y="421"/>
                  </a:cubicBezTo>
                  <a:cubicBezTo>
                    <a:pt x="188" y="421"/>
                    <a:pt x="188" y="421"/>
                    <a:pt x="188" y="421"/>
                  </a:cubicBezTo>
                  <a:cubicBezTo>
                    <a:pt x="188" y="417"/>
                    <a:pt x="188" y="417"/>
                    <a:pt x="188" y="417"/>
                  </a:cubicBezTo>
                  <a:cubicBezTo>
                    <a:pt x="193" y="417"/>
                    <a:pt x="193" y="417"/>
                    <a:pt x="193" y="417"/>
                  </a:cubicBezTo>
                  <a:cubicBezTo>
                    <a:pt x="193" y="414"/>
                    <a:pt x="193" y="414"/>
                    <a:pt x="193" y="414"/>
                  </a:cubicBezTo>
                  <a:cubicBezTo>
                    <a:pt x="199" y="414"/>
                    <a:pt x="199" y="414"/>
                    <a:pt x="199" y="414"/>
                  </a:cubicBezTo>
                  <a:cubicBezTo>
                    <a:pt x="199" y="412"/>
                    <a:pt x="199" y="412"/>
                    <a:pt x="199" y="412"/>
                  </a:cubicBezTo>
                  <a:cubicBezTo>
                    <a:pt x="203" y="412"/>
                    <a:pt x="203" y="412"/>
                    <a:pt x="203" y="412"/>
                  </a:cubicBezTo>
                  <a:cubicBezTo>
                    <a:pt x="203" y="411"/>
                    <a:pt x="203" y="411"/>
                    <a:pt x="203" y="411"/>
                  </a:cubicBezTo>
                  <a:cubicBezTo>
                    <a:pt x="209" y="411"/>
                    <a:pt x="209" y="411"/>
                    <a:pt x="209" y="411"/>
                  </a:cubicBezTo>
                  <a:cubicBezTo>
                    <a:pt x="209" y="409"/>
                    <a:pt x="209" y="409"/>
                    <a:pt x="209" y="409"/>
                  </a:cubicBezTo>
                  <a:cubicBezTo>
                    <a:pt x="213" y="409"/>
                    <a:pt x="213" y="409"/>
                    <a:pt x="213" y="409"/>
                  </a:cubicBezTo>
                  <a:cubicBezTo>
                    <a:pt x="213" y="404"/>
                    <a:pt x="213" y="404"/>
                    <a:pt x="213" y="404"/>
                  </a:cubicBezTo>
                  <a:cubicBezTo>
                    <a:pt x="220" y="404"/>
                    <a:pt x="220" y="404"/>
                    <a:pt x="220" y="404"/>
                  </a:cubicBezTo>
                  <a:cubicBezTo>
                    <a:pt x="220" y="402"/>
                    <a:pt x="220" y="402"/>
                    <a:pt x="220" y="402"/>
                  </a:cubicBezTo>
                  <a:cubicBezTo>
                    <a:pt x="223" y="402"/>
                    <a:pt x="223" y="402"/>
                    <a:pt x="223" y="402"/>
                  </a:cubicBezTo>
                  <a:cubicBezTo>
                    <a:pt x="223" y="400"/>
                    <a:pt x="223" y="400"/>
                    <a:pt x="223" y="400"/>
                  </a:cubicBezTo>
                  <a:cubicBezTo>
                    <a:pt x="230" y="400"/>
                    <a:pt x="230" y="400"/>
                    <a:pt x="230" y="400"/>
                  </a:cubicBezTo>
                  <a:cubicBezTo>
                    <a:pt x="230" y="399"/>
                    <a:pt x="230" y="399"/>
                    <a:pt x="230" y="399"/>
                  </a:cubicBezTo>
                  <a:cubicBezTo>
                    <a:pt x="233" y="399"/>
                    <a:pt x="233" y="399"/>
                    <a:pt x="233" y="399"/>
                  </a:cubicBezTo>
                  <a:cubicBezTo>
                    <a:pt x="233" y="397"/>
                    <a:pt x="233" y="397"/>
                    <a:pt x="233" y="397"/>
                  </a:cubicBezTo>
                  <a:cubicBezTo>
                    <a:pt x="240" y="397"/>
                    <a:pt x="240" y="397"/>
                    <a:pt x="240" y="397"/>
                  </a:cubicBezTo>
                  <a:cubicBezTo>
                    <a:pt x="240" y="393"/>
                    <a:pt x="240" y="393"/>
                    <a:pt x="240" y="393"/>
                  </a:cubicBezTo>
                  <a:cubicBezTo>
                    <a:pt x="244" y="393"/>
                    <a:pt x="244" y="393"/>
                    <a:pt x="244" y="393"/>
                  </a:cubicBezTo>
                  <a:cubicBezTo>
                    <a:pt x="244" y="391"/>
                    <a:pt x="244" y="391"/>
                    <a:pt x="244" y="391"/>
                  </a:cubicBezTo>
                  <a:cubicBezTo>
                    <a:pt x="250" y="391"/>
                    <a:pt x="250" y="391"/>
                    <a:pt x="250" y="391"/>
                  </a:cubicBezTo>
                  <a:cubicBezTo>
                    <a:pt x="250" y="388"/>
                    <a:pt x="250" y="388"/>
                    <a:pt x="250" y="388"/>
                  </a:cubicBezTo>
                  <a:cubicBezTo>
                    <a:pt x="254" y="388"/>
                    <a:pt x="254" y="388"/>
                    <a:pt x="254" y="388"/>
                  </a:cubicBezTo>
                  <a:cubicBezTo>
                    <a:pt x="254" y="385"/>
                    <a:pt x="254" y="385"/>
                    <a:pt x="254" y="385"/>
                  </a:cubicBezTo>
                  <a:cubicBezTo>
                    <a:pt x="261" y="385"/>
                    <a:pt x="261" y="385"/>
                    <a:pt x="261" y="385"/>
                  </a:cubicBezTo>
                  <a:cubicBezTo>
                    <a:pt x="261" y="384"/>
                    <a:pt x="261" y="384"/>
                    <a:pt x="261" y="384"/>
                  </a:cubicBezTo>
                  <a:cubicBezTo>
                    <a:pt x="265" y="384"/>
                    <a:pt x="265" y="384"/>
                    <a:pt x="265" y="384"/>
                  </a:cubicBezTo>
                  <a:cubicBezTo>
                    <a:pt x="265" y="380"/>
                    <a:pt x="265" y="380"/>
                    <a:pt x="265" y="380"/>
                  </a:cubicBezTo>
                  <a:cubicBezTo>
                    <a:pt x="271" y="380"/>
                    <a:pt x="271" y="380"/>
                    <a:pt x="271" y="380"/>
                  </a:cubicBezTo>
                  <a:cubicBezTo>
                    <a:pt x="271" y="378"/>
                    <a:pt x="271" y="378"/>
                    <a:pt x="271" y="378"/>
                  </a:cubicBezTo>
                  <a:cubicBezTo>
                    <a:pt x="276" y="378"/>
                    <a:pt x="276" y="378"/>
                    <a:pt x="276" y="378"/>
                  </a:cubicBezTo>
                  <a:cubicBezTo>
                    <a:pt x="276" y="375"/>
                    <a:pt x="276" y="375"/>
                    <a:pt x="276" y="375"/>
                  </a:cubicBezTo>
                  <a:cubicBezTo>
                    <a:pt x="282" y="375"/>
                    <a:pt x="282" y="375"/>
                    <a:pt x="282" y="375"/>
                  </a:cubicBezTo>
                  <a:cubicBezTo>
                    <a:pt x="282" y="374"/>
                    <a:pt x="282" y="374"/>
                    <a:pt x="282" y="374"/>
                  </a:cubicBezTo>
                  <a:cubicBezTo>
                    <a:pt x="285" y="374"/>
                    <a:pt x="285" y="374"/>
                    <a:pt x="285" y="374"/>
                  </a:cubicBezTo>
                  <a:cubicBezTo>
                    <a:pt x="285" y="372"/>
                    <a:pt x="285" y="372"/>
                    <a:pt x="285" y="372"/>
                  </a:cubicBezTo>
                  <a:cubicBezTo>
                    <a:pt x="292" y="372"/>
                    <a:pt x="292" y="372"/>
                    <a:pt x="292" y="372"/>
                  </a:cubicBezTo>
                  <a:cubicBezTo>
                    <a:pt x="292" y="366"/>
                    <a:pt x="292" y="366"/>
                    <a:pt x="292" y="366"/>
                  </a:cubicBezTo>
                  <a:cubicBezTo>
                    <a:pt x="295" y="366"/>
                    <a:pt x="295" y="366"/>
                    <a:pt x="295" y="366"/>
                  </a:cubicBezTo>
                  <a:cubicBezTo>
                    <a:pt x="295" y="363"/>
                    <a:pt x="295" y="363"/>
                    <a:pt x="295" y="363"/>
                  </a:cubicBezTo>
                  <a:cubicBezTo>
                    <a:pt x="302" y="363"/>
                    <a:pt x="302" y="363"/>
                    <a:pt x="302" y="363"/>
                  </a:cubicBezTo>
                  <a:cubicBezTo>
                    <a:pt x="302" y="359"/>
                    <a:pt x="302" y="359"/>
                    <a:pt x="302" y="359"/>
                  </a:cubicBezTo>
                  <a:cubicBezTo>
                    <a:pt x="305" y="359"/>
                    <a:pt x="305" y="359"/>
                    <a:pt x="305" y="359"/>
                  </a:cubicBezTo>
                  <a:cubicBezTo>
                    <a:pt x="305" y="356"/>
                    <a:pt x="305" y="356"/>
                    <a:pt x="305" y="356"/>
                  </a:cubicBezTo>
                  <a:cubicBezTo>
                    <a:pt x="311" y="356"/>
                    <a:pt x="311" y="356"/>
                    <a:pt x="311" y="356"/>
                  </a:cubicBezTo>
                  <a:cubicBezTo>
                    <a:pt x="311" y="354"/>
                    <a:pt x="311" y="354"/>
                    <a:pt x="311" y="354"/>
                  </a:cubicBezTo>
                  <a:cubicBezTo>
                    <a:pt x="316" y="354"/>
                    <a:pt x="316" y="354"/>
                    <a:pt x="316" y="354"/>
                  </a:cubicBezTo>
                  <a:cubicBezTo>
                    <a:pt x="316" y="353"/>
                    <a:pt x="316" y="353"/>
                    <a:pt x="316" y="353"/>
                  </a:cubicBezTo>
                  <a:cubicBezTo>
                    <a:pt x="322" y="353"/>
                    <a:pt x="322" y="353"/>
                    <a:pt x="322" y="353"/>
                  </a:cubicBezTo>
                  <a:cubicBezTo>
                    <a:pt x="322" y="349"/>
                    <a:pt x="322" y="349"/>
                    <a:pt x="322" y="349"/>
                  </a:cubicBezTo>
                  <a:cubicBezTo>
                    <a:pt x="326" y="349"/>
                    <a:pt x="326" y="349"/>
                    <a:pt x="326" y="349"/>
                  </a:cubicBezTo>
                  <a:cubicBezTo>
                    <a:pt x="326" y="348"/>
                    <a:pt x="326" y="348"/>
                    <a:pt x="326" y="348"/>
                  </a:cubicBezTo>
                  <a:cubicBezTo>
                    <a:pt x="332" y="348"/>
                    <a:pt x="332" y="348"/>
                    <a:pt x="332" y="348"/>
                  </a:cubicBezTo>
                  <a:cubicBezTo>
                    <a:pt x="332" y="345"/>
                    <a:pt x="332" y="345"/>
                    <a:pt x="332" y="345"/>
                  </a:cubicBezTo>
                  <a:cubicBezTo>
                    <a:pt x="343" y="345"/>
                    <a:pt x="343" y="345"/>
                    <a:pt x="343" y="345"/>
                  </a:cubicBezTo>
                  <a:cubicBezTo>
                    <a:pt x="343" y="342"/>
                    <a:pt x="343" y="342"/>
                    <a:pt x="343" y="342"/>
                  </a:cubicBezTo>
                  <a:cubicBezTo>
                    <a:pt x="346" y="342"/>
                    <a:pt x="346" y="342"/>
                    <a:pt x="346" y="342"/>
                  </a:cubicBezTo>
                  <a:cubicBezTo>
                    <a:pt x="346" y="338"/>
                    <a:pt x="346" y="338"/>
                    <a:pt x="346" y="338"/>
                  </a:cubicBezTo>
                  <a:cubicBezTo>
                    <a:pt x="353" y="338"/>
                    <a:pt x="353" y="338"/>
                    <a:pt x="353" y="338"/>
                  </a:cubicBezTo>
                  <a:cubicBezTo>
                    <a:pt x="353" y="335"/>
                    <a:pt x="353" y="335"/>
                    <a:pt x="353" y="335"/>
                  </a:cubicBezTo>
                  <a:cubicBezTo>
                    <a:pt x="361" y="335"/>
                    <a:pt x="361" y="335"/>
                    <a:pt x="361" y="335"/>
                  </a:cubicBezTo>
                  <a:cubicBezTo>
                    <a:pt x="361" y="333"/>
                    <a:pt x="361" y="333"/>
                    <a:pt x="361" y="333"/>
                  </a:cubicBezTo>
                  <a:cubicBezTo>
                    <a:pt x="367" y="333"/>
                    <a:pt x="367" y="333"/>
                    <a:pt x="367" y="333"/>
                  </a:cubicBezTo>
                  <a:cubicBezTo>
                    <a:pt x="367" y="330"/>
                    <a:pt x="367" y="330"/>
                    <a:pt x="367" y="330"/>
                  </a:cubicBezTo>
                  <a:cubicBezTo>
                    <a:pt x="372" y="330"/>
                    <a:pt x="372" y="330"/>
                    <a:pt x="372" y="330"/>
                  </a:cubicBezTo>
                  <a:cubicBezTo>
                    <a:pt x="372" y="329"/>
                    <a:pt x="372" y="329"/>
                    <a:pt x="372" y="329"/>
                  </a:cubicBezTo>
                  <a:cubicBezTo>
                    <a:pt x="377" y="329"/>
                    <a:pt x="377" y="329"/>
                    <a:pt x="377" y="329"/>
                  </a:cubicBezTo>
                  <a:cubicBezTo>
                    <a:pt x="377" y="327"/>
                    <a:pt x="377" y="327"/>
                    <a:pt x="377" y="327"/>
                  </a:cubicBezTo>
                  <a:cubicBezTo>
                    <a:pt x="382" y="327"/>
                    <a:pt x="382" y="327"/>
                    <a:pt x="382" y="327"/>
                  </a:cubicBezTo>
                  <a:cubicBezTo>
                    <a:pt x="382" y="325"/>
                    <a:pt x="382" y="325"/>
                    <a:pt x="382" y="325"/>
                  </a:cubicBezTo>
                  <a:cubicBezTo>
                    <a:pt x="388" y="325"/>
                    <a:pt x="388" y="325"/>
                    <a:pt x="388" y="325"/>
                  </a:cubicBezTo>
                  <a:cubicBezTo>
                    <a:pt x="388" y="323"/>
                    <a:pt x="388" y="323"/>
                    <a:pt x="388" y="323"/>
                  </a:cubicBezTo>
                  <a:cubicBezTo>
                    <a:pt x="393" y="323"/>
                    <a:pt x="393" y="323"/>
                    <a:pt x="393" y="323"/>
                  </a:cubicBezTo>
                  <a:cubicBezTo>
                    <a:pt x="393" y="318"/>
                    <a:pt x="393" y="318"/>
                    <a:pt x="393" y="318"/>
                  </a:cubicBezTo>
                  <a:cubicBezTo>
                    <a:pt x="398" y="318"/>
                    <a:pt x="398" y="318"/>
                    <a:pt x="398" y="318"/>
                  </a:cubicBezTo>
                  <a:cubicBezTo>
                    <a:pt x="398" y="314"/>
                    <a:pt x="398" y="314"/>
                    <a:pt x="398" y="314"/>
                  </a:cubicBezTo>
                  <a:cubicBezTo>
                    <a:pt x="402" y="314"/>
                    <a:pt x="402" y="314"/>
                    <a:pt x="402" y="314"/>
                  </a:cubicBezTo>
                  <a:cubicBezTo>
                    <a:pt x="402" y="313"/>
                    <a:pt x="402" y="313"/>
                    <a:pt x="402" y="313"/>
                  </a:cubicBezTo>
                  <a:cubicBezTo>
                    <a:pt x="408" y="313"/>
                    <a:pt x="408" y="313"/>
                    <a:pt x="408" y="313"/>
                  </a:cubicBezTo>
                  <a:cubicBezTo>
                    <a:pt x="408" y="311"/>
                    <a:pt x="408" y="311"/>
                    <a:pt x="408" y="311"/>
                  </a:cubicBezTo>
                  <a:cubicBezTo>
                    <a:pt x="413" y="311"/>
                    <a:pt x="413" y="311"/>
                    <a:pt x="413" y="311"/>
                  </a:cubicBezTo>
                  <a:cubicBezTo>
                    <a:pt x="413" y="310"/>
                    <a:pt x="413" y="310"/>
                    <a:pt x="413" y="310"/>
                  </a:cubicBezTo>
                  <a:cubicBezTo>
                    <a:pt x="420" y="310"/>
                    <a:pt x="420" y="310"/>
                    <a:pt x="420" y="310"/>
                  </a:cubicBezTo>
                  <a:cubicBezTo>
                    <a:pt x="420" y="306"/>
                    <a:pt x="420" y="306"/>
                    <a:pt x="420" y="306"/>
                  </a:cubicBezTo>
                  <a:cubicBezTo>
                    <a:pt x="423" y="306"/>
                    <a:pt x="423" y="306"/>
                    <a:pt x="423" y="306"/>
                  </a:cubicBezTo>
                  <a:cubicBezTo>
                    <a:pt x="423" y="300"/>
                    <a:pt x="423" y="300"/>
                    <a:pt x="423" y="300"/>
                  </a:cubicBezTo>
                  <a:cubicBezTo>
                    <a:pt x="430" y="300"/>
                    <a:pt x="430" y="300"/>
                    <a:pt x="430" y="300"/>
                  </a:cubicBezTo>
                  <a:cubicBezTo>
                    <a:pt x="430" y="297"/>
                    <a:pt x="430" y="297"/>
                    <a:pt x="430" y="297"/>
                  </a:cubicBezTo>
                  <a:cubicBezTo>
                    <a:pt x="434" y="297"/>
                    <a:pt x="434" y="297"/>
                    <a:pt x="434" y="297"/>
                  </a:cubicBezTo>
                  <a:cubicBezTo>
                    <a:pt x="434" y="292"/>
                    <a:pt x="434" y="292"/>
                    <a:pt x="434" y="292"/>
                  </a:cubicBezTo>
                  <a:cubicBezTo>
                    <a:pt x="439" y="292"/>
                    <a:pt x="439" y="292"/>
                    <a:pt x="439" y="292"/>
                  </a:cubicBezTo>
                  <a:cubicBezTo>
                    <a:pt x="439" y="290"/>
                    <a:pt x="439" y="290"/>
                    <a:pt x="439" y="290"/>
                  </a:cubicBezTo>
                  <a:cubicBezTo>
                    <a:pt x="443" y="290"/>
                    <a:pt x="443" y="290"/>
                    <a:pt x="443" y="290"/>
                  </a:cubicBezTo>
                  <a:cubicBezTo>
                    <a:pt x="443" y="286"/>
                    <a:pt x="443" y="286"/>
                    <a:pt x="443" y="286"/>
                  </a:cubicBezTo>
                  <a:cubicBezTo>
                    <a:pt x="450" y="286"/>
                    <a:pt x="450" y="286"/>
                    <a:pt x="450" y="286"/>
                  </a:cubicBezTo>
                  <a:cubicBezTo>
                    <a:pt x="450" y="283"/>
                    <a:pt x="450" y="283"/>
                    <a:pt x="450" y="283"/>
                  </a:cubicBezTo>
                  <a:cubicBezTo>
                    <a:pt x="461" y="283"/>
                    <a:pt x="461" y="283"/>
                    <a:pt x="461" y="283"/>
                  </a:cubicBezTo>
                  <a:cubicBezTo>
                    <a:pt x="461" y="282"/>
                    <a:pt x="461" y="282"/>
                    <a:pt x="461" y="282"/>
                  </a:cubicBezTo>
                  <a:cubicBezTo>
                    <a:pt x="464" y="282"/>
                    <a:pt x="464" y="282"/>
                    <a:pt x="464" y="282"/>
                  </a:cubicBezTo>
                  <a:cubicBezTo>
                    <a:pt x="464" y="280"/>
                    <a:pt x="464" y="280"/>
                    <a:pt x="464" y="280"/>
                  </a:cubicBezTo>
                  <a:cubicBezTo>
                    <a:pt x="471" y="280"/>
                    <a:pt x="471" y="280"/>
                    <a:pt x="471" y="280"/>
                  </a:cubicBezTo>
                  <a:cubicBezTo>
                    <a:pt x="471" y="279"/>
                    <a:pt x="471" y="279"/>
                    <a:pt x="471" y="279"/>
                  </a:cubicBezTo>
                  <a:cubicBezTo>
                    <a:pt x="485" y="279"/>
                    <a:pt x="485" y="279"/>
                    <a:pt x="485" y="279"/>
                  </a:cubicBezTo>
                  <a:cubicBezTo>
                    <a:pt x="485" y="277"/>
                    <a:pt x="485" y="277"/>
                    <a:pt x="485" y="277"/>
                  </a:cubicBezTo>
                  <a:cubicBezTo>
                    <a:pt x="489" y="277"/>
                    <a:pt x="489" y="277"/>
                    <a:pt x="489" y="277"/>
                  </a:cubicBezTo>
                  <a:cubicBezTo>
                    <a:pt x="489" y="275"/>
                    <a:pt x="489" y="275"/>
                    <a:pt x="489" y="275"/>
                  </a:cubicBezTo>
                  <a:cubicBezTo>
                    <a:pt x="501" y="275"/>
                    <a:pt x="501" y="275"/>
                    <a:pt x="501" y="275"/>
                  </a:cubicBezTo>
                  <a:cubicBezTo>
                    <a:pt x="501" y="274"/>
                    <a:pt x="501" y="274"/>
                    <a:pt x="501" y="274"/>
                  </a:cubicBezTo>
                  <a:cubicBezTo>
                    <a:pt x="505" y="274"/>
                    <a:pt x="505" y="274"/>
                    <a:pt x="505" y="274"/>
                  </a:cubicBezTo>
                  <a:cubicBezTo>
                    <a:pt x="505" y="271"/>
                    <a:pt x="505" y="271"/>
                    <a:pt x="505" y="271"/>
                  </a:cubicBezTo>
                  <a:cubicBezTo>
                    <a:pt x="512" y="271"/>
                    <a:pt x="512" y="271"/>
                    <a:pt x="512" y="271"/>
                  </a:cubicBezTo>
                  <a:cubicBezTo>
                    <a:pt x="512" y="269"/>
                    <a:pt x="512" y="269"/>
                    <a:pt x="512" y="269"/>
                  </a:cubicBezTo>
                  <a:cubicBezTo>
                    <a:pt x="522" y="269"/>
                    <a:pt x="522" y="269"/>
                    <a:pt x="522" y="269"/>
                  </a:cubicBezTo>
                  <a:cubicBezTo>
                    <a:pt x="522" y="268"/>
                    <a:pt x="522" y="268"/>
                    <a:pt x="522" y="268"/>
                  </a:cubicBezTo>
                  <a:cubicBezTo>
                    <a:pt x="526" y="268"/>
                    <a:pt x="526" y="268"/>
                    <a:pt x="526" y="268"/>
                  </a:cubicBezTo>
                  <a:cubicBezTo>
                    <a:pt x="526" y="266"/>
                    <a:pt x="526" y="266"/>
                    <a:pt x="526" y="266"/>
                  </a:cubicBezTo>
                  <a:cubicBezTo>
                    <a:pt x="537" y="266"/>
                    <a:pt x="537" y="266"/>
                    <a:pt x="537" y="266"/>
                  </a:cubicBezTo>
                  <a:cubicBezTo>
                    <a:pt x="537" y="265"/>
                    <a:pt x="537" y="265"/>
                    <a:pt x="537" y="265"/>
                  </a:cubicBezTo>
                  <a:cubicBezTo>
                    <a:pt x="541" y="265"/>
                    <a:pt x="541" y="265"/>
                    <a:pt x="541" y="265"/>
                  </a:cubicBezTo>
                  <a:cubicBezTo>
                    <a:pt x="541" y="262"/>
                    <a:pt x="541" y="262"/>
                    <a:pt x="541" y="262"/>
                  </a:cubicBezTo>
                  <a:cubicBezTo>
                    <a:pt x="547" y="262"/>
                    <a:pt x="547" y="262"/>
                    <a:pt x="547" y="262"/>
                  </a:cubicBezTo>
                  <a:cubicBezTo>
                    <a:pt x="547" y="260"/>
                    <a:pt x="547" y="260"/>
                    <a:pt x="547" y="260"/>
                  </a:cubicBezTo>
                  <a:cubicBezTo>
                    <a:pt x="557" y="260"/>
                    <a:pt x="557" y="260"/>
                    <a:pt x="557" y="260"/>
                  </a:cubicBezTo>
                  <a:cubicBezTo>
                    <a:pt x="557" y="258"/>
                    <a:pt x="557" y="258"/>
                    <a:pt x="557" y="258"/>
                  </a:cubicBezTo>
                  <a:cubicBezTo>
                    <a:pt x="568" y="258"/>
                    <a:pt x="568" y="258"/>
                    <a:pt x="568" y="258"/>
                  </a:cubicBezTo>
                  <a:cubicBezTo>
                    <a:pt x="568" y="253"/>
                    <a:pt x="568" y="253"/>
                    <a:pt x="568" y="253"/>
                  </a:cubicBezTo>
                  <a:cubicBezTo>
                    <a:pt x="573" y="253"/>
                    <a:pt x="573" y="253"/>
                    <a:pt x="573" y="253"/>
                  </a:cubicBezTo>
                  <a:cubicBezTo>
                    <a:pt x="573" y="252"/>
                    <a:pt x="573" y="252"/>
                    <a:pt x="573" y="252"/>
                  </a:cubicBezTo>
                  <a:cubicBezTo>
                    <a:pt x="577" y="252"/>
                    <a:pt x="577" y="252"/>
                    <a:pt x="577" y="252"/>
                  </a:cubicBezTo>
                  <a:cubicBezTo>
                    <a:pt x="577" y="251"/>
                    <a:pt x="577" y="251"/>
                    <a:pt x="577" y="251"/>
                  </a:cubicBezTo>
                  <a:cubicBezTo>
                    <a:pt x="581" y="251"/>
                    <a:pt x="581" y="251"/>
                    <a:pt x="581" y="251"/>
                  </a:cubicBezTo>
                  <a:cubicBezTo>
                    <a:pt x="581" y="249"/>
                    <a:pt x="581" y="249"/>
                    <a:pt x="581" y="249"/>
                  </a:cubicBezTo>
                  <a:cubicBezTo>
                    <a:pt x="592" y="249"/>
                    <a:pt x="592" y="249"/>
                    <a:pt x="592" y="249"/>
                  </a:cubicBezTo>
                  <a:cubicBezTo>
                    <a:pt x="592" y="247"/>
                    <a:pt x="592" y="247"/>
                    <a:pt x="592" y="247"/>
                  </a:cubicBezTo>
                  <a:cubicBezTo>
                    <a:pt x="609" y="247"/>
                    <a:pt x="609" y="247"/>
                    <a:pt x="609" y="247"/>
                  </a:cubicBezTo>
                  <a:cubicBezTo>
                    <a:pt x="609" y="245"/>
                    <a:pt x="609" y="245"/>
                    <a:pt x="609" y="245"/>
                  </a:cubicBezTo>
                  <a:cubicBezTo>
                    <a:pt x="611" y="245"/>
                    <a:pt x="611" y="245"/>
                    <a:pt x="611" y="245"/>
                  </a:cubicBezTo>
                  <a:cubicBezTo>
                    <a:pt x="611" y="243"/>
                    <a:pt x="611" y="243"/>
                    <a:pt x="611" y="243"/>
                  </a:cubicBezTo>
                  <a:cubicBezTo>
                    <a:pt x="618" y="243"/>
                    <a:pt x="618" y="243"/>
                    <a:pt x="618" y="243"/>
                  </a:cubicBezTo>
                  <a:cubicBezTo>
                    <a:pt x="618" y="241"/>
                    <a:pt x="618" y="241"/>
                    <a:pt x="618" y="241"/>
                  </a:cubicBezTo>
                  <a:cubicBezTo>
                    <a:pt x="623" y="241"/>
                    <a:pt x="623" y="241"/>
                    <a:pt x="623" y="241"/>
                  </a:cubicBezTo>
                  <a:cubicBezTo>
                    <a:pt x="623" y="240"/>
                    <a:pt x="623" y="240"/>
                    <a:pt x="623" y="240"/>
                  </a:cubicBezTo>
                  <a:cubicBezTo>
                    <a:pt x="629" y="240"/>
                    <a:pt x="629" y="240"/>
                    <a:pt x="629" y="240"/>
                  </a:cubicBezTo>
                  <a:cubicBezTo>
                    <a:pt x="629" y="237"/>
                    <a:pt x="629" y="237"/>
                    <a:pt x="629" y="237"/>
                  </a:cubicBezTo>
                  <a:cubicBezTo>
                    <a:pt x="633" y="237"/>
                    <a:pt x="633" y="237"/>
                    <a:pt x="633" y="237"/>
                  </a:cubicBezTo>
                  <a:cubicBezTo>
                    <a:pt x="633" y="235"/>
                    <a:pt x="633" y="235"/>
                    <a:pt x="633" y="235"/>
                  </a:cubicBezTo>
                  <a:cubicBezTo>
                    <a:pt x="640" y="235"/>
                    <a:pt x="640" y="235"/>
                    <a:pt x="640" y="235"/>
                  </a:cubicBezTo>
                  <a:cubicBezTo>
                    <a:pt x="640" y="234"/>
                    <a:pt x="640" y="234"/>
                    <a:pt x="640" y="234"/>
                  </a:cubicBezTo>
                  <a:cubicBezTo>
                    <a:pt x="644" y="234"/>
                    <a:pt x="644" y="234"/>
                    <a:pt x="644" y="234"/>
                  </a:cubicBezTo>
                  <a:cubicBezTo>
                    <a:pt x="644" y="232"/>
                    <a:pt x="644" y="232"/>
                    <a:pt x="644" y="232"/>
                  </a:cubicBezTo>
                  <a:cubicBezTo>
                    <a:pt x="649" y="232"/>
                    <a:pt x="649" y="232"/>
                    <a:pt x="649" y="232"/>
                  </a:cubicBezTo>
                  <a:cubicBezTo>
                    <a:pt x="649" y="230"/>
                    <a:pt x="649" y="230"/>
                    <a:pt x="649" y="230"/>
                  </a:cubicBezTo>
                  <a:cubicBezTo>
                    <a:pt x="653" y="230"/>
                    <a:pt x="653" y="230"/>
                    <a:pt x="653" y="230"/>
                  </a:cubicBezTo>
                  <a:cubicBezTo>
                    <a:pt x="653" y="229"/>
                    <a:pt x="653" y="229"/>
                    <a:pt x="653" y="229"/>
                  </a:cubicBezTo>
                  <a:cubicBezTo>
                    <a:pt x="660" y="229"/>
                    <a:pt x="660" y="229"/>
                    <a:pt x="660" y="229"/>
                  </a:cubicBezTo>
                  <a:cubicBezTo>
                    <a:pt x="660" y="227"/>
                    <a:pt x="660" y="227"/>
                    <a:pt x="660" y="227"/>
                  </a:cubicBezTo>
                  <a:cubicBezTo>
                    <a:pt x="665" y="227"/>
                    <a:pt x="665" y="227"/>
                    <a:pt x="665" y="227"/>
                  </a:cubicBezTo>
                  <a:cubicBezTo>
                    <a:pt x="665" y="225"/>
                    <a:pt x="665" y="225"/>
                    <a:pt x="665" y="225"/>
                  </a:cubicBezTo>
                  <a:cubicBezTo>
                    <a:pt x="683" y="225"/>
                    <a:pt x="683" y="225"/>
                    <a:pt x="683" y="225"/>
                  </a:cubicBezTo>
                  <a:cubicBezTo>
                    <a:pt x="683" y="223"/>
                    <a:pt x="683" y="223"/>
                    <a:pt x="683" y="223"/>
                  </a:cubicBezTo>
                  <a:cubicBezTo>
                    <a:pt x="689" y="223"/>
                    <a:pt x="689" y="223"/>
                    <a:pt x="689" y="223"/>
                  </a:cubicBezTo>
                  <a:cubicBezTo>
                    <a:pt x="689" y="220"/>
                    <a:pt x="689" y="220"/>
                    <a:pt x="689" y="220"/>
                  </a:cubicBezTo>
                  <a:cubicBezTo>
                    <a:pt x="694" y="220"/>
                    <a:pt x="694" y="220"/>
                    <a:pt x="694" y="220"/>
                  </a:cubicBezTo>
                  <a:cubicBezTo>
                    <a:pt x="694" y="218"/>
                    <a:pt x="694" y="218"/>
                    <a:pt x="694" y="218"/>
                  </a:cubicBezTo>
                  <a:cubicBezTo>
                    <a:pt x="701" y="218"/>
                    <a:pt x="701" y="218"/>
                    <a:pt x="701" y="218"/>
                  </a:cubicBezTo>
                  <a:cubicBezTo>
                    <a:pt x="701" y="217"/>
                    <a:pt x="701" y="217"/>
                    <a:pt x="701" y="217"/>
                  </a:cubicBezTo>
                  <a:cubicBezTo>
                    <a:pt x="711" y="217"/>
                    <a:pt x="711" y="217"/>
                    <a:pt x="711" y="217"/>
                  </a:cubicBezTo>
                  <a:cubicBezTo>
                    <a:pt x="711" y="214"/>
                    <a:pt x="711" y="214"/>
                    <a:pt x="711" y="214"/>
                  </a:cubicBezTo>
                  <a:cubicBezTo>
                    <a:pt x="722" y="214"/>
                    <a:pt x="722" y="214"/>
                    <a:pt x="722" y="214"/>
                  </a:cubicBezTo>
                  <a:cubicBezTo>
                    <a:pt x="722" y="213"/>
                    <a:pt x="722" y="213"/>
                    <a:pt x="722" y="213"/>
                  </a:cubicBezTo>
                  <a:cubicBezTo>
                    <a:pt x="726" y="213"/>
                    <a:pt x="726" y="213"/>
                    <a:pt x="726" y="213"/>
                  </a:cubicBezTo>
                  <a:cubicBezTo>
                    <a:pt x="726" y="211"/>
                    <a:pt x="726" y="211"/>
                    <a:pt x="726" y="211"/>
                  </a:cubicBezTo>
                  <a:cubicBezTo>
                    <a:pt x="736" y="211"/>
                    <a:pt x="736" y="211"/>
                    <a:pt x="736" y="211"/>
                  </a:cubicBezTo>
                  <a:cubicBezTo>
                    <a:pt x="736" y="209"/>
                    <a:pt x="736" y="209"/>
                    <a:pt x="736" y="209"/>
                  </a:cubicBezTo>
                  <a:cubicBezTo>
                    <a:pt x="753" y="209"/>
                    <a:pt x="753" y="209"/>
                    <a:pt x="753" y="209"/>
                  </a:cubicBezTo>
                  <a:cubicBezTo>
                    <a:pt x="753" y="208"/>
                    <a:pt x="753" y="208"/>
                    <a:pt x="753" y="208"/>
                  </a:cubicBezTo>
                  <a:cubicBezTo>
                    <a:pt x="756" y="208"/>
                    <a:pt x="756" y="208"/>
                    <a:pt x="756" y="208"/>
                  </a:cubicBezTo>
                  <a:cubicBezTo>
                    <a:pt x="756" y="205"/>
                    <a:pt x="756" y="205"/>
                    <a:pt x="756" y="205"/>
                  </a:cubicBezTo>
                  <a:cubicBezTo>
                    <a:pt x="762" y="205"/>
                    <a:pt x="762" y="205"/>
                    <a:pt x="762" y="205"/>
                  </a:cubicBezTo>
                  <a:cubicBezTo>
                    <a:pt x="762" y="203"/>
                    <a:pt x="762" y="203"/>
                    <a:pt x="762" y="203"/>
                  </a:cubicBezTo>
                  <a:cubicBezTo>
                    <a:pt x="777" y="203"/>
                    <a:pt x="777" y="203"/>
                    <a:pt x="777" y="203"/>
                  </a:cubicBezTo>
                  <a:cubicBezTo>
                    <a:pt x="777" y="202"/>
                    <a:pt x="777" y="202"/>
                    <a:pt x="777" y="202"/>
                  </a:cubicBezTo>
                  <a:cubicBezTo>
                    <a:pt x="783" y="202"/>
                    <a:pt x="783" y="202"/>
                    <a:pt x="783" y="202"/>
                  </a:cubicBezTo>
                  <a:cubicBezTo>
                    <a:pt x="783" y="200"/>
                    <a:pt x="783" y="200"/>
                    <a:pt x="783" y="200"/>
                  </a:cubicBezTo>
                  <a:cubicBezTo>
                    <a:pt x="797" y="200"/>
                    <a:pt x="797" y="200"/>
                    <a:pt x="797" y="200"/>
                  </a:cubicBezTo>
                  <a:cubicBezTo>
                    <a:pt x="797" y="198"/>
                    <a:pt x="797" y="198"/>
                    <a:pt x="797" y="198"/>
                  </a:cubicBezTo>
                  <a:cubicBezTo>
                    <a:pt x="807" y="198"/>
                    <a:pt x="807" y="198"/>
                    <a:pt x="807" y="198"/>
                  </a:cubicBezTo>
                  <a:cubicBezTo>
                    <a:pt x="807" y="195"/>
                    <a:pt x="807" y="195"/>
                    <a:pt x="807" y="195"/>
                  </a:cubicBezTo>
                  <a:cubicBezTo>
                    <a:pt x="822" y="195"/>
                    <a:pt x="822" y="195"/>
                    <a:pt x="822" y="195"/>
                  </a:cubicBezTo>
                  <a:cubicBezTo>
                    <a:pt x="822" y="193"/>
                    <a:pt x="822" y="193"/>
                    <a:pt x="822" y="193"/>
                  </a:cubicBezTo>
                  <a:cubicBezTo>
                    <a:pt x="833" y="193"/>
                    <a:pt x="833" y="193"/>
                    <a:pt x="833" y="193"/>
                  </a:cubicBezTo>
                  <a:cubicBezTo>
                    <a:pt x="833" y="190"/>
                    <a:pt x="833" y="190"/>
                    <a:pt x="833" y="190"/>
                  </a:cubicBezTo>
                  <a:cubicBezTo>
                    <a:pt x="843" y="190"/>
                    <a:pt x="843" y="190"/>
                    <a:pt x="843" y="190"/>
                  </a:cubicBezTo>
                  <a:cubicBezTo>
                    <a:pt x="843" y="187"/>
                    <a:pt x="843" y="187"/>
                    <a:pt x="843" y="187"/>
                  </a:cubicBezTo>
                  <a:cubicBezTo>
                    <a:pt x="853" y="187"/>
                    <a:pt x="853" y="187"/>
                    <a:pt x="853" y="187"/>
                  </a:cubicBezTo>
                  <a:cubicBezTo>
                    <a:pt x="853" y="185"/>
                    <a:pt x="853" y="185"/>
                    <a:pt x="853" y="185"/>
                  </a:cubicBezTo>
                  <a:cubicBezTo>
                    <a:pt x="863" y="185"/>
                    <a:pt x="863" y="185"/>
                    <a:pt x="863" y="185"/>
                  </a:cubicBezTo>
                  <a:cubicBezTo>
                    <a:pt x="863" y="184"/>
                    <a:pt x="863" y="184"/>
                    <a:pt x="863" y="184"/>
                  </a:cubicBezTo>
                  <a:cubicBezTo>
                    <a:pt x="879" y="184"/>
                    <a:pt x="879" y="184"/>
                    <a:pt x="879" y="184"/>
                  </a:cubicBezTo>
                  <a:cubicBezTo>
                    <a:pt x="879" y="181"/>
                    <a:pt x="879" y="181"/>
                    <a:pt x="879" y="181"/>
                  </a:cubicBezTo>
                  <a:cubicBezTo>
                    <a:pt x="884" y="181"/>
                    <a:pt x="884" y="181"/>
                    <a:pt x="884" y="181"/>
                  </a:cubicBezTo>
                  <a:cubicBezTo>
                    <a:pt x="884" y="179"/>
                    <a:pt x="884" y="179"/>
                    <a:pt x="884" y="179"/>
                  </a:cubicBezTo>
                  <a:cubicBezTo>
                    <a:pt x="889" y="179"/>
                    <a:pt x="889" y="179"/>
                    <a:pt x="889" y="179"/>
                  </a:cubicBezTo>
                  <a:cubicBezTo>
                    <a:pt x="889" y="178"/>
                    <a:pt x="889" y="178"/>
                    <a:pt x="889" y="178"/>
                  </a:cubicBezTo>
                  <a:cubicBezTo>
                    <a:pt x="894" y="178"/>
                    <a:pt x="894" y="178"/>
                    <a:pt x="894" y="178"/>
                  </a:cubicBezTo>
                  <a:cubicBezTo>
                    <a:pt x="894" y="174"/>
                    <a:pt x="894" y="174"/>
                    <a:pt x="894" y="174"/>
                  </a:cubicBezTo>
                  <a:cubicBezTo>
                    <a:pt x="911" y="174"/>
                    <a:pt x="911" y="174"/>
                    <a:pt x="911" y="174"/>
                  </a:cubicBezTo>
                  <a:cubicBezTo>
                    <a:pt x="911" y="173"/>
                    <a:pt x="911" y="173"/>
                    <a:pt x="911" y="173"/>
                  </a:cubicBezTo>
                  <a:cubicBezTo>
                    <a:pt x="915" y="173"/>
                    <a:pt x="915" y="173"/>
                    <a:pt x="915" y="173"/>
                  </a:cubicBezTo>
                  <a:cubicBezTo>
                    <a:pt x="915" y="171"/>
                    <a:pt x="915" y="171"/>
                    <a:pt x="915" y="171"/>
                  </a:cubicBezTo>
                  <a:cubicBezTo>
                    <a:pt x="921" y="171"/>
                    <a:pt x="921" y="171"/>
                    <a:pt x="921" y="171"/>
                  </a:cubicBezTo>
                  <a:cubicBezTo>
                    <a:pt x="921" y="170"/>
                    <a:pt x="921" y="170"/>
                    <a:pt x="921" y="170"/>
                  </a:cubicBezTo>
                  <a:cubicBezTo>
                    <a:pt x="925" y="170"/>
                    <a:pt x="925" y="170"/>
                    <a:pt x="925" y="170"/>
                  </a:cubicBezTo>
                  <a:cubicBezTo>
                    <a:pt x="925" y="168"/>
                    <a:pt x="925" y="168"/>
                    <a:pt x="925" y="168"/>
                  </a:cubicBezTo>
                  <a:cubicBezTo>
                    <a:pt x="932" y="168"/>
                    <a:pt x="932" y="168"/>
                    <a:pt x="932" y="168"/>
                  </a:cubicBezTo>
                  <a:cubicBezTo>
                    <a:pt x="932" y="165"/>
                    <a:pt x="932" y="165"/>
                    <a:pt x="932" y="165"/>
                  </a:cubicBezTo>
                  <a:cubicBezTo>
                    <a:pt x="936" y="165"/>
                    <a:pt x="936" y="165"/>
                    <a:pt x="936" y="165"/>
                  </a:cubicBezTo>
                  <a:cubicBezTo>
                    <a:pt x="936" y="163"/>
                    <a:pt x="936" y="163"/>
                    <a:pt x="936" y="163"/>
                  </a:cubicBezTo>
                  <a:cubicBezTo>
                    <a:pt x="942" y="163"/>
                    <a:pt x="942" y="163"/>
                    <a:pt x="942" y="163"/>
                  </a:cubicBezTo>
                  <a:cubicBezTo>
                    <a:pt x="942" y="159"/>
                    <a:pt x="942" y="159"/>
                    <a:pt x="942" y="159"/>
                  </a:cubicBezTo>
                  <a:cubicBezTo>
                    <a:pt x="952" y="159"/>
                    <a:pt x="952" y="159"/>
                    <a:pt x="952" y="159"/>
                  </a:cubicBezTo>
                  <a:cubicBezTo>
                    <a:pt x="952" y="156"/>
                    <a:pt x="952" y="156"/>
                    <a:pt x="952" y="156"/>
                  </a:cubicBezTo>
                  <a:cubicBezTo>
                    <a:pt x="957" y="156"/>
                    <a:pt x="957" y="156"/>
                    <a:pt x="957" y="156"/>
                  </a:cubicBezTo>
                  <a:cubicBezTo>
                    <a:pt x="957" y="154"/>
                    <a:pt x="957" y="154"/>
                    <a:pt x="957" y="154"/>
                  </a:cubicBezTo>
                  <a:cubicBezTo>
                    <a:pt x="972" y="154"/>
                    <a:pt x="972" y="154"/>
                    <a:pt x="972" y="154"/>
                  </a:cubicBezTo>
                  <a:cubicBezTo>
                    <a:pt x="972" y="153"/>
                    <a:pt x="972" y="153"/>
                    <a:pt x="972" y="153"/>
                  </a:cubicBezTo>
                  <a:cubicBezTo>
                    <a:pt x="983" y="153"/>
                    <a:pt x="983" y="153"/>
                    <a:pt x="983" y="153"/>
                  </a:cubicBezTo>
                  <a:cubicBezTo>
                    <a:pt x="983" y="152"/>
                    <a:pt x="983" y="152"/>
                    <a:pt x="983" y="152"/>
                  </a:cubicBezTo>
                  <a:cubicBezTo>
                    <a:pt x="987" y="152"/>
                    <a:pt x="987" y="152"/>
                    <a:pt x="987" y="152"/>
                  </a:cubicBezTo>
                  <a:cubicBezTo>
                    <a:pt x="987" y="150"/>
                    <a:pt x="987" y="150"/>
                    <a:pt x="987" y="150"/>
                  </a:cubicBezTo>
                  <a:cubicBezTo>
                    <a:pt x="997" y="150"/>
                    <a:pt x="997" y="150"/>
                    <a:pt x="997" y="150"/>
                  </a:cubicBezTo>
                  <a:cubicBezTo>
                    <a:pt x="997" y="147"/>
                    <a:pt x="997" y="147"/>
                    <a:pt x="997" y="147"/>
                  </a:cubicBezTo>
                  <a:cubicBezTo>
                    <a:pt x="1007" y="147"/>
                    <a:pt x="1007" y="147"/>
                    <a:pt x="1007" y="147"/>
                  </a:cubicBezTo>
                  <a:cubicBezTo>
                    <a:pt x="1007" y="146"/>
                    <a:pt x="1007" y="146"/>
                    <a:pt x="1007" y="146"/>
                  </a:cubicBezTo>
                  <a:cubicBezTo>
                    <a:pt x="1014" y="146"/>
                    <a:pt x="1014" y="146"/>
                    <a:pt x="1014" y="146"/>
                  </a:cubicBezTo>
                  <a:cubicBezTo>
                    <a:pt x="1014" y="142"/>
                    <a:pt x="1014" y="142"/>
                    <a:pt x="1014" y="142"/>
                  </a:cubicBezTo>
                  <a:cubicBezTo>
                    <a:pt x="1028" y="142"/>
                    <a:pt x="1028" y="142"/>
                    <a:pt x="1028" y="142"/>
                  </a:cubicBezTo>
                  <a:cubicBezTo>
                    <a:pt x="1028" y="140"/>
                    <a:pt x="1028" y="140"/>
                    <a:pt x="1028" y="140"/>
                  </a:cubicBezTo>
                  <a:cubicBezTo>
                    <a:pt x="1039" y="140"/>
                    <a:pt x="1039" y="140"/>
                    <a:pt x="1039" y="140"/>
                  </a:cubicBezTo>
                  <a:cubicBezTo>
                    <a:pt x="1039" y="138"/>
                    <a:pt x="1039" y="138"/>
                    <a:pt x="1039" y="138"/>
                  </a:cubicBezTo>
                  <a:cubicBezTo>
                    <a:pt x="1049" y="138"/>
                    <a:pt x="1049" y="138"/>
                    <a:pt x="1049" y="138"/>
                  </a:cubicBezTo>
                  <a:cubicBezTo>
                    <a:pt x="1049" y="136"/>
                    <a:pt x="1049" y="136"/>
                    <a:pt x="1049" y="136"/>
                  </a:cubicBezTo>
                  <a:cubicBezTo>
                    <a:pt x="1053" y="136"/>
                    <a:pt x="1053" y="136"/>
                    <a:pt x="1053" y="136"/>
                  </a:cubicBezTo>
                  <a:cubicBezTo>
                    <a:pt x="1053" y="134"/>
                    <a:pt x="1053" y="134"/>
                    <a:pt x="1053" y="134"/>
                  </a:cubicBezTo>
                  <a:cubicBezTo>
                    <a:pt x="1059" y="134"/>
                    <a:pt x="1059" y="134"/>
                    <a:pt x="1059" y="134"/>
                  </a:cubicBezTo>
                  <a:cubicBezTo>
                    <a:pt x="1059" y="133"/>
                    <a:pt x="1059" y="133"/>
                    <a:pt x="1059" y="133"/>
                  </a:cubicBezTo>
                  <a:cubicBezTo>
                    <a:pt x="1064" y="133"/>
                    <a:pt x="1064" y="133"/>
                    <a:pt x="1064" y="133"/>
                  </a:cubicBezTo>
                  <a:cubicBezTo>
                    <a:pt x="1064" y="131"/>
                    <a:pt x="1064" y="131"/>
                    <a:pt x="1064" y="131"/>
                  </a:cubicBezTo>
                  <a:cubicBezTo>
                    <a:pt x="1079" y="131"/>
                    <a:pt x="1079" y="131"/>
                    <a:pt x="1079" y="131"/>
                  </a:cubicBezTo>
                  <a:cubicBezTo>
                    <a:pt x="1079" y="129"/>
                    <a:pt x="1079" y="129"/>
                    <a:pt x="1079" y="129"/>
                  </a:cubicBezTo>
                  <a:cubicBezTo>
                    <a:pt x="1083" y="129"/>
                    <a:pt x="1083" y="129"/>
                    <a:pt x="1083" y="129"/>
                  </a:cubicBezTo>
                  <a:cubicBezTo>
                    <a:pt x="1083" y="128"/>
                    <a:pt x="1083" y="128"/>
                    <a:pt x="1083" y="128"/>
                  </a:cubicBezTo>
                  <a:cubicBezTo>
                    <a:pt x="1094" y="128"/>
                    <a:pt x="1094" y="128"/>
                    <a:pt x="1094" y="128"/>
                  </a:cubicBezTo>
                  <a:cubicBezTo>
                    <a:pt x="1094" y="126"/>
                    <a:pt x="1094" y="126"/>
                    <a:pt x="1094" y="126"/>
                  </a:cubicBezTo>
                  <a:cubicBezTo>
                    <a:pt x="1100" y="126"/>
                    <a:pt x="1100" y="126"/>
                    <a:pt x="1100" y="126"/>
                  </a:cubicBezTo>
                  <a:cubicBezTo>
                    <a:pt x="1100" y="124"/>
                    <a:pt x="1100" y="124"/>
                    <a:pt x="1100" y="124"/>
                  </a:cubicBezTo>
                  <a:cubicBezTo>
                    <a:pt x="1104" y="124"/>
                    <a:pt x="1104" y="124"/>
                    <a:pt x="1104" y="124"/>
                  </a:cubicBezTo>
                  <a:cubicBezTo>
                    <a:pt x="1104" y="122"/>
                    <a:pt x="1104" y="122"/>
                    <a:pt x="1104" y="122"/>
                  </a:cubicBezTo>
                  <a:cubicBezTo>
                    <a:pt x="1110" y="122"/>
                    <a:pt x="1110" y="122"/>
                    <a:pt x="1110" y="122"/>
                  </a:cubicBezTo>
                  <a:cubicBezTo>
                    <a:pt x="1110" y="121"/>
                    <a:pt x="1110" y="121"/>
                    <a:pt x="1110" y="121"/>
                  </a:cubicBezTo>
                  <a:cubicBezTo>
                    <a:pt x="1122" y="121"/>
                    <a:pt x="1122" y="121"/>
                    <a:pt x="1122" y="121"/>
                  </a:cubicBezTo>
                  <a:cubicBezTo>
                    <a:pt x="1122" y="120"/>
                    <a:pt x="1122" y="120"/>
                    <a:pt x="1122" y="120"/>
                  </a:cubicBezTo>
                  <a:cubicBezTo>
                    <a:pt x="1125" y="120"/>
                    <a:pt x="1125" y="120"/>
                    <a:pt x="1125" y="120"/>
                  </a:cubicBezTo>
                  <a:cubicBezTo>
                    <a:pt x="1125" y="118"/>
                    <a:pt x="1125" y="118"/>
                    <a:pt x="1125" y="118"/>
                  </a:cubicBezTo>
                  <a:cubicBezTo>
                    <a:pt x="1136" y="118"/>
                    <a:pt x="1136" y="118"/>
                    <a:pt x="1136" y="118"/>
                  </a:cubicBezTo>
                  <a:cubicBezTo>
                    <a:pt x="1136" y="116"/>
                    <a:pt x="1136" y="116"/>
                    <a:pt x="1136" y="116"/>
                  </a:cubicBezTo>
                  <a:cubicBezTo>
                    <a:pt x="1156" y="116"/>
                    <a:pt x="1156" y="116"/>
                    <a:pt x="1156" y="116"/>
                  </a:cubicBezTo>
                  <a:cubicBezTo>
                    <a:pt x="1156" y="114"/>
                    <a:pt x="1156" y="114"/>
                    <a:pt x="1156" y="114"/>
                  </a:cubicBezTo>
                  <a:cubicBezTo>
                    <a:pt x="1161" y="114"/>
                    <a:pt x="1161" y="114"/>
                    <a:pt x="1161" y="114"/>
                  </a:cubicBezTo>
                  <a:cubicBezTo>
                    <a:pt x="1161" y="114"/>
                    <a:pt x="1161" y="114"/>
                    <a:pt x="1161" y="114"/>
                  </a:cubicBezTo>
                  <a:cubicBezTo>
                    <a:pt x="1177" y="114"/>
                    <a:pt x="1177" y="114"/>
                    <a:pt x="1177" y="114"/>
                  </a:cubicBezTo>
                  <a:cubicBezTo>
                    <a:pt x="1177" y="113"/>
                    <a:pt x="1177" y="113"/>
                    <a:pt x="1177" y="113"/>
                  </a:cubicBezTo>
                  <a:cubicBezTo>
                    <a:pt x="1182" y="113"/>
                    <a:pt x="1182" y="113"/>
                    <a:pt x="1182" y="113"/>
                  </a:cubicBezTo>
                  <a:cubicBezTo>
                    <a:pt x="1182" y="111"/>
                    <a:pt x="1182" y="111"/>
                    <a:pt x="1182" y="111"/>
                  </a:cubicBezTo>
                  <a:cubicBezTo>
                    <a:pt x="1186" y="111"/>
                    <a:pt x="1186" y="111"/>
                    <a:pt x="1186" y="111"/>
                  </a:cubicBezTo>
                  <a:cubicBezTo>
                    <a:pt x="1186" y="109"/>
                    <a:pt x="1186" y="109"/>
                    <a:pt x="1186" y="109"/>
                  </a:cubicBezTo>
                  <a:cubicBezTo>
                    <a:pt x="1192" y="109"/>
                    <a:pt x="1192" y="109"/>
                    <a:pt x="1192" y="109"/>
                  </a:cubicBezTo>
                  <a:cubicBezTo>
                    <a:pt x="1192" y="107"/>
                    <a:pt x="1192" y="107"/>
                    <a:pt x="1192" y="107"/>
                  </a:cubicBezTo>
                  <a:cubicBezTo>
                    <a:pt x="1213" y="107"/>
                    <a:pt x="1213" y="107"/>
                    <a:pt x="1213" y="107"/>
                  </a:cubicBezTo>
                  <a:cubicBezTo>
                    <a:pt x="1213" y="106"/>
                    <a:pt x="1213" y="106"/>
                    <a:pt x="1213" y="106"/>
                  </a:cubicBezTo>
                  <a:cubicBezTo>
                    <a:pt x="1218" y="106"/>
                    <a:pt x="1218" y="106"/>
                    <a:pt x="1218" y="106"/>
                  </a:cubicBezTo>
                  <a:cubicBezTo>
                    <a:pt x="1218" y="103"/>
                    <a:pt x="1218" y="103"/>
                    <a:pt x="1218" y="103"/>
                  </a:cubicBezTo>
                  <a:cubicBezTo>
                    <a:pt x="1228" y="103"/>
                    <a:pt x="1228" y="103"/>
                    <a:pt x="1228" y="103"/>
                  </a:cubicBezTo>
                  <a:cubicBezTo>
                    <a:pt x="1228" y="101"/>
                    <a:pt x="1228" y="101"/>
                    <a:pt x="1228" y="101"/>
                  </a:cubicBezTo>
                  <a:cubicBezTo>
                    <a:pt x="1234" y="101"/>
                    <a:pt x="1234" y="101"/>
                    <a:pt x="1234" y="101"/>
                  </a:cubicBezTo>
                  <a:cubicBezTo>
                    <a:pt x="1234" y="100"/>
                    <a:pt x="1234" y="100"/>
                    <a:pt x="1234" y="100"/>
                  </a:cubicBezTo>
                  <a:cubicBezTo>
                    <a:pt x="1248" y="100"/>
                    <a:pt x="1248" y="100"/>
                    <a:pt x="1248" y="100"/>
                  </a:cubicBezTo>
                  <a:cubicBezTo>
                    <a:pt x="1248" y="99"/>
                    <a:pt x="1248" y="99"/>
                    <a:pt x="1248" y="99"/>
                  </a:cubicBezTo>
                  <a:cubicBezTo>
                    <a:pt x="1253" y="99"/>
                    <a:pt x="1253" y="99"/>
                    <a:pt x="1253" y="99"/>
                  </a:cubicBezTo>
                  <a:cubicBezTo>
                    <a:pt x="1253" y="96"/>
                    <a:pt x="1253" y="96"/>
                    <a:pt x="1253" y="96"/>
                  </a:cubicBezTo>
                  <a:cubicBezTo>
                    <a:pt x="1262" y="96"/>
                    <a:pt x="1262" y="96"/>
                    <a:pt x="1262" y="96"/>
                  </a:cubicBezTo>
                  <a:cubicBezTo>
                    <a:pt x="1262" y="95"/>
                    <a:pt x="1262" y="95"/>
                    <a:pt x="1262" y="95"/>
                  </a:cubicBezTo>
                  <a:cubicBezTo>
                    <a:pt x="1289" y="95"/>
                    <a:pt x="1289" y="95"/>
                    <a:pt x="1289" y="95"/>
                  </a:cubicBezTo>
                  <a:cubicBezTo>
                    <a:pt x="1289" y="92"/>
                    <a:pt x="1289" y="92"/>
                    <a:pt x="1289" y="92"/>
                  </a:cubicBezTo>
                  <a:cubicBezTo>
                    <a:pt x="1294" y="92"/>
                    <a:pt x="1294" y="92"/>
                    <a:pt x="1294" y="92"/>
                  </a:cubicBezTo>
                  <a:cubicBezTo>
                    <a:pt x="1294" y="91"/>
                    <a:pt x="1294" y="91"/>
                    <a:pt x="1294" y="91"/>
                  </a:cubicBezTo>
                  <a:cubicBezTo>
                    <a:pt x="1300" y="91"/>
                    <a:pt x="1300" y="91"/>
                    <a:pt x="1300" y="91"/>
                  </a:cubicBezTo>
                  <a:cubicBezTo>
                    <a:pt x="1300" y="90"/>
                    <a:pt x="1300" y="90"/>
                    <a:pt x="1300" y="90"/>
                  </a:cubicBezTo>
                  <a:cubicBezTo>
                    <a:pt x="1310" y="90"/>
                    <a:pt x="1310" y="90"/>
                    <a:pt x="1310" y="90"/>
                  </a:cubicBezTo>
                  <a:cubicBezTo>
                    <a:pt x="1310" y="89"/>
                    <a:pt x="1310" y="89"/>
                    <a:pt x="1310" y="89"/>
                  </a:cubicBezTo>
                  <a:cubicBezTo>
                    <a:pt x="1315" y="89"/>
                    <a:pt x="1315" y="89"/>
                    <a:pt x="1315" y="89"/>
                  </a:cubicBezTo>
                  <a:cubicBezTo>
                    <a:pt x="1315" y="87"/>
                    <a:pt x="1315" y="87"/>
                    <a:pt x="1315" y="87"/>
                  </a:cubicBezTo>
                  <a:cubicBezTo>
                    <a:pt x="1331" y="87"/>
                    <a:pt x="1331" y="87"/>
                    <a:pt x="1331" y="87"/>
                  </a:cubicBezTo>
                  <a:cubicBezTo>
                    <a:pt x="1331" y="84"/>
                    <a:pt x="1331" y="84"/>
                    <a:pt x="1331" y="84"/>
                  </a:cubicBezTo>
                  <a:cubicBezTo>
                    <a:pt x="1334" y="84"/>
                    <a:pt x="1334" y="84"/>
                    <a:pt x="1334" y="84"/>
                  </a:cubicBezTo>
                  <a:cubicBezTo>
                    <a:pt x="1334" y="81"/>
                    <a:pt x="1334" y="81"/>
                    <a:pt x="1334" y="81"/>
                  </a:cubicBezTo>
                  <a:cubicBezTo>
                    <a:pt x="1341" y="81"/>
                    <a:pt x="1341" y="81"/>
                    <a:pt x="1341" y="81"/>
                  </a:cubicBezTo>
                  <a:cubicBezTo>
                    <a:pt x="1341" y="80"/>
                    <a:pt x="1341" y="80"/>
                    <a:pt x="1341" y="80"/>
                  </a:cubicBezTo>
                  <a:cubicBezTo>
                    <a:pt x="1345" y="80"/>
                    <a:pt x="1345" y="80"/>
                    <a:pt x="1345" y="80"/>
                  </a:cubicBezTo>
                  <a:cubicBezTo>
                    <a:pt x="1345" y="77"/>
                    <a:pt x="1345" y="77"/>
                    <a:pt x="1345" y="77"/>
                  </a:cubicBezTo>
                  <a:cubicBezTo>
                    <a:pt x="1351" y="77"/>
                    <a:pt x="1351" y="77"/>
                    <a:pt x="1351" y="77"/>
                  </a:cubicBezTo>
                  <a:cubicBezTo>
                    <a:pt x="1351" y="75"/>
                    <a:pt x="1351" y="75"/>
                    <a:pt x="1351" y="75"/>
                  </a:cubicBezTo>
                  <a:cubicBezTo>
                    <a:pt x="1355" y="75"/>
                    <a:pt x="1355" y="75"/>
                    <a:pt x="1355" y="75"/>
                  </a:cubicBezTo>
                  <a:cubicBezTo>
                    <a:pt x="1355" y="74"/>
                    <a:pt x="1355" y="74"/>
                    <a:pt x="1355" y="74"/>
                  </a:cubicBezTo>
                  <a:cubicBezTo>
                    <a:pt x="1362" y="74"/>
                    <a:pt x="1362" y="74"/>
                    <a:pt x="1362" y="74"/>
                  </a:cubicBezTo>
                  <a:cubicBezTo>
                    <a:pt x="1362" y="73"/>
                    <a:pt x="1362" y="73"/>
                    <a:pt x="1362" y="73"/>
                  </a:cubicBezTo>
                  <a:cubicBezTo>
                    <a:pt x="1365" y="73"/>
                    <a:pt x="1365" y="73"/>
                    <a:pt x="1365" y="73"/>
                  </a:cubicBezTo>
                  <a:cubicBezTo>
                    <a:pt x="1365" y="70"/>
                    <a:pt x="1365" y="70"/>
                    <a:pt x="1365" y="70"/>
                  </a:cubicBezTo>
                  <a:cubicBezTo>
                    <a:pt x="1376" y="70"/>
                    <a:pt x="1376" y="70"/>
                    <a:pt x="1376" y="70"/>
                  </a:cubicBezTo>
                  <a:cubicBezTo>
                    <a:pt x="1376" y="68"/>
                    <a:pt x="1376" y="68"/>
                    <a:pt x="1376" y="68"/>
                  </a:cubicBezTo>
                  <a:cubicBezTo>
                    <a:pt x="1392" y="68"/>
                    <a:pt x="1392" y="68"/>
                    <a:pt x="1392" y="68"/>
                  </a:cubicBezTo>
                  <a:cubicBezTo>
                    <a:pt x="1392" y="67"/>
                    <a:pt x="1392" y="67"/>
                    <a:pt x="1392" y="67"/>
                  </a:cubicBezTo>
                  <a:cubicBezTo>
                    <a:pt x="1406" y="67"/>
                    <a:pt x="1406" y="67"/>
                    <a:pt x="1406" y="67"/>
                  </a:cubicBezTo>
                  <a:cubicBezTo>
                    <a:pt x="1406" y="65"/>
                    <a:pt x="1406" y="65"/>
                    <a:pt x="1406" y="65"/>
                  </a:cubicBezTo>
                  <a:cubicBezTo>
                    <a:pt x="1434" y="65"/>
                    <a:pt x="1434" y="65"/>
                    <a:pt x="1434" y="65"/>
                  </a:cubicBezTo>
                  <a:cubicBezTo>
                    <a:pt x="1434" y="62"/>
                    <a:pt x="1434" y="62"/>
                    <a:pt x="1434" y="62"/>
                  </a:cubicBezTo>
                  <a:cubicBezTo>
                    <a:pt x="1448" y="62"/>
                    <a:pt x="1448" y="62"/>
                    <a:pt x="1448" y="62"/>
                  </a:cubicBezTo>
                  <a:cubicBezTo>
                    <a:pt x="1448" y="60"/>
                    <a:pt x="1448" y="60"/>
                    <a:pt x="1448" y="60"/>
                  </a:cubicBezTo>
                  <a:cubicBezTo>
                    <a:pt x="1454" y="60"/>
                    <a:pt x="1454" y="60"/>
                    <a:pt x="1454" y="60"/>
                  </a:cubicBezTo>
                  <a:cubicBezTo>
                    <a:pt x="1454" y="58"/>
                    <a:pt x="1454" y="58"/>
                    <a:pt x="1454" y="58"/>
                  </a:cubicBezTo>
                  <a:cubicBezTo>
                    <a:pt x="1459" y="58"/>
                    <a:pt x="1459" y="58"/>
                    <a:pt x="1459" y="58"/>
                  </a:cubicBezTo>
                  <a:cubicBezTo>
                    <a:pt x="1459" y="56"/>
                    <a:pt x="1459" y="56"/>
                    <a:pt x="1459" y="56"/>
                  </a:cubicBezTo>
                  <a:cubicBezTo>
                    <a:pt x="1469" y="56"/>
                    <a:pt x="1469" y="56"/>
                    <a:pt x="1469" y="56"/>
                  </a:cubicBezTo>
                  <a:cubicBezTo>
                    <a:pt x="1469" y="54"/>
                    <a:pt x="1469" y="54"/>
                    <a:pt x="1469" y="54"/>
                  </a:cubicBezTo>
                  <a:cubicBezTo>
                    <a:pt x="1473" y="54"/>
                    <a:pt x="1473" y="54"/>
                    <a:pt x="1473" y="54"/>
                  </a:cubicBezTo>
                  <a:cubicBezTo>
                    <a:pt x="1478" y="54"/>
                    <a:pt x="1478" y="54"/>
                    <a:pt x="1478" y="54"/>
                  </a:cubicBezTo>
                  <a:cubicBezTo>
                    <a:pt x="1478" y="53"/>
                    <a:pt x="1478" y="53"/>
                    <a:pt x="1478" y="53"/>
                  </a:cubicBezTo>
                  <a:cubicBezTo>
                    <a:pt x="1482" y="53"/>
                    <a:pt x="1482" y="53"/>
                    <a:pt x="1482" y="53"/>
                  </a:cubicBezTo>
                  <a:cubicBezTo>
                    <a:pt x="1482" y="51"/>
                    <a:pt x="1482" y="51"/>
                    <a:pt x="1482" y="51"/>
                  </a:cubicBezTo>
                  <a:cubicBezTo>
                    <a:pt x="1499" y="51"/>
                    <a:pt x="1499" y="51"/>
                    <a:pt x="1499" y="51"/>
                  </a:cubicBezTo>
                  <a:cubicBezTo>
                    <a:pt x="1499" y="49"/>
                    <a:pt x="1499" y="49"/>
                    <a:pt x="1499" y="49"/>
                  </a:cubicBezTo>
                  <a:cubicBezTo>
                    <a:pt x="1513" y="49"/>
                    <a:pt x="1513" y="49"/>
                    <a:pt x="1513" y="49"/>
                  </a:cubicBezTo>
                  <a:cubicBezTo>
                    <a:pt x="1513" y="47"/>
                    <a:pt x="1513" y="47"/>
                    <a:pt x="1513" y="47"/>
                  </a:cubicBezTo>
                  <a:cubicBezTo>
                    <a:pt x="1520" y="47"/>
                    <a:pt x="1520" y="47"/>
                    <a:pt x="1520" y="47"/>
                  </a:cubicBezTo>
                  <a:cubicBezTo>
                    <a:pt x="1520" y="46"/>
                    <a:pt x="1520" y="46"/>
                    <a:pt x="1520" y="46"/>
                  </a:cubicBezTo>
                  <a:cubicBezTo>
                    <a:pt x="1524" y="46"/>
                    <a:pt x="1524" y="46"/>
                    <a:pt x="1524" y="46"/>
                  </a:cubicBezTo>
                  <a:cubicBezTo>
                    <a:pt x="1524" y="44"/>
                    <a:pt x="1524" y="44"/>
                    <a:pt x="1524" y="44"/>
                  </a:cubicBezTo>
                  <a:cubicBezTo>
                    <a:pt x="1530" y="44"/>
                    <a:pt x="1530" y="44"/>
                    <a:pt x="1530" y="44"/>
                  </a:cubicBezTo>
                  <a:cubicBezTo>
                    <a:pt x="1530" y="42"/>
                    <a:pt x="1530" y="42"/>
                    <a:pt x="1530" y="42"/>
                  </a:cubicBezTo>
                  <a:cubicBezTo>
                    <a:pt x="1535" y="42"/>
                    <a:pt x="1535" y="42"/>
                    <a:pt x="1535" y="42"/>
                  </a:cubicBezTo>
                  <a:cubicBezTo>
                    <a:pt x="1535" y="40"/>
                    <a:pt x="1535" y="40"/>
                    <a:pt x="1535" y="40"/>
                  </a:cubicBezTo>
                  <a:cubicBezTo>
                    <a:pt x="1551" y="40"/>
                    <a:pt x="1551" y="40"/>
                    <a:pt x="1551" y="40"/>
                  </a:cubicBezTo>
                  <a:cubicBezTo>
                    <a:pt x="1551" y="39"/>
                    <a:pt x="1551" y="39"/>
                    <a:pt x="1551" y="39"/>
                  </a:cubicBezTo>
                  <a:cubicBezTo>
                    <a:pt x="1565" y="39"/>
                    <a:pt x="1565" y="39"/>
                    <a:pt x="1565" y="39"/>
                  </a:cubicBezTo>
                  <a:cubicBezTo>
                    <a:pt x="1565" y="37"/>
                    <a:pt x="1565" y="37"/>
                    <a:pt x="1565" y="37"/>
                  </a:cubicBezTo>
                  <a:cubicBezTo>
                    <a:pt x="1571" y="37"/>
                    <a:pt x="1571" y="37"/>
                    <a:pt x="1571" y="37"/>
                  </a:cubicBezTo>
                  <a:cubicBezTo>
                    <a:pt x="1571" y="37"/>
                    <a:pt x="1571" y="37"/>
                    <a:pt x="1571" y="37"/>
                  </a:cubicBezTo>
                  <a:cubicBezTo>
                    <a:pt x="1575" y="37"/>
                    <a:pt x="1575" y="37"/>
                    <a:pt x="1575" y="37"/>
                  </a:cubicBezTo>
                  <a:cubicBezTo>
                    <a:pt x="1575" y="34"/>
                    <a:pt x="1575" y="34"/>
                    <a:pt x="1575" y="34"/>
                  </a:cubicBezTo>
                  <a:cubicBezTo>
                    <a:pt x="1581" y="34"/>
                    <a:pt x="1581" y="34"/>
                    <a:pt x="1581" y="34"/>
                  </a:cubicBezTo>
                  <a:cubicBezTo>
                    <a:pt x="1581" y="33"/>
                    <a:pt x="1581" y="33"/>
                    <a:pt x="1581" y="33"/>
                  </a:cubicBezTo>
                  <a:cubicBezTo>
                    <a:pt x="1595" y="33"/>
                    <a:pt x="1595" y="33"/>
                    <a:pt x="1595" y="33"/>
                  </a:cubicBezTo>
                  <a:cubicBezTo>
                    <a:pt x="1595" y="32"/>
                    <a:pt x="1595" y="32"/>
                    <a:pt x="1595" y="32"/>
                  </a:cubicBezTo>
                  <a:cubicBezTo>
                    <a:pt x="1622" y="32"/>
                    <a:pt x="1622" y="32"/>
                    <a:pt x="1622" y="32"/>
                  </a:cubicBezTo>
                  <a:cubicBezTo>
                    <a:pt x="1622" y="29"/>
                    <a:pt x="1622" y="29"/>
                    <a:pt x="1622" y="29"/>
                  </a:cubicBezTo>
                  <a:cubicBezTo>
                    <a:pt x="1633" y="29"/>
                    <a:pt x="1633" y="29"/>
                    <a:pt x="1633" y="29"/>
                  </a:cubicBezTo>
                  <a:cubicBezTo>
                    <a:pt x="1633" y="28"/>
                    <a:pt x="1633" y="28"/>
                    <a:pt x="1633" y="28"/>
                  </a:cubicBezTo>
                  <a:cubicBezTo>
                    <a:pt x="1637" y="28"/>
                    <a:pt x="1637" y="28"/>
                    <a:pt x="1637" y="28"/>
                  </a:cubicBezTo>
                  <a:cubicBezTo>
                    <a:pt x="1637" y="25"/>
                    <a:pt x="1637" y="25"/>
                    <a:pt x="1637" y="25"/>
                  </a:cubicBezTo>
                  <a:cubicBezTo>
                    <a:pt x="1663" y="25"/>
                    <a:pt x="1663" y="25"/>
                    <a:pt x="1663" y="25"/>
                  </a:cubicBezTo>
                  <a:cubicBezTo>
                    <a:pt x="1663" y="24"/>
                    <a:pt x="1663" y="24"/>
                    <a:pt x="1663" y="24"/>
                  </a:cubicBezTo>
                  <a:cubicBezTo>
                    <a:pt x="1667" y="24"/>
                    <a:pt x="1667" y="24"/>
                    <a:pt x="1667" y="24"/>
                  </a:cubicBezTo>
                  <a:cubicBezTo>
                    <a:pt x="1678" y="24"/>
                    <a:pt x="1678" y="24"/>
                    <a:pt x="1678" y="24"/>
                  </a:cubicBezTo>
                  <a:cubicBezTo>
                    <a:pt x="1678" y="22"/>
                    <a:pt x="1678" y="22"/>
                    <a:pt x="1678" y="22"/>
                  </a:cubicBezTo>
                  <a:cubicBezTo>
                    <a:pt x="1699" y="22"/>
                    <a:pt x="1699" y="22"/>
                    <a:pt x="1699" y="22"/>
                  </a:cubicBezTo>
                  <a:cubicBezTo>
                    <a:pt x="1699" y="20"/>
                    <a:pt x="1699" y="20"/>
                    <a:pt x="1699" y="20"/>
                  </a:cubicBezTo>
                  <a:cubicBezTo>
                    <a:pt x="1709" y="20"/>
                    <a:pt x="1709" y="20"/>
                    <a:pt x="1709" y="20"/>
                  </a:cubicBezTo>
                  <a:cubicBezTo>
                    <a:pt x="1709" y="18"/>
                    <a:pt x="1709" y="18"/>
                    <a:pt x="1709" y="18"/>
                  </a:cubicBezTo>
                  <a:cubicBezTo>
                    <a:pt x="1720" y="18"/>
                    <a:pt x="1720" y="18"/>
                    <a:pt x="1720" y="18"/>
                  </a:cubicBezTo>
                  <a:cubicBezTo>
                    <a:pt x="1720" y="17"/>
                    <a:pt x="1720" y="17"/>
                    <a:pt x="1720" y="17"/>
                  </a:cubicBezTo>
                  <a:cubicBezTo>
                    <a:pt x="1729" y="17"/>
                    <a:pt x="1729" y="17"/>
                    <a:pt x="1729" y="17"/>
                  </a:cubicBezTo>
                  <a:cubicBezTo>
                    <a:pt x="1729" y="15"/>
                    <a:pt x="1729" y="15"/>
                    <a:pt x="1729" y="15"/>
                  </a:cubicBezTo>
                  <a:cubicBezTo>
                    <a:pt x="1733" y="15"/>
                    <a:pt x="1733" y="15"/>
                    <a:pt x="1733" y="15"/>
                  </a:cubicBezTo>
                  <a:cubicBezTo>
                    <a:pt x="1733" y="14"/>
                    <a:pt x="1733" y="14"/>
                    <a:pt x="1733" y="14"/>
                  </a:cubicBezTo>
                  <a:cubicBezTo>
                    <a:pt x="1750" y="14"/>
                    <a:pt x="1750" y="14"/>
                    <a:pt x="1750" y="14"/>
                  </a:cubicBezTo>
                  <a:cubicBezTo>
                    <a:pt x="1750" y="13"/>
                    <a:pt x="1750" y="13"/>
                    <a:pt x="1750" y="13"/>
                  </a:cubicBezTo>
                  <a:cubicBezTo>
                    <a:pt x="1802" y="13"/>
                    <a:pt x="1802" y="13"/>
                    <a:pt x="1802" y="13"/>
                  </a:cubicBezTo>
                  <a:cubicBezTo>
                    <a:pt x="1802" y="10"/>
                    <a:pt x="1802" y="10"/>
                    <a:pt x="1802" y="10"/>
                  </a:cubicBezTo>
                  <a:cubicBezTo>
                    <a:pt x="1812" y="10"/>
                    <a:pt x="1812" y="10"/>
                    <a:pt x="1812" y="10"/>
                  </a:cubicBezTo>
                  <a:cubicBezTo>
                    <a:pt x="1812" y="7"/>
                    <a:pt x="1812" y="7"/>
                    <a:pt x="1812" y="7"/>
                  </a:cubicBezTo>
                  <a:cubicBezTo>
                    <a:pt x="1831" y="7"/>
                    <a:pt x="1831" y="7"/>
                    <a:pt x="1831" y="7"/>
                  </a:cubicBezTo>
                  <a:cubicBezTo>
                    <a:pt x="1831" y="5"/>
                    <a:pt x="1831" y="5"/>
                    <a:pt x="1831" y="5"/>
                  </a:cubicBezTo>
                  <a:cubicBezTo>
                    <a:pt x="1847" y="5"/>
                    <a:pt x="1847" y="5"/>
                    <a:pt x="1847" y="5"/>
                  </a:cubicBezTo>
                  <a:cubicBezTo>
                    <a:pt x="1847" y="4"/>
                    <a:pt x="1847" y="4"/>
                    <a:pt x="1847" y="4"/>
                  </a:cubicBezTo>
                  <a:cubicBezTo>
                    <a:pt x="1863" y="4"/>
                    <a:pt x="1863" y="4"/>
                    <a:pt x="1863" y="4"/>
                  </a:cubicBezTo>
                  <a:cubicBezTo>
                    <a:pt x="1863" y="2"/>
                    <a:pt x="1863" y="2"/>
                    <a:pt x="1863" y="2"/>
                  </a:cubicBezTo>
                  <a:cubicBezTo>
                    <a:pt x="1868" y="2"/>
                    <a:pt x="1868" y="2"/>
                    <a:pt x="1868" y="2"/>
                  </a:cubicBezTo>
                  <a:cubicBezTo>
                    <a:pt x="1868" y="0"/>
                    <a:pt x="1868" y="0"/>
                    <a:pt x="1868" y="0"/>
                  </a:cubicBezTo>
                </a:path>
              </a:pathLst>
            </a:custGeom>
            <a:noFill/>
            <a:ln w="22225" cap="flat">
              <a:solidFill>
                <a:srgbClr val="FF4DC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rgbClr val="404040"/>
                </a:solidFill>
                <a:latin typeface="Arial"/>
              </a:endParaRPr>
            </a:p>
          </p:txBody>
        </p:sp>
        <p:sp>
          <p:nvSpPr>
            <p:cNvPr id="130" name="Freeform 6"/>
            <p:cNvSpPr>
              <a:spLocks/>
            </p:cNvSpPr>
            <p:nvPr/>
          </p:nvSpPr>
          <p:spPr bwMode="auto">
            <a:xfrm>
              <a:off x="2168056" y="3009670"/>
              <a:ext cx="5548772" cy="1434875"/>
            </a:xfrm>
            <a:custGeom>
              <a:avLst/>
              <a:gdLst>
                <a:gd name="T0" fmla="*/ 4299 w 4417"/>
                <a:gd name="T1" fmla="*/ 19 h 1119"/>
                <a:gd name="T2" fmla="*/ 4140 w 4417"/>
                <a:gd name="T3" fmla="*/ 36 h 1119"/>
                <a:gd name="T4" fmla="*/ 4029 w 4417"/>
                <a:gd name="T5" fmla="*/ 48 h 1119"/>
                <a:gd name="T6" fmla="*/ 3960 w 4417"/>
                <a:gd name="T7" fmla="*/ 74 h 1119"/>
                <a:gd name="T8" fmla="*/ 3847 w 4417"/>
                <a:gd name="T9" fmla="*/ 88 h 1119"/>
                <a:gd name="T10" fmla="*/ 3717 w 4417"/>
                <a:gd name="T11" fmla="*/ 103 h 1119"/>
                <a:gd name="T12" fmla="*/ 3596 w 4417"/>
                <a:gd name="T13" fmla="*/ 122 h 1119"/>
                <a:gd name="T14" fmla="*/ 3532 w 4417"/>
                <a:gd name="T15" fmla="*/ 141 h 1119"/>
                <a:gd name="T16" fmla="*/ 3426 w 4417"/>
                <a:gd name="T17" fmla="*/ 157 h 1119"/>
                <a:gd name="T18" fmla="*/ 3293 w 4417"/>
                <a:gd name="T19" fmla="*/ 169 h 1119"/>
                <a:gd name="T20" fmla="*/ 3232 w 4417"/>
                <a:gd name="T21" fmla="*/ 188 h 1119"/>
                <a:gd name="T22" fmla="*/ 3172 w 4417"/>
                <a:gd name="T23" fmla="*/ 202 h 1119"/>
                <a:gd name="T24" fmla="*/ 3099 w 4417"/>
                <a:gd name="T25" fmla="*/ 219 h 1119"/>
                <a:gd name="T26" fmla="*/ 3002 w 4417"/>
                <a:gd name="T27" fmla="*/ 233 h 1119"/>
                <a:gd name="T28" fmla="*/ 2941 w 4417"/>
                <a:gd name="T29" fmla="*/ 252 h 1119"/>
                <a:gd name="T30" fmla="*/ 2870 w 4417"/>
                <a:gd name="T31" fmla="*/ 266 h 1119"/>
                <a:gd name="T32" fmla="*/ 2782 w 4417"/>
                <a:gd name="T33" fmla="*/ 283 h 1119"/>
                <a:gd name="T34" fmla="*/ 2702 w 4417"/>
                <a:gd name="T35" fmla="*/ 300 h 1119"/>
                <a:gd name="T36" fmla="*/ 2612 w 4417"/>
                <a:gd name="T37" fmla="*/ 321 h 1119"/>
                <a:gd name="T38" fmla="*/ 2491 w 4417"/>
                <a:gd name="T39" fmla="*/ 335 h 1119"/>
                <a:gd name="T40" fmla="*/ 2418 w 4417"/>
                <a:gd name="T41" fmla="*/ 350 h 1119"/>
                <a:gd name="T42" fmla="*/ 2335 w 4417"/>
                <a:gd name="T43" fmla="*/ 366 h 1119"/>
                <a:gd name="T44" fmla="*/ 2252 w 4417"/>
                <a:gd name="T45" fmla="*/ 380 h 1119"/>
                <a:gd name="T46" fmla="*/ 2131 w 4417"/>
                <a:gd name="T47" fmla="*/ 402 h 1119"/>
                <a:gd name="T48" fmla="*/ 2008 w 4417"/>
                <a:gd name="T49" fmla="*/ 416 h 1119"/>
                <a:gd name="T50" fmla="*/ 1944 w 4417"/>
                <a:gd name="T51" fmla="*/ 430 h 1119"/>
                <a:gd name="T52" fmla="*/ 1888 w 4417"/>
                <a:gd name="T53" fmla="*/ 447 h 1119"/>
                <a:gd name="T54" fmla="*/ 1791 w 4417"/>
                <a:gd name="T55" fmla="*/ 471 h 1119"/>
                <a:gd name="T56" fmla="*/ 1717 w 4417"/>
                <a:gd name="T57" fmla="*/ 485 h 1119"/>
                <a:gd name="T58" fmla="*/ 1644 w 4417"/>
                <a:gd name="T59" fmla="*/ 499 h 1119"/>
                <a:gd name="T60" fmla="*/ 1535 w 4417"/>
                <a:gd name="T61" fmla="*/ 523 h 1119"/>
                <a:gd name="T62" fmla="*/ 1438 w 4417"/>
                <a:gd name="T63" fmla="*/ 535 h 1119"/>
                <a:gd name="T64" fmla="*/ 1367 w 4417"/>
                <a:gd name="T65" fmla="*/ 556 h 1119"/>
                <a:gd name="T66" fmla="*/ 1294 w 4417"/>
                <a:gd name="T67" fmla="*/ 568 h 1119"/>
                <a:gd name="T68" fmla="*/ 1244 w 4417"/>
                <a:gd name="T69" fmla="*/ 587 h 1119"/>
                <a:gd name="T70" fmla="*/ 1187 w 4417"/>
                <a:gd name="T71" fmla="*/ 606 h 1119"/>
                <a:gd name="T72" fmla="*/ 1088 w 4417"/>
                <a:gd name="T73" fmla="*/ 632 h 1119"/>
                <a:gd name="T74" fmla="*/ 1041 w 4417"/>
                <a:gd name="T75" fmla="*/ 651 h 1119"/>
                <a:gd name="T76" fmla="*/ 991 w 4417"/>
                <a:gd name="T77" fmla="*/ 677 h 1119"/>
                <a:gd name="T78" fmla="*/ 927 w 4417"/>
                <a:gd name="T79" fmla="*/ 694 h 1119"/>
                <a:gd name="T80" fmla="*/ 870 w 4417"/>
                <a:gd name="T81" fmla="*/ 713 h 1119"/>
                <a:gd name="T82" fmla="*/ 821 w 4417"/>
                <a:gd name="T83" fmla="*/ 734 h 1119"/>
                <a:gd name="T84" fmla="*/ 773 w 4417"/>
                <a:gd name="T85" fmla="*/ 751 h 1119"/>
                <a:gd name="T86" fmla="*/ 714 w 4417"/>
                <a:gd name="T87" fmla="*/ 770 h 1119"/>
                <a:gd name="T88" fmla="*/ 650 w 4417"/>
                <a:gd name="T89" fmla="*/ 794 h 1119"/>
                <a:gd name="T90" fmla="*/ 601 w 4417"/>
                <a:gd name="T91" fmla="*/ 820 h 1119"/>
                <a:gd name="T92" fmla="*/ 553 w 4417"/>
                <a:gd name="T93" fmla="*/ 839 h 1119"/>
                <a:gd name="T94" fmla="*/ 504 w 4417"/>
                <a:gd name="T95" fmla="*/ 863 h 1119"/>
                <a:gd name="T96" fmla="*/ 447 w 4417"/>
                <a:gd name="T97" fmla="*/ 877 h 1119"/>
                <a:gd name="T98" fmla="*/ 397 w 4417"/>
                <a:gd name="T99" fmla="*/ 891 h 1119"/>
                <a:gd name="T100" fmla="*/ 347 w 4417"/>
                <a:gd name="T101" fmla="*/ 910 h 1119"/>
                <a:gd name="T102" fmla="*/ 300 w 4417"/>
                <a:gd name="T103" fmla="*/ 927 h 1119"/>
                <a:gd name="T104" fmla="*/ 250 w 4417"/>
                <a:gd name="T105" fmla="*/ 960 h 1119"/>
                <a:gd name="T106" fmla="*/ 196 w 4417"/>
                <a:gd name="T107" fmla="*/ 986 h 1119"/>
                <a:gd name="T108" fmla="*/ 146 w 4417"/>
                <a:gd name="T109" fmla="*/ 1015 h 1119"/>
                <a:gd name="T110" fmla="*/ 94 w 4417"/>
                <a:gd name="T111" fmla="*/ 1058 h 1119"/>
                <a:gd name="T112" fmla="*/ 33 w 4417"/>
                <a:gd name="T113" fmla="*/ 1103 h 1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17" h="1119">
                  <a:moveTo>
                    <a:pt x="4417" y="0"/>
                  </a:moveTo>
                  <a:lnTo>
                    <a:pt x="4405" y="0"/>
                  </a:lnTo>
                  <a:lnTo>
                    <a:pt x="4405" y="7"/>
                  </a:lnTo>
                  <a:lnTo>
                    <a:pt x="4370" y="7"/>
                  </a:lnTo>
                  <a:lnTo>
                    <a:pt x="4370" y="10"/>
                  </a:lnTo>
                  <a:lnTo>
                    <a:pt x="4336" y="10"/>
                  </a:lnTo>
                  <a:lnTo>
                    <a:pt x="4336" y="19"/>
                  </a:lnTo>
                  <a:lnTo>
                    <a:pt x="4299" y="19"/>
                  </a:lnTo>
                  <a:lnTo>
                    <a:pt x="4294" y="22"/>
                  </a:lnTo>
                  <a:lnTo>
                    <a:pt x="4268" y="22"/>
                  </a:lnTo>
                  <a:lnTo>
                    <a:pt x="4268" y="26"/>
                  </a:lnTo>
                  <a:lnTo>
                    <a:pt x="4261" y="26"/>
                  </a:lnTo>
                  <a:lnTo>
                    <a:pt x="4261" y="31"/>
                  </a:lnTo>
                  <a:lnTo>
                    <a:pt x="4211" y="31"/>
                  </a:lnTo>
                  <a:lnTo>
                    <a:pt x="4211" y="36"/>
                  </a:lnTo>
                  <a:lnTo>
                    <a:pt x="4140" y="36"/>
                  </a:lnTo>
                  <a:lnTo>
                    <a:pt x="4140" y="41"/>
                  </a:lnTo>
                  <a:lnTo>
                    <a:pt x="4102" y="41"/>
                  </a:lnTo>
                  <a:lnTo>
                    <a:pt x="4102" y="43"/>
                  </a:lnTo>
                  <a:lnTo>
                    <a:pt x="4093" y="43"/>
                  </a:lnTo>
                  <a:lnTo>
                    <a:pt x="4093" y="45"/>
                  </a:lnTo>
                  <a:lnTo>
                    <a:pt x="4053" y="45"/>
                  </a:lnTo>
                  <a:lnTo>
                    <a:pt x="4053" y="48"/>
                  </a:lnTo>
                  <a:lnTo>
                    <a:pt x="4029" y="48"/>
                  </a:lnTo>
                  <a:lnTo>
                    <a:pt x="4029" y="62"/>
                  </a:lnTo>
                  <a:lnTo>
                    <a:pt x="4019" y="62"/>
                  </a:lnTo>
                  <a:lnTo>
                    <a:pt x="4019" y="64"/>
                  </a:lnTo>
                  <a:lnTo>
                    <a:pt x="4005" y="64"/>
                  </a:lnTo>
                  <a:lnTo>
                    <a:pt x="3996" y="64"/>
                  </a:lnTo>
                  <a:lnTo>
                    <a:pt x="3996" y="69"/>
                  </a:lnTo>
                  <a:lnTo>
                    <a:pt x="3960" y="69"/>
                  </a:lnTo>
                  <a:lnTo>
                    <a:pt x="3960" y="74"/>
                  </a:lnTo>
                  <a:lnTo>
                    <a:pt x="3937" y="74"/>
                  </a:lnTo>
                  <a:lnTo>
                    <a:pt x="3937" y="76"/>
                  </a:lnTo>
                  <a:lnTo>
                    <a:pt x="3922" y="76"/>
                  </a:lnTo>
                  <a:lnTo>
                    <a:pt x="3922" y="81"/>
                  </a:lnTo>
                  <a:lnTo>
                    <a:pt x="3911" y="81"/>
                  </a:lnTo>
                  <a:lnTo>
                    <a:pt x="3911" y="86"/>
                  </a:lnTo>
                  <a:lnTo>
                    <a:pt x="3847" y="86"/>
                  </a:lnTo>
                  <a:lnTo>
                    <a:pt x="3847" y="88"/>
                  </a:lnTo>
                  <a:lnTo>
                    <a:pt x="3814" y="88"/>
                  </a:lnTo>
                  <a:lnTo>
                    <a:pt x="3814" y="93"/>
                  </a:lnTo>
                  <a:lnTo>
                    <a:pt x="3799" y="93"/>
                  </a:lnTo>
                  <a:lnTo>
                    <a:pt x="3799" y="95"/>
                  </a:lnTo>
                  <a:lnTo>
                    <a:pt x="3790" y="95"/>
                  </a:lnTo>
                  <a:lnTo>
                    <a:pt x="3790" y="98"/>
                  </a:lnTo>
                  <a:lnTo>
                    <a:pt x="3717" y="98"/>
                  </a:lnTo>
                  <a:lnTo>
                    <a:pt x="3717" y="103"/>
                  </a:lnTo>
                  <a:lnTo>
                    <a:pt x="3679" y="103"/>
                  </a:lnTo>
                  <a:lnTo>
                    <a:pt x="3679" y="107"/>
                  </a:lnTo>
                  <a:lnTo>
                    <a:pt x="3643" y="107"/>
                  </a:lnTo>
                  <a:lnTo>
                    <a:pt x="3643" y="110"/>
                  </a:lnTo>
                  <a:lnTo>
                    <a:pt x="3620" y="110"/>
                  </a:lnTo>
                  <a:lnTo>
                    <a:pt x="3620" y="119"/>
                  </a:lnTo>
                  <a:lnTo>
                    <a:pt x="3596" y="119"/>
                  </a:lnTo>
                  <a:lnTo>
                    <a:pt x="3596" y="122"/>
                  </a:lnTo>
                  <a:lnTo>
                    <a:pt x="3579" y="122"/>
                  </a:lnTo>
                  <a:lnTo>
                    <a:pt x="3579" y="126"/>
                  </a:lnTo>
                  <a:lnTo>
                    <a:pt x="3570" y="126"/>
                  </a:lnTo>
                  <a:lnTo>
                    <a:pt x="3570" y="129"/>
                  </a:lnTo>
                  <a:lnTo>
                    <a:pt x="3556" y="129"/>
                  </a:lnTo>
                  <a:lnTo>
                    <a:pt x="3556" y="133"/>
                  </a:lnTo>
                  <a:lnTo>
                    <a:pt x="3532" y="133"/>
                  </a:lnTo>
                  <a:lnTo>
                    <a:pt x="3532" y="141"/>
                  </a:lnTo>
                  <a:lnTo>
                    <a:pt x="3508" y="141"/>
                  </a:lnTo>
                  <a:lnTo>
                    <a:pt x="3508" y="145"/>
                  </a:lnTo>
                  <a:lnTo>
                    <a:pt x="3473" y="145"/>
                  </a:lnTo>
                  <a:lnTo>
                    <a:pt x="3473" y="148"/>
                  </a:lnTo>
                  <a:lnTo>
                    <a:pt x="3440" y="148"/>
                  </a:lnTo>
                  <a:lnTo>
                    <a:pt x="3440" y="152"/>
                  </a:lnTo>
                  <a:lnTo>
                    <a:pt x="3426" y="152"/>
                  </a:lnTo>
                  <a:lnTo>
                    <a:pt x="3426" y="157"/>
                  </a:lnTo>
                  <a:lnTo>
                    <a:pt x="3402" y="157"/>
                  </a:lnTo>
                  <a:lnTo>
                    <a:pt x="3402" y="160"/>
                  </a:lnTo>
                  <a:lnTo>
                    <a:pt x="3366" y="160"/>
                  </a:lnTo>
                  <a:lnTo>
                    <a:pt x="3366" y="162"/>
                  </a:lnTo>
                  <a:lnTo>
                    <a:pt x="3343" y="162"/>
                  </a:lnTo>
                  <a:lnTo>
                    <a:pt x="3343" y="167"/>
                  </a:lnTo>
                  <a:lnTo>
                    <a:pt x="3293" y="167"/>
                  </a:lnTo>
                  <a:lnTo>
                    <a:pt x="3293" y="169"/>
                  </a:lnTo>
                  <a:lnTo>
                    <a:pt x="3279" y="169"/>
                  </a:lnTo>
                  <a:lnTo>
                    <a:pt x="3279" y="174"/>
                  </a:lnTo>
                  <a:lnTo>
                    <a:pt x="3269" y="174"/>
                  </a:lnTo>
                  <a:lnTo>
                    <a:pt x="3269" y="181"/>
                  </a:lnTo>
                  <a:lnTo>
                    <a:pt x="3246" y="181"/>
                  </a:lnTo>
                  <a:lnTo>
                    <a:pt x="3246" y="183"/>
                  </a:lnTo>
                  <a:lnTo>
                    <a:pt x="3232" y="183"/>
                  </a:lnTo>
                  <a:lnTo>
                    <a:pt x="3232" y="188"/>
                  </a:lnTo>
                  <a:lnTo>
                    <a:pt x="3220" y="188"/>
                  </a:lnTo>
                  <a:lnTo>
                    <a:pt x="3220" y="193"/>
                  </a:lnTo>
                  <a:lnTo>
                    <a:pt x="3205" y="193"/>
                  </a:lnTo>
                  <a:lnTo>
                    <a:pt x="3205" y="198"/>
                  </a:lnTo>
                  <a:lnTo>
                    <a:pt x="3196" y="198"/>
                  </a:lnTo>
                  <a:lnTo>
                    <a:pt x="3196" y="200"/>
                  </a:lnTo>
                  <a:lnTo>
                    <a:pt x="3172" y="200"/>
                  </a:lnTo>
                  <a:lnTo>
                    <a:pt x="3172" y="202"/>
                  </a:lnTo>
                  <a:lnTo>
                    <a:pt x="3158" y="202"/>
                  </a:lnTo>
                  <a:lnTo>
                    <a:pt x="3158" y="207"/>
                  </a:lnTo>
                  <a:lnTo>
                    <a:pt x="3132" y="207"/>
                  </a:lnTo>
                  <a:lnTo>
                    <a:pt x="3132" y="209"/>
                  </a:lnTo>
                  <a:lnTo>
                    <a:pt x="3120" y="209"/>
                  </a:lnTo>
                  <a:lnTo>
                    <a:pt x="3120" y="214"/>
                  </a:lnTo>
                  <a:lnTo>
                    <a:pt x="3099" y="214"/>
                  </a:lnTo>
                  <a:lnTo>
                    <a:pt x="3099" y="219"/>
                  </a:lnTo>
                  <a:lnTo>
                    <a:pt x="3073" y="219"/>
                  </a:lnTo>
                  <a:lnTo>
                    <a:pt x="3073" y="221"/>
                  </a:lnTo>
                  <a:lnTo>
                    <a:pt x="3049" y="221"/>
                  </a:lnTo>
                  <a:lnTo>
                    <a:pt x="3049" y="226"/>
                  </a:lnTo>
                  <a:lnTo>
                    <a:pt x="3035" y="226"/>
                  </a:lnTo>
                  <a:lnTo>
                    <a:pt x="3035" y="231"/>
                  </a:lnTo>
                  <a:lnTo>
                    <a:pt x="3002" y="231"/>
                  </a:lnTo>
                  <a:lnTo>
                    <a:pt x="3002" y="233"/>
                  </a:lnTo>
                  <a:lnTo>
                    <a:pt x="2988" y="233"/>
                  </a:lnTo>
                  <a:lnTo>
                    <a:pt x="2988" y="238"/>
                  </a:lnTo>
                  <a:lnTo>
                    <a:pt x="2964" y="238"/>
                  </a:lnTo>
                  <a:lnTo>
                    <a:pt x="2964" y="245"/>
                  </a:lnTo>
                  <a:lnTo>
                    <a:pt x="2952" y="245"/>
                  </a:lnTo>
                  <a:lnTo>
                    <a:pt x="2952" y="250"/>
                  </a:lnTo>
                  <a:lnTo>
                    <a:pt x="2941" y="250"/>
                  </a:lnTo>
                  <a:lnTo>
                    <a:pt x="2941" y="252"/>
                  </a:lnTo>
                  <a:lnTo>
                    <a:pt x="2929" y="252"/>
                  </a:lnTo>
                  <a:lnTo>
                    <a:pt x="2929" y="257"/>
                  </a:lnTo>
                  <a:lnTo>
                    <a:pt x="2905" y="257"/>
                  </a:lnTo>
                  <a:lnTo>
                    <a:pt x="2905" y="262"/>
                  </a:lnTo>
                  <a:lnTo>
                    <a:pt x="2893" y="262"/>
                  </a:lnTo>
                  <a:lnTo>
                    <a:pt x="2893" y="264"/>
                  </a:lnTo>
                  <a:lnTo>
                    <a:pt x="2870" y="264"/>
                  </a:lnTo>
                  <a:lnTo>
                    <a:pt x="2870" y="266"/>
                  </a:lnTo>
                  <a:lnTo>
                    <a:pt x="2855" y="266"/>
                  </a:lnTo>
                  <a:lnTo>
                    <a:pt x="2855" y="271"/>
                  </a:lnTo>
                  <a:lnTo>
                    <a:pt x="2832" y="271"/>
                  </a:lnTo>
                  <a:lnTo>
                    <a:pt x="2832" y="276"/>
                  </a:lnTo>
                  <a:lnTo>
                    <a:pt x="2796" y="276"/>
                  </a:lnTo>
                  <a:lnTo>
                    <a:pt x="2796" y="278"/>
                  </a:lnTo>
                  <a:lnTo>
                    <a:pt x="2782" y="278"/>
                  </a:lnTo>
                  <a:lnTo>
                    <a:pt x="2782" y="283"/>
                  </a:lnTo>
                  <a:lnTo>
                    <a:pt x="2775" y="283"/>
                  </a:lnTo>
                  <a:lnTo>
                    <a:pt x="2775" y="285"/>
                  </a:lnTo>
                  <a:lnTo>
                    <a:pt x="2735" y="285"/>
                  </a:lnTo>
                  <a:lnTo>
                    <a:pt x="2735" y="290"/>
                  </a:lnTo>
                  <a:lnTo>
                    <a:pt x="2725" y="290"/>
                  </a:lnTo>
                  <a:lnTo>
                    <a:pt x="2725" y="297"/>
                  </a:lnTo>
                  <a:lnTo>
                    <a:pt x="2702" y="297"/>
                  </a:lnTo>
                  <a:lnTo>
                    <a:pt x="2702" y="300"/>
                  </a:lnTo>
                  <a:lnTo>
                    <a:pt x="2685" y="300"/>
                  </a:lnTo>
                  <a:lnTo>
                    <a:pt x="2685" y="304"/>
                  </a:lnTo>
                  <a:lnTo>
                    <a:pt x="2661" y="304"/>
                  </a:lnTo>
                  <a:lnTo>
                    <a:pt x="2661" y="312"/>
                  </a:lnTo>
                  <a:lnTo>
                    <a:pt x="2628" y="312"/>
                  </a:lnTo>
                  <a:lnTo>
                    <a:pt x="2628" y="316"/>
                  </a:lnTo>
                  <a:lnTo>
                    <a:pt x="2612" y="316"/>
                  </a:lnTo>
                  <a:lnTo>
                    <a:pt x="2612" y="321"/>
                  </a:lnTo>
                  <a:lnTo>
                    <a:pt x="2579" y="321"/>
                  </a:lnTo>
                  <a:lnTo>
                    <a:pt x="2579" y="323"/>
                  </a:lnTo>
                  <a:lnTo>
                    <a:pt x="2552" y="323"/>
                  </a:lnTo>
                  <a:lnTo>
                    <a:pt x="2552" y="326"/>
                  </a:lnTo>
                  <a:lnTo>
                    <a:pt x="2529" y="326"/>
                  </a:lnTo>
                  <a:lnTo>
                    <a:pt x="2529" y="331"/>
                  </a:lnTo>
                  <a:lnTo>
                    <a:pt x="2491" y="331"/>
                  </a:lnTo>
                  <a:lnTo>
                    <a:pt x="2491" y="335"/>
                  </a:lnTo>
                  <a:lnTo>
                    <a:pt x="2482" y="335"/>
                  </a:lnTo>
                  <a:lnTo>
                    <a:pt x="2482" y="338"/>
                  </a:lnTo>
                  <a:lnTo>
                    <a:pt x="2441" y="338"/>
                  </a:lnTo>
                  <a:lnTo>
                    <a:pt x="2441" y="342"/>
                  </a:lnTo>
                  <a:lnTo>
                    <a:pt x="2432" y="342"/>
                  </a:lnTo>
                  <a:lnTo>
                    <a:pt x="2432" y="347"/>
                  </a:lnTo>
                  <a:lnTo>
                    <a:pt x="2418" y="347"/>
                  </a:lnTo>
                  <a:lnTo>
                    <a:pt x="2418" y="350"/>
                  </a:lnTo>
                  <a:lnTo>
                    <a:pt x="2406" y="350"/>
                  </a:lnTo>
                  <a:lnTo>
                    <a:pt x="2406" y="354"/>
                  </a:lnTo>
                  <a:lnTo>
                    <a:pt x="2373" y="354"/>
                  </a:lnTo>
                  <a:lnTo>
                    <a:pt x="2373" y="359"/>
                  </a:lnTo>
                  <a:lnTo>
                    <a:pt x="2358" y="359"/>
                  </a:lnTo>
                  <a:lnTo>
                    <a:pt x="2358" y="361"/>
                  </a:lnTo>
                  <a:lnTo>
                    <a:pt x="2335" y="361"/>
                  </a:lnTo>
                  <a:lnTo>
                    <a:pt x="2335" y="366"/>
                  </a:lnTo>
                  <a:lnTo>
                    <a:pt x="2309" y="366"/>
                  </a:lnTo>
                  <a:lnTo>
                    <a:pt x="2309" y="369"/>
                  </a:lnTo>
                  <a:lnTo>
                    <a:pt x="2299" y="369"/>
                  </a:lnTo>
                  <a:lnTo>
                    <a:pt x="2299" y="373"/>
                  </a:lnTo>
                  <a:lnTo>
                    <a:pt x="2285" y="373"/>
                  </a:lnTo>
                  <a:lnTo>
                    <a:pt x="2285" y="376"/>
                  </a:lnTo>
                  <a:lnTo>
                    <a:pt x="2252" y="376"/>
                  </a:lnTo>
                  <a:lnTo>
                    <a:pt x="2252" y="380"/>
                  </a:lnTo>
                  <a:lnTo>
                    <a:pt x="2212" y="380"/>
                  </a:lnTo>
                  <a:lnTo>
                    <a:pt x="2212" y="388"/>
                  </a:lnTo>
                  <a:lnTo>
                    <a:pt x="2179" y="388"/>
                  </a:lnTo>
                  <a:lnTo>
                    <a:pt x="2179" y="392"/>
                  </a:lnTo>
                  <a:lnTo>
                    <a:pt x="2164" y="392"/>
                  </a:lnTo>
                  <a:lnTo>
                    <a:pt x="2164" y="397"/>
                  </a:lnTo>
                  <a:lnTo>
                    <a:pt x="2131" y="397"/>
                  </a:lnTo>
                  <a:lnTo>
                    <a:pt x="2131" y="402"/>
                  </a:lnTo>
                  <a:lnTo>
                    <a:pt x="2091" y="402"/>
                  </a:lnTo>
                  <a:lnTo>
                    <a:pt x="2091" y="407"/>
                  </a:lnTo>
                  <a:lnTo>
                    <a:pt x="2058" y="407"/>
                  </a:lnTo>
                  <a:lnTo>
                    <a:pt x="2058" y="409"/>
                  </a:lnTo>
                  <a:lnTo>
                    <a:pt x="2032" y="409"/>
                  </a:lnTo>
                  <a:lnTo>
                    <a:pt x="2032" y="414"/>
                  </a:lnTo>
                  <a:lnTo>
                    <a:pt x="2008" y="414"/>
                  </a:lnTo>
                  <a:lnTo>
                    <a:pt x="2008" y="416"/>
                  </a:lnTo>
                  <a:lnTo>
                    <a:pt x="1994" y="416"/>
                  </a:lnTo>
                  <a:lnTo>
                    <a:pt x="1994" y="421"/>
                  </a:lnTo>
                  <a:lnTo>
                    <a:pt x="1982" y="421"/>
                  </a:lnTo>
                  <a:lnTo>
                    <a:pt x="1982" y="426"/>
                  </a:lnTo>
                  <a:lnTo>
                    <a:pt x="1961" y="426"/>
                  </a:lnTo>
                  <a:lnTo>
                    <a:pt x="1961" y="428"/>
                  </a:lnTo>
                  <a:lnTo>
                    <a:pt x="1944" y="428"/>
                  </a:lnTo>
                  <a:lnTo>
                    <a:pt x="1944" y="430"/>
                  </a:lnTo>
                  <a:lnTo>
                    <a:pt x="1935" y="430"/>
                  </a:lnTo>
                  <a:lnTo>
                    <a:pt x="1935" y="435"/>
                  </a:lnTo>
                  <a:lnTo>
                    <a:pt x="1911" y="435"/>
                  </a:lnTo>
                  <a:lnTo>
                    <a:pt x="1911" y="440"/>
                  </a:lnTo>
                  <a:lnTo>
                    <a:pt x="1897" y="440"/>
                  </a:lnTo>
                  <a:lnTo>
                    <a:pt x="1897" y="442"/>
                  </a:lnTo>
                  <a:lnTo>
                    <a:pt x="1888" y="442"/>
                  </a:lnTo>
                  <a:lnTo>
                    <a:pt x="1888" y="447"/>
                  </a:lnTo>
                  <a:lnTo>
                    <a:pt x="1876" y="447"/>
                  </a:lnTo>
                  <a:lnTo>
                    <a:pt x="1876" y="454"/>
                  </a:lnTo>
                  <a:lnTo>
                    <a:pt x="1838" y="454"/>
                  </a:lnTo>
                  <a:lnTo>
                    <a:pt x="1838" y="461"/>
                  </a:lnTo>
                  <a:lnTo>
                    <a:pt x="1805" y="461"/>
                  </a:lnTo>
                  <a:lnTo>
                    <a:pt x="1805" y="466"/>
                  </a:lnTo>
                  <a:lnTo>
                    <a:pt x="1791" y="466"/>
                  </a:lnTo>
                  <a:lnTo>
                    <a:pt x="1791" y="471"/>
                  </a:lnTo>
                  <a:lnTo>
                    <a:pt x="1779" y="471"/>
                  </a:lnTo>
                  <a:lnTo>
                    <a:pt x="1779" y="473"/>
                  </a:lnTo>
                  <a:lnTo>
                    <a:pt x="1741" y="473"/>
                  </a:lnTo>
                  <a:lnTo>
                    <a:pt x="1741" y="478"/>
                  </a:lnTo>
                  <a:lnTo>
                    <a:pt x="1732" y="478"/>
                  </a:lnTo>
                  <a:lnTo>
                    <a:pt x="1732" y="480"/>
                  </a:lnTo>
                  <a:lnTo>
                    <a:pt x="1717" y="480"/>
                  </a:lnTo>
                  <a:lnTo>
                    <a:pt x="1717" y="485"/>
                  </a:lnTo>
                  <a:lnTo>
                    <a:pt x="1703" y="485"/>
                  </a:lnTo>
                  <a:lnTo>
                    <a:pt x="1703" y="487"/>
                  </a:lnTo>
                  <a:lnTo>
                    <a:pt x="1691" y="487"/>
                  </a:lnTo>
                  <a:lnTo>
                    <a:pt x="1691" y="492"/>
                  </a:lnTo>
                  <a:lnTo>
                    <a:pt x="1658" y="492"/>
                  </a:lnTo>
                  <a:lnTo>
                    <a:pt x="1658" y="494"/>
                  </a:lnTo>
                  <a:lnTo>
                    <a:pt x="1644" y="494"/>
                  </a:lnTo>
                  <a:lnTo>
                    <a:pt x="1644" y="499"/>
                  </a:lnTo>
                  <a:lnTo>
                    <a:pt x="1608" y="499"/>
                  </a:lnTo>
                  <a:lnTo>
                    <a:pt x="1608" y="506"/>
                  </a:lnTo>
                  <a:lnTo>
                    <a:pt x="1585" y="506"/>
                  </a:lnTo>
                  <a:lnTo>
                    <a:pt x="1585" y="511"/>
                  </a:lnTo>
                  <a:lnTo>
                    <a:pt x="1571" y="511"/>
                  </a:lnTo>
                  <a:lnTo>
                    <a:pt x="1571" y="516"/>
                  </a:lnTo>
                  <a:lnTo>
                    <a:pt x="1535" y="516"/>
                  </a:lnTo>
                  <a:lnTo>
                    <a:pt x="1535" y="523"/>
                  </a:lnTo>
                  <a:lnTo>
                    <a:pt x="1521" y="523"/>
                  </a:lnTo>
                  <a:lnTo>
                    <a:pt x="1521" y="525"/>
                  </a:lnTo>
                  <a:lnTo>
                    <a:pt x="1488" y="525"/>
                  </a:lnTo>
                  <a:lnTo>
                    <a:pt x="1488" y="530"/>
                  </a:lnTo>
                  <a:lnTo>
                    <a:pt x="1450" y="530"/>
                  </a:lnTo>
                  <a:lnTo>
                    <a:pt x="1450" y="532"/>
                  </a:lnTo>
                  <a:lnTo>
                    <a:pt x="1438" y="532"/>
                  </a:lnTo>
                  <a:lnTo>
                    <a:pt x="1438" y="535"/>
                  </a:lnTo>
                  <a:lnTo>
                    <a:pt x="1424" y="535"/>
                  </a:lnTo>
                  <a:lnTo>
                    <a:pt x="1424" y="540"/>
                  </a:lnTo>
                  <a:lnTo>
                    <a:pt x="1400" y="540"/>
                  </a:lnTo>
                  <a:lnTo>
                    <a:pt x="1400" y="544"/>
                  </a:lnTo>
                  <a:lnTo>
                    <a:pt x="1391" y="544"/>
                  </a:lnTo>
                  <a:lnTo>
                    <a:pt x="1391" y="549"/>
                  </a:lnTo>
                  <a:lnTo>
                    <a:pt x="1367" y="549"/>
                  </a:lnTo>
                  <a:lnTo>
                    <a:pt x="1367" y="556"/>
                  </a:lnTo>
                  <a:lnTo>
                    <a:pt x="1341" y="556"/>
                  </a:lnTo>
                  <a:lnTo>
                    <a:pt x="1341" y="559"/>
                  </a:lnTo>
                  <a:lnTo>
                    <a:pt x="1317" y="559"/>
                  </a:lnTo>
                  <a:lnTo>
                    <a:pt x="1317" y="563"/>
                  </a:lnTo>
                  <a:lnTo>
                    <a:pt x="1306" y="563"/>
                  </a:lnTo>
                  <a:lnTo>
                    <a:pt x="1306" y="566"/>
                  </a:lnTo>
                  <a:lnTo>
                    <a:pt x="1294" y="566"/>
                  </a:lnTo>
                  <a:lnTo>
                    <a:pt x="1294" y="568"/>
                  </a:lnTo>
                  <a:lnTo>
                    <a:pt x="1284" y="568"/>
                  </a:lnTo>
                  <a:lnTo>
                    <a:pt x="1284" y="575"/>
                  </a:lnTo>
                  <a:lnTo>
                    <a:pt x="1270" y="575"/>
                  </a:lnTo>
                  <a:lnTo>
                    <a:pt x="1270" y="578"/>
                  </a:lnTo>
                  <a:lnTo>
                    <a:pt x="1258" y="578"/>
                  </a:lnTo>
                  <a:lnTo>
                    <a:pt x="1258" y="582"/>
                  </a:lnTo>
                  <a:lnTo>
                    <a:pt x="1244" y="582"/>
                  </a:lnTo>
                  <a:lnTo>
                    <a:pt x="1244" y="587"/>
                  </a:lnTo>
                  <a:lnTo>
                    <a:pt x="1232" y="587"/>
                  </a:lnTo>
                  <a:lnTo>
                    <a:pt x="1232" y="594"/>
                  </a:lnTo>
                  <a:lnTo>
                    <a:pt x="1218" y="594"/>
                  </a:lnTo>
                  <a:lnTo>
                    <a:pt x="1218" y="597"/>
                  </a:lnTo>
                  <a:lnTo>
                    <a:pt x="1209" y="597"/>
                  </a:lnTo>
                  <a:lnTo>
                    <a:pt x="1209" y="601"/>
                  </a:lnTo>
                  <a:lnTo>
                    <a:pt x="1187" y="601"/>
                  </a:lnTo>
                  <a:lnTo>
                    <a:pt x="1187" y="606"/>
                  </a:lnTo>
                  <a:lnTo>
                    <a:pt x="1171" y="606"/>
                  </a:lnTo>
                  <a:lnTo>
                    <a:pt x="1171" y="611"/>
                  </a:lnTo>
                  <a:lnTo>
                    <a:pt x="1147" y="611"/>
                  </a:lnTo>
                  <a:lnTo>
                    <a:pt x="1147" y="618"/>
                  </a:lnTo>
                  <a:lnTo>
                    <a:pt x="1114" y="618"/>
                  </a:lnTo>
                  <a:lnTo>
                    <a:pt x="1114" y="625"/>
                  </a:lnTo>
                  <a:lnTo>
                    <a:pt x="1088" y="625"/>
                  </a:lnTo>
                  <a:lnTo>
                    <a:pt x="1088" y="632"/>
                  </a:lnTo>
                  <a:lnTo>
                    <a:pt x="1074" y="632"/>
                  </a:lnTo>
                  <a:lnTo>
                    <a:pt x="1074" y="637"/>
                  </a:lnTo>
                  <a:lnTo>
                    <a:pt x="1064" y="637"/>
                  </a:lnTo>
                  <a:lnTo>
                    <a:pt x="1064" y="642"/>
                  </a:lnTo>
                  <a:lnTo>
                    <a:pt x="1048" y="642"/>
                  </a:lnTo>
                  <a:lnTo>
                    <a:pt x="1048" y="647"/>
                  </a:lnTo>
                  <a:lnTo>
                    <a:pt x="1041" y="647"/>
                  </a:lnTo>
                  <a:lnTo>
                    <a:pt x="1041" y="651"/>
                  </a:lnTo>
                  <a:lnTo>
                    <a:pt x="1026" y="651"/>
                  </a:lnTo>
                  <a:lnTo>
                    <a:pt x="1026" y="656"/>
                  </a:lnTo>
                  <a:lnTo>
                    <a:pt x="1017" y="656"/>
                  </a:lnTo>
                  <a:lnTo>
                    <a:pt x="1017" y="661"/>
                  </a:lnTo>
                  <a:lnTo>
                    <a:pt x="1000" y="661"/>
                  </a:lnTo>
                  <a:lnTo>
                    <a:pt x="1000" y="668"/>
                  </a:lnTo>
                  <a:lnTo>
                    <a:pt x="991" y="668"/>
                  </a:lnTo>
                  <a:lnTo>
                    <a:pt x="991" y="677"/>
                  </a:lnTo>
                  <a:lnTo>
                    <a:pt x="977" y="677"/>
                  </a:lnTo>
                  <a:lnTo>
                    <a:pt x="977" y="682"/>
                  </a:lnTo>
                  <a:lnTo>
                    <a:pt x="967" y="682"/>
                  </a:lnTo>
                  <a:lnTo>
                    <a:pt x="967" y="687"/>
                  </a:lnTo>
                  <a:lnTo>
                    <a:pt x="944" y="687"/>
                  </a:lnTo>
                  <a:lnTo>
                    <a:pt x="944" y="689"/>
                  </a:lnTo>
                  <a:lnTo>
                    <a:pt x="927" y="689"/>
                  </a:lnTo>
                  <a:lnTo>
                    <a:pt x="927" y="694"/>
                  </a:lnTo>
                  <a:lnTo>
                    <a:pt x="918" y="694"/>
                  </a:lnTo>
                  <a:lnTo>
                    <a:pt x="918" y="696"/>
                  </a:lnTo>
                  <a:lnTo>
                    <a:pt x="894" y="696"/>
                  </a:lnTo>
                  <a:lnTo>
                    <a:pt x="894" y="701"/>
                  </a:lnTo>
                  <a:lnTo>
                    <a:pt x="880" y="701"/>
                  </a:lnTo>
                  <a:lnTo>
                    <a:pt x="880" y="704"/>
                  </a:lnTo>
                  <a:lnTo>
                    <a:pt x="870" y="704"/>
                  </a:lnTo>
                  <a:lnTo>
                    <a:pt x="870" y="713"/>
                  </a:lnTo>
                  <a:lnTo>
                    <a:pt x="854" y="713"/>
                  </a:lnTo>
                  <a:lnTo>
                    <a:pt x="854" y="715"/>
                  </a:lnTo>
                  <a:lnTo>
                    <a:pt x="844" y="715"/>
                  </a:lnTo>
                  <a:lnTo>
                    <a:pt x="844" y="727"/>
                  </a:lnTo>
                  <a:lnTo>
                    <a:pt x="835" y="727"/>
                  </a:lnTo>
                  <a:lnTo>
                    <a:pt x="835" y="732"/>
                  </a:lnTo>
                  <a:lnTo>
                    <a:pt x="821" y="732"/>
                  </a:lnTo>
                  <a:lnTo>
                    <a:pt x="821" y="734"/>
                  </a:lnTo>
                  <a:lnTo>
                    <a:pt x="811" y="734"/>
                  </a:lnTo>
                  <a:lnTo>
                    <a:pt x="811" y="739"/>
                  </a:lnTo>
                  <a:lnTo>
                    <a:pt x="797" y="739"/>
                  </a:lnTo>
                  <a:lnTo>
                    <a:pt x="797" y="742"/>
                  </a:lnTo>
                  <a:lnTo>
                    <a:pt x="788" y="742"/>
                  </a:lnTo>
                  <a:lnTo>
                    <a:pt x="788" y="746"/>
                  </a:lnTo>
                  <a:lnTo>
                    <a:pt x="773" y="746"/>
                  </a:lnTo>
                  <a:lnTo>
                    <a:pt x="773" y="751"/>
                  </a:lnTo>
                  <a:lnTo>
                    <a:pt x="764" y="751"/>
                  </a:lnTo>
                  <a:lnTo>
                    <a:pt x="764" y="756"/>
                  </a:lnTo>
                  <a:lnTo>
                    <a:pt x="738" y="756"/>
                  </a:lnTo>
                  <a:lnTo>
                    <a:pt x="738" y="761"/>
                  </a:lnTo>
                  <a:lnTo>
                    <a:pt x="724" y="761"/>
                  </a:lnTo>
                  <a:lnTo>
                    <a:pt x="724" y="765"/>
                  </a:lnTo>
                  <a:lnTo>
                    <a:pt x="714" y="765"/>
                  </a:lnTo>
                  <a:lnTo>
                    <a:pt x="714" y="770"/>
                  </a:lnTo>
                  <a:lnTo>
                    <a:pt x="688" y="770"/>
                  </a:lnTo>
                  <a:lnTo>
                    <a:pt x="688" y="780"/>
                  </a:lnTo>
                  <a:lnTo>
                    <a:pt x="676" y="780"/>
                  </a:lnTo>
                  <a:lnTo>
                    <a:pt x="676" y="784"/>
                  </a:lnTo>
                  <a:lnTo>
                    <a:pt x="664" y="784"/>
                  </a:lnTo>
                  <a:lnTo>
                    <a:pt x="664" y="789"/>
                  </a:lnTo>
                  <a:lnTo>
                    <a:pt x="650" y="789"/>
                  </a:lnTo>
                  <a:lnTo>
                    <a:pt x="650" y="794"/>
                  </a:lnTo>
                  <a:lnTo>
                    <a:pt x="641" y="794"/>
                  </a:lnTo>
                  <a:lnTo>
                    <a:pt x="641" y="799"/>
                  </a:lnTo>
                  <a:lnTo>
                    <a:pt x="627" y="799"/>
                  </a:lnTo>
                  <a:lnTo>
                    <a:pt x="627" y="801"/>
                  </a:lnTo>
                  <a:lnTo>
                    <a:pt x="615" y="801"/>
                  </a:lnTo>
                  <a:lnTo>
                    <a:pt x="615" y="808"/>
                  </a:lnTo>
                  <a:lnTo>
                    <a:pt x="601" y="808"/>
                  </a:lnTo>
                  <a:lnTo>
                    <a:pt x="601" y="820"/>
                  </a:lnTo>
                  <a:lnTo>
                    <a:pt x="591" y="820"/>
                  </a:lnTo>
                  <a:lnTo>
                    <a:pt x="591" y="829"/>
                  </a:lnTo>
                  <a:lnTo>
                    <a:pt x="577" y="829"/>
                  </a:lnTo>
                  <a:lnTo>
                    <a:pt x="577" y="832"/>
                  </a:lnTo>
                  <a:lnTo>
                    <a:pt x="567" y="832"/>
                  </a:lnTo>
                  <a:lnTo>
                    <a:pt x="567" y="837"/>
                  </a:lnTo>
                  <a:lnTo>
                    <a:pt x="553" y="837"/>
                  </a:lnTo>
                  <a:lnTo>
                    <a:pt x="553" y="839"/>
                  </a:lnTo>
                  <a:lnTo>
                    <a:pt x="544" y="839"/>
                  </a:lnTo>
                  <a:lnTo>
                    <a:pt x="544" y="846"/>
                  </a:lnTo>
                  <a:lnTo>
                    <a:pt x="530" y="846"/>
                  </a:lnTo>
                  <a:lnTo>
                    <a:pt x="530" y="851"/>
                  </a:lnTo>
                  <a:lnTo>
                    <a:pt x="518" y="851"/>
                  </a:lnTo>
                  <a:lnTo>
                    <a:pt x="518" y="856"/>
                  </a:lnTo>
                  <a:lnTo>
                    <a:pt x="504" y="856"/>
                  </a:lnTo>
                  <a:lnTo>
                    <a:pt x="504" y="863"/>
                  </a:lnTo>
                  <a:lnTo>
                    <a:pt x="496" y="863"/>
                  </a:lnTo>
                  <a:lnTo>
                    <a:pt x="496" y="865"/>
                  </a:lnTo>
                  <a:lnTo>
                    <a:pt x="480" y="865"/>
                  </a:lnTo>
                  <a:lnTo>
                    <a:pt x="480" y="867"/>
                  </a:lnTo>
                  <a:lnTo>
                    <a:pt x="456" y="867"/>
                  </a:lnTo>
                  <a:lnTo>
                    <a:pt x="456" y="872"/>
                  </a:lnTo>
                  <a:lnTo>
                    <a:pt x="447" y="872"/>
                  </a:lnTo>
                  <a:lnTo>
                    <a:pt x="447" y="877"/>
                  </a:lnTo>
                  <a:lnTo>
                    <a:pt x="430" y="877"/>
                  </a:lnTo>
                  <a:lnTo>
                    <a:pt x="430" y="879"/>
                  </a:lnTo>
                  <a:lnTo>
                    <a:pt x="421" y="879"/>
                  </a:lnTo>
                  <a:lnTo>
                    <a:pt x="421" y="884"/>
                  </a:lnTo>
                  <a:lnTo>
                    <a:pt x="409" y="884"/>
                  </a:lnTo>
                  <a:lnTo>
                    <a:pt x="409" y="886"/>
                  </a:lnTo>
                  <a:lnTo>
                    <a:pt x="397" y="886"/>
                  </a:lnTo>
                  <a:lnTo>
                    <a:pt x="397" y="891"/>
                  </a:lnTo>
                  <a:lnTo>
                    <a:pt x="383" y="891"/>
                  </a:lnTo>
                  <a:lnTo>
                    <a:pt x="383" y="894"/>
                  </a:lnTo>
                  <a:lnTo>
                    <a:pt x="373" y="894"/>
                  </a:lnTo>
                  <a:lnTo>
                    <a:pt x="373" y="898"/>
                  </a:lnTo>
                  <a:lnTo>
                    <a:pt x="359" y="898"/>
                  </a:lnTo>
                  <a:lnTo>
                    <a:pt x="359" y="908"/>
                  </a:lnTo>
                  <a:lnTo>
                    <a:pt x="347" y="908"/>
                  </a:lnTo>
                  <a:lnTo>
                    <a:pt x="347" y="910"/>
                  </a:lnTo>
                  <a:lnTo>
                    <a:pt x="333" y="910"/>
                  </a:lnTo>
                  <a:lnTo>
                    <a:pt x="333" y="915"/>
                  </a:lnTo>
                  <a:lnTo>
                    <a:pt x="324" y="915"/>
                  </a:lnTo>
                  <a:lnTo>
                    <a:pt x="324" y="917"/>
                  </a:lnTo>
                  <a:lnTo>
                    <a:pt x="314" y="917"/>
                  </a:lnTo>
                  <a:lnTo>
                    <a:pt x="314" y="920"/>
                  </a:lnTo>
                  <a:lnTo>
                    <a:pt x="300" y="920"/>
                  </a:lnTo>
                  <a:lnTo>
                    <a:pt x="300" y="927"/>
                  </a:lnTo>
                  <a:lnTo>
                    <a:pt x="291" y="927"/>
                  </a:lnTo>
                  <a:lnTo>
                    <a:pt x="291" y="936"/>
                  </a:lnTo>
                  <a:lnTo>
                    <a:pt x="276" y="936"/>
                  </a:lnTo>
                  <a:lnTo>
                    <a:pt x="276" y="948"/>
                  </a:lnTo>
                  <a:lnTo>
                    <a:pt x="267" y="948"/>
                  </a:lnTo>
                  <a:lnTo>
                    <a:pt x="267" y="951"/>
                  </a:lnTo>
                  <a:lnTo>
                    <a:pt x="250" y="951"/>
                  </a:lnTo>
                  <a:lnTo>
                    <a:pt x="250" y="960"/>
                  </a:lnTo>
                  <a:lnTo>
                    <a:pt x="241" y="960"/>
                  </a:lnTo>
                  <a:lnTo>
                    <a:pt x="241" y="967"/>
                  </a:lnTo>
                  <a:lnTo>
                    <a:pt x="222" y="967"/>
                  </a:lnTo>
                  <a:lnTo>
                    <a:pt x="222" y="974"/>
                  </a:lnTo>
                  <a:lnTo>
                    <a:pt x="205" y="974"/>
                  </a:lnTo>
                  <a:lnTo>
                    <a:pt x="205" y="984"/>
                  </a:lnTo>
                  <a:lnTo>
                    <a:pt x="196" y="984"/>
                  </a:lnTo>
                  <a:lnTo>
                    <a:pt x="196" y="986"/>
                  </a:lnTo>
                  <a:lnTo>
                    <a:pt x="179" y="986"/>
                  </a:lnTo>
                  <a:lnTo>
                    <a:pt x="179" y="993"/>
                  </a:lnTo>
                  <a:lnTo>
                    <a:pt x="170" y="993"/>
                  </a:lnTo>
                  <a:lnTo>
                    <a:pt x="170" y="996"/>
                  </a:lnTo>
                  <a:lnTo>
                    <a:pt x="156" y="996"/>
                  </a:lnTo>
                  <a:lnTo>
                    <a:pt x="156" y="1010"/>
                  </a:lnTo>
                  <a:lnTo>
                    <a:pt x="146" y="1010"/>
                  </a:lnTo>
                  <a:lnTo>
                    <a:pt x="146" y="1015"/>
                  </a:lnTo>
                  <a:lnTo>
                    <a:pt x="130" y="1015"/>
                  </a:lnTo>
                  <a:lnTo>
                    <a:pt x="130" y="1020"/>
                  </a:lnTo>
                  <a:lnTo>
                    <a:pt x="120" y="1020"/>
                  </a:lnTo>
                  <a:lnTo>
                    <a:pt x="120" y="1024"/>
                  </a:lnTo>
                  <a:lnTo>
                    <a:pt x="104" y="1024"/>
                  </a:lnTo>
                  <a:lnTo>
                    <a:pt x="104" y="1043"/>
                  </a:lnTo>
                  <a:lnTo>
                    <a:pt x="94" y="1043"/>
                  </a:lnTo>
                  <a:lnTo>
                    <a:pt x="94" y="1058"/>
                  </a:lnTo>
                  <a:lnTo>
                    <a:pt x="73" y="1058"/>
                  </a:lnTo>
                  <a:lnTo>
                    <a:pt x="73" y="1069"/>
                  </a:lnTo>
                  <a:lnTo>
                    <a:pt x="54" y="1069"/>
                  </a:lnTo>
                  <a:lnTo>
                    <a:pt x="54" y="1077"/>
                  </a:lnTo>
                  <a:lnTo>
                    <a:pt x="47" y="1077"/>
                  </a:lnTo>
                  <a:lnTo>
                    <a:pt x="47" y="1088"/>
                  </a:lnTo>
                  <a:lnTo>
                    <a:pt x="33" y="1088"/>
                  </a:lnTo>
                  <a:lnTo>
                    <a:pt x="33" y="1103"/>
                  </a:lnTo>
                  <a:lnTo>
                    <a:pt x="21" y="1103"/>
                  </a:lnTo>
                  <a:lnTo>
                    <a:pt x="21" y="1119"/>
                  </a:lnTo>
                  <a:lnTo>
                    <a:pt x="0" y="1119"/>
                  </a:lnTo>
                </a:path>
              </a:pathLst>
            </a:custGeom>
            <a:noFill/>
            <a:ln w="22225" cap="flat">
              <a:solidFill>
                <a:srgbClr val="2E6EB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rgbClr val="404040"/>
                </a:solidFill>
                <a:latin typeface="Arial"/>
              </a:endParaRPr>
            </a:p>
          </p:txBody>
        </p:sp>
        <p:sp>
          <p:nvSpPr>
            <p:cNvPr id="131" name="TextBox 130"/>
            <p:cNvSpPr txBox="1"/>
            <p:nvPr/>
          </p:nvSpPr>
          <p:spPr>
            <a:xfrm>
              <a:off x="6074440" y="2348850"/>
              <a:ext cx="2061124" cy="400110"/>
            </a:xfrm>
            <a:prstGeom prst="rect">
              <a:avLst/>
            </a:prstGeom>
            <a:noFill/>
          </p:spPr>
          <p:txBody>
            <a:bodyPr wrap="square" rtlCol="0">
              <a:spAutoFit/>
            </a:bodyPr>
            <a:lstStyle/>
            <a:p>
              <a:pPr algn="ctr" eaLnBrk="0" fontAlgn="base" hangingPunct="0">
                <a:spcBef>
                  <a:spcPct val="0"/>
                </a:spcBef>
                <a:spcAft>
                  <a:spcPct val="0"/>
                </a:spcAft>
              </a:pPr>
              <a:r>
                <a:rPr lang="de-DE" sz="1000" b="0" i="0" dirty="0" smtClean="0">
                  <a:solidFill>
                    <a:srgbClr val="404040"/>
                  </a:solidFill>
                </a:rPr>
                <a:t>Hazard Ratio = 0,78</a:t>
              </a:r>
            </a:p>
            <a:p>
              <a:pPr algn="ctr" eaLnBrk="0" fontAlgn="base" hangingPunct="0">
                <a:spcBef>
                  <a:spcPct val="0"/>
                </a:spcBef>
                <a:spcAft>
                  <a:spcPct val="0"/>
                </a:spcAft>
              </a:pPr>
              <a:r>
                <a:rPr lang="de-DE" sz="1000" b="0" i="0" dirty="0" smtClean="0">
                  <a:solidFill>
                    <a:srgbClr val="404040"/>
                  </a:solidFill>
                </a:rPr>
                <a:t> (95 %-CI: 0,70–0,86) P &lt; 0,001</a:t>
              </a:r>
            </a:p>
          </p:txBody>
        </p:sp>
        <p:sp>
          <p:nvSpPr>
            <p:cNvPr id="132" name="TextBox 131"/>
            <p:cNvSpPr txBox="1"/>
            <p:nvPr/>
          </p:nvSpPr>
          <p:spPr>
            <a:xfrm>
              <a:off x="6435953" y="2133137"/>
              <a:ext cx="1567681" cy="246221"/>
            </a:xfrm>
            <a:prstGeom prst="rect">
              <a:avLst/>
            </a:prstGeom>
            <a:noFill/>
          </p:spPr>
          <p:txBody>
            <a:bodyPr wrap="square" rtlCol="0">
              <a:spAutoFit/>
            </a:bodyPr>
            <a:lstStyle/>
            <a:p>
              <a:pPr algn="ctr" eaLnBrk="0" fontAlgn="base" hangingPunct="0">
                <a:spcBef>
                  <a:spcPct val="0"/>
                </a:spcBef>
                <a:spcAft>
                  <a:spcPct val="0"/>
                </a:spcAft>
              </a:pPr>
              <a:r>
                <a:rPr lang="de-DE" sz="1000" b="1" i="0" dirty="0" smtClean="0">
                  <a:solidFill>
                    <a:srgbClr val="404040"/>
                  </a:solidFill>
                </a:rPr>
                <a:t>moderat oder Schwer</a:t>
              </a:r>
            </a:p>
          </p:txBody>
        </p:sp>
        <p:sp>
          <p:nvSpPr>
            <p:cNvPr id="133" name="Down Arrow 132"/>
            <p:cNvSpPr/>
            <p:nvPr/>
          </p:nvSpPr>
          <p:spPr bwMode="auto">
            <a:xfrm>
              <a:off x="7884460" y="2780910"/>
              <a:ext cx="164354" cy="248723"/>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tx1"/>
                </a:solidFill>
                <a:effectLst/>
                <a:uLnTx/>
                <a:uFillTx/>
              </a:endParaRPr>
            </a:p>
          </p:txBody>
        </p:sp>
        <p:sp>
          <p:nvSpPr>
            <p:cNvPr id="134" name="TextBox 133"/>
            <p:cNvSpPr txBox="1"/>
            <p:nvPr/>
          </p:nvSpPr>
          <p:spPr>
            <a:xfrm>
              <a:off x="8063850" y="2708900"/>
              <a:ext cx="1080150" cy="400110"/>
            </a:xfrm>
            <a:prstGeom prst="rect">
              <a:avLst/>
            </a:prstGeom>
            <a:noFill/>
          </p:spPr>
          <p:txBody>
            <a:bodyPr wrap="square" rtlCol="0">
              <a:spAutoFit/>
            </a:bodyPr>
            <a:lstStyle/>
            <a:p>
              <a:r>
                <a:rPr lang="de-DE" sz="1000" b="0" i="0" dirty="0" smtClean="0">
                  <a:solidFill>
                    <a:srgbClr val="404040"/>
                  </a:solidFill>
                </a:rPr>
                <a:t>22 %-ige Risikoreduktion</a:t>
              </a:r>
            </a:p>
          </p:txBody>
        </p:sp>
      </p:grpSp>
      <p:grpSp>
        <p:nvGrpSpPr>
          <p:cNvPr id="135" name="Group 134"/>
          <p:cNvGrpSpPr/>
          <p:nvPr/>
        </p:nvGrpSpPr>
        <p:grpSpPr>
          <a:xfrm>
            <a:off x="2202054" y="3632044"/>
            <a:ext cx="6941946" cy="1033002"/>
            <a:chOff x="2202054" y="3383397"/>
            <a:chExt cx="6941946" cy="1033002"/>
          </a:xfrm>
        </p:grpSpPr>
        <p:grpSp>
          <p:nvGrpSpPr>
            <p:cNvPr id="136" name="Group 4"/>
            <p:cNvGrpSpPr>
              <a:grpSpLocks noChangeAspect="1"/>
            </p:cNvGrpSpPr>
            <p:nvPr/>
          </p:nvGrpSpPr>
          <p:grpSpPr bwMode="auto">
            <a:xfrm>
              <a:off x="2202054" y="4034536"/>
              <a:ext cx="5530590" cy="381863"/>
              <a:chOff x="897" y="2212"/>
              <a:chExt cx="4324" cy="552"/>
            </a:xfrm>
          </p:grpSpPr>
          <p:sp>
            <p:nvSpPr>
              <p:cNvPr id="141" name="Freeform 6"/>
              <p:cNvSpPr>
                <a:spLocks/>
              </p:cNvSpPr>
              <p:nvPr/>
            </p:nvSpPr>
            <p:spPr bwMode="auto">
              <a:xfrm>
                <a:off x="899" y="2212"/>
                <a:ext cx="4322" cy="552"/>
              </a:xfrm>
              <a:custGeom>
                <a:avLst/>
                <a:gdLst>
                  <a:gd name="T0" fmla="*/ 20 w 4322"/>
                  <a:gd name="T1" fmla="*/ 546 h 552"/>
                  <a:gd name="T2" fmla="*/ 56 w 4322"/>
                  <a:gd name="T3" fmla="*/ 542 h 552"/>
                  <a:gd name="T4" fmla="*/ 146 w 4322"/>
                  <a:gd name="T5" fmla="*/ 532 h 552"/>
                  <a:gd name="T6" fmla="*/ 206 w 4322"/>
                  <a:gd name="T7" fmla="*/ 526 h 552"/>
                  <a:gd name="T8" fmla="*/ 242 w 4322"/>
                  <a:gd name="T9" fmla="*/ 512 h 552"/>
                  <a:gd name="T10" fmla="*/ 284 w 4322"/>
                  <a:gd name="T11" fmla="*/ 506 h 552"/>
                  <a:gd name="T12" fmla="*/ 326 w 4322"/>
                  <a:gd name="T13" fmla="*/ 494 h 552"/>
                  <a:gd name="T14" fmla="*/ 398 w 4322"/>
                  <a:gd name="T15" fmla="*/ 486 h 552"/>
                  <a:gd name="T16" fmla="*/ 438 w 4322"/>
                  <a:gd name="T17" fmla="*/ 478 h 552"/>
                  <a:gd name="T18" fmla="*/ 552 w 4322"/>
                  <a:gd name="T19" fmla="*/ 476 h 552"/>
                  <a:gd name="T20" fmla="*/ 604 w 4322"/>
                  <a:gd name="T21" fmla="*/ 458 h 552"/>
                  <a:gd name="T22" fmla="*/ 693 w 4322"/>
                  <a:gd name="T23" fmla="*/ 454 h 552"/>
                  <a:gd name="T24" fmla="*/ 741 w 4322"/>
                  <a:gd name="T25" fmla="*/ 438 h 552"/>
                  <a:gd name="T26" fmla="*/ 811 w 4322"/>
                  <a:gd name="T27" fmla="*/ 430 h 552"/>
                  <a:gd name="T28" fmla="*/ 847 w 4322"/>
                  <a:gd name="T29" fmla="*/ 416 h 552"/>
                  <a:gd name="T30" fmla="*/ 933 w 4322"/>
                  <a:gd name="T31" fmla="*/ 408 h 552"/>
                  <a:gd name="T32" fmla="*/ 1023 w 4322"/>
                  <a:gd name="T33" fmla="*/ 392 h 552"/>
                  <a:gd name="T34" fmla="*/ 1061 w 4322"/>
                  <a:gd name="T35" fmla="*/ 386 h 552"/>
                  <a:gd name="T36" fmla="*/ 1127 w 4322"/>
                  <a:gd name="T37" fmla="*/ 364 h 552"/>
                  <a:gd name="T38" fmla="*/ 1331 w 4322"/>
                  <a:gd name="T39" fmla="*/ 356 h 552"/>
                  <a:gd name="T40" fmla="*/ 1373 w 4322"/>
                  <a:gd name="T41" fmla="*/ 344 h 552"/>
                  <a:gd name="T42" fmla="*/ 1457 w 4322"/>
                  <a:gd name="T43" fmla="*/ 336 h 552"/>
                  <a:gd name="T44" fmla="*/ 1529 w 4322"/>
                  <a:gd name="T45" fmla="*/ 322 h 552"/>
                  <a:gd name="T46" fmla="*/ 1667 w 4322"/>
                  <a:gd name="T47" fmla="*/ 316 h 552"/>
                  <a:gd name="T48" fmla="*/ 1703 w 4322"/>
                  <a:gd name="T49" fmla="*/ 304 h 552"/>
                  <a:gd name="T50" fmla="*/ 1757 w 4322"/>
                  <a:gd name="T51" fmla="*/ 296 h 552"/>
                  <a:gd name="T52" fmla="*/ 1797 w 4322"/>
                  <a:gd name="T53" fmla="*/ 282 h 552"/>
                  <a:gd name="T54" fmla="*/ 1911 w 4322"/>
                  <a:gd name="T55" fmla="*/ 276 h 552"/>
                  <a:gd name="T56" fmla="*/ 1947 w 4322"/>
                  <a:gd name="T57" fmla="*/ 262 h 552"/>
                  <a:gd name="T58" fmla="*/ 2103 w 4322"/>
                  <a:gd name="T59" fmla="*/ 256 h 552"/>
                  <a:gd name="T60" fmla="*/ 2151 w 4322"/>
                  <a:gd name="T61" fmla="*/ 236 h 552"/>
                  <a:gd name="T62" fmla="*/ 2259 w 4322"/>
                  <a:gd name="T63" fmla="*/ 230 h 552"/>
                  <a:gd name="T64" fmla="*/ 2283 w 4322"/>
                  <a:gd name="T65" fmla="*/ 214 h 552"/>
                  <a:gd name="T66" fmla="*/ 2349 w 4322"/>
                  <a:gd name="T67" fmla="*/ 208 h 552"/>
                  <a:gd name="T68" fmla="*/ 2403 w 4322"/>
                  <a:gd name="T69" fmla="*/ 194 h 552"/>
                  <a:gd name="T70" fmla="*/ 2499 w 4322"/>
                  <a:gd name="T71" fmla="*/ 188 h 552"/>
                  <a:gd name="T72" fmla="*/ 2553 w 4322"/>
                  <a:gd name="T73" fmla="*/ 174 h 552"/>
                  <a:gd name="T74" fmla="*/ 2641 w 4322"/>
                  <a:gd name="T75" fmla="*/ 168 h 552"/>
                  <a:gd name="T76" fmla="*/ 2679 w 4322"/>
                  <a:gd name="T77" fmla="*/ 154 h 552"/>
                  <a:gd name="T78" fmla="*/ 2845 w 4322"/>
                  <a:gd name="T79" fmla="*/ 148 h 552"/>
                  <a:gd name="T80" fmla="*/ 2857 w 4322"/>
                  <a:gd name="T81" fmla="*/ 134 h 552"/>
                  <a:gd name="T82" fmla="*/ 2905 w 4322"/>
                  <a:gd name="T83" fmla="*/ 128 h 552"/>
                  <a:gd name="T84" fmla="*/ 3109 w 4322"/>
                  <a:gd name="T85" fmla="*/ 114 h 552"/>
                  <a:gd name="T86" fmla="*/ 3177 w 4322"/>
                  <a:gd name="T87" fmla="*/ 106 h 552"/>
                  <a:gd name="T88" fmla="*/ 3277 w 4322"/>
                  <a:gd name="T89" fmla="*/ 94 h 552"/>
                  <a:gd name="T90" fmla="*/ 3367 w 4322"/>
                  <a:gd name="T91" fmla="*/ 86 h 552"/>
                  <a:gd name="T92" fmla="*/ 3457 w 4322"/>
                  <a:gd name="T93" fmla="*/ 74 h 552"/>
                  <a:gd name="T94" fmla="*/ 3630 w 4322"/>
                  <a:gd name="T95" fmla="*/ 66 h 552"/>
                  <a:gd name="T96" fmla="*/ 3690 w 4322"/>
                  <a:gd name="T97" fmla="*/ 52 h 552"/>
                  <a:gd name="T98" fmla="*/ 3930 w 4322"/>
                  <a:gd name="T99" fmla="*/ 46 h 552"/>
                  <a:gd name="T100" fmla="*/ 3972 w 4322"/>
                  <a:gd name="T101" fmla="*/ 34 h 552"/>
                  <a:gd name="T102" fmla="*/ 4162 w 4322"/>
                  <a:gd name="T103" fmla="*/ 26 h 552"/>
                  <a:gd name="T104" fmla="*/ 4246 w 4322"/>
                  <a:gd name="T105" fmla="*/ 12 h 552"/>
                  <a:gd name="T106" fmla="*/ 4306 w 4322"/>
                  <a:gd name="T107" fmla="*/ 6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322" h="552">
                    <a:moveTo>
                      <a:pt x="0" y="552"/>
                    </a:moveTo>
                    <a:lnTo>
                      <a:pt x="20" y="552"/>
                    </a:lnTo>
                    <a:lnTo>
                      <a:pt x="20" y="546"/>
                    </a:lnTo>
                    <a:lnTo>
                      <a:pt x="32" y="546"/>
                    </a:lnTo>
                    <a:lnTo>
                      <a:pt x="32" y="542"/>
                    </a:lnTo>
                    <a:lnTo>
                      <a:pt x="56" y="542"/>
                    </a:lnTo>
                    <a:lnTo>
                      <a:pt x="56" y="540"/>
                    </a:lnTo>
                    <a:lnTo>
                      <a:pt x="146" y="540"/>
                    </a:lnTo>
                    <a:lnTo>
                      <a:pt x="146" y="532"/>
                    </a:lnTo>
                    <a:lnTo>
                      <a:pt x="174" y="532"/>
                    </a:lnTo>
                    <a:lnTo>
                      <a:pt x="174" y="526"/>
                    </a:lnTo>
                    <a:lnTo>
                      <a:pt x="206" y="526"/>
                    </a:lnTo>
                    <a:lnTo>
                      <a:pt x="206" y="518"/>
                    </a:lnTo>
                    <a:lnTo>
                      <a:pt x="242" y="518"/>
                    </a:lnTo>
                    <a:lnTo>
                      <a:pt x="242" y="512"/>
                    </a:lnTo>
                    <a:lnTo>
                      <a:pt x="260" y="512"/>
                    </a:lnTo>
                    <a:lnTo>
                      <a:pt x="260" y="506"/>
                    </a:lnTo>
                    <a:lnTo>
                      <a:pt x="284" y="506"/>
                    </a:lnTo>
                    <a:lnTo>
                      <a:pt x="284" y="498"/>
                    </a:lnTo>
                    <a:lnTo>
                      <a:pt x="326" y="498"/>
                    </a:lnTo>
                    <a:lnTo>
                      <a:pt x="326" y="494"/>
                    </a:lnTo>
                    <a:lnTo>
                      <a:pt x="372" y="494"/>
                    </a:lnTo>
                    <a:lnTo>
                      <a:pt x="372" y="486"/>
                    </a:lnTo>
                    <a:lnTo>
                      <a:pt x="398" y="486"/>
                    </a:lnTo>
                    <a:lnTo>
                      <a:pt x="394" y="482"/>
                    </a:lnTo>
                    <a:lnTo>
                      <a:pt x="438" y="482"/>
                    </a:lnTo>
                    <a:lnTo>
                      <a:pt x="438" y="478"/>
                    </a:lnTo>
                    <a:lnTo>
                      <a:pt x="506" y="478"/>
                    </a:lnTo>
                    <a:lnTo>
                      <a:pt x="506" y="476"/>
                    </a:lnTo>
                    <a:lnTo>
                      <a:pt x="552" y="476"/>
                    </a:lnTo>
                    <a:lnTo>
                      <a:pt x="552" y="468"/>
                    </a:lnTo>
                    <a:lnTo>
                      <a:pt x="604" y="468"/>
                    </a:lnTo>
                    <a:lnTo>
                      <a:pt x="604" y="458"/>
                    </a:lnTo>
                    <a:lnTo>
                      <a:pt x="653" y="458"/>
                    </a:lnTo>
                    <a:lnTo>
                      <a:pt x="653" y="454"/>
                    </a:lnTo>
                    <a:lnTo>
                      <a:pt x="693" y="454"/>
                    </a:lnTo>
                    <a:lnTo>
                      <a:pt x="693" y="444"/>
                    </a:lnTo>
                    <a:lnTo>
                      <a:pt x="741" y="444"/>
                    </a:lnTo>
                    <a:lnTo>
                      <a:pt x="741" y="438"/>
                    </a:lnTo>
                    <a:lnTo>
                      <a:pt x="797" y="438"/>
                    </a:lnTo>
                    <a:lnTo>
                      <a:pt x="797" y="430"/>
                    </a:lnTo>
                    <a:lnTo>
                      <a:pt x="811" y="430"/>
                    </a:lnTo>
                    <a:lnTo>
                      <a:pt x="811" y="424"/>
                    </a:lnTo>
                    <a:lnTo>
                      <a:pt x="847" y="424"/>
                    </a:lnTo>
                    <a:lnTo>
                      <a:pt x="847" y="416"/>
                    </a:lnTo>
                    <a:lnTo>
                      <a:pt x="913" y="416"/>
                    </a:lnTo>
                    <a:lnTo>
                      <a:pt x="913" y="408"/>
                    </a:lnTo>
                    <a:lnTo>
                      <a:pt x="933" y="408"/>
                    </a:lnTo>
                    <a:lnTo>
                      <a:pt x="933" y="406"/>
                    </a:lnTo>
                    <a:lnTo>
                      <a:pt x="1023" y="406"/>
                    </a:lnTo>
                    <a:lnTo>
                      <a:pt x="1023" y="392"/>
                    </a:lnTo>
                    <a:lnTo>
                      <a:pt x="1037" y="392"/>
                    </a:lnTo>
                    <a:lnTo>
                      <a:pt x="1037" y="386"/>
                    </a:lnTo>
                    <a:lnTo>
                      <a:pt x="1061" y="386"/>
                    </a:lnTo>
                    <a:lnTo>
                      <a:pt x="1061" y="376"/>
                    </a:lnTo>
                    <a:lnTo>
                      <a:pt x="1127" y="376"/>
                    </a:lnTo>
                    <a:lnTo>
                      <a:pt x="1127" y="364"/>
                    </a:lnTo>
                    <a:lnTo>
                      <a:pt x="1241" y="364"/>
                    </a:lnTo>
                    <a:lnTo>
                      <a:pt x="1241" y="356"/>
                    </a:lnTo>
                    <a:lnTo>
                      <a:pt x="1331" y="356"/>
                    </a:lnTo>
                    <a:lnTo>
                      <a:pt x="1331" y="350"/>
                    </a:lnTo>
                    <a:lnTo>
                      <a:pt x="1373" y="350"/>
                    </a:lnTo>
                    <a:lnTo>
                      <a:pt x="1373" y="344"/>
                    </a:lnTo>
                    <a:lnTo>
                      <a:pt x="1421" y="344"/>
                    </a:lnTo>
                    <a:lnTo>
                      <a:pt x="1421" y="336"/>
                    </a:lnTo>
                    <a:lnTo>
                      <a:pt x="1457" y="336"/>
                    </a:lnTo>
                    <a:lnTo>
                      <a:pt x="1457" y="330"/>
                    </a:lnTo>
                    <a:lnTo>
                      <a:pt x="1529" y="330"/>
                    </a:lnTo>
                    <a:lnTo>
                      <a:pt x="1529" y="322"/>
                    </a:lnTo>
                    <a:lnTo>
                      <a:pt x="1559" y="322"/>
                    </a:lnTo>
                    <a:lnTo>
                      <a:pt x="1559" y="316"/>
                    </a:lnTo>
                    <a:lnTo>
                      <a:pt x="1667" y="316"/>
                    </a:lnTo>
                    <a:lnTo>
                      <a:pt x="1667" y="310"/>
                    </a:lnTo>
                    <a:lnTo>
                      <a:pt x="1703" y="310"/>
                    </a:lnTo>
                    <a:lnTo>
                      <a:pt x="1703" y="304"/>
                    </a:lnTo>
                    <a:lnTo>
                      <a:pt x="1751" y="304"/>
                    </a:lnTo>
                    <a:lnTo>
                      <a:pt x="1751" y="296"/>
                    </a:lnTo>
                    <a:lnTo>
                      <a:pt x="1757" y="296"/>
                    </a:lnTo>
                    <a:lnTo>
                      <a:pt x="1757" y="290"/>
                    </a:lnTo>
                    <a:lnTo>
                      <a:pt x="1797" y="290"/>
                    </a:lnTo>
                    <a:lnTo>
                      <a:pt x="1797" y="282"/>
                    </a:lnTo>
                    <a:lnTo>
                      <a:pt x="1845" y="282"/>
                    </a:lnTo>
                    <a:lnTo>
                      <a:pt x="1845" y="276"/>
                    </a:lnTo>
                    <a:lnTo>
                      <a:pt x="1911" y="276"/>
                    </a:lnTo>
                    <a:lnTo>
                      <a:pt x="1911" y="270"/>
                    </a:lnTo>
                    <a:lnTo>
                      <a:pt x="1947" y="270"/>
                    </a:lnTo>
                    <a:lnTo>
                      <a:pt x="1947" y="262"/>
                    </a:lnTo>
                    <a:lnTo>
                      <a:pt x="2043" y="262"/>
                    </a:lnTo>
                    <a:lnTo>
                      <a:pt x="2043" y="256"/>
                    </a:lnTo>
                    <a:lnTo>
                      <a:pt x="2103" y="256"/>
                    </a:lnTo>
                    <a:lnTo>
                      <a:pt x="2103" y="248"/>
                    </a:lnTo>
                    <a:lnTo>
                      <a:pt x="2151" y="248"/>
                    </a:lnTo>
                    <a:lnTo>
                      <a:pt x="2151" y="236"/>
                    </a:lnTo>
                    <a:lnTo>
                      <a:pt x="2199" y="236"/>
                    </a:lnTo>
                    <a:lnTo>
                      <a:pt x="2199" y="230"/>
                    </a:lnTo>
                    <a:lnTo>
                      <a:pt x="2259" y="230"/>
                    </a:lnTo>
                    <a:lnTo>
                      <a:pt x="2259" y="222"/>
                    </a:lnTo>
                    <a:lnTo>
                      <a:pt x="2283" y="222"/>
                    </a:lnTo>
                    <a:lnTo>
                      <a:pt x="2283" y="214"/>
                    </a:lnTo>
                    <a:lnTo>
                      <a:pt x="2325" y="214"/>
                    </a:lnTo>
                    <a:lnTo>
                      <a:pt x="2325" y="208"/>
                    </a:lnTo>
                    <a:lnTo>
                      <a:pt x="2349" y="208"/>
                    </a:lnTo>
                    <a:lnTo>
                      <a:pt x="2349" y="202"/>
                    </a:lnTo>
                    <a:lnTo>
                      <a:pt x="2403" y="202"/>
                    </a:lnTo>
                    <a:lnTo>
                      <a:pt x="2403" y="194"/>
                    </a:lnTo>
                    <a:lnTo>
                      <a:pt x="2445" y="194"/>
                    </a:lnTo>
                    <a:lnTo>
                      <a:pt x="2445" y="188"/>
                    </a:lnTo>
                    <a:lnTo>
                      <a:pt x="2499" y="188"/>
                    </a:lnTo>
                    <a:lnTo>
                      <a:pt x="2499" y="182"/>
                    </a:lnTo>
                    <a:lnTo>
                      <a:pt x="2553" y="182"/>
                    </a:lnTo>
                    <a:lnTo>
                      <a:pt x="2553" y="174"/>
                    </a:lnTo>
                    <a:lnTo>
                      <a:pt x="2589" y="174"/>
                    </a:lnTo>
                    <a:lnTo>
                      <a:pt x="2589" y="168"/>
                    </a:lnTo>
                    <a:lnTo>
                      <a:pt x="2641" y="168"/>
                    </a:lnTo>
                    <a:lnTo>
                      <a:pt x="2641" y="162"/>
                    </a:lnTo>
                    <a:lnTo>
                      <a:pt x="2679" y="162"/>
                    </a:lnTo>
                    <a:lnTo>
                      <a:pt x="2679" y="154"/>
                    </a:lnTo>
                    <a:lnTo>
                      <a:pt x="2757" y="154"/>
                    </a:lnTo>
                    <a:lnTo>
                      <a:pt x="2757" y="148"/>
                    </a:lnTo>
                    <a:lnTo>
                      <a:pt x="2845" y="148"/>
                    </a:lnTo>
                    <a:lnTo>
                      <a:pt x="2845" y="140"/>
                    </a:lnTo>
                    <a:lnTo>
                      <a:pt x="2857" y="140"/>
                    </a:lnTo>
                    <a:lnTo>
                      <a:pt x="2857" y="134"/>
                    </a:lnTo>
                    <a:lnTo>
                      <a:pt x="2883" y="134"/>
                    </a:lnTo>
                    <a:lnTo>
                      <a:pt x="2883" y="128"/>
                    </a:lnTo>
                    <a:lnTo>
                      <a:pt x="2905" y="128"/>
                    </a:lnTo>
                    <a:lnTo>
                      <a:pt x="2905" y="122"/>
                    </a:lnTo>
                    <a:lnTo>
                      <a:pt x="3109" y="122"/>
                    </a:lnTo>
                    <a:lnTo>
                      <a:pt x="3109" y="114"/>
                    </a:lnTo>
                    <a:lnTo>
                      <a:pt x="3127" y="114"/>
                    </a:lnTo>
                    <a:lnTo>
                      <a:pt x="3127" y="106"/>
                    </a:lnTo>
                    <a:lnTo>
                      <a:pt x="3177" y="106"/>
                    </a:lnTo>
                    <a:lnTo>
                      <a:pt x="3177" y="100"/>
                    </a:lnTo>
                    <a:lnTo>
                      <a:pt x="3277" y="100"/>
                    </a:lnTo>
                    <a:lnTo>
                      <a:pt x="3277" y="94"/>
                    </a:lnTo>
                    <a:lnTo>
                      <a:pt x="3325" y="94"/>
                    </a:lnTo>
                    <a:lnTo>
                      <a:pt x="3325" y="86"/>
                    </a:lnTo>
                    <a:lnTo>
                      <a:pt x="3367" y="86"/>
                    </a:lnTo>
                    <a:lnTo>
                      <a:pt x="3367" y="80"/>
                    </a:lnTo>
                    <a:lnTo>
                      <a:pt x="3457" y="80"/>
                    </a:lnTo>
                    <a:lnTo>
                      <a:pt x="3457" y="74"/>
                    </a:lnTo>
                    <a:lnTo>
                      <a:pt x="3516" y="74"/>
                    </a:lnTo>
                    <a:lnTo>
                      <a:pt x="3516" y="66"/>
                    </a:lnTo>
                    <a:lnTo>
                      <a:pt x="3630" y="66"/>
                    </a:lnTo>
                    <a:lnTo>
                      <a:pt x="3630" y="60"/>
                    </a:lnTo>
                    <a:lnTo>
                      <a:pt x="3690" y="60"/>
                    </a:lnTo>
                    <a:lnTo>
                      <a:pt x="3690" y="52"/>
                    </a:lnTo>
                    <a:lnTo>
                      <a:pt x="3744" y="52"/>
                    </a:lnTo>
                    <a:lnTo>
                      <a:pt x="3744" y="46"/>
                    </a:lnTo>
                    <a:lnTo>
                      <a:pt x="3930" y="46"/>
                    </a:lnTo>
                    <a:lnTo>
                      <a:pt x="3930" y="40"/>
                    </a:lnTo>
                    <a:lnTo>
                      <a:pt x="3972" y="40"/>
                    </a:lnTo>
                    <a:lnTo>
                      <a:pt x="3972" y="34"/>
                    </a:lnTo>
                    <a:lnTo>
                      <a:pt x="3984" y="34"/>
                    </a:lnTo>
                    <a:lnTo>
                      <a:pt x="3984" y="26"/>
                    </a:lnTo>
                    <a:lnTo>
                      <a:pt x="4162" y="26"/>
                    </a:lnTo>
                    <a:lnTo>
                      <a:pt x="4162" y="20"/>
                    </a:lnTo>
                    <a:lnTo>
                      <a:pt x="4246" y="20"/>
                    </a:lnTo>
                    <a:lnTo>
                      <a:pt x="4246" y="12"/>
                    </a:lnTo>
                    <a:lnTo>
                      <a:pt x="4258" y="12"/>
                    </a:lnTo>
                    <a:lnTo>
                      <a:pt x="4258" y="6"/>
                    </a:lnTo>
                    <a:lnTo>
                      <a:pt x="4306" y="6"/>
                    </a:lnTo>
                    <a:lnTo>
                      <a:pt x="4306" y="0"/>
                    </a:lnTo>
                    <a:lnTo>
                      <a:pt x="4322" y="0"/>
                    </a:lnTo>
                  </a:path>
                </a:pathLst>
              </a:custGeom>
              <a:noFill/>
              <a:ln w="28575" cap="flat">
                <a:solidFill>
                  <a:srgbClr val="FF4DC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sp>
            <p:nvSpPr>
              <p:cNvPr id="142" name="Freeform 7"/>
              <p:cNvSpPr>
                <a:spLocks/>
              </p:cNvSpPr>
              <p:nvPr/>
            </p:nvSpPr>
            <p:spPr bwMode="auto">
              <a:xfrm>
                <a:off x="897" y="2298"/>
                <a:ext cx="4322" cy="466"/>
              </a:xfrm>
              <a:custGeom>
                <a:avLst/>
                <a:gdLst>
                  <a:gd name="T0" fmla="*/ 4300 w 4322"/>
                  <a:gd name="T1" fmla="*/ 8 h 466"/>
                  <a:gd name="T2" fmla="*/ 4170 w 4322"/>
                  <a:gd name="T3" fmla="*/ 12 h 466"/>
                  <a:gd name="T4" fmla="*/ 4124 w 4322"/>
                  <a:gd name="T5" fmla="*/ 20 h 466"/>
                  <a:gd name="T6" fmla="*/ 3944 w 4322"/>
                  <a:gd name="T7" fmla="*/ 30 h 466"/>
                  <a:gd name="T8" fmla="*/ 3932 w 4322"/>
                  <a:gd name="T9" fmla="*/ 42 h 466"/>
                  <a:gd name="T10" fmla="*/ 3836 w 4322"/>
                  <a:gd name="T11" fmla="*/ 50 h 466"/>
                  <a:gd name="T12" fmla="*/ 3774 w 4322"/>
                  <a:gd name="T13" fmla="*/ 62 h 466"/>
                  <a:gd name="T14" fmla="*/ 3572 w 4322"/>
                  <a:gd name="T15" fmla="*/ 68 h 466"/>
                  <a:gd name="T16" fmla="*/ 3518 w 4322"/>
                  <a:gd name="T17" fmla="*/ 82 h 466"/>
                  <a:gd name="T18" fmla="*/ 3351 w 4322"/>
                  <a:gd name="T19" fmla="*/ 90 h 466"/>
                  <a:gd name="T20" fmla="*/ 3279 w 4322"/>
                  <a:gd name="T21" fmla="*/ 102 h 466"/>
                  <a:gd name="T22" fmla="*/ 3213 w 4322"/>
                  <a:gd name="T23" fmla="*/ 110 h 466"/>
                  <a:gd name="T24" fmla="*/ 3197 w 4322"/>
                  <a:gd name="T25" fmla="*/ 122 h 466"/>
                  <a:gd name="T26" fmla="*/ 3125 w 4322"/>
                  <a:gd name="T27" fmla="*/ 130 h 466"/>
                  <a:gd name="T28" fmla="*/ 3027 w 4322"/>
                  <a:gd name="T29" fmla="*/ 144 h 466"/>
                  <a:gd name="T30" fmla="*/ 2903 w 4322"/>
                  <a:gd name="T31" fmla="*/ 150 h 466"/>
                  <a:gd name="T32" fmla="*/ 2771 w 4322"/>
                  <a:gd name="T33" fmla="*/ 162 h 466"/>
                  <a:gd name="T34" fmla="*/ 2709 w 4322"/>
                  <a:gd name="T35" fmla="*/ 170 h 466"/>
                  <a:gd name="T36" fmla="*/ 2663 w 4322"/>
                  <a:gd name="T37" fmla="*/ 180 h 466"/>
                  <a:gd name="T38" fmla="*/ 2543 w 4322"/>
                  <a:gd name="T39" fmla="*/ 184 h 466"/>
                  <a:gd name="T40" fmla="*/ 2519 w 4322"/>
                  <a:gd name="T41" fmla="*/ 198 h 466"/>
                  <a:gd name="T42" fmla="*/ 2303 w 4322"/>
                  <a:gd name="T43" fmla="*/ 202 h 466"/>
                  <a:gd name="T44" fmla="*/ 2165 w 4322"/>
                  <a:gd name="T45" fmla="*/ 216 h 466"/>
                  <a:gd name="T46" fmla="*/ 1885 w 4322"/>
                  <a:gd name="T47" fmla="*/ 224 h 466"/>
                  <a:gd name="T48" fmla="*/ 1765 w 4322"/>
                  <a:gd name="T49" fmla="*/ 238 h 466"/>
                  <a:gd name="T50" fmla="*/ 1667 w 4322"/>
                  <a:gd name="T51" fmla="*/ 244 h 466"/>
                  <a:gd name="T52" fmla="*/ 1627 w 4322"/>
                  <a:gd name="T53" fmla="*/ 258 h 466"/>
                  <a:gd name="T54" fmla="*/ 1453 w 4322"/>
                  <a:gd name="T55" fmla="*/ 264 h 466"/>
                  <a:gd name="T56" fmla="*/ 1331 w 4322"/>
                  <a:gd name="T57" fmla="*/ 278 h 466"/>
                  <a:gd name="T58" fmla="*/ 1207 w 4322"/>
                  <a:gd name="T59" fmla="*/ 284 h 466"/>
                  <a:gd name="T60" fmla="*/ 1159 w 4322"/>
                  <a:gd name="T61" fmla="*/ 298 h 466"/>
                  <a:gd name="T62" fmla="*/ 1057 w 4322"/>
                  <a:gd name="T63" fmla="*/ 304 h 466"/>
                  <a:gd name="T64" fmla="*/ 1017 w 4322"/>
                  <a:gd name="T65" fmla="*/ 320 h 466"/>
                  <a:gd name="T66" fmla="*/ 853 w 4322"/>
                  <a:gd name="T67" fmla="*/ 324 h 466"/>
                  <a:gd name="T68" fmla="*/ 817 w 4322"/>
                  <a:gd name="T69" fmla="*/ 338 h 466"/>
                  <a:gd name="T70" fmla="*/ 745 w 4322"/>
                  <a:gd name="T71" fmla="*/ 346 h 466"/>
                  <a:gd name="T72" fmla="*/ 685 w 4322"/>
                  <a:gd name="T73" fmla="*/ 360 h 466"/>
                  <a:gd name="T74" fmla="*/ 590 w 4322"/>
                  <a:gd name="T75" fmla="*/ 366 h 466"/>
                  <a:gd name="T76" fmla="*/ 572 w 4322"/>
                  <a:gd name="T77" fmla="*/ 378 h 466"/>
                  <a:gd name="T78" fmla="*/ 434 w 4322"/>
                  <a:gd name="T79" fmla="*/ 386 h 466"/>
                  <a:gd name="T80" fmla="*/ 388 w 4322"/>
                  <a:gd name="T81" fmla="*/ 400 h 466"/>
                  <a:gd name="T82" fmla="*/ 222 w 4322"/>
                  <a:gd name="T83" fmla="*/ 406 h 466"/>
                  <a:gd name="T84" fmla="*/ 208 w 4322"/>
                  <a:gd name="T85" fmla="*/ 418 h 466"/>
                  <a:gd name="T86" fmla="*/ 142 w 4322"/>
                  <a:gd name="T87" fmla="*/ 426 h 466"/>
                  <a:gd name="T88" fmla="*/ 124 w 4322"/>
                  <a:gd name="T89" fmla="*/ 440 h 466"/>
                  <a:gd name="T90" fmla="*/ 64 w 4322"/>
                  <a:gd name="T91" fmla="*/ 446 h 466"/>
                  <a:gd name="T92" fmla="*/ 34 w 4322"/>
                  <a:gd name="T93" fmla="*/ 460 h 466"/>
                  <a:gd name="T94" fmla="*/ 0 w 4322"/>
                  <a:gd name="T95" fmla="*/ 466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22" h="466">
                    <a:moveTo>
                      <a:pt x="4322" y="0"/>
                    </a:moveTo>
                    <a:lnTo>
                      <a:pt x="4300" y="0"/>
                    </a:lnTo>
                    <a:lnTo>
                      <a:pt x="4300" y="8"/>
                    </a:lnTo>
                    <a:lnTo>
                      <a:pt x="4238" y="8"/>
                    </a:lnTo>
                    <a:lnTo>
                      <a:pt x="4238" y="12"/>
                    </a:lnTo>
                    <a:lnTo>
                      <a:pt x="4170" y="12"/>
                    </a:lnTo>
                    <a:lnTo>
                      <a:pt x="4170" y="16"/>
                    </a:lnTo>
                    <a:lnTo>
                      <a:pt x="4124" y="16"/>
                    </a:lnTo>
                    <a:lnTo>
                      <a:pt x="4124" y="20"/>
                    </a:lnTo>
                    <a:lnTo>
                      <a:pt x="3958" y="20"/>
                    </a:lnTo>
                    <a:lnTo>
                      <a:pt x="3958" y="30"/>
                    </a:lnTo>
                    <a:lnTo>
                      <a:pt x="3944" y="30"/>
                    </a:lnTo>
                    <a:lnTo>
                      <a:pt x="3944" y="34"/>
                    </a:lnTo>
                    <a:lnTo>
                      <a:pt x="3932" y="34"/>
                    </a:lnTo>
                    <a:lnTo>
                      <a:pt x="3932" y="42"/>
                    </a:lnTo>
                    <a:lnTo>
                      <a:pt x="3920" y="42"/>
                    </a:lnTo>
                    <a:lnTo>
                      <a:pt x="3920" y="50"/>
                    </a:lnTo>
                    <a:lnTo>
                      <a:pt x="3836" y="50"/>
                    </a:lnTo>
                    <a:lnTo>
                      <a:pt x="3836" y="54"/>
                    </a:lnTo>
                    <a:lnTo>
                      <a:pt x="3774" y="54"/>
                    </a:lnTo>
                    <a:lnTo>
                      <a:pt x="3774" y="62"/>
                    </a:lnTo>
                    <a:lnTo>
                      <a:pt x="3692" y="62"/>
                    </a:lnTo>
                    <a:lnTo>
                      <a:pt x="3692" y="68"/>
                    </a:lnTo>
                    <a:lnTo>
                      <a:pt x="3572" y="68"/>
                    </a:lnTo>
                    <a:lnTo>
                      <a:pt x="3572" y="76"/>
                    </a:lnTo>
                    <a:lnTo>
                      <a:pt x="3518" y="76"/>
                    </a:lnTo>
                    <a:lnTo>
                      <a:pt x="3518" y="82"/>
                    </a:lnTo>
                    <a:lnTo>
                      <a:pt x="3387" y="82"/>
                    </a:lnTo>
                    <a:lnTo>
                      <a:pt x="3387" y="90"/>
                    </a:lnTo>
                    <a:lnTo>
                      <a:pt x="3351" y="90"/>
                    </a:lnTo>
                    <a:lnTo>
                      <a:pt x="3351" y="96"/>
                    </a:lnTo>
                    <a:lnTo>
                      <a:pt x="3279" y="96"/>
                    </a:lnTo>
                    <a:lnTo>
                      <a:pt x="3279" y="102"/>
                    </a:lnTo>
                    <a:lnTo>
                      <a:pt x="3233" y="102"/>
                    </a:lnTo>
                    <a:lnTo>
                      <a:pt x="3233" y="110"/>
                    </a:lnTo>
                    <a:lnTo>
                      <a:pt x="3213" y="110"/>
                    </a:lnTo>
                    <a:lnTo>
                      <a:pt x="3213" y="116"/>
                    </a:lnTo>
                    <a:lnTo>
                      <a:pt x="3197" y="116"/>
                    </a:lnTo>
                    <a:lnTo>
                      <a:pt x="3197" y="122"/>
                    </a:lnTo>
                    <a:lnTo>
                      <a:pt x="3185" y="122"/>
                    </a:lnTo>
                    <a:lnTo>
                      <a:pt x="3185" y="130"/>
                    </a:lnTo>
                    <a:lnTo>
                      <a:pt x="3125" y="130"/>
                    </a:lnTo>
                    <a:lnTo>
                      <a:pt x="3125" y="136"/>
                    </a:lnTo>
                    <a:lnTo>
                      <a:pt x="3027" y="136"/>
                    </a:lnTo>
                    <a:lnTo>
                      <a:pt x="3027" y="144"/>
                    </a:lnTo>
                    <a:lnTo>
                      <a:pt x="2937" y="144"/>
                    </a:lnTo>
                    <a:lnTo>
                      <a:pt x="2937" y="150"/>
                    </a:lnTo>
                    <a:lnTo>
                      <a:pt x="2903" y="150"/>
                    </a:lnTo>
                    <a:lnTo>
                      <a:pt x="2903" y="156"/>
                    </a:lnTo>
                    <a:lnTo>
                      <a:pt x="2771" y="156"/>
                    </a:lnTo>
                    <a:lnTo>
                      <a:pt x="2771" y="162"/>
                    </a:lnTo>
                    <a:lnTo>
                      <a:pt x="2723" y="162"/>
                    </a:lnTo>
                    <a:lnTo>
                      <a:pt x="2723" y="170"/>
                    </a:lnTo>
                    <a:lnTo>
                      <a:pt x="2709" y="170"/>
                    </a:lnTo>
                    <a:lnTo>
                      <a:pt x="2709" y="176"/>
                    </a:lnTo>
                    <a:lnTo>
                      <a:pt x="2663" y="176"/>
                    </a:lnTo>
                    <a:lnTo>
                      <a:pt x="2663" y="180"/>
                    </a:lnTo>
                    <a:lnTo>
                      <a:pt x="2573" y="180"/>
                    </a:lnTo>
                    <a:lnTo>
                      <a:pt x="2573" y="184"/>
                    </a:lnTo>
                    <a:lnTo>
                      <a:pt x="2543" y="184"/>
                    </a:lnTo>
                    <a:lnTo>
                      <a:pt x="2543" y="190"/>
                    </a:lnTo>
                    <a:lnTo>
                      <a:pt x="2519" y="190"/>
                    </a:lnTo>
                    <a:lnTo>
                      <a:pt x="2519" y="198"/>
                    </a:lnTo>
                    <a:lnTo>
                      <a:pt x="2379" y="198"/>
                    </a:lnTo>
                    <a:lnTo>
                      <a:pt x="2379" y="202"/>
                    </a:lnTo>
                    <a:lnTo>
                      <a:pt x="2303" y="202"/>
                    </a:lnTo>
                    <a:lnTo>
                      <a:pt x="2303" y="210"/>
                    </a:lnTo>
                    <a:lnTo>
                      <a:pt x="2165" y="210"/>
                    </a:lnTo>
                    <a:lnTo>
                      <a:pt x="2165" y="216"/>
                    </a:lnTo>
                    <a:lnTo>
                      <a:pt x="2071" y="216"/>
                    </a:lnTo>
                    <a:lnTo>
                      <a:pt x="2071" y="224"/>
                    </a:lnTo>
                    <a:lnTo>
                      <a:pt x="1885" y="224"/>
                    </a:lnTo>
                    <a:lnTo>
                      <a:pt x="1885" y="230"/>
                    </a:lnTo>
                    <a:lnTo>
                      <a:pt x="1765" y="230"/>
                    </a:lnTo>
                    <a:lnTo>
                      <a:pt x="1765" y="238"/>
                    </a:lnTo>
                    <a:lnTo>
                      <a:pt x="1699" y="238"/>
                    </a:lnTo>
                    <a:lnTo>
                      <a:pt x="1699" y="244"/>
                    </a:lnTo>
                    <a:lnTo>
                      <a:pt x="1667" y="244"/>
                    </a:lnTo>
                    <a:lnTo>
                      <a:pt x="1667" y="252"/>
                    </a:lnTo>
                    <a:lnTo>
                      <a:pt x="1627" y="252"/>
                    </a:lnTo>
                    <a:lnTo>
                      <a:pt x="1627" y="258"/>
                    </a:lnTo>
                    <a:lnTo>
                      <a:pt x="1609" y="258"/>
                    </a:lnTo>
                    <a:lnTo>
                      <a:pt x="1609" y="264"/>
                    </a:lnTo>
                    <a:lnTo>
                      <a:pt x="1453" y="264"/>
                    </a:lnTo>
                    <a:lnTo>
                      <a:pt x="1453" y="270"/>
                    </a:lnTo>
                    <a:lnTo>
                      <a:pt x="1331" y="270"/>
                    </a:lnTo>
                    <a:lnTo>
                      <a:pt x="1331" y="278"/>
                    </a:lnTo>
                    <a:lnTo>
                      <a:pt x="1237" y="278"/>
                    </a:lnTo>
                    <a:lnTo>
                      <a:pt x="1237" y="284"/>
                    </a:lnTo>
                    <a:lnTo>
                      <a:pt x="1207" y="284"/>
                    </a:lnTo>
                    <a:lnTo>
                      <a:pt x="1207" y="292"/>
                    </a:lnTo>
                    <a:lnTo>
                      <a:pt x="1159" y="292"/>
                    </a:lnTo>
                    <a:lnTo>
                      <a:pt x="1159" y="298"/>
                    </a:lnTo>
                    <a:lnTo>
                      <a:pt x="1089" y="298"/>
                    </a:lnTo>
                    <a:lnTo>
                      <a:pt x="1089" y="304"/>
                    </a:lnTo>
                    <a:lnTo>
                      <a:pt x="1057" y="304"/>
                    </a:lnTo>
                    <a:lnTo>
                      <a:pt x="1057" y="312"/>
                    </a:lnTo>
                    <a:lnTo>
                      <a:pt x="1017" y="312"/>
                    </a:lnTo>
                    <a:lnTo>
                      <a:pt x="1017" y="320"/>
                    </a:lnTo>
                    <a:lnTo>
                      <a:pt x="913" y="320"/>
                    </a:lnTo>
                    <a:lnTo>
                      <a:pt x="913" y="324"/>
                    </a:lnTo>
                    <a:lnTo>
                      <a:pt x="853" y="324"/>
                    </a:lnTo>
                    <a:lnTo>
                      <a:pt x="853" y="332"/>
                    </a:lnTo>
                    <a:lnTo>
                      <a:pt x="817" y="332"/>
                    </a:lnTo>
                    <a:lnTo>
                      <a:pt x="817" y="338"/>
                    </a:lnTo>
                    <a:lnTo>
                      <a:pt x="801" y="338"/>
                    </a:lnTo>
                    <a:lnTo>
                      <a:pt x="801" y="346"/>
                    </a:lnTo>
                    <a:lnTo>
                      <a:pt x="745" y="346"/>
                    </a:lnTo>
                    <a:lnTo>
                      <a:pt x="745" y="352"/>
                    </a:lnTo>
                    <a:lnTo>
                      <a:pt x="685" y="352"/>
                    </a:lnTo>
                    <a:lnTo>
                      <a:pt x="685" y="360"/>
                    </a:lnTo>
                    <a:lnTo>
                      <a:pt x="673" y="360"/>
                    </a:lnTo>
                    <a:lnTo>
                      <a:pt x="673" y="366"/>
                    </a:lnTo>
                    <a:lnTo>
                      <a:pt x="590" y="366"/>
                    </a:lnTo>
                    <a:lnTo>
                      <a:pt x="590" y="372"/>
                    </a:lnTo>
                    <a:lnTo>
                      <a:pt x="572" y="372"/>
                    </a:lnTo>
                    <a:lnTo>
                      <a:pt x="572" y="378"/>
                    </a:lnTo>
                    <a:lnTo>
                      <a:pt x="518" y="378"/>
                    </a:lnTo>
                    <a:lnTo>
                      <a:pt x="518" y="386"/>
                    </a:lnTo>
                    <a:lnTo>
                      <a:pt x="434" y="386"/>
                    </a:lnTo>
                    <a:lnTo>
                      <a:pt x="434" y="392"/>
                    </a:lnTo>
                    <a:lnTo>
                      <a:pt x="388" y="392"/>
                    </a:lnTo>
                    <a:lnTo>
                      <a:pt x="388" y="400"/>
                    </a:lnTo>
                    <a:lnTo>
                      <a:pt x="304" y="400"/>
                    </a:lnTo>
                    <a:lnTo>
                      <a:pt x="304" y="406"/>
                    </a:lnTo>
                    <a:lnTo>
                      <a:pt x="222" y="406"/>
                    </a:lnTo>
                    <a:lnTo>
                      <a:pt x="222" y="412"/>
                    </a:lnTo>
                    <a:lnTo>
                      <a:pt x="208" y="412"/>
                    </a:lnTo>
                    <a:lnTo>
                      <a:pt x="208" y="418"/>
                    </a:lnTo>
                    <a:lnTo>
                      <a:pt x="196" y="418"/>
                    </a:lnTo>
                    <a:lnTo>
                      <a:pt x="196" y="426"/>
                    </a:lnTo>
                    <a:lnTo>
                      <a:pt x="142" y="426"/>
                    </a:lnTo>
                    <a:lnTo>
                      <a:pt x="142" y="432"/>
                    </a:lnTo>
                    <a:lnTo>
                      <a:pt x="124" y="432"/>
                    </a:lnTo>
                    <a:lnTo>
                      <a:pt x="124" y="440"/>
                    </a:lnTo>
                    <a:lnTo>
                      <a:pt x="112" y="440"/>
                    </a:lnTo>
                    <a:lnTo>
                      <a:pt x="112" y="446"/>
                    </a:lnTo>
                    <a:lnTo>
                      <a:pt x="64" y="446"/>
                    </a:lnTo>
                    <a:lnTo>
                      <a:pt x="64" y="454"/>
                    </a:lnTo>
                    <a:lnTo>
                      <a:pt x="34" y="454"/>
                    </a:lnTo>
                    <a:lnTo>
                      <a:pt x="34" y="460"/>
                    </a:lnTo>
                    <a:lnTo>
                      <a:pt x="22" y="460"/>
                    </a:lnTo>
                    <a:lnTo>
                      <a:pt x="22" y="466"/>
                    </a:lnTo>
                    <a:lnTo>
                      <a:pt x="0" y="466"/>
                    </a:lnTo>
                  </a:path>
                </a:pathLst>
              </a:custGeom>
              <a:noFill/>
              <a:ln w="28575" cap="flat">
                <a:solidFill>
                  <a:srgbClr val="2E6EB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solidFill>
                    <a:srgbClr val="404040"/>
                  </a:solidFill>
                  <a:latin typeface="Arial"/>
                </a:endParaRPr>
              </a:p>
            </p:txBody>
          </p:sp>
        </p:grpSp>
        <p:sp>
          <p:nvSpPr>
            <p:cNvPr id="137" name="TextBox 136"/>
            <p:cNvSpPr txBox="1"/>
            <p:nvPr/>
          </p:nvSpPr>
          <p:spPr>
            <a:xfrm>
              <a:off x="6233975" y="3571254"/>
              <a:ext cx="1826121" cy="553998"/>
            </a:xfrm>
            <a:prstGeom prst="rect">
              <a:avLst/>
            </a:prstGeom>
            <a:noFill/>
          </p:spPr>
          <p:txBody>
            <a:bodyPr wrap="square" rtlCol="0">
              <a:spAutoFit/>
            </a:bodyPr>
            <a:lstStyle/>
            <a:p>
              <a:pPr algn="ctr" eaLnBrk="0" fontAlgn="base" hangingPunct="0">
                <a:spcBef>
                  <a:spcPct val="0"/>
                </a:spcBef>
                <a:spcAft>
                  <a:spcPct val="0"/>
                </a:spcAft>
              </a:pPr>
              <a:r>
                <a:rPr lang="de-DE" sz="1000" b="0" i="0" dirty="0" smtClean="0">
                  <a:solidFill>
                    <a:srgbClr val="404040"/>
                  </a:solidFill>
                </a:rPr>
                <a:t>Hazard Ratio = 0,81 </a:t>
              </a:r>
            </a:p>
            <a:p>
              <a:pPr algn="ctr" eaLnBrk="0" fontAlgn="base" hangingPunct="0">
                <a:spcBef>
                  <a:spcPct val="0"/>
                </a:spcBef>
                <a:spcAft>
                  <a:spcPct val="0"/>
                </a:spcAft>
              </a:pPr>
              <a:r>
                <a:rPr lang="de-DE" sz="1000" b="0" i="0" dirty="0" smtClean="0">
                  <a:solidFill>
                    <a:srgbClr val="404040"/>
                  </a:solidFill>
                </a:rPr>
                <a:t>(95 %-CI: 0,66–1,00) P = 0,046</a:t>
              </a:r>
            </a:p>
          </p:txBody>
        </p:sp>
        <p:sp>
          <p:nvSpPr>
            <p:cNvPr id="138" name="TextBox 137"/>
            <p:cNvSpPr txBox="1"/>
            <p:nvPr/>
          </p:nvSpPr>
          <p:spPr>
            <a:xfrm>
              <a:off x="6732565" y="3383397"/>
              <a:ext cx="974459" cy="246221"/>
            </a:xfrm>
            <a:prstGeom prst="rect">
              <a:avLst/>
            </a:prstGeom>
            <a:noFill/>
          </p:spPr>
          <p:txBody>
            <a:bodyPr wrap="square" rtlCol="0">
              <a:spAutoFit/>
            </a:bodyPr>
            <a:lstStyle/>
            <a:p>
              <a:pPr algn="ctr" eaLnBrk="0" fontAlgn="base" hangingPunct="0">
                <a:spcBef>
                  <a:spcPct val="0"/>
                </a:spcBef>
                <a:spcAft>
                  <a:spcPct val="0"/>
                </a:spcAft>
              </a:pPr>
              <a:r>
                <a:rPr lang="de-DE" sz="1000" b="1" i="0" dirty="0" smtClean="0">
                  <a:solidFill>
                    <a:srgbClr val="404040"/>
                  </a:solidFill>
                </a:rPr>
                <a:t>Schwer</a:t>
              </a:r>
            </a:p>
          </p:txBody>
        </p:sp>
        <p:sp>
          <p:nvSpPr>
            <p:cNvPr id="139" name="Down Arrow 138"/>
            <p:cNvSpPr/>
            <p:nvPr/>
          </p:nvSpPr>
          <p:spPr bwMode="auto">
            <a:xfrm>
              <a:off x="7884460" y="3933070"/>
              <a:ext cx="164354" cy="248723"/>
            </a:xfrm>
            <a:prstGeom prst="downArrow">
              <a:avLst/>
            </a:prstGeom>
            <a:solidFill>
              <a:sysClr val="windowText" lastClr="00000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tx1"/>
                </a:solidFill>
                <a:effectLst/>
                <a:uLnTx/>
                <a:uFillTx/>
              </a:endParaRPr>
            </a:p>
          </p:txBody>
        </p:sp>
        <p:sp>
          <p:nvSpPr>
            <p:cNvPr id="140" name="TextBox 139"/>
            <p:cNvSpPr txBox="1"/>
            <p:nvPr/>
          </p:nvSpPr>
          <p:spPr>
            <a:xfrm>
              <a:off x="8063850" y="3861060"/>
              <a:ext cx="1080150" cy="400110"/>
            </a:xfrm>
            <a:prstGeom prst="rect">
              <a:avLst/>
            </a:prstGeom>
            <a:noFill/>
          </p:spPr>
          <p:txBody>
            <a:bodyPr wrap="square" rtlCol="0">
              <a:spAutoFit/>
            </a:bodyPr>
            <a:lstStyle/>
            <a:p>
              <a:r>
                <a:rPr lang="de-DE" sz="1000" b="0" i="0" dirty="0" smtClean="0">
                  <a:solidFill>
                    <a:srgbClr val="404040"/>
                  </a:solidFill>
                </a:rPr>
                <a:t>19 %-ige Risikoreduktion</a:t>
              </a:r>
            </a:p>
          </p:txBody>
        </p:sp>
      </p:grpSp>
      <p:sp>
        <p:nvSpPr>
          <p:cNvPr id="144" name="Rectangle 143"/>
          <p:cNvSpPr/>
          <p:nvPr/>
        </p:nvSpPr>
        <p:spPr>
          <a:xfrm>
            <a:off x="87141" y="4736221"/>
            <a:ext cx="1277914" cy="276999"/>
          </a:xfrm>
          <a:prstGeom prst="rect">
            <a:avLst/>
          </a:prstGeom>
        </p:spPr>
        <p:txBody>
          <a:bodyPr wrap="none">
            <a:spAutoFit/>
          </a:bodyPr>
          <a:lstStyle/>
          <a:p>
            <a:r>
              <a:rPr lang="de-DE" sz="1200" b="1" i="0" dirty="0" smtClean="0">
                <a:solidFill>
                  <a:srgbClr val="404040"/>
                </a:solidFill>
              </a:rPr>
              <a:t>Risikopatienten</a:t>
            </a:r>
          </a:p>
        </p:txBody>
      </p:sp>
      <p:grpSp>
        <p:nvGrpSpPr>
          <p:cNvPr id="145" name="Group 144"/>
          <p:cNvGrpSpPr/>
          <p:nvPr/>
        </p:nvGrpSpPr>
        <p:grpSpPr>
          <a:xfrm>
            <a:off x="2600018" y="1536992"/>
            <a:ext cx="2143224" cy="501937"/>
            <a:chOff x="6393989" y="1502711"/>
            <a:chExt cx="2302044" cy="529986"/>
          </a:xfrm>
        </p:grpSpPr>
        <p:sp>
          <p:nvSpPr>
            <p:cNvPr id="146" name="TextBox 145"/>
            <p:cNvSpPr txBox="1"/>
            <p:nvPr/>
          </p:nvSpPr>
          <p:spPr>
            <a:xfrm>
              <a:off x="6630531" y="1724920"/>
              <a:ext cx="206550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IND/GLY 110/50 μg einmal tgl.</a:t>
              </a:r>
            </a:p>
          </p:txBody>
        </p:sp>
        <p:sp>
          <p:nvSpPr>
            <p:cNvPr id="147" name="TextBox 146"/>
            <p:cNvSpPr txBox="1"/>
            <p:nvPr/>
          </p:nvSpPr>
          <p:spPr>
            <a:xfrm>
              <a:off x="6633641" y="1502711"/>
              <a:ext cx="18806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SFC 50/500 μg zweimal tgl.</a:t>
              </a:r>
            </a:p>
          </p:txBody>
        </p:sp>
        <p:cxnSp>
          <p:nvCxnSpPr>
            <p:cNvPr id="148" name="Straight Connector 147"/>
            <p:cNvCxnSpPr/>
            <p:nvPr/>
          </p:nvCxnSpPr>
          <p:spPr bwMode="auto">
            <a:xfrm flipH="1">
              <a:off x="6393993" y="1660270"/>
              <a:ext cx="252000" cy="0"/>
            </a:xfrm>
            <a:prstGeom prst="line">
              <a:avLst/>
            </a:prstGeom>
            <a:solidFill>
              <a:srgbClr val="FFEB00"/>
            </a:solidFill>
            <a:ln w="28575" cap="sq" cmpd="sng" algn="ctr">
              <a:solidFill>
                <a:srgbClr val="FF4DC7"/>
              </a:solidFill>
              <a:prstDash val="solid"/>
              <a:miter lim="800000"/>
              <a:headEnd type="none" w="med" len="med"/>
              <a:tailEnd type="none" w="med" len="med"/>
            </a:ln>
            <a:effectLst/>
          </p:spPr>
        </p:cxnSp>
        <p:cxnSp>
          <p:nvCxnSpPr>
            <p:cNvPr id="149" name="Straight Connector 148"/>
            <p:cNvCxnSpPr/>
            <p:nvPr/>
          </p:nvCxnSpPr>
          <p:spPr bwMode="auto">
            <a:xfrm flipH="1">
              <a:off x="6393989" y="1878159"/>
              <a:ext cx="252000" cy="0"/>
            </a:xfrm>
            <a:prstGeom prst="line">
              <a:avLst/>
            </a:prstGeom>
            <a:solidFill>
              <a:srgbClr val="FFEB00"/>
            </a:solidFill>
            <a:ln w="28575" cap="sq" cmpd="sng" algn="ctr">
              <a:solidFill>
                <a:srgbClr val="2E6EBC"/>
              </a:solidFill>
              <a:prstDash val="solid"/>
              <a:miter lim="800000"/>
              <a:headEnd type="none" w="med" len="med"/>
              <a:tailEnd type="none" w="med" len="med"/>
            </a:ln>
            <a:effectLst/>
          </p:spPr>
        </p:cxnSp>
      </p:grpSp>
    </p:spTree>
    <p:extLst>
      <p:ext uri="{BB962C8B-B14F-4D97-AF65-F5344CB8AC3E}">
        <p14:creationId xmlns:p14="http://schemas.microsoft.com/office/powerpoint/2010/main" val="3992849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ist wirksamer als SFC bei der Vorbeugung mittlerer bis schwerer Exazerbationen bei COPD-Patienten, unabhängig von der </a:t>
            </a:r>
            <a:r>
              <a:rPr lang="de-DE" sz="2000" dirty="0" err="1">
                <a:solidFill>
                  <a:srgbClr val="145477"/>
                </a:solidFill>
              </a:rPr>
              <a:t>Eosinophilenprozentzahl</a:t>
            </a:r>
            <a:r>
              <a:rPr lang="de-DE" sz="2000" dirty="0">
                <a:solidFill>
                  <a:srgbClr val="145477"/>
                </a:solidFill>
              </a:rPr>
              <a:t> bei Baseline</a:t>
            </a:r>
            <a:endParaRPr lang="en-US" sz="2000" dirty="0">
              <a:latin typeface="DIN Alternate"/>
            </a:endParaRPr>
          </a:p>
        </p:txBody>
      </p:sp>
      <p:graphicFrame>
        <p:nvGraphicFramePr>
          <p:cNvPr id="67" name="Content Placeholder 7"/>
          <p:cNvGraphicFramePr>
            <a:graphicFrameLocks/>
          </p:cNvGraphicFramePr>
          <p:nvPr>
            <p:extLst>
              <p:ext uri="{D42A27DB-BD31-4B8C-83A1-F6EECF244321}">
                <p14:modId xmlns:p14="http://schemas.microsoft.com/office/powerpoint/2010/main" val="2237941804"/>
              </p:ext>
            </p:extLst>
          </p:nvPr>
        </p:nvGraphicFramePr>
        <p:xfrm>
          <a:off x="694266" y="1074864"/>
          <a:ext cx="7972955" cy="4926468"/>
        </p:xfrm>
        <a:graphic>
          <a:graphicData uri="http://schemas.openxmlformats.org/drawingml/2006/chart">
            <c:chart xmlns:c="http://schemas.openxmlformats.org/drawingml/2006/chart" xmlns:r="http://schemas.openxmlformats.org/officeDocument/2006/relationships" r:id="rId2"/>
          </a:graphicData>
        </a:graphic>
      </p:graphicFrame>
      <p:sp>
        <p:nvSpPr>
          <p:cNvPr id="68" name="Rectangle 67"/>
          <p:cNvSpPr/>
          <p:nvPr/>
        </p:nvSpPr>
        <p:spPr>
          <a:xfrm>
            <a:off x="1981550" y="1994526"/>
            <a:ext cx="2592830" cy="461665"/>
          </a:xfrm>
          <a:prstGeom prst="rect">
            <a:avLst/>
          </a:prstGeom>
        </p:spPr>
        <p:txBody>
          <a:bodyPr wrap="square">
            <a:spAutoFit/>
          </a:bodyPr>
          <a:lstStyle/>
          <a:p>
            <a:pPr algn="ctr"/>
            <a:r>
              <a:rPr lang="de-DE" sz="1200" b="0" i="0" dirty="0" smtClean="0">
                <a:solidFill>
                  <a:srgbClr val="404040"/>
                </a:solidFill>
              </a:rPr>
              <a:t>RR (95 %-CI) </a:t>
            </a:r>
            <a:r>
              <a:rPr lang="en" sz="1200" dirty="0" smtClean="0"/>
              <a:t/>
            </a:r>
            <a:br>
              <a:rPr lang="en" sz="1200" dirty="0" smtClean="0"/>
            </a:br>
            <a:r>
              <a:rPr lang="de-DE" sz="1200" b="0" i="0" dirty="0" smtClean="0">
                <a:solidFill>
                  <a:srgbClr val="404040"/>
                </a:solidFill>
              </a:rPr>
              <a:t>0,80 (0,68</a:t>
            </a:r>
            <a:r>
              <a:rPr lang="de-DE" sz="1200" dirty="0" smtClean="0">
                <a:solidFill>
                  <a:schemeClr val="tx1"/>
                </a:solidFill>
              </a:rPr>
              <a:t>–</a:t>
            </a:r>
            <a:r>
              <a:rPr lang="de-DE" sz="1200" b="0" i="0" dirty="0" smtClean="0">
                <a:solidFill>
                  <a:srgbClr val="404040"/>
                </a:solidFill>
              </a:rPr>
              <a:t>0,93), P = 0,004</a:t>
            </a:r>
          </a:p>
        </p:txBody>
      </p:sp>
      <p:sp>
        <p:nvSpPr>
          <p:cNvPr id="69" name="Rectangle 68"/>
          <p:cNvSpPr/>
          <p:nvPr/>
        </p:nvSpPr>
        <p:spPr>
          <a:xfrm>
            <a:off x="5698996" y="2266596"/>
            <a:ext cx="2055819" cy="461665"/>
          </a:xfrm>
          <a:prstGeom prst="rect">
            <a:avLst/>
          </a:prstGeom>
        </p:spPr>
        <p:txBody>
          <a:bodyPr wrap="none">
            <a:spAutoFit/>
          </a:bodyPr>
          <a:lstStyle/>
          <a:p>
            <a:pPr algn="ctr"/>
            <a:r>
              <a:rPr lang="de-DE" sz="1200" b="0" i="0" dirty="0" smtClean="0">
                <a:solidFill>
                  <a:srgbClr val="404040"/>
                </a:solidFill>
              </a:rPr>
              <a:t>RR (95 %-CI) </a:t>
            </a:r>
            <a:r>
              <a:rPr lang="en" sz="1200" dirty="0" smtClean="0"/>
              <a:t/>
            </a:r>
            <a:br>
              <a:rPr lang="en" sz="1200" dirty="0" smtClean="0"/>
            </a:br>
            <a:r>
              <a:rPr lang="de-DE" sz="1200" b="0" i="0" dirty="0" smtClean="0">
                <a:solidFill>
                  <a:srgbClr val="404040"/>
                </a:solidFill>
              </a:rPr>
              <a:t>0,85 (0,75</a:t>
            </a:r>
            <a:r>
              <a:rPr lang="de-DE" sz="1200" dirty="0" smtClean="0">
                <a:solidFill>
                  <a:schemeClr val="tx1"/>
                </a:solidFill>
              </a:rPr>
              <a:t>–</a:t>
            </a:r>
            <a:r>
              <a:rPr lang="de-DE" sz="1200" b="0" i="0" dirty="0" smtClean="0">
                <a:solidFill>
                  <a:srgbClr val="404040"/>
                </a:solidFill>
              </a:rPr>
              <a:t>0,96), P = 0,010</a:t>
            </a:r>
          </a:p>
        </p:txBody>
      </p:sp>
      <p:sp>
        <p:nvSpPr>
          <p:cNvPr id="70" name="TextBox 69"/>
          <p:cNvSpPr txBox="1"/>
          <p:nvPr/>
        </p:nvSpPr>
        <p:spPr bwMode="auto">
          <a:xfrm>
            <a:off x="874627" y="1972250"/>
            <a:ext cx="486050" cy="215444"/>
          </a:xfrm>
          <a:prstGeom prst="rect">
            <a:avLst/>
          </a:prstGeom>
          <a:noFill/>
        </p:spPr>
        <p:txBody>
          <a:bodyPr wrap="square" lIns="0" tIns="0" rIns="108000" bIns="0">
            <a:spAutoFit/>
          </a:bodyPr>
          <a:lstStyle/>
          <a:p>
            <a:pPr algn="r">
              <a:defRPr/>
            </a:pPr>
            <a:r>
              <a:rPr lang="de-DE" sz="1400" b="0" i="0" dirty="0" smtClean="0">
                <a:solidFill>
                  <a:srgbClr val="404040"/>
                </a:solidFill>
              </a:rPr>
              <a:t>1,5</a:t>
            </a:r>
          </a:p>
        </p:txBody>
      </p:sp>
      <p:sp>
        <p:nvSpPr>
          <p:cNvPr id="71" name="TextBox 70"/>
          <p:cNvSpPr txBox="1"/>
          <p:nvPr/>
        </p:nvSpPr>
        <p:spPr bwMode="auto">
          <a:xfrm>
            <a:off x="742610" y="2591142"/>
            <a:ext cx="618067" cy="215444"/>
          </a:xfrm>
          <a:prstGeom prst="rect">
            <a:avLst/>
          </a:prstGeom>
          <a:noFill/>
        </p:spPr>
        <p:txBody>
          <a:bodyPr wrap="square" lIns="0" tIns="0" rIns="108000" bIns="0">
            <a:spAutoFit/>
          </a:bodyPr>
          <a:lstStyle/>
          <a:p>
            <a:pPr algn="r">
              <a:defRPr/>
            </a:pPr>
            <a:r>
              <a:rPr lang="de-DE" sz="1400" b="0" i="0" dirty="0" smtClean="0">
                <a:solidFill>
                  <a:srgbClr val="404040"/>
                </a:solidFill>
              </a:rPr>
              <a:t>1,25</a:t>
            </a:r>
          </a:p>
        </p:txBody>
      </p:sp>
      <p:sp>
        <p:nvSpPr>
          <p:cNvPr id="72" name="TextBox 71"/>
          <p:cNvSpPr txBox="1"/>
          <p:nvPr/>
        </p:nvSpPr>
        <p:spPr bwMode="auto">
          <a:xfrm>
            <a:off x="1098210" y="3210034"/>
            <a:ext cx="262467" cy="215444"/>
          </a:xfrm>
          <a:prstGeom prst="rect">
            <a:avLst/>
          </a:prstGeom>
          <a:noFill/>
        </p:spPr>
        <p:txBody>
          <a:bodyPr wrap="square" lIns="0" tIns="0" rIns="108000" bIns="0">
            <a:spAutoFit/>
          </a:bodyPr>
          <a:lstStyle/>
          <a:p>
            <a:pPr algn="r">
              <a:defRPr/>
            </a:pPr>
            <a:r>
              <a:rPr lang="de-DE" sz="1400" b="0" i="0" dirty="0" smtClean="0">
                <a:solidFill>
                  <a:srgbClr val="404040"/>
                </a:solidFill>
              </a:rPr>
              <a:t>1</a:t>
            </a:r>
          </a:p>
        </p:txBody>
      </p:sp>
      <p:sp>
        <p:nvSpPr>
          <p:cNvPr id="73" name="TextBox 72"/>
          <p:cNvSpPr txBox="1"/>
          <p:nvPr/>
        </p:nvSpPr>
        <p:spPr bwMode="auto">
          <a:xfrm>
            <a:off x="781324" y="3828926"/>
            <a:ext cx="579353" cy="215444"/>
          </a:xfrm>
          <a:prstGeom prst="rect">
            <a:avLst/>
          </a:prstGeom>
          <a:noFill/>
        </p:spPr>
        <p:txBody>
          <a:bodyPr wrap="square" lIns="0" tIns="0" rIns="108000" bIns="0">
            <a:spAutoFit/>
          </a:bodyPr>
          <a:lstStyle/>
          <a:p>
            <a:pPr algn="r">
              <a:defRPr/>
            </a:pPr>
            <a:r>
              <a:rPr lang="de-DE" sz="1400" b="0" i="0" dirty="0" smtClean="0">
                <a:solidFill>
                  <a:srgbClr val="404040"/>
                </a:solidFill>
              </a:rPr>
              <a:t>0,75</a:t>
            </a:r>
          </a:p>
        </p:txBody>
      </p:sp>
      <p:sp>
        <p:nvSpPr>
          <p:cNvPr id="74" name="TextBox 73"/>
          <p:cNvSpPr txBox="1"/>
          <p:nvPr/>
        </p:nvSpPr>
        <p:spPr bwMode="auto">
          <a:xfrm>
            <a:off x="781324" y="4447818"/>
            <a:ext cx="579353" cy="215444"/>
          </a:xfrm>
          <a:prstGeom prst="rect">
            <a:avLst/>
          </a:prstGeom>
          <a:noFill/>
        </p:spPr>
        <p:txBody>
          <a:bodyPr wrap="square" lIns="0" tIns="0" rIns="108000" bIns="0">
            <a:spAutoFit/>
          </a:bodyPr>
          <a:lstStyle/>
          <a:p>
            <a:pPr algn="r">
              <a:defRPr/>
            </a:pPr>
            <a:r>
              <a:rPr lang="de-DE" sz="1400" b="0" i="0" dirty="0" smtClean="0">
                <a:solidFill>
                  <a:srgbClr val="404040"/>
                </a:solidFill>
              </a:rPr>
              <a:t>0,5</a:t>
            </a:r>
          </a:p>
        </p:txBody>
      </p:sp>
      <p:sp>
        <p:nvSpPr>
          <p:cNvPr id="75" name="TextBox 74"/>
          <p:cNvSpPr txBox="1"/>
          <p:nvPr/>
        </p:nvSpPr>
        <p:spPr bwMode="auto">
          <a:xfrm>
            <a:off x="781324" y="5066710"/>
            <a:ext cx="579353" cy="215444"/>
          </a:xfrm>
          <a:prstGeom prst="rect">
            <a:avLst/>
          </a:prstGeom>
          <a:noFill/>
        </p:spPr>
        <p:txBody>
          <a:bodyPr wrap="square" lIns="0" tIns="0" rIns="108000" bIns="0">
            <a:spAutoFit/>
          </a:bodyPr>
          <a:lstStyle/>
          <a:p>
            <a:pPr algn="r">
              <a:defRPr/>
            </a:pPr>
            <a:r>
              <a:rPr lang="de-DE" sz="1400" b="0" i="0" dirty="0" smtClean="0">
                <a:solidFill>
                  <a:srgbClr val="404040"/>
                </a:solidFill>
              </a:rPr>
              <a:t>0,25</a:t>
            </a:r>
          </a:p>
        </p:txBody>
      </p:sp>
      <p:sp>
        <p:nvSpPr>
          <p:cNvPr id="76" name="TextBox 75"/>
          <p:cNvSpPr txBox="1"/>
          <p:nvPr/>
        </p:nvSpPr>
        <p:spPr bwMode="auto">
          <a:xfrm>
            <a:off x="1136924" y="5685601"/>
            <a:ext cx="223753" cy="215444"/>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sp>
        <p:nvSpPr>
          <p:cNvPr id="77" name="TextBox 76"/>
          <p:cNvSpPr txBox="1"/>
          <p:nvPr/>
        </p:nvSpPr>
        <p:spPr bwMode="auto">
          <a:xfrm rot="16200000">
            <a:off x="-1302618" y="3685443"/>
            <a:ext cx="3726380" cy="523220"/>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200" b="0" i="0" u="none" strike="noStrike" kern="1200" baseline="0">
                <a:solidFill>
                  <a:srgbClr val="000008"/>
                </a:solidFill>
                <a:latin typeface="+mn-lt"/>
                <a:ea typeface="+mn-ea"/>
                <a:cs typeface="+mn-cs"/>
              </a:defRPr>
            </a:pPr>
            <a:r>
              <a:rPr lang="de-DE" sz="1400" b="0" i="0" u="none" dirty="0" smtClean="0">
                <a:solidFill>
                  <a:srgbClr val="404040"/>
                </a:solidFill>
              </a:rPr>
              <a:t>Mittlere oder schwere Exazerbationen </a:t>
            </a:r>
            <a:r>
              <a:rPr lang="en" sz="1400" dirty="0" smtClean="0"/>
              <a:t/>
            </a:r>
            <a:br>
              <a:rPr lang="en" sz="1400" dirty="0" smtClean="0"/>
            </a:br>
            <a:r>
              <a:rPr lang="de-DE" sz="1400" b="0" i="0" u="none" dirty="0" smtClean="0">
                <a:solidFill>
                  <a:srgbClr val="404040"/>
                </a:solidFill>
              </a:rPr>
              <a:t>(Jahresrate) </a:t>
            </a:r>
          </a:p>
        </p:txBody>
      </p:sp>
      <p:grpSp>
        <p:nvGrpSpPr>
          <p:cNvPr id="78" name="Group 77"/>
          <p:cNvGrpSpPr/>
          <p:nvPr/>
        </p:nvGrpSpPr>
        <p:grpSpPr>
          <a:xfrm>
            <a:off x="6444260" y="1508817"/>
            <a:ext cx="2194581" cy="523807"/>
            <a:chOff x="5839863" y="1239098"/>
            <a:chExt cx="2194581" cy="523807"/>
          </a:xfrm>
        </p:grpSpPr>
        <p:grpSp>
          <p:nvGrpSpPr>
            <p:cNvPr id="79" name="Group 78"/>
            <p:cNvGrpSpPr/>
            <p:nvPr/>
          </p:nvGrpSpPr>
          <p:grpSpPr>
            <a:xfrm>
              <a:off x="5839863" y="1239098"/>
              <a:ext cx="1925277" cy="307777"/>
              <a:chOff x="5839863" y="1239098"/>
              <a:chExt cx="1925277" cy="307777"/>
            </a:xfrm>
          </p:grpSpPr>
          <p:sp>
            <p:nvSpPr>
              <p:cNvPr id="83" name="Rectangle 82"/>
              <p:cNvSpPr/>
              <p:nvPr/>
            </p:nvSpPr>
            <p:spPr>
              <a:xfrm>
                <a:off x="5983883" y="1239098"/>
                <a:ext cx="1781257" cy="307777"/>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SFC 50/500 μg zweimal tgl.</a:t>
                </a:r>
              </a:p>
            </p:txBody>
          </p:sp>
          <p:sp>
            <p:nvSpPr>
              <p:cNvPr id="84" name="Rectangle 83"/>
              <p:cNvSpPr/>
              <p:nvPr/>
            </p:nvSpPr>
            <p:spPr bwMode="auto">
              <a:xfrm>
                <a:off x="5839863" y="1311108"/>
                <a:ext cx="144000" cy="144000"/>
              </a:xfrm>
              <a:prstGeom prst="rect">
                <a:avLst/>
              </a:prstGeom>
              <a:solidFill>
                <a:srgbClr val="FF4DC7"/>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chemeClr val="tx1"/>
                  </a:solidFill>
                  <a:effectLst/>
                  <a:uLnTx/>
                  <a:uFillTx/>
                </a:endParaRPr>
              </a:p>
            </p:txBody>
          </p:sp>
        </p:grpSp>
        <p:grpSp>
          <p:nvGrpSpPr>
            <p:cNvPr id="80" name="Group 79"/>
            <p:cNvGrpSpPr/>
            <p:nvPr/>
          </p:nvGrpSpPr>
          <p:grpSpPr>
            <a:xfrm>
              <a:off x="5839863" y="1455128"/>
              <a:ext cx="2194581" cy="307777"/>
              <a:chOff x="5839863" y="1455128"/>
              <a:chExt cx="2194581" cy="307777"/>
            </a:xfrm>
          </p:grpSpPr>
          <p:sp>
            <p:nvSpPr>
              <p:cNvPr id="81" name="Rectangle 80"/>
              <p:cNvSpPr/>
              <p:nvPr/>
            </p:nvSpPr>
            <p:spPr>
              <a:xfrm>
                <a:off x="5983883" y="1455128"/>
                <a:ext cx="2050561" cy="307777"/>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IND/GLY 110/50 μg einmal tgl.</a:t>
                </a:r>
              </a:p>
            </p:txBody>
          </p:sp>
          <p:sp>
            <p:nvSpPr>
              <p:cNvPr id="82" name="Rectangle 81"/>
              <p:cNvSpPr/>
              <p:nvPr/>
            </p:nvSpPr>
            <p:spPr bwMode="auto">
              <a:xfrm>
                <a:off x="5839863" y="1527138"/>
                <a:ext cx="144000" cy="144000"/>
              </a:xfrm>
              <a:prstGeom prst="rect">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chemeClr val="tx1"/>
                  </a:solidFill>
                  <a:effectLst/>
                  <a:uLnTx/>
                  <a:uFillTx/>
                </a:endParaRPr>
              </a:p>
            </p:txBody>
          </p:sp>
        </p:grpSp>
      </p:grpSp>
      <p:sp>
        <p:nvSpPr>
          <p:cNvPr id="85" name="TextBox 84"/>
          <p:cNvSpPr txBox="1"/>
          <p:nvPr/>
        </p:nvSpPr>
        <p:spPr bwMode="auto">
          <a:xfrm>
            <a:off x="2751735" y="5793323"/>
            <a:ext cx="738541" cy="307777"/>
          </a:xfrm>
          <a:prstGeom prst="rect">
            <a:avLst/>
          </a:prstGeom>
          <a:noFill/>
        </p:spPr>
        <p:txBody>
          <a:bodyPr wrap="square">
            <a:spAutoFit/>
          </a:bodyPr>
          <a:lstStyle/>
          <a:p>
            <a:pPr algn="ctr">
              <a:defRPr/>
            </a:pPr>
            <a:r>
              <a:rPr lang="de-DE" sz="1400" b="0" i="0" dirty="0" smtClean="0">
                <a:solidFill>
                  <a:srgbClr val="404040"/>
                </a:solidFill>
              </a:rPr>
              <a:t>&lt; 2</a:t>
            </a:r>
          </a:p>
        </p:txBody>
      </p:sp>
      <p:sp>
        <p:nvSpPr>
          <p:cNvPr id="86" name="TextBox 85"/>
          <p:cNvSpPr txBox="1"/>
          <p:nvPr/>
        </p:nvSpPr>
        <p:spPr bwMode="auto">
          <a:xfrm>
            <a:off x="1453757" y="6071004"/>
            <a:ext cx="6984123" cy="307975"/>
          </a:xfrm>
          <a:prstGeom prst="rect">
            <a:avLst/>
          </a:prstGeom>
          <a:noFill/>
        </p:spPr>
        <p:txBody>
          <a:bodyPr wrap="square">
            <a:spAutoFit/>
          </a:bodyPr>
          <a:lstStyle/>
          <a:p>
            <a:pPr algn="ctr">
              <a:defRPr/>
            </a:pPr>
            <a:r>
              <a:rPr lang="de-DE" sz="1400" b="0" i="0" dirty="0" smtClean="0">
                <a:solidFill>
                  <a:srgbClr val="404040"/>
                </a:solidFill>
              </a:rPr>
              <a:t>Eosinophilenprozentzahl im Blut (%)</a:t>
            </a:r>
          </a:p>
        </p:txBody>
      </p:sp>
      <p:sp>
        <p:nvSpPr>
          <p:cNvPr id="87" name="TextBox 86"/>
          <p:cNvSpPr txBox="1"/>
          <p:nvPr/>
        </p:nvSpPr>
        <p:spPr bwMode="auto">
          <a:xfrm>
            <a:off x="6358416" y="5810240"/>
            <a:ext cx="738541" cy="307777"/>
          </a:xfrm>
          <a:prstGeom prst="rect">
            <a:avLst/>
          </a:prstGeom>
          <a:noFill/>
        </p:spPr>
        <p:txBody>
          <a:bodyPr wrap="square">
            <a:spAutoFit/>
          </a:bodyPr>
          <a:lstStyle/>
          <a:p>
            <a:pPr algn="ctr">
              <a:defRPr/>
            </a:pPr>
            <a:r>
              <a:rPr lang="de-DE" sz="1400" b="0" i="0" dirty="0" smtClean="0">
                <a:solidFill>
                  <a:srgbClr val="404040"/>
                </a:solidFill>
              </a:rPr>
              <a:t>≥ 2</a:t>
            </a:r>
          </a:p>
        </p:txBody>
      </p:sp>
      <p:grpSp>
        <p:nvGrpSpPr>
          <p:cNvPr id="88" name="Group 87"/>
          <p:cNvGrpSpPr/>
          <p:nvPr/>
        </p:nvGrpSpPr>
        <p:grpSpPr>
          <a:xfrm rot="10800000" flipH="1" flipV="1">
            <a:off x="6208808" y="2745359"/>
            <a:ext cx="1008421" cy="464675"/>
            <a:chOff x="-2959263" y="278828"/>
            <a:chExt cx="1776298" cy="2598934"/>
          </a:xfrm>
        </p:grpSpPr>
        <p:cxnSp>
          <p:nvCxnSpPr>
            <p:cNvPr id="89" name="Straight Connector 88"/>
            <p:cNvCxnSpPr/>
            <p:nvPr/>
          </p:nvCxnSpPr>
          <p:spPr>
            <a:xfrm flipV="1">
              <a:off x="-1182965" y="278828"/>
              <a:ext cx="0" cy="2598934"/>
            </a:xfrm>
            <a:prstGeom prst="line">
              <a:avLst/>
            </a:prstGeom>
            <a:noFill/>
            <a:ln w="19050" cap="sq" cmpd="sng" algn="ctr">
              <a:solidFill>
                <a:sysClr val="windowText" lastClr="000000"/>
              </a:solidFill>
              <a:prstDash val="solid"/>
              <a:miter lim="800000"/>
            </a:ln>
            <a:effectLst/>
          </p:spPr>
        </p:cxnSp>
        <p:cxnSp>
          <p:nvCxnSpPr>
            <p:cNvPr id="90" name="Straight Connector 89"/>
            <p:cNvCxnSpPr/>
            <p:nvPr/>
          </p:nvCxnSpPr>
          <p:spPr>
            <a:xfrm flipV="1">
              <a:off x="-2959263" y="278828"/>
              <a:ext cx="0" cy="465633"/>
            </a:xfrm>
            <a:prstGeom prst="line">
              <a:avLst/>
            </a:prstGeom>
            <a:noFill/>
            <a:ln w="19050" cap="sq" cmpd="sng" algn="ctr">
              <a:solidFill>
                <a:sysClr val="windowText" lastClr="000000"/>
              </a:solidFill>
              <a:prstDash val="solid"/>
              <a:miter lim="800000"/>
            </a:ln>
            <a:effectLst/>
          </p:spPr>
        </p:cxnSp>
        <p:cxnSp>
          <p:nvCxnSpPr>
            <p:cNvPr id="91" name="Straight Connector 90"/>
            <p:cNvCxnSpPr/>
            <p:nvPr/>
          </p:nvCxnSpPr>
          <p:spPr>
            <a:xfrm>
              <a:off x="-2945326" y="278828"/>
              <a:ext cx="1748424" cy="0"/>
            </a:xfrm>
            <a:prstGeom prst="line">
              <a:avLst/>
            </a:prstGeom>
            <a:noFill/>
            <a:ln w="19050" cap="sq" cmpd="sng" algn="ctr">
              <a:solidFill>
                <a:sysClr val="windowText" lastClr="000000"/>
              </a:solidFill>
              <a:prstDash val="solid"/>
              <a:miter lim="800000"/>
            </a:ln>
            <a:effectLst/>
          </p:spPr>
        </p:cxnSp>
      </p:grpSp>
      <p:grpSp>
        <p:nvGrpSpPr>
          <p:cNvPr id="92" name="Group 91"/>
          <p:cNvGrpSpPr/>
          <p:nvPr/>
        </p:nvGrpSpPr>
        <p:grpSpPr>
          <a:xfrm rot="10800000" flipH="1" flipV="1">
            <a:off x="2747825" y="2473201"/>
            <a:ext cx="1008421" cy="464675"/>
            <a:chOff x="-2959263" y="278828"/>
            <a:chExt cx="1776298" cy="2598934"/>
          </a:xfrm>
        </p:grpSpPr>
        <p:cxnSp>
          <p:nvCxnSpPr>
            <p:cNvPr id="93" name="Straight Connector 92"/>
            <p:cNvCxnSpPr/>
            <p:nvPr/>
          </p:nvCxnSpPr>
          <p:spPr>
            <a:xfrm flipV="1">
              <a:off x="-1182965" y="278828"/>
              <a:ext cx="0" cy="2598934"/>
            </a:xfrm>
            <a:prstGeom prst="line">
              <a:avLst/>
            </a:prstGeom>
            <a:noFill/>
            <a:ln w="19050" cap="sq" cmpd="sng" algn="ctr">
              <a:solidFill>
                <a:sysClr val="windowText" lastClr="000000"/>
              </a:solidFill>
              <a:prstDash val="solid"/>
              <a:miter lim="800000"/>
            </a:ln>
            <a:effectLst/>
          </p:spPr>
        </p:cxnSp>
        <p:cxnSp>
          <p:nvCxnSpPr>
            <p:cNvPr id="94" name="Straight Connector 93"/>
            <p:cNvCxnSpPr/>
            <p:nvPr/>
          </p:nvCxnSpPr>
          <p:spPr>
            <a:xfrm flipV="1">
              <a:off x="-2959263" y="278828"/>
              <a:ext cx="0" cy="465633"/>
            </a:xfrm>
            <a:prstGeom prst="line">
              <a:avLst/>
            </a:prstGeom>
            <a:noFill/>
            <a:ln w="19050" cap="sq" cmpd="sng" algn="ctr">
              <a:solidFill>
                <a:sysClr val="windowText" lastClr="000000"/>
              </a:solidFill>
              <a:prstDash val="solid"/>
              <a:miter lim="800000"/>
            </a:ln>
            <a:effectLst/>
          </p:spPr>
        </p:cxnSp>
        <p:cxnSp>
          <p:nvCxnSpPr>
            <p:cNvPr id="95" name="Straight Connector 94"/>
            <p:cNvCxnSpPr/>
            <p:nvPr/>
          </p:nvCxnSpPr>
          <p:spPr>
            <a:xfrm>
              <a:off x="-2945326" y="278828"/>
              <a:ext cx="1748424" cy="0"/>
            </a:xfrm>
            <a:prstGeom prst="line">
              <a:avLst/>
            </a:prstGeom>
            <a:noFill/>
            <a:ln w="19050" cap="sq" cmpd="sng" algn="ctr">
              <a:solidFill>
                <a:sysClr val="windowText" lastClr="000000"/>
              </a:solidFill>
              <a:prstDash val="solid"/>
              <a:miter lim="800000"/>
            </a:ln>
            <a:effectLst/>
          </p:spPr>
        </p:cxnSp>
      </p:grpSp>
      <p:sp>
        <p:nvSpPr>
          <p:cNvPr id="96" name="Content Placeholder 1"/>
          <p:cNvSpPr txBox="1">
            <a:spLocks/>
          </p:cNvSpPr>
          <p:nvPr/>
        </p:nvSpPr>
        <p:spPr bwMode="gray">
          <a:xfrm>
            <a:off x="251400" y="6093370"/>
            <a:ext cx="3528390" cy="20993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Tree>
    <p:extLst>
      <p:ext uri="{BB962C8B-B14F-4D97-AF65-F5344CB8AC3E}">
        <p14:creationId xmlns:p14="http://schemas.microsoft.com/office/powerpoint/2010/main" val="1303701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Disclaimer</a:t>
            </a:r>
            <a:endParaRPr lang="en-US" dirty="0">
              <a:latin typeface="DIN Alternate"/>
            </a:endParaRPr>
          </a:p>
        </p:txBody>
      </p:sp>
      <p:sp>
        <p:nvSpPr>
          <p:cNvPr id="5" name="Subtitle 2"/>
          <p:cNvSpPr>
            <a:spLocks noGrp="1"/>
          </p:cNvSpPr>
          <p:nvPr/>
        </p:nvSpPr>
        <p:spPr bwMode="auto">
          <a:xfrm>
            <a:off x="411899" y="1701800"/>
            <a:ext cx="8229600"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lvl="0" indent="-285750">
              <a:buFont typeface="Wingdings" panose="05000000000000000000" pitchFamily="2" charset="2"/>
              <a:buChar char="§"/>
            </a:pPr>
            <a:r>
              <a:rPr lang="de-AT" sz="1600" i="1" dirty="0" smtClean="0"/>
              <a:t>Dieser Foliensatz basiert ausschließlich auf öffentlich zugängliche Informationen.</a:t>
            </a:r>
            <a:br>
              <a:rPr lang="de-AT" sz="1600" i="1" dirty="0" smtClean="0"/>
            </a:br>
            <a:endParaRPr lang="de-AT" sz="1600" i="1" dirty="0" smtClean="0"/>
          </a:p>
          <a:p>
            <a:pPr marL="285750" indent="-285750">
              <a:buFont typeface="Wingdings" panose="05000000000000000000" pitchFamily="2" charset="2"/>
              <a:buChar char="§"/>
            </a:pPr>
            <a:r>
              <a:rPr lang="de-AT" sz="1600" i="1" dirty="0" smtClean="0"/>
              <a:t>Dieser Foliensatz ist ausschließlich für den persönlichen Gebrauch zu Schulungszwecken gedacht</a:t>
            </a:r>
            <a:r>
              <a:rPr lang="de-AT" sz="1600" i="1" dirty="0"/>
              <a:t> </a:t>
            </a:r>
            <a:r>
              <a:rPr lang="de-AT" sz="1600" i="1" dirty="0" smtClean="0"/>
              <a:t>und ist </a:t>
            </a:r>
            <a:r>
              <a:rPr lang="de-DE" sz="1600" i="1" dirty="0" smtClean="0"/>
              <a:t>nicht </a:t>
            </a:r>
            <a:r>
              <a:rPr lang="de-DE" sz="1600" i="1" dirty="0"/>
              <a:t>für die allgemeine Verbreitung bestimmt</a:t>
            </a:r>
            <a:r>
              <a:rPr lang="de-DE" sz="1600" i="1" dirty="0" smtClean="0"/>
              <a:t>.</a:t>
            </a:r>
            <a:r>
              <a:rPr lang="de-AT" sz="1600" i="1" dirty="0" smtClean="0"/>
              <a:t/>
            </a:r>
            <a:br>
              <a:rPr lang="de-AT" sz="1600" i="1" dirty="0" smtClean="0"/>
            </a:br>
            <a:endParaRPr lang="de-AT" sz="1600" i="1" dirty="0" smtClean="0"/>
          </a:p>
          <a:p>
            <a:pPr marL="285750" indent="-285750">
              <a:buFont typeface="Wingdings" panose="05000000000000000000" pitchFamily="2" charset="2"/>
              <a:buChar char="§"/>
            </a:pPr>
            <a:r>
              <a:rPr lang="de-AT" sz="1600" i="1" dirty="0" smtClean="0"/>
              <a:t>Die Informationen wurden nach bestem Wissen vollständig und aktuell zusammengestellt.</a:t>
            </a:r>
            <a:br>
              <a:rPr lang="de-AT" sz="1600" i="1" dirty="0" smtClean="0"/>
            </a:br>
            <a:endParaRPr lang="de-AT" sz="1600" i="1" dirty="0" smtClean="0"/>
          </a:p>
          <a:p>
            <a:pPr marL="285750" indent="-285750">
              <a:buFont typeface="Wingdings" panose="05000000000000000000" pitchFamily="2" charset="2"/>
              <a:buChar char="§"/>
            </a:pPr>
            <a:r>
              <a:rPr lang="de-AT" sz="1600" i="1" dirty="0"/>
              <a:t>Novartis Pharma GmbH übernimmt keinerlei Gewähr für die Vollständigkeit oder Aktualität der in diesem Dokument bereitgestellten Information.</a:t>
            </a:r>
            <a:r>
              <a:rPr lang="de-AT" sz="1600" i="1" dirty="0" smtClean="0"/>
              <a:t/>
            </a:r>
            <a:br>
              <a:rPr lang="de-AT" sz="1600" i="1" dirty="0" smtClean="0"/>
            </a:br>
            <a:endParaRPr lang="de-AT" sz="1600" i="1" dirty="0" smtClean="0"/>
          </a:p>
          <a:p>
            <a:pPr marL="285750" lvl="0" indent="-285750">
              <a:buFont typeface="Wingdings" pitchFamily="2" charset="2"/>
              <a:buChar char="§"/>
            </a:pPr>
            <a:r>
              <a:rPr lang="de-AT" sz="1600" i="1" dirty="0"/>
              <a:t>Novartis Pharma GmbH</a:t>
            </a:r>
            <a:r>
              <a:rPr lang="de-AT" sz="1600" i="1" dirty="0" smtClean="0"/>
              <a:t> </a:t>
            </a:r>
            <a:r>
              <a:rPr lang="de-AT" sz="1600" i="1" dirty="0"/>
              <a:t>ist nicht für die spätere Verwendung über den vorgesehenen Zweck hinaus bzw. für Änderungen des Vortrages durch Sie oder Dritte </a:t>
            </a:r>
            <a:r>
              <a:rPr lang="de-AT" sz="1600" i="1" dirty="0" smtClean="0"/>
              <a:t>verantwortlich.</a:t>
            </a:r>
            <a:br>
              <a:rPr lang="de-AT" sz="1600" i="1" dirty="0" smtClean="0"/>
            </a:br>
            <a:endParaRPr lang="de-AT" sz="1600" i="1" dirty="0" smtClean="0"/>
          </a:p>
          <a:p>
            <a:pPr marL="285750" indent="-285750">
              <a:buFont typeface="Wingdings" panose="05000000000000000000" pitchFamily="2" charset="2"/>
              <a:buChar char="§"/>
            </a:pPr>
            <a:r>
              <a:rPr lang="de-AT" sz="1600" i="1" dirty="0" smtClean="0"/>
              <a:t>Stand der Information: </a:t>
            </a:r>
            <a:r>
              <a:rPr lang="de-AT" sz="1600" i="1" dirty="0" smtClean="0"/>
              <a:t>Juni </a:t>
            </a:r>
            <a:r>
              <a:rPr lang="de-AT" sz="1600" i="1" dirty="0" smtClean="0"/>
              <a:t>2016</a:t>
            </a:r>
            <a:endParaRPr lang="en-US" sz="1600" dirty="0"/>
          </a:p>
          <a:p>
            <a:endParaRPr lang="en-US" sz="1600" dirty="0"/>
          </a:p>
          <a:p>
            <a:pPr lvl="0"/>
            <a:endParaRPr lang="en-US" sz="1600" dirty="0"/>
          </a:p>
          <a:p>
            <a:endParaRPr lang="en-US" sz="1600" dirty="0"/>
          </a:p>
        </p:txBody>
      </p:sp>
    </p:spTree>
    <p:extLst>
      <p:ext uri="{BB962C8B-B14F-4D97-AF65-F5344CB8AC3E}">
        <p14:creationId xmlns:p14="http://schemas.microsoft.com/office/powerpoint/2010/main" val="2872797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4266123" y="6659582"/>
            <a:ext cx="340230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8" y="532528"/>
            <a:ext cx="8480701"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smtClean="0">
                <a:solidFill>
                  <a:srgbClr val="145477"/>
                </a:solidFill>
              </a:rPr>
              <a:t>Konsistente Ergebnisse betreffend </a:t>
            </a:r>
            <a:r>
              <a:rPr lang="de-DE" sz="2000" dirty="0">
                <a:solidFill>
                  <a:srgbClr val="145477"/>
                </a:solidFill>
              </a:rPr>
              <a:t>der Rate </a:t>
            </a:r>
            <a:r>
              <a:rPr lang="de-DE" sz="2000" dirty="0" smtClean="0">
                <a:solidFill>
                  <a:srgbClr val="145477"/>
                </a:solidFill>
              </a:rPr>
              <a:t>der mittleren </a:t>
            </a:r>
            <a:r>
              <a:rPr lang="de-DE" sz="2000" dirty="0">
                <a:solidFill>
                  <a:srgbClr val="145477"/>
                </a:solidFill>
              </a:rPr>
              <a:t>oder schweren Exazerbationen und den Baseline-Merkmalen (1/2)</a:t>
            </a:r>
          </a:p>
        </p:txBody>
      </p:sp>
      <p:graphicFrame>
        <p:nvGraphicFramePr>
          <p:cNvPr id="21" name="Table 20"/>
          <p:cNvGraphicFramePr>
            <a:graphicFrameLocks noGrp="1"/>
          </p:cNvGraphicFramePr>
          <p:nvPr>
            <p:extLst>
              <p:ext uri="{D42A27DB-BD31-4B8C-83A1-F6EECF244321}">
                <p14:modId xmlns:p14="http://schemas.microsoft.com/office/powerpoint/2010/main" val="3914781507"/>
              </p:ext>
            </p:extLst>
          </p:nvPr>
        </p:nvGraphicFramePr>
        <p:xfrm>
          <a:off x="273054" y="1568041"/>
          <a:ext cx="8585196" cy="4624656"/>
        </p:xfrm>
        <a:graphic>
          <a:graphicData uri="http://schemas.openxmlformats.org/drawingml/2006/table">
            <a:tbl>
              <a:tblPr firstRow="1" bandRow="1"/>
              <a:tblGrid>
                <a:gridCol w="1058496">
                  <a:extLst>
                    <a:ext uri="{9D8B030D-6E8A-4147-A177-3AD203B41FA5}">
                      <a16:colId xmlns:a16="http://schemas.microsoft.com/office/drawing/2014/main" xmlns="" val="20000"/>
                    </a:ext>
                  </a:extLst>
                </a:gridCol>
                <a:gridCol w="1656230">
                  <a:extLst>
                    <a:ext uri="{9D8B030D-6E8A-4147-A177-3AD203B41FA5}">
                      <a16:colId xmlns:a16="http://schemas.microsoft.com/office/drawing/2014/main" xmlns="" val="20001"/>
                    </a:ext>
                  </a:extLst>
                </a:gridCol>
                <a:gridCol w="720100">
                  <a:extLst>
                    <a:ext uri="{9D8B030D-6E8A-4147-A177-3AD203B41FA5}">
                      <a16:colId xmlns:a16="http://schemas.microsoft.com/office/drawing/2014/main" xmlns="" val="20002"/>
                    </a:ext>
                  </a:extLst>
                </a:gridCol>
                <a:gridCol w="720100"/>
                <a:gridCol w="2889338">
                  <a:extLst>
                    <a:ext uri="{9D8B030D-6E8A-4147-A177-3AD203B41FA5}">
                      <a16:colId xmlns:a16="http://schemas.microsoft.com/office/drawing/2014/main" xmlns="" val="20004"/>
                    </a:ext>
                  </a:extLst>
                </a:gridCol>
                <a:gridCol w="1540932">
                  <a:extLst>
                    <a:ext uri="{9D8B030D-6E8A-4147-A177-3AD203B41FA5}">
                      <a16:colId xmlns:a16="http://schemas.microsoft.com/office/drawing/2014/main" xmlns="" val="20005"/>
                    </a:ext>
                  </a:extLst>
                </a:gridCol>
              </a:tblGrid>
              <a:tr h="241732">
                <a:tc>
                  <a:txBody>
                    <a:bodyPr/>
                    <a:lstStyle/>
                    <a:p>
                      <a:pPr algn="l">
                        <a:lnSpc>
                          <a:spcPct val="85000"/>
                        </a:lnSpc>
                      </a:pPr>
                      <a:r>
                        <a:rPr lang="de-DE" sz="1100" b="1" i="0" dirty="0" smtClean="0">
                          <a:solidFill>
                            <a:schemeClr val="tx1"/>
                          </a:solidFill>
                        </a:rPr>
                        <a:t>Untergruppe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1100" b="1" i="0" dirty="0" smtClean="0">
                          <a:solidFill>
                            <a:schemeClr val="tx1"/>
                          </a:solidFill>
                        </a:rPr>
                        <a:t>IND/GLY</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1100" b="1" i="0" dirty="0" smtClean="0">
                          <a:solidFill>
                            <a:schemeClr val="tx1"/>
                          </a:solidFill>
                        </a:rPr>
                        <a:t>SFC</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indent="0" algn="ctr" defTabSz="906525" rtl="0" eaLnBrk="1" fontAlgn="auto" latinLnBrk="0" hangingPunct="1">
                        <a:lnSpc>
                          <a:spcPct val="80000"/>
                        </a:lnSpc>
                        <a:spcBef>
                          <a:spcPts val="0"/>
                        </a:spcBef>
                        <a:spcAft>
                          <a:spcPts val="0"/>
                        </a:spcAft>
                        <a:buClrTx/>
                        <a:buSzTx/>
                        <a:buFontTx/>
                        <a:buNone/>
                        <a:tabLst/>
                        <a:defRPr/>
                      </a:pPr>
                      <a:r>
                        <a:rPr lang="de-DE" sz="1100" b="1" i="0" dirty="0" smtClean="0">
                          <a:solidFill>
                            <a:srgbClr val="404040"/>
                          </a:solidFill>
                        </a:rPr>
                        <a:t>               Ratenverhältnis (95 %-CI)</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85000"/>
                        </a:lnSpc>
                      </a:pPr>
                      <a:endParaRPr lang="en-US" sz="1100" b="1" kern="1200" dirty="0">
                        <a:solidFill>
                          <a:schemeClr val="tx1"/>
                        </a:solidFill>
                        <a:latin typeface="+mn-lt"/>
                        <a:ea typeface="+mn-ea"/>
                        <a:cs typeface="+mn-cs"/>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80000"/>
                        </a:lnSpc>
                      </a:pPr>
                      <a:r>
                        <a:rPr lang="de-DE" sz="1100" b="0" i="1" dirty="0" smtClean="0">
                          <a:solidFill>
                            <a:schemeClr val="tx1"/>
                          </a:solidFill>
                        </a:rPr>
                        <a:t>Anzahl der Patienten</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p>
                      <a:pPr marL="0" marR="0" indent="0" algn="ctr" defTabSz="906525" rtl="0" eaLnBrk="1" fontAlgn="auto" latinLnBrk="0" hangingPunct="1">
                        <a:lnSpc>
                          <a:spcPct val="80000"/>
                        </a:lnSpc>
                        <a:spcBef>
                          <a:spcPts val="0"/>
                        </a:spcBef>
                        <a:spcAft>
                          <a:spcPts val="0"/>
                        </a:spcAft>
                        <a:buClrTx/>
                        <a:buSzTx/>
                        <a:buFontTx/>
                        <a:buNone/>
                        <a:tabLst/>
                        <a:defRPr/>
                      </a:pPr>
                      <a:endParaRPr lang="en-GB" sz="1100" b="1" kern="1200" dirty="0">
                        <a:solidFill>
                          <a:schemeClr val="tx1"/>
                        </a:solidFill>
                        <a:latin typeface="+mn-lt"/>
                        <a:ea typeface="+mn-ea"/>
                        <a:cs typeface="+mn-cs"/>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b="1" kern="1200" dirty="0">
                        <a:solidFill>
                          <a:schemeClr val="tx1"/>
                        </a:solidFill>
                        <a:latin typeface="+mn-lt"/>
                        <a:ea typeface="+mn-ea"/>
                        <a:cs typeface="+mn-cs"/>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53763">
                <a:tc>
                  <a:txBody>
                    <a:bodyPr/>
                    <a:lstStyle/>
                    <a:p>
                      <a:pPr algn="l">
                        <a:lnSpc>
                          <a:spcPct val="85000"/>
                        </a:lnSpc>
                      </a:pPr>
                      <a:r>
                        <a:rPr lang="de-DE" sz="1100" b="1" i="0" dirty="0" smtClean="0">
                          <a:solidFill>
                            <a:schemeClr val="tx1"/>
                          </a:solidFill>
                        </a:rPr>
                        <a:t>Altersgruppe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&lt; 55 Jahre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148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155</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1,00 (0,73</a:t>
                      </a:r>
                      <a:r>
                        <a:rPr lang="de-DE" sz="1100" b="0" i="0" dirty="0" smtClean="0">
                          <a:solidFill>
                            <a:schemeClr val="tx1"/>
                          </a:solidFill>
                        </a:rPr>
                        <a:t>–</a:t>
                      </a:r>
                      <a:r>
                        <a:rPr lang="de-DE" sz="1100" b="0" i="0" dirty="0" smtClean="0">
                          <a:solidFill>
                            <a:srgbClr val="404040"/>
                          </a:solidFill>
                        </a:rPr>
                        <a:t>1,37)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55 &lt; 65 Jahre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655</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666</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0,85 (0,72</a:t>
                      </a:r>
                      <a:r>
                        <a:rPr lang="de-DE" sz="1100" b="0" i="0" dirty="0" smtClean="0">
                          <a:solidFill>
                            <a:schemeClr val="tx1"/>
                          </a:solidFill>
                        </a:rPr>
                        <a:t>–</a:t>
                      </a:r>
                      <a:r>
                        <a:rPr lang="de-DE" sz="1100" b="0" i="0" dirty="0" smtClean="0">
                          <a:solidFill>
                            <a:srgbClr val="404040"/>
                          </a:solidFill>
                        </a:rPr>
                        <a:t>0,99)</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65 &lt; 75 Jahre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661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678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0,83 (0,72</a:t>
                      </a:r>
                      <a:r>
                        <a:rPr lang="de-DE" sz="1100" b="0" i="0" dirty="0" smtClean="0">
                          <a:solidFill>
                            <a:schemeClr val="tx1"/>
                          </a:solidFill>
                        </a:rPr>
                        <a:t>–</a:t>
                      </a:r>
                      <a:r>
                        <a:rPr lang="de-DE" sz="1100" b="0" i="0" dirty="0" smtClean="0">
                          <a:solidFill>
                            <a:srgbClr val="404040"/>
                          </a:solidFill>
                        </a:rPr>
                        <a:t>0,97)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 75 Jahre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187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157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0,62 (0,46</a:t>
                      </a:r>
                      <a:r>
                        <a:rPr lang="de-DE" sz="1100" b="0" i="0" dirty="0" smtClean="0">
                          <a:solidFill>
                            <a:schemeClr val="tx1"/>
                          </a:solidFill>
                        </a:rPr>
                        <a:t>–</a:t>
                      </a:r>
                      <a:r>
                        <a:rPr lang="de-DE" sz="1100" b="0" i="0" dirty="0" smtClean="0">
                          <a:solidFill>
                            <a:srgbClr val="404040"/>
                          </a:solidFill>
                        </a:rPr>
                        <a:t>0,84)</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253763">
                <a:tc>
                  <a:txBody>
                    <a:bodyPr/>
                    <a:lstStyle/>
                    <a:p>
                      <a:pPr algn="l">
                        <a:lnSpc>
                          <a:spcPct val="85000"/>
                        </a:lnSpc>
                      </a:pPr>
                      <a:r>
                        <a:rPr lang="de-DE" sz="1100" b="1" i="0" dirty="0" smtClean="0">
                          <a:solidFill>
                            <a:schemeClr val="tx1"/>
                          </a:solidFill>
                        </a:rPr>
                        <a:t>Geschlecht</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Männlich</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1.271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1.238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0,81 (0,73</a:t>
                      </a:r>
                      <a:r>
                        <a:rPr lang="de-DE" sz="1100" b="0" i="0" dirty="0" smtClean="0">
                          <a:solidFill>
                            <a:schemeClr val="tx1"/>
                          </a:solidFill>
                        </a:rPr>
                        <a:t>–</a:t>
                      </a:r>
                      <a:r>
                        <a:rPr lang="de-DE" sz="1100" b="0" i="0" dirty="0" smtClean="0">
                          <a:solidFill>
                            <a:srgbClr val="404040"/>
                          </a:solidFill>
                        </a:rPr>
                        <a:t>0,91)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Weiblich</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380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418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0,89 (0,74</a:t>
                      </a:r>
                      <a:r>
                        <a:rPr lang="de-DE" sz="1100" b="0" i="0" dirty="0" smtClean="0">
                          <a:solidFill>
                            <a:schemeClr val="tx1"/>
                          </a:solidFill>
                        </a:rPr>
                        <a:t>–</a:t>
                      </a:r>
                      <a:r>
                        <a:rPr lang="de-DE" sz="1100" b="0" i="0" dirty="0" smtClean="0">
                          <a:solidFill>
                            <a:srgbClr val="404040"/>
                          </a:solidFill>
                        </a:rPr>
                        <a:t>1,07)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241732">
                <a:tc>
                  <a:txBody>
                    <a:bodyPr/>
                    <a:lstStyle/>
                    <a:p>
                      <a:pPr algn="l">
                        <a:lnSpc>
                          <a:spcPct val="85000"/>
                        </a:lnSpc>
                      </a:pPr>
                      <a:endParaRPr lang="en-US" sz="8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endParaRPr lang="en-US" sz="800"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800"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800"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8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8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241732">
                <a:tc>
                  <a:txBody>
                    <a:bodyPr/>
                    <a:lstStyle/>
                    <a:p>
                      <a:pPr algn="l">
                        <a:lnSpc>
                          <a:spcPct val="85000"/>
                        </a:lnSpc>
                      </a:pPr>
                      <a:r>
                        <a:rPr lang="de-DE" sz="1100" b="1" i="0" dirty="0" smtClean="0">
                          <a:solidFill>
                            <a:schemeClr val="tx1"/>
                          </a:solidFill>
                        </a:rPr>
                        <a:t>Ethnische Zugehörigkeit</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Weiß</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1.286</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1.283</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0,87 (0,78</a:t>
                      </a:r>
                      <a:r>
                        <a:rPr lang="de-DE" sz="1100" b="0" i="0" dirty="0" smtClean="0">
                          <a:solidFill>
                            <a:schemeClr val="tx1"/>
                          </a:solidFill>
                        </a:rPr>
                        <a:t>–</a:t>
                      </a:r>
                      <a:r>
                        <a:rPr lang="de-DE" sz="1100" b="0" i="0" dirty="0" smtClean="0">
                          <a:solidFill>
                            <a:srgbClr val="404040"/>
                          </a:solidFill>
                        </a:rPr>
                        <a:t>0,98)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Asiate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301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308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0,71 (0,56</a:t>
                      </a:r>
                      <a:r>
                        <a:rPr lang="de-DE" sz="1100" b="0" i="0" dirty="0" smtClean="0">
                          <a:solidFill>
                            <a:schemeClr val="tx1"/>
                          </a:solidFill>
                        </a:rPr>
                        <a:t>–</a:t>
                      </a:r>
                      <a:r>
                        <a:rPr lang="de-DE" sz="1100" b="0" i="0" dirty="0" smtClean="0">
                          <a:solidFill>
                            <a:srgbClr val="404040"/>
                          </a:solidFill>
                        </a:rPr>
                        <a:t>0,89)</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r h="253763">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Sonstige</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64</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65</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1100" b="0" i="0" dirty="0" smtClean="0">
                          <a:solidFill>
                            <a:srgbClr val="404040"/>
                          </a:solidFill>
                        </a:rPr>
                        <a:t>0,81 (0,51</a:t>
                      </a:r>
                      <a:r>
                        <a:rPr lang="de-DE" sz="1100" b="0" i="0" dirty="0" smtClean="0">
                          <a:solidFill>
                            <a:schemeClr val="tx1"/>
                          </a:solidFill>
                        </a:rPr>
                        <a:t>–</a:t>
                      </a:r>
                      <a:r>
                        <a:rPr lang="de-DE" sz="1100" b="0" i="0" dirty="0" smtClean="0">
                          <a:solidFill>
                            <a:srgbClr val="404040"/>
                          </a:solidFill>
                        </a:rPr>
                        <a:t>1,30)</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1"/>
                  </a:ext>
                </a:extLst>
              </a:tr>
              <a:tr h="241732">
                <a:tc>
                  <a:txBody>
                    <a:bodyPr/>
                    <a:lstStyle/>
                    <a:p>
                      <a:pPr algn="l">
                        <a:lnSpc>
                          <a:spcPct val="85000"/>
                        </a:lnSpc>
                      </a:pPr>
                      <a:r>
                        <a:rPr lang="de-DE" sz="1100" b="1" i="0" dirty="0" smtClean="0">
                          <a:solidFill>
                            <a:schemeClr val="tx1"/>
                          </a:solidFill>
                        </a:rPr>
                        <a:t>Region</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Afrika</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49</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47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0,89 (0,54</a:t>
                      </a:r>
                      <a:r>
                        <a:rPr lang="de-DE" sz="1100" b="0" i="0" dirty="0" smtClean="0">
                          <a:solidFill>
                            <a:schemeClr val="tx1"/>
                          </a:solidFill>
                        </a:rPr>
                        <a:t>–</a:t>
                      </a:r>
                      <a:r>
                        <a:rPr lang="de-DE" sz="1100" b="0" i="0" dirty="0" smtClean="0">
                          <a:solidFill>
                            <a:srgbClr val="404040"/>
                          </a:solidFill>
                        </a:rPr>
                        <a:t>1,48)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3"/>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Asien</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297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307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0,71 (0,56</a:t>
                      </a:r>
                      <a:r>
                        <a:rPr lang="de-DE" sz="1100" b="0" i="0" dirty="0" smtClean="0">
                          <a:solidFill>
                            <a:schemeClr val="tx1"/>
                          </a:solidFill>
                        </a:rPr>
                        <a:t>–</a:t>
                      </a:r>
                      <a:r>
                        <a:rPr lang="de-DE" sz="1100" b="0" i="0" dirty="0" smtClean="0">
                          <a:solidFill>
                            <a:srgbClr val="404040"/>
                          </a:solidFill>
                        </a:rPr>
                        <a:t>0,88)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4"/>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Osteuropa</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537</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565</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0,84 (0,70</a:t>
                      </a:r>
                      <a:r>
                        <a:rPr lang="de-DE" sz="1100" b="0" i="0" dirty="0" smtClean="0">
                          <a:solidFill>
                            <a:schemeClr val="tx1"/>
                          </a:solidFill>
                        </a:rPr>
                        <a:t>–</a:t>
                      </a:r>
                      <a:r>
                        <a:rPr lang="de-DE" sz="1100" b="0" i="0" dirty="0" smtClean="0">
                          <a:solidFill>
                            <a:srgbClr val="404040"/>
                          </a:solidFill>
                        </a:rPr>
                        <a:t>1,01)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5"/>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Latein- und Südamerika</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146</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153</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0,88 (0,65</a:t>
                      </a:r>
                      <a:r>
                        <a:rPr lang="de-DE" sz="1100" b="0" i="0" dirty="0" smtClean="0">
                          <a:solidFill>
                            <a:schemeClr val="tx1"/>
                          </a:solidFill>
                        </a:rPr>
                        <a:t>–</a:t>
                      </a:r>
                      <a:r>
                        <a:rPr lang="de-DE" sz="1100" b="0" i="0" dirty="0" smtClean="0">
                          <a:solidFill>
                            <a:srgbClr val="404040"/>
                          </a:solidFill>
                        </a:rPr>
                        <a:t>1,19)</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6"/>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Nordamerika</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24</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25</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0,97 (0,47</a:t>
                      </a:r>
                      <a:r>
                        <a:rPr lang="de-DE" sz="1100" b="0" i="0" dirty="0" smtClean="0">
                          <a:solidFill>
                            <a:schemeClr val="tx1"/>
                          </a:solidFill>
                        </a:rPr>
                        <a:t>–</a:t>
                      </a:r>
                      <a:r>
                        <a:rPr lang="de-DE" sz="1100" b="0" i="0" dirty="0" smtClean="0">
                          <a:solidFill>
                            <a:srgbClr val="404040"/>
                          </a:solidFill>
                        </a:rPr>
                        <a:t>2,01)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7"/>
                  </a:ext>
                </a:extLst>
              </a:tr>
              <a:tr h="241732">
                <a:tc>
                  <a:txBody>
                    <a:bodyPr/>
                    <a:lstStyle/>
                    <a:p>
                      <a:pPr algn="l">
                        <a:lnSpc>
                          <a:spcPct val="85000"/>
                        </a:lnSpc>
                      </a:pPr>
                      <a:endParaRPr lang="en-US" sz="1100" b="1" dirty="0">
                        <a:solidFill>
                          <a:schemeClr val="tx1"/>
                        </a:solidFill>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5000"/>
                        </a:lnSpc>
                      </a:pPr>
                      <a:r>
                        <a:rPr lang="de-DE" sz="1100" b="0" i="0" dirty="0" smtClean="0">
                          <a:solidFill>
                            <a:schemeClr val="tx1"/>
                          </a:solidFill>
                        </a:rPr>
                        <a:t>Westeuropa</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598</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r>
                        <a:rPr lang="de-DE" sz="1100" b="0" i="0" dirty="0" smtClean="0">
                          <a:solidFill>
                            <a:schemeClr val="tx1"/>
                          </a:solidFill>
                        </a:rPr>
                        <a:t>559</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5000"/>
                        </a:lnSpc>
                      </a:pPr>
                      <a:endParaRPr lang="en-US" sz="1100" dirty="0"/>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5000"/>
                        </a:lnSpc>
                        <a:spcBef>
                          <a:spcPts val="0"/>
                        </a:spcBef>
                        <a:spcAft>
                          <a:spcPts val="0"/>
                        </a:spcAft>
                        <a:buClrTx/>
                        <a:buSzTx/>
                        <a:buFontTx/>
                        <a:buNone/>
                        <a:tabLst/>
                        <a:defRPr/>
                      </a:pPr>
                      <a:r>
                        <a:rPr lang="de-DE" sz="1100" b="0" i="0" dirty="0" smtClean="0">
                          <a:solidFill>
                            <a:srgbClr val="404040"/>
                          </a:solidFill>
                        </a:rPr>
                        <a:t>0,86 (0,73</a:t>
                      </a:r>
                      <a:r>
                        <a:rPr lang="de-DE" sz="1100" b="0" i="0" dirty="0" smtClean="0">
                          <a:solidFill>
                            <a:schemeClr val="tx1"/>
                          </a:solidFill>
                        </a:rPr>
                        <a:t>–</a:t>
                      </a:r>
                      <a:r>
                        <a:rPr lang="de-DE" sz="1100" b="0" i="0" dirty="0" smtClean="0">
                          <a:solidFill>
                            <a:srgbClr val="404040"/>
                          </a:solidFill>
                        </a:rPr>
                        <a:t>1,01)</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8"/>
                  </a:ext>
                </a:extLst>
              </a:tr>
            </a:tbl>
          </a:graphicData>
        </a:graphic>
      </p:graphicFrame>
      <p:cxnSp>
        <p:nvCxnSpPr>
          <p:cNvPr id="39" name="Straight Connector 38"/>
          <p:cNvCxnSpPr/>
          <p:nvPr/>
        </p:nvCxnSpPr>
        <p:spPr bwMode="auto">
          <a:xfrm flipH="1">
            <a:off x="5743924" y="2067847"/>
            <a:ext cx="35081" cy="3954144"/>
          </a:xfrm>
          <a:prstGeom prst="line">
            <a:avLst/>
          </a:prstGeom>
          <a:noFill/>
          <a:ln w="28575" cap="flat">
            <a:solidFill>
              <a:schemeClr val="bg1">
                <a:lumMod val="50000"/>
              </a:schemeClr>
            </a:solidFill>
            <a:prstDash val="sysDash"/>
            <a:miter lim="800000"/>
            <a:headEnd/>
            <a:tailEnd/>
          </a:ln>
          <a:extLst>
            <a:ext uri="{909E8E84-426E-40DD-AFC4-6F175D3DCCD1}">
              <a14:hiddenFill xmlns:a14="http://schemas.microsoft.com/office/drawing/2010/main">
                <a:noFill/>
              </a14:hiddenFill>
            </a:ext>
          </a:extLst>
        </p:spPr>
      </p:cxnSp>
      <p:cxnSp>
        <p:nvCxnSpPr>
          <p:cNvPr id="40" name="Straight Connector 39"/>
          <p:cNvCxnSpPr>
            <a:stCxn id="41" idx="1"/>
          </p:cNvCxnSpPr>
          <p:nvPr/>
        </p:nvCxnSpPr>
        <p:spPr bwMode="auto">
          <a:xfrm>
            <a:off x="4558587" y="6062757"/>
            <a:ext cx="2370675" cy="0"/>
          </a:xfrm>
          <a:prstGeom prst="line">
            <a:avLst/>
          </a:prstGeom>
          <a:noFill/>
          <a:ln w="28575" cap="sq">
            <a:solidFill>
              <a:srgbClr val="010202"/>
            </a:solidFill>
            <a:prstDash val="solid"/>
            <a:miter lim="800000"/>
            <a:headEnd/>
            <a:tailEnd/>
          </a:ln>
          <a:extLst>
            <a:ext uri="{909E8E84-426E-40DD-AFC4-6F175D3DCCD1}">
              <a14:hiddenFill xmlns:a14="http://schemas.microsoft.com/office/drawing/2010/main">
                <a:noFill/>
              </a14:hiddenFill>
            </a:ext>
          </a:extLst>
        </p:spPr>
      </p:cxnSp>
      <p:sp>
        <p:nvSpPr>
          <p:cNvPr id="41" name="Line 51"/>
          <p:cNvSpPr>
            <a:spLocks noChangeShapeType="1"/>
          </p:cNvSpPr>
          <p:nvPr/>
        </p:nvSpPr>
        <p:spPr bwMode="auto">
          <a:xfrm flipV="1">
            <a:off x="4558586" y="6062757"/>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2" name="Line 51"/>
          <p:cNvSpPr>
            <a:spLocks noChangeShapeType="1"/>
          </p:cNvSpPr>
          <p:nvPr/>
        </p:nvSpPr>
        <p:spPr bwMode="auto">
          <a:xfrm flipV="1">
            <a:off x="5745512" y="6062757"/>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3" name="Line 51"/>
          <p:cNvSpPr>
            <a:spLocks noChangeShapeType="1"/>
          </p:cNvSpPr>
          <p:nvPr/>
        </p:nvSpPr>
        <p:spPr bwMode="auto">
          <a:xfrm flipV="1">
            <a:off x="6337387" y="6062757"/>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4" name="Line 51"/>
          <p:cNvSpPr>
            <a:spLocks noChangeShapeType="1"/>
          </p:cNvSpPr>
          <p:nvPr/>
        </p:nvSpPr>
        <p:spPr bwMode="auto">
          <a:xfrm flipV="1">
            <a:off x="6929262" y="6062757"/>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5" name="Line 51"/>
          <p:cNvSpPr>
            <a:spLocks noChangeShapeType="1"/>
          </p:cNvSpPr>
          <p:nvPr/>
        </p:nvSpPr>
        <p:spPr bwMode="auto">
          <a:xfrm flipV="1">
            <a:off x="5153637" y="6062757"/>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solidFill>
                <a:srgbClr val="404040"/>
              </a:solidFill>
            </a:endParaRPr>
          </a:p>
        </p:txBody>
      </p:sp>
      <p:sp>
        <p:nvSpPr>
          <p:cNvPr id="46" name="TextBox 45"/>
          <p:cNvSpPr txBox="1"/>
          <p:nvPr/>
        </p:nvSpPr>
        <p:spPr>
          <a:xfrm>
            <a:off x="4417048" y="6175741"/>
            <a:ext cx="277855" cy="153888"/>
          </a:xfrm>
          <a:prstGeom prst="rect">
            <a:avLst/>
          </a:prstGeom>
          <a:noFill/>
        </p:spPr>
        <p:txBody>
          <a:bodyPr wrap="square" lIns="0" tIns="0" rIns="0" bIns="0" rtlCol="0">
            <a:spAutoFit/>
          </a:bodyPr>
          <a:lstStyle/>
          <a:p>
            <a:pPr algn="ctr"/>
            <a:r>
              <a:rPr lang="de-DE" sz="1000" b="0" i="0" dirty="0" smtClean="0">
                <a:solidFill>
                  <a:srgbClr val="404040"/>
                </a:solidFill>
              </a:rPr>
              <a:t>0,0</a:t>
            </a:r>
          </a:p>
        </p:txBody>
      </p:sp>
      <p:sp>
        <p:nvSpPr>
          <p:cNvPr id="47" name="TextBox 46"/>
          <p:cNvSpPr txBox="1"/>
          <p:nvPr/>
        </p:nvSpPr>
        <p:spPr>
          <a:xfrm>
            <a:off x="5605476" y="6175741"/>
            <a:ext cx="277855" cy="153888"/>
          </a:xfrm>
          <a:prstGeom prst="rect">
            <a:avLst/>
          </a:prstGeom>
          <a:noFill/>
        </p:spPr>
        <p:txBody>
          <a:bodyPr wrap="square" lIns="0" tIns="0" rIns="0" bIns="0" rtlCol="0">
            <a:spAutoFit/>
          </a:bodyPr>
          <a:lstStyle/>
          <a:p>
            <a:pPr algn="ctr"/>
            <a:r>
              <a:rPr lang="de-DE" sz="1000" b="0" i="0" dirty="0" smtClean="0">
                <a:solidFill>
                  <a:srgbClr val="404040"/>
                </a:solidFill>
              </a:rPr>
              <a:t>1,0</a:t>
            </a:r>
          </a:p>
        </p:txBody>
      </p:sp>
      <p:sp>
        <p:nvSpPr>
          <p:cNvPr id="48" name="TextBox 47"/>
          <p:cNvSpPr txBox="1"/>
          <p:nvPr/>
        </p:nvSpPr>
        <p:spPr>
          <a:xfrm>
            <a:off x="6197410" y="6175741"/>
            <a:ext cx="277855" cy="153888"/>
          </a:xfrm>
          <a:prstGeom prst="rect">
            <a:avLst/>
          </a:prstGeom>
          <a:noFill/>
        </p:spPr>
        <p:txBody>
          <a:bodyPr wrap="square" lIns="0" tIns="0" rIns="0" bIns="0" rtlCol="0">
            <a:spAutoFit/>
          </a:bodyPr>
          <a:lstStyle/>
          <a:p>
            <a:pPr algn="ctr"/>
            <a:r>
              <a:rPr lang="de-DE" sz="1000" b="0" i="0" dirty="0" smtClean="0">
                <a:solidFill>
                  <a:srgbClr val="404040"/>
                </a:solidFill>
              </a:rPr>
              <a:t>1,5</a:t>
            </a:r>
          </a:p>
        </p:txBody>
      </p:sp>
      <p:sp>
        <p:nvSpPr>
          <p:cNvPr id="49" name="TextBox 48"/>
          <p:cNvSpPr txBox="1"/>
          <p:nvPr/>
        </p:nvSpPr>
        <p:spPr>
          <a:xfrm>
            <a:off x="5013542" y="6175741"/>
            <a:ext cx="277855" cy="153888"/>
          </a:xfrm>
          <a:prstGeom prst="rect">
            <a:avLst/>
          </a:prstGeom>
          <a:noFill/>
        </p:spPr>
        <p:txBody>
          <a:bodyPr wrap="square" lIns="0" tIns="0" rIns="0" bIns="0" rtlCol="0">
            <a:spAutoFit/>
          </a:bodyPr>
          <a:lstStyle/>
          <a:p>
            <a:pPr algn="ctr"/>
            <a:r>
              <a:rPr lang="de-DE" sz="1000" b="0" i="0" dirty="0" smtClean="0">
                <a:solidFill>
                  <a:srgbClr val="404040"/>
                </a:solidFill>
              </a:rPr>
              <a:t>0,5</a:t>
            </a:r>
          </a:p>
        </p:txBody>
      </p:sp>
      <p:sp>
        <p:nvSpPr>
          <p:cNvPr id="50" name="TextBox 49"/>
          <p:cNvSpPr txBox="1"/>
          <p:nvPr/>
        </p:nvSpPr>
        <p:spPr>
          <a:xfrm>
            <a:off x="6790334" y="6175741"/>
            <a:ext cx="277855" cy="153888"/>
          </a:xfrm>
          <a:prstGeom prst="rect">
            <a:avLst/>
          </a:prstGeom>
          <a:noFill/>
        </p:spPr>
        <p:txBody>
          <a:bodyPr wrap="square" lIns="0" tIns="0" rIns="0" bIns="0" rtlCol="0">
            <a:spAutoFit/>
          </a:bodyPr>
          <a:lstStyle/>
          <a:p>
            <a:pPr algn="ctr"/>
            <a:r>
              <a:rPr lang="de-DE" sz="1000" b="0" i="0" dirty="0" smtClean="0">
                <a:solidFill>
                  <a:srgbClr val="404040"/>
                </a:solidFill>
              </a:rPr>
              <a:t>2,0</a:t>
            </a:r>
          </a:p>
        </p:txBody>
      </p:sp>
      <p:grpSp>
        <p:nvGrpSpPr>
          <p:cNvPr id="51" name="Group 50"/>
          <p:cNvGrpSpPr/>
          <p:nvPr/>
        </p:nvGrpSpPr>
        <p:grpSpPr>
          <a:xfrm>
            <a:off x="5415024" y="2067847"/>
            <a:ext cx="767793" cy="133350"/>
            <a:chOff x="4403695" y="1594485"/>
            <a:chExt cx="767793" cy="133350"/>
          </a:xfrm>
          <a:solidFill>
            <a:srgbClr val="2E6EBC"/>
          </a:solidFill>
        </p:grpSpPr>
        <p:sp>
          <p:nvSpPr>
            <p:cNvPr id="52" name="Oval 51"/>
            <p:cNvSpPr/>
            <p:nvPr/>
          </p:nvSpPr>
          <p:spPr bwMode="auto">
            <a:xfrm>
              <a:off x="4675512" y="1614776"/>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nvGrpSpPr>
            <p:cNvPr id="53" name="Group 52"/>
            <p:cNvGrpSpPr/>
            <p:nvPr/>
          </p:nvGrpSpPr>
          <p:grpSpPr>
            <a:xfrm>
              <a:off x="4403695" y="1594485"/>
              <a:ext cx="767793" cy="133350"/>
              <a:chOff x="4751388" y="1716405"/>
              <a:chExt cx="986472" cy="133350"/>
            </a:xfrm>
            <a:grpFill/>
          </p:grpSpPr>
          <p:cxnSp>
            <p:nvCxnSpPr>
              <p:cNvPr id="54" name="Straight Connector 53"/>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55" name="Straight Connector 54"/>
              <p:cNvCxnSpPr/>
              <p:nvPr/>
            </p:nvCxnSpPr>
            <p:spPr bwMode="auto">
              <a:xfrm>
                <a:off x="573055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56" name="Straight Connector 55"/>
              <p:cNvCxnSpPr/>
              <p:nvPr/>
            </p:nvCxnSpPr>
            <p:spPr bwMode="auto">
              <a:xfrm>
                <a:off x="4751388" y="1783080"/>
                <a:ext cx="986472" cy="0"/>
              </a:xfrm>
              <a:prstGeom prst="line">
                <a:avLst/>
              </a:prstGeom>
              <a:grpFill/>
              <a:ln w="28575" cap="flat" cmpd="sng" algn="ctr">
                <a:solidFill>
                  <a:srgbClr val="2E6EBC"/>
                </a:solidFill>
                <a:prstDash val="solid"/>
                <a:round/>
                <a:headEnd type="none" w="med" len="med"/>
                <a:tailEnd type="none" w="med" len="med"/>
              </a:ln>
              <a:effectLst/>
            </p:spPr>
          </p:cxnSp>
        </p:grpSp>
      </p:grpSp>
      <p:grpSp>
        <p:nvGrpSpPr>
          <p:cNvPr id="57" name="Group 56"/>
          <p:cNvGrpSpPr/>
          <p:nvPr/>
        </p:nvGrpSpPr>
        <p:grpSpPr>
          <a:xfrm>
            <a:off x="5413217" y="2315895"/>
            <a:ext cx="314579" cy="133350"/>
            <a:chOff x="4631539" y="1810886"/>
            <a:chExt cx="314579" cy="133350"/>
          </a:xfrm>
          <a:solidFill>
            <a:srgbClr val="2E6EBC"/>
          </a:solidFill>
        </p:grpSpPr>
        <p:grpSp>
          <p:nvGrpSpPr>
            <p:cNvPr id="58" name="Group 57"/>
            <p:cNvGrpSpPr/>
            <p:nvPr/>
          </p:nvGrpSpPr>
          <p:grpSpPr>
            <a:xfrm>
              <a:off x="4631539" y="1810886"/>
              <a:ext cx="314579" cy="133350"/>
              <a:chOff x="4940329" y="1716405"/>
              <a:chExt cx="797531" cy="133350"/>
            </a:xfrm>
            <a:grpFill/>
          </p:grpSpPr>
          <p:cxnSp>
            <p:nvCxnSpPr>
              <p:cNvPr id="60" name="Straight Connector 59"/>
              <p:cNvCxnSpPr/>
              <p:nvPr/>
            </p:nvCxnSpPr>
            <p:spPr bwMode="auto">
              <a:xfrm>
                <a:off x="4945884"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61" name="Straight Connector 60"/>
              <p:cNvCxnSpPr/>
              <p:nvPr/>
            </p:nvCxnSpPr>
            <p:spPr bwMode="auto">
              <a:xfrm>
                <a:off x="5737860"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62" name="Straight Connector 61"/>
              <p:cNvCxnSpPr/>
              <p:nvPr/>
            </p:nvCxnSpPr>
            <p:spPr bwMode="auto">
              <a:xfrm>
                <a:off x="4940329" y="1783080"/>
                <a:ext cx="797531" cy="0"/>
              </a:xfrm>
              <a:prstGeom prst="line">
                <a:avLst/>
              </a:prstGeom>
              <a:grpFill/>
              <a:ln w="28575" cap="flat" cmpd="sng" algn="ctr">
                <a:solidFill>
                  <a:srgbClr val="2E6EBC"/>
                </a:solidFill>
                <a:prstDash val="solid"/>
                <a:round/>
                <a:headEnd type="none" w="med" len="med"/>
                <a:tailEnd type="none" w="med" len="med"/>
              </a:ln>
              <a:effectLst/>
            </p:spPr>
          </p:cxnSp>
        </p:grpSp>
        <p:sp>
          <p:nvSpPr>
            <p:cNvPr id="59" name="Oval 58"/>
            <p:cNvSpPr/>
            <p:nvPr/>
          </p:nvSpPr>
          <p:spPr bwMode="auto">
            <a:xfrm>
              <a:off x="4739751" y="1823507"/>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63" name="Group 62"/>
          <p:cNvGrpSpPr/>
          <p:nvPr/>
        </p:nvGrpSpPr>
        <p:grpSpPr>
          <a:xfrm>
            <a:off x="5406857" y="2570293"/>
            <a:ext cx="304134" cy="133350"/>
            <a:chOff x="4942971" y="2056792"/>
            <a:chExt cx="304134" cy="133350"/>
          </a:xfrm>
          <a:solidFill>
            <a:srgbClr val="2E6EBC"/>
          </a:solidFill>
        </p:grpSpPr>
        <p:grpSp>
          <p:nvGrpSpPr>
            <p:cNvPr id="64" name="Group 63"/>
            <p:cNvGrpSpPr/>
            <p:nvPr/>
          </p:nvGrpSpPr>
          <p:grpSpPr>
            <a:xfrm>
              <a:off x="4942971" y="2056792"/>
              <a:ext cx="304134" cy="133350"/>
              <a:chOff x="5035055" y="1716405"/>
              <a:chExt cx="702805" cy="133350"/>
            </a:xfrm>
            <a:grpFill/>
          </p:grpSpPr>
          <p:cxnSp>
            <p:nvCxnSpPr>
              <p:cNvPr id="66" name="Straight Connector 65"/>
              <p:cNvCxnSpPr/>
              <p:nvPr/>
            </p:nvCxnSpPr>
            <p:spPr bwMode="auto">
              <a:xfrm>
                <a:off x="503505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67" name="Straight Connector 66"/>
              <p:cNvCxnSpPr/>
              <p:nvPr/>
            </p:nvCxnSpPr>
            <p:spPr bwMode="auto">
              <a:xfrm>
                <a:off x="573055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68" name="Straight Connector 67"/>
              <p:cNvCxnSpPr/>
              <p:nvPr/>
            </p:nvCxnSpPr>
            <p:spPr bwMode="auto">
              <a:xfrm>
                <a:off x="5049750" y="1783080"/>
                <a:ext cx="688110" cy="0"/>
              </a:xfrm>
              <a:prstGeom prst="line">
                <a:avLst/>
              </a:prstGeom>
              <a:grpFill/>
              <a:ln w="28575" cap="flat" cmpd="sng" algn="ctr">
                <a:solidFill>
                  <a:srgbClr val="2E6EBC"/>
                </a:solidFill>
                <a:prstDash val="solid"/>
                <a:round/>
                <a:headEnd type="none" w="med" len="med"/>
                <a:tailEnd type="none" w="med" len="med"/>
              </a:ln>
              <a:effectLst/>
            </p:spPr>
          </p:cxnSp>
        </p:grpSp>
        <p:sp>
          <p:nvSpPr>
            <p:cNvPr id="65" name="Oval 64"/>
            <p:cNvSpPr/>
            <p:nvPr/>
          </p:nvSpPr>
          <p:spPr bwMode="auto">
            <a:xfrm>
              <a:off x="5026455" y="2073734"/>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69" name="Group 68"/>
          <p:cNvGrpSpPr/>
          <p:nvPr/>
        </p:nvGrpSpPr>
        <p:grpSpPr>
          <a:xfrm>
            <a:off x="5088350" y="2824691"/>
            <a:ext cx="457475" cy="133350"/>
            <a:chOff x="4702839" y="2296911"/>
            <a:chExt cx="457475" cy="133350"/>
          </a:xfrm>
          <a:solidFill>
            <a:srgbClr val="2E6EBC"/>
          </a:solidFill>
        </p:grpSpPr>
        <p:grpSp>
          <p:nvGrpSpPr>
            <p:cNvPr id="70" name="Group 69"/>
            <p:cNvGrpSpPr/>
            <p:nvPr/>
          </p:nvGrpSpPr>
          <p:grpSpPr>
            <a:xfrm>
              <a:off x="4702839" y="2296911"/>
              <a:ext cx="457475" cy="133350"/>
              <a:chOff x="4751388" y="1716405"/>
              <a:chExt cx="498900" cy="133350"/>
            </a:xfrm>
            <a:grpFill/>
          </p:grpSpPr>
          <p:cxnSp>
            <p:nvCxnSpPr>
              <p:cNvPr id="72" name="Straight Connector 71"/>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73" name="Straight Connector 72"/>
              <p:cNvCxnSpPr/>
              <p:nvPr/>
            </p:nvCxnSpPr>
            <p:spPr bwMode="auto">
              <a:xfrm>
                <a:off x="52502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74" name="Straight Connector 73"/>
              <p:cNvCxnSpPr/>
              <p:nvPr/>
            </p:nvCxnSpPr>
            <p:spPr bwMode="auto">
              <a:xfrm>
                <a:off x="4751388" y="1783080"/>
                <a:ext cx="493237" cy="0"/>
              </a:xfrm>
              <a:prstGeom prst="line">
                <a:avLst/>
              </a:prstGeom>
              <a:grpFill/>
              <a:ln w="28575" cap="flat" cmpd="sng" algn="ctr">
                <a:solidFill>
                  <a:srgbClr val="2E6EBC"/>
                </a:solidFill>
                <a:prstDash val="solid"/>
                <a:round/>
                <a:headEnd type="none" w="med" len="med"/>
                <a:tailEnd type="none" w="med" len="med"/>
              </a:ln>
              <a:effectLst/>
            </p:spPr>
          </p:cxnSp>
        </p:grpSp>
        <p:sp>
          <p:nvSpPr>
            <p:cNvPr id="71" name="Oval 70"/>
            <p:cNvSpPr/>
            <p:nvPr/>
          </p:nvSpPr>
          <p:spPr bwMode="auto">
            <a:xfrm>
              <a:off x="4855093" y="2317381"/>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75" name="Group 74"/>
          <p:cNvGrpSpPr/>
          <p:nvPr/>
        </p:nvGrpSpPr>
        <p:grpSpPr>
          <a:xfrm>
            <a:off x="5413216" y="3080251"/>
            <a:ext cx="223790" cy="133350"/>
            <a:chOff x="4745154" y="2728532"/>
            <a:chExt cx="223790" cy="133350"/>
          </a:xfrm>
          <a:solidFill>
            <a:srgbClr val="2E6EBC"/>
          </a:solidFill>
        </p:grpSpPr>
        <p:grpSp>
          <p:nvGrpSpPr>
            <p:cNvPr id="76" name="Group 75"/>
            <p:cNvGrpSpPr/>
            <p:nvPr/>
          </p:nvGrpSpPr>
          <p:grpSpPr>
            <a:xfrm>
              <a:off x="4745154" y="2728532"/>
              <a:ext cx="223790" cy="133350"/>
              <a:chOff x="4708450" y="1716405"/>
              <a:chExt cx="720860" cy="133350"/>
            </a:xfrm>
            <a:grpFill/>
          </p:grpSpPr>
          <p:cxnSp>
            <p:nvCxnSpPr>
              <p:cNvPr id="78" name="Straight Connector 77"/>
              <p:cNvCxnSpPr/>
              <p:nvPr/>
            </p:nvCxnSpPr>
            <p:spPr bwMode="auto">
              <a:xfrm>
                <a:off x="4708450"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79" name="Straight Connector 78"/>
              <p:cNvCxnSpPr/>
              <p:nvPr/>
            </p:nvCxnSpPr>
            <p:spPr bwMode="auto">
              <a:xfrm>
                <a:off x="5429310"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80" name="Straight Connector 79"/>
              <p:cNvCxnSpPr/>
              <p:nvPr/>
            </p:nvCxnSpPr>
            <p:spPr bwMode="auto">
              <a:xfrm>
                <a:off x="4751388" y="1783080"/>
                <a:ext cx="677922" cy="0"/>
              </a:xfrm>
              <a:prstGeom prst="line">
                <a:avLst/>
              </a:prstGeom>
              <a:grpFill/>
              <a:ln w="28575" cap="flat" cmpd="sng" algn="ctr">
                <a:solidFill>
                  <a:srgbClr val="2E6EBC"/>
                </a:solidFill>
                <a:prstDash val="solid"/>
                <a:round/>
                <a:headEnd type="none" w="med" len="med"/>
                <a:tailEnd type="none" w="med" len="med"/>
              </a:ln>
              <a:effectLst/>
            </p:spPr>
          </p:cxnSp>
        </p:grpSp>
        <p:sp>
          <p:nvSpPr>
            <p:cNvPr id="77" name="Oval 76"/>
            <p:cNvSpPr/>
            <p:nvPr/>
          </p:nvSpPr>
          <p:spPr bwMode="auto">
            <a:xfrm>
              <a:off x="4803076" y="2743765"/>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81" name="Group 80"/>
          <p:cNvGrpSpPr/>
          <p:nvPr/>
        </p:nvGrpSpPr>
        <p:grpSpPr>
          <a:xfrm>
            <a:off x="5426546" y="3343990"/>
            <a:ext cx="398316" cy="133350"/>
            <a:chOff x="4667091" y="2972024"/>
            <a:chExt cx="398316" cy="133350"/>
          </a:xfrm>
          <a:solidFill>
            <a:srgbClr val="2E6EBC"/>
          </a:solidFill>
        </p:grpSpPr>
        <p:grpSp>
          <p:nvGrpSpPr>
            <p:cNvPr id="82" name="Group 81"/>
            <p:cNvGrpSpPr/>
            <p:nvPr/>
          </p:nvGrpSpPr>
          <p:grpSpPr>
            <a:xfrm>
              <a:off x="4667091" y="2972024"/>
              <a:ext cx="398316" cy="133350"/>
              <a:chOff x="4751388" y="1716405"/>
              <a:chExt cx="746107" cy="133350"/>
            </a:xfrm>
            <a:grpFill/>
          </p:grpSpPr>
          <p:cxnSp>
            <p:nvCxnSpPr>
              <p:cNvPr id="84" name="Straight Connector 83"/>
              <p:cNvCxnSpPr/>
              <p:nvPr/>
            </p:nvCxnSpPr>
            <p:spPr bwMode="auto">
              <a:xfrm>
                <a:off x="476901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85" name="Straight Connector 84"/>
              <p:cNvCxnSpPr/>
              <p:nvPr/>
            </p:nvCxnSpPr>
            <p:spPr bwMode="auto">
              <a:xfrm>
                <a:off x="549749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86" name="Straight Connector 85"/>
              <p:cNvCxnSpPr/>
              <p:nvPr/>
            </p:nvCxnSpPr>
            <p:spPr bwMode="auto">
              <a:xfrm>
                <a:off x="4751388" y="1783080"/>
                <a:ext cx="740139" cy="0"/>
              </a:xfrm>
              <a:prstGeom prst="line">
                <a:avLst/>
              </a:prstGeom>
              <a:grpFill/>
              <a:ln w="28575" cap="flat" cmpd="sng" algn="ctr">
                <a:solidFill>
                  <a:srgbClr val="2E6EBC"/>
                </a:solidFill>
                <a:prstDash val="solid"/>
                <a:round/>
                <a:headEnd type="none" w="med" len="med"/>
                <a:tailEnd type="none" w="med" len="med"/>
              </a:ln>
              <a:effectLst/>
            </p:spPr>
          </p:cxnSp>
        </p:grpSp>
        <p:sp>
          <p:nvSpPr>
            <p:cNvPr id="83" name="Oval 82"/>
            <p:cNvSpPr/>
            <p:nvPr/>
          </p:nvSpPr>
          <p:spPr bwMode="auto">
            <a:xfrm>
              <a:off x="4797566" y="2991697"/>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87" name="Group 86"/>
          <p:cNvGrpSpPr/>
          <p:nvPr/>
        </p:nvGrpSpPr>
        <p:grpSpPr>
          <a:xfrm>
            <a:off x="5508130" y="3885147"/>
            <a:ext cx="241683" cy="133350"/>
            <a:chOff x="4820785" y="3408504"/>
            <a:chExt cx="241683" cy="133350"/>
          </a:xfrm>
          <a:solidFill>
            <a:srgbClr val="2E6EBC"/>
          </a:solidFill>
        </p:grpSpPr>
        <p:grpSp>
          <p:nvGrpSpPr>
            <p:cNvPr id="88" name="Group 87"/>
            <p:cNvGrpSpPr/>
            <p:nvPr/>
          </p:nvGrpSpPr>
          <p:grpSpPr>
            <a:xfrm>
              <a:off x="4820785" y="3408504"/>
              <a:ext cx="241683" cy="133350"/>
              <a:chOff x="4870508" y="1716405"/>
              <a:chExt cx="867352" cy="133350"/>
            </a:xfrm>
            <a:grpFill/>
          </p:grpSpPr>
          <p:cxnSp>
            <p:nvCxnSpPr>
              <p:cNvPr id="90" name="Straight Connector 89"/>
              <p:cNvCxnSpPr/>
              <p:nvPr/>
            </p:nvCxnSpPr>
            <p:spPr bwMode="auto">
              <a:xfrm>
                <a:off x="487050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91" name="Straight Connector 90"/>
              <p:cNvCxnSpPr/>
              <p:nvPr/>
            </p:nvCxnSpPr>
            <p:spPr bwMode="auto">
              <a:xfrm>
                <a:off x="570206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92" name="Straight Connector 91"/>
              <p:cNvCxnSpPr/>
              <p:nvPr/>
            </p:nvCxnSpPr>
            <p:spPr bwMode="auto">
              <a:xfrm>
                <a:off x="4870508" y="1783080"/>
                <a:ext cx="867352" cy="0"/>
              </a:xfrm>
              <a:prstGeom prst="line">
                <a:avLst/>
              </a:prstGeom>
              <a:grpFill/>
              <a:ln w="28575" cap="flat" cmpd="sng" algn="ctr">
                <a:solidFill>
                  <a:srgbClr val="2E6EBC"/>
                </a:solidFill>
                <a:prstDash val="solid"/>
                <a:round/>
                <a:headEnd type="none" w="med" len="med"/>
                <a:tailEnd type="none" w="med" len="med"/>
              </a:ln>
              <a:effectLst/>
            </p:spPr>
          </p:cxnSp>
        </p:grpSp>
        <p:sp>
          <p:nvSpPr>
            <p:cNvPr id="89" name="Oval 88"/>
            <p:cNvSpPr/>
            <p:nvPr/>
          </p:nvSpPr>
          <p:spPr bwMode="auto">
            <a:xfrm>
              <a:off x="4877235" y="3423570"/>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93" name="Group 92"/>
          <p:cNvGrpSpPr/>
          <p:nvPr/>
        </p:nvGrpSpPr>
        <p:grpSpPr>
          <a:xfrm>
            <a:off x="5220090" y="4173187"/>
            <a:ext cx="385351" cy="133350"/>
            <a:chOff x="4621047" y="3636828"/>
            <a:chExt cx="385351" cy="133350"/>
          </a:xfrm>
          <a:solidFill>
            <a:srgbClr val="2E6EBC"/>
          </a:solidFill>
        </p:grpSpPr>
        <p:grpSp>
          <p:nvGrpSpPr>
            <p:cNvPr id="94" name="Group 93"/>
            <p:cNvGrpSpPr/>
            <p:nvPr/>
          </p:nvGrpSpPr>
          <p:grpSpPr>
            <a:xfrm>
              <a:off x="4621047" y="3636828"/>
              <a:ext cx="385351" cy="133350"/>
              <a:chOff x="4751388" y="1716405"/>
              <a:chExt cx="610273" cy="133350"/>
            </a:xfrm>
            <a:grpFill/>
          </p:grpSpPr>
          <p:cxnSp>
            <p:nvCxnSpPr>
              <p:cNvPr id="96" name="Straight Connector 95"/>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97" name="Straight Connector 96"/>
              <p:cNvCxnSpPr/>
              <p:nvPr/>
            </p:nvCxnSpPr>
            <p:spPr bwMode="auto">
              <a:xfrm>
                <a:off x="5361661"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98" name="Straight Connector 97"/>
              <p:cNvCxnSpPr/>
              <p:nvPr/>
            </p:nvCxnSpPr>
            <p:spPr bwMode="auto">
              <a:xfrm>
                <a:off x="4751388" y="1783080"/>
                <a:ext cx="609953" cy="0"/>
              </a:xfrm>
              <a:prstGeom prst="line">
                <a:avLst/>
              </a:prstGeom>
              <a:grpFill/>
              <a:ln w="28575" cap="flat" cmpd="sng" algn="ctr">
                <a:solidFill>
                  <a:srgbClr val="2E6EBC"/>
                </a:solidFill>
                <a:prstDash val="solid"/>
                <a:round/>
                <a:headEnd type="none" w="med" len="med"/>
                <a:tailEnd type="none" w="med" len="med"/>
              </a:ln>
              <a:effectLst/>
            </p:spPr>
          </p:cxnSp>
        </p:grpSp>
        <p:sp>
          <p:nvSpPr>
            <p:cNvPr id="95" name="Oval 94"/>
            <p:cNvSpPr/>
            <p:nvPr/>
          </p:nvSpPr>
          <p:spPr bwMode="auto">
            <a:xfrm>
              <a:off x="4741907" y="3651775"/>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99" name="Group 98"/>
          <p:cNvGrpSpPr/>
          <p:nvPr/>
        </p:nvGrpSpPr>
        <p:grpSpPr>
          <a:xfrm>
            <a:off x="5148080" y="4461227"/>
            <a:ext cx="941857" cy="133350"/>
            <a:chOff x="4381524" y="3862636"/>
            <a:chExt cx="941857" cy="133350"/>
          </a:xfrm>
          <a:solidFill>
            <a:srgbClr val="2E6EBC"/>
          </a:solidFill>
        </p:grpSpPr>
        <p:grpSp>
          <p:nvGrpSpPr>
            <p:cNvPr id="100" name="Group 99"/>
            <p:cNvGrpSpPr/>
            <p:nvPr/>
          </p:nvGrpSpPr>
          <p:grpSpPr>
            <a:xfrm>
              <a:off x="4381524" y="3862636"/>
              <a:ext cx="941857" cy="133350"/>
              <a:chOff x="4751388" y="1716405"/>
              <a:chExt cx="687260" cy="133350"/>
            </a:xfrm>
            <a:grpFill/>
          </p:grpSpPr>
          <p:cxnSp>
            <p:nvCxnSpPr>
              <p:cNvPr id="102" name="Straight Connector 101"/>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03" name="Straight Connector 102"/>
              <p:cNvCxnSpPr/>
              <p:nvPr/>
            </p:nvCxnSpPr>
            <p:spPr bwMode="auto">
              <a:xfrm>
                <a:off x="543864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04" name="Straight Connector 103"/>
              <p:cNvCxnSpPr/>
              <p:nvPr/>
            </p:nvCxnSpPr>
            <p:spPr bwMode="auto">
              <a:xfrm>
                <a:off x="4751388" y="1783080"/>
                <a:ext cx="685419" cy="0"/>
              </a:xfrm>
              <a:prstGeom prst="line">
                <a:avLst/>
              </a:prstGeom>
              <a:grpFill/>
              <a:ln w="28575" cap="flat" cmpd="sng" algn="ctr">
                <a:solidFill>
                  <a:srgbClr val="2E6EBC"/>
                </a:solidFill>
                <a:prstDash val="solid"/>
                <a:round/>
                <a:headEnd type="none" w="med" len="med"/>
                <a:tailEnd type="none" w="med" len="med"/>
              </a:ln>
              <a:effectLst/>
            </p:spPr>
          </p:cxnSp>
        </p:grpSp>
        <p:sp>
          <p:nvSpPr>
            <p:cNvPr id="101" name="Oval 100"/>
            <p:cNvSpPr/>
            <p:nvPr/>
          </p:nvSpPr>
          <p:spPr bwMode="auto">
            <a:xfrm>
              <a:off x="4691300" y="3879717"/>
              <a:ext cx="100584" cy="100584"/>
            </a:xfrm>
            <a:prstGeom prst="ellipse">
              <a:avLst/>
            </a:prstGeom>
            <a:grpFill/>
            <a:ln w="19050" cap="flat" cmpd="sng" algn="ctr">
              <a:solidFill>
                <a:srgbClr val="2E6EB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05" name="Group 104"/>
          <p:cNvGrpSpPr/>
          <p:nvPr/>
        </p:nvGrpSpPr>
        <p:grpSpPr>
          <a:xfrm>
            <a:off x="5436120" y="5888641"/>
            <a:ext cx="328139" cy="133350"/>
            <a:chOff x="4285151" y="4300663"/>
            <a:chExt cx="328139" cy="133350"/>
          </a:xfrm>
          <a:solidFill>
            <a:srgbClr val="2E6EBC"/>
          </a:solidFill>
        </p:grpSpPr>
        <p:grpSp>
          <p:nvGrpSpPr>
            <p:cNvPr id="106" name="Group 105"/>
            <p:cNvGrpSpPr/>
            <p:nvPr/>
          </p:nvGrpSpPr>
          <p:grpSpPr>
            <a:xfrm>
              <a:off x="4285151" y="4300663"/>
              <a:ext cx="328139" cy="133350"/>
              <a:chOff x="4751388" y="1716405"/>
              <a:chExt cx="219903" cy="133350"/>
            </a:xfrm>
            <a:grpFill/>
          </p:grpSpPr>
          <p:cxnSp>
            <p:nvCxnSpPr>
              <p:cNvPr id="108" name="Straight Connector 107"/>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09" name="Straight Connector 108"/>
              <p:cNvCxnSpPr/>
              <p:nvPr/>
            </p:nvCxnSpPr>
            <p:spPr bwMode="auto">
              <a:xfrm>
                <a:off x="4971291"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10" name="Straight Connector 109"/>
              <p:cNvCxnSpPr/>
              <p:nvPr/>
            </p:nvCxnSpPr>
            <p:spPr bwMode="auto">
              <a:xfrm>
                <a:off x="4751388" y="1783080"/>
                <a:ext cx="219903" cy="0"/>
              </a:xfrm>
              <a:prstGeom prst="line">
                <a:avLst/>
              </a:prstGeom>
              <a:grpFill/>
              <a:ln w="28575" cap="flat" cmpd="sng" algn="ctr">
                <a:solidFill>
                  <a:srgbClr val="2E6EBC"/>
                </a:solidFill>
                <a:prstDash val="solid"/>
                <a:round/>
                <a:headEnd type="none" w="med" len="med"/>
                <a:tailEnd type="none" w="med" len="med"/>
              </a:ln>
              <a:effectLst/>
            </p:spPr>
          </p:cxnSp>
        </p:grpSp>
        <p:sp>
          <p:nvSpPr>
            <p:cNvPr id="107" name="Oval 106"/>
            <p:cNvSpPr/>
            <p:nvPr/>
          </p:nvSpPr>
          <p:spPr bwMode="auto">
            <a:xfrm>
              <a:off x="4388705" y="431123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11" name="Group 110"/>
          <p:cNvGrpSpPr/>
          <p:nvPr/>
        </p:nvGrpSpPr>
        <p:grpSpPr>
          <a:xfrm>
            <a:off x="5076070" y="5672611"/>
            <a:ext cx="1839603" cy="133350"/>
            <a:chOff x="4644769" y="4552213"/>
            <a:chExt cx="1839603" cy="133350"/>
          </a:xfrm>
          <a:solidFill>
            <a:srgbClr val="2E6EBC"/>
          </a:solidFill>
        </p:grpSpPr>
        <p:grpSp>
          <p:nvGrpSpPr>
            <p:cNvPr id="112" name="Group 111"/>
            <p:cNvGrpSpPr/>
            <p:nvPr/>
          </p:nvGrpSpPr>
          <p:grpSpPr>
            <a:xfrm>
              <a:off x="4644769" y="4552213"/>
              <a:ext cx="1839603" cy="133350"/>
              <a:chOff x="4751388" y="1716405"/>
              <a:chExt cx="2913345" cy="133350"/>
            </a:xfrm>
            <a:grpFill/>
          </p:grpSpPr>
          <p:cxnSp>
            <p:nvCxnSpPr>
              <p:cNvPr id="114" name="Straight Connector 113"/>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15" name="Straight Connector 114"/>
              <p:cNvCxnSpPr/>
              <p:nvPr/>
            </p:nvCxnSpPr>
            <p:spPr bwMode="auto">
              <a:xfrm>
                <a:off x="7664733"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16" name="Straight Connector 115"/>
              <p:cNvCxnSpPr/>
              <p:nvPr/>
            </p:nvCxnSpPr>
            <p:spPr bwMode="auto">
              <a:xfrm>
                <a:off x="4751388" y="1783080"/>
                <a:ext cx="2913345" cy="0"/>
              </a:xfrm>
              <a:prstGeom prst="line">
                <a:avLst/>
              </a:prstGeom>
              <a:grpFill/>
              <a:ln w="28575" cap="flat" cmpd="sng" algn="ctr">
                <a:solidFill>
                  <a:srgbClr val="2E6EBC"/>
                </a:solidFill>
                <a:prstDash val="solid"/>
                <a:round/>
                <a:headEnd type="none" w="med" len="med"/>
                <a:tailEnd type="none" w="med" len="med"/>
              </a:ln>
              <a:effectLst/>
            </p:spPr>
          </p:cxnSp>
        </p:grpSp>
        <p:sp>
          <p:nvSpPr>
            <p:cNvPr id="113" name="Oval 112"/>
            <p:cNvSpPr/>
            <p:nvPr/>
          </p:nvSpPr>
          <p:spPr bwMode="auto">
            <a:xfrm>
              <a:off x="5196295" y="4565356"/>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17" name="Group 116"/>
          <p:cNvGrpSpPr/>
          <p:nvPr/>
        </p:nvGrpSpPr>
        <p:grpSpPr>
          <a:xfrm>
            <a:off x="5364110" y="5528591"/>
            <a:ext cx="642699" cy="133350"/>
            <a:chOff x="4566931" y="4786688"/>
            <a:chExt cx="642699" cy="133350"/>
          </a:xfrm>
          <a:solidFill>
            <a:srgbClr val="2E6EBC"/>
          </a:solidFill>
        </p:grpSpPr>
        <p:grpSp>
          <p:nvGrpSpPr>
            <p:cNvPr id="118" name="Group 117"/>
            <p:cNvGrpSpPr/>
            <p:nvPr/>
          </p:nvGrpSpPr>
          <p:grpSpPr>
            <a:xfrm>
              <a:off x="4566931" y="4786688"/>
              <a:ext cx="642699" cy="133350"/>
              <a:chOff x="4751388" y="1716405"/>
              <a:chExt cx="1567797" cy="133350"/>
            </a:xfrm>
            <a:grpFill/>
          </p:grpSpPr>
          <p:cxnSp>
            <p:nvCxnSpPr>
              <p:cNvPr id="120" name="Straight Connector 119"/>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21" name="Straight Connector 120"/>
              <p:cNvCxnSpPr/>
              <p:nvPr/>
            </p:nvCxnSpPr>
            <p:spPr bwMode="auto">
              <a:xfrm>
                <a:off x="631918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22" name="Straight Connector 121"/>
              <p:cNvCxnSpPr/>
              <p:nvPr/>
            </p:nvCxnSpPr>
            <p:spPr bwMode="auto">
              <a:xfrm>
                <a:off x="4751388" y="1783080"/>
                <a:ext cx="1567797" cy="0"/>
              </a:xfrm>
              <a:prstGeom prst="line">
                <a:avLst/>
              </a:prstGeom>
              <a:grpFill/>
              <a:ln w="28575" cap="flat" cmpd="sng" algn="ctr">
                <a:solidFill>
                  <a:srgbClr val="2E6EBC"/>
                </a:solidFill>
                <a:prstDash val="solid"/>
                <a:round/>
                <a:headEnd type="none" w="med" len="med"/>
                <a:tailEnd type="none" w="med" len="med"/>
              </a:ln>
              <a:effectLst/>
            </p:spPr>
          </p:cxnSp>
        </p:grpSp>
        <p:sp>
          <p:nvSpPr>
            <p:cNvPr id="119" name="Oval 118"/>
            <p:cNvSpPr/>
            <p:nvPr/>
          </p:nvSpPr>
          <p:spPr bwMode="auto">
            <a:xfrm>
              <a:off x="4784471" y="4799909"/>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23" name="Group 122"/>
          <p:cNvGrpSpPr/>
          <p:nvPr/>
        </p:nvGrpSpPr>
        <p:grpSpPr>
          <a:xfrm>
            <a:off x="5220090" y="5024521"/>
            <a:ext cx="372127" cy="133350"/>
            <a:chOff x="4464280" y="5024599"/>
            <a:chExt cx="372127" cy="133350"/>
          </a:xfrm>
          <a:solidFill>
            <a:srgbClr val="2E6EBC"/>
          </a:solidFill>
        </p:grpSpPr>
        <p:grpSp>
          <p:nvGrpSpPr>
            <p:cNvPr id="124" name="Group 123"/>
            <p:cNvGrpSpPr/>
            <p:nvPr/>
          </p:nvGrpSpPr>
          <p:grpSpPr>
            <a:xfrm>
              <a:off x="4464280" y="5024599"/>
              <a:ext cx="372127" cy="133350"/>
              <a:chOff x="4751388" y="1716405"/>
              <a:chExt cx="468935" cy="133350"/>
            </a:xfrm>
            <a:grpFill/>
          </p:grpSpPr>
          <p:cxnSp>
            <p:nvCxnSpPr>
              <p:cNvPr id="126" name="Straight Connector 125"/>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27" name="Straight Connector 126"/>
              <p:cNvCxnSpPr/>
              <p:nvPr/>
            </p:nvCxnSpPr>
            <p:spPr bwMode="auto">
              <a:xfrm>
                <a:off x="5220323"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28" name="Straight Connector 127"/>
              <p:cNvCxnSpPr/>
              <p:nvPr/>
            </p:nvCxnSpPr>
            <p:spPr bwMode="auto">
              <a:xfrm>
                <a:off x="4751388" y="1783080"/>
                <a:ext cx="468935" cy="0"/>
              </a:xfrm>
              <a:prstGeom prst="line">
                <a:avLst/>
              </a:prstGeom>
              <a:grpFill/>
              <a:ln w="28575" cap="flat" cmpd="sng" algn="ctr">
                <a:solidFill>
                  <a:srgbClr val="2E6EBC"/>
                </a:solidFill>
                <a:prstDash val="solid"/>
                <a:round/>
                <a:headEnd type="none" w="med" len="med"/>
                <a:tailEnd type="none" w="med" len="med"/>
              </a:ln>
              <a:effectLst/>
            </p:spPr>
          </p:cxnSp>
        </p:grpSp>
        <p:sp>
          <p:nvSpPr>
            <p:cNvPr id="125" name="Oval 124"/>
            <p:cNvSpPr/>
            <p:nvPr/>
          </p:nvSpPr>
          <p:spPr bwMode="auto">
            <a:xfrm>
              <a:off x="4592013" y="5040351"/>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29" name="Group 128"/>
          <p:cNvGrpSpPr/>
          <p:nvPr/>
        </p:nvGrpSpPr>
        <p:grpSpPr>
          <a:xfrm>
            <a:off x="5364110" y="5240551"/>
            <a:ext cx="380294" cy="133350"/>
            <a:chOff x="4415297" y="5254929"/>
            <a:chExt cx="380294" cy="133350"/>
          </a:xfrm>
          <a:solidFill>
            <a:srgbClr val="2E6EBC"/>
          </a:solidFill>
        </p:grpSpPr>
        <p:grpSp>
          <p:nvGrpSpPr>
            <p:cNvPr id="130" name="Group 129"/>
            <p:cNvGrpSpPr/>
            <p:nvPr/>
          </p:nvGrpSpPr>
          <p:grpSpPr>
            <a:xfrm>
              <a:off x="4415297" y="5254929"/>
              <a:ext cx="380294" cy="133350"/>
              <a:chOff x="4855408" y="1716405"/>
              <a:chExt cx="149101" cy="133350"/>
            </a:xfrm>
            <a:grpFill/>
          </p:grpSpPr>
          <p:cxnSp>
            <p:nvCxnSpPr>
              <p:cNvPr id="132" name="Straight Connector 131"/>
              <p:cNvCxnSpPr/>
              <p:nvPr/>
            </p:nvCxnSpPr>
            <p:spPr bwMode="auto">
              <a:xfrm>
                <a:off x="4860231"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33" name="Straight Connector 132"/>
              <p:cNvCxnSpPr/>
              <p:nvPr/>
            </p:nvCxnSpPr>
            <p:spPr bwMode="auto">
              <a:xfrm>
                <a:off x="500450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34" name="Straight Connector 133"/>
              <p:cNvCxnSpPr/>
              <p:nvPr/>
            </p:nvCxnSpPr>
            <p:spPr bwMode="auto">
              <a:xfrm>
                <a:off x="4855408" y="1783080"/>
                <a:ext cx="149101" cy="0"/>
              </a:xfrm>
              <a:prstGeom prst="line">
                <a:avLst/>
              </a:prstGeom>
              <a:grpFill/>
              <a:ln w="28575" cap="flat" cmpd="sng" algn="ctr">
                <a:solidFill>
                  <a:srgbClr val="2E6EBC"/>
                </a:solidFill>
                <a:prstDash val="solid"/>
                <a:round/>
                <a:headEnd type="none" w="med" len="med"/>
                <a:tailEnd type="none" w="med" len="med"/>
              </a:ln>
              <a:effectLst/>
            </p:spPr>
          </p:cxnSp>
        </p:grpSp>
        <p:sp>
          <p:nvSpPr>
            <p:cNvPr id="131" name="Oval 130"/>
            <p:cNvSpPr/>
            <p:nvPr/>
          </p:nvSpPr>
          <p:spPr bwMode="auto">
            <a:xfrm>
              <a:off x="4522163" y="5264661"/>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135" name="Group 134"/>
          <p:cNvGrpSpPr/>
          <p:nvPr/>
        </p:nvGrpSpPr>
        <p:grpSpPr>
          <a:xfrm>
            <a:off x="5220090" y="4808491"/>
            <a:ext cx="1126363" cy="133350"/>
            <a:chOff x="4862915" y="5490957"/>
            <a:chExt cx="1126363" cy="133350"/>
          </a:xfrm>
          <a:solidFill>
            <a:srgbClr val="2E6EBC"/>
          </a:solidFill>
        </p:grpSpPr>
        <p:grpSp>
          <p:nvGrpSpPr>
            <p:cNvPr id="136" name="Group 135"/>
            <p:cNvGrpSpPr/>
            <p:nvPr/>
          </p:nvGrpSpPr>
          <p:grpSpPr>
            <a:xfrm>
              <a:off x="4862915" y="5490957"/>
              <a:ext cx="1126363" cy="133350"/>
              <a:chOff x="4751388" y="1716405"/>
              <a:chExt cx="2283931" cy="133350"/>
            </a:xfrm>
            <a:grpFill/>
          </p:grpSpPr>
          <p:cxnSp>
            <p:nvCxnSpPr>
              <p:cNvPr id="138" name="Straight Connector 137"/>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39" name="Straight Connector 138"/>
              <p:cNvCxnSpPr/>
              <p:nvPr/>
            </p:nvCxnSpPr>
            <p:spPr bwMode="auto">
              <a:xfrm>
                <a:off x="703531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140" name="Straight Connector 139"/>
              <p:cNvCxnSpPr/>
              <p:nvPr/>
            </p:nvCxnSpPr>
            <p:spPr bwMode="auto">
              <a:xfrm>
                <a:off x="4751388" y="1783080"/>
                <a:ext cx="2283931" cy="0"/>
              </a:xfrm>
              <a:prstGeom prst="line">
                <a:avLst/>
              </a:prstGeom>
              <a:grpFill/>
              <a:ln w="28575" cap="flat" cmpd="sng" algn="ctr">
                <a:solidFill>
                  <a:srgbClr val="2E6EBC"/>
                </a:solidFill>
                <a:prstDash val="solid"/>
                <a:round/>
                <a:headEnd type="none" w="med" len="med"/>
                <a:tailEnd type="none" w="med" len="med"/>
              </a:ln>
              <a:effectLst/>
            </p:spPr>
          </p:cxnSp>
        </p:grpSp>
        <p:sp>
          <p:nvSpPr>
            <p:cNvPr id="137" name="Oval 136"/>
            <p:cNvSpPr/>
            <p:nvPr/>
          </p:nvSpPr>
          <p:spPr bwMode="auto">
            <a:xfrm>
              <a:off x="5239608" y="5506035"/>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cxnSp>
        <p:nvCxnSpPr>
          <p:cNvPr id="141" name="Straight Arrow Connector 140"/>
          <p:cNvCxnSpPr/>
          <p:nvPr/>
        </p:nvCxnSpPr>
        <p:spPr bwMode="auto">
          <a:xfrm flipH="1">
            <a:off x="4318044" y="6392711"/>
            <a:ext cx="1315787" cy="0"/>
          </a:xfrm>
          <a:prstGeom prst="straightConnector1">
            <a:avLst/>
          </a:prstGeom>
          <a:solidFill>
            <a:schemeClr val="accent2"/>
          </a:solidFill>
          <a:ln w="19050" cap="flat" cmpd="sng" algn="ctr">
            <a:solidFill>
              <a:srgbClr val="2E6EBC"/>
            </a:solidFill>
            <a:prstDash val="solid"/>
            <a:round/>
            <a:headEnd type="none" w="med" len="med"/>
            <a:tailEnd type="triangle"/>
          </a:ln>
          <a:effectLst/>
        </p:spPr>
      </p:cxnSp>
      <p:cxnSp>
        <p:nvCxnSpPr>
          <p:cNvPr id="142" name="Straight Arrow Connector 141"/>
          <p:cNvCxnSpPr/>
          <p:nvPr/>
        </p:nvCxnSpPr>
        <p:spPr bwMode="auto">
          <a:xfrm>
            <a:off x="5894082" y="6386781"/>
            <a:ext cx="1348049" cy="0"/>
          </a:xfrm>
          <a:prstGeom prst="straightConnector1">
            <a:avLst/>
          </a:prstGeom>
          <a:solidFill>
            <a:schemeClr val="accent2"/>
          </a:solidFill>
          <a:ln w="19050" cap="flat" cmpd="sng" algn="ctr">
            <a:solidFill>
              <a:srgbClr val="FF4DC7"/>
            </a:solidFill>
            <a:prstDash val="solid"/>
            <a:round/>
            <a:headEnd type="none" w="med" len="med"/>
            <a:tailEnd type="triangle"/>
          </a:ln>
          <a:effectLst/>
        </p:spPr>
      </p:cxnSp>
      <p:sp>
        <p:nvSpPr>
          <p:cNvPr id="143" name="TextBox 142"/>
          <p:cNvSpPr txBox="1"/>
          <p:nvPr/>
        </p:nvSpPr>
        <p:spPr>
          <a:xfrm>
            <a:off x="4611310" y="6351774"/>
            <a:ext cx="1806327" cy="215444"/>
          </a:xfrm>
          <a:prstGeom prst="rect">
            <a:avLst/>
          </a:prstGeom>
          <a:noFill/>
        </p:spPr>
        <p:txBody>
          <a:bodyPr wrap="square" rtlCol="0">
            <a:spAutoFit/>
          </a:bodyPr>
          <a:lstStyle/>
          <a:p>
            <a:r>
              <a:rPr lang="de-DE" sz="800" b="0" i="0" dirty="0" smtClean="0">
                <a:solidFill>
                  <a:srgbClr val="202020"/>
                </a:solidFill>
              </a:rPr>
              <a:t>IND/GLY besser</a:t>
            </a:r>
          </a:p>
        </p:txBody>
      </p:sp>
      <p:sp>
        <p:nvSpPr>
          <p:cNvPr id="144" name="TextBox 143"/>
          <p:cNvSpPr txBox="1"/>
          <p:nvPr/>
        </p:nvSpPr>
        <p:spPr>
          <a:xfrm>
            <a:off x="6192182" y="6380511"/>
            <a:ext cx="1908308" cy="215444"/>
          </a:xfrm>
          <a:prstGeom prst="rect">
            <a:avLst/>
          </a:prstGeom>
          <a:noFill/>
        </p:spPr>
        <p:txBody>
          <a:bodyPr wrap="square" rtlCol="0">
            <a:spAutoFit/>
          </a:bodyPr>
          <a:lstStyle/>
          <a:p>
            <a:r>
              <a:rPr lang="de-DE" sz="800" b="0" i="0" dirty="0" smtClean="0">
                <a:solidFill>
                  <a:srgbClr val="202020"/>
                </a:solidFill>
              </a:rPr>
              <a:t>SFC besser</a:t>
            </a:r>
          </a:p>
        </p:txBody>
      </p:sp>
      <p:sp>
        <p:nvSpPr>
          <p:cNvPr id="146" name="Content Placeholder 1"/>
          <p:cNvSpPr txBox="1">
            <a:spLocks/>
          </p:cNvSpPr>
          <p:nvPr/>
        </p:nvSpPr>
        <p:spPr bwMode="gray">
          <a:xfrm>
            <a:off x="323511" y="6165380"/>
            <a:ext cx="3096330" cy="24566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Tree>
    <p:extLst>
      <p:ext uri="{BB962C8B-B14F-4D97-AF65-F5344CB8AC3E}">
        <p14:creationId xmlns:p14="http://schemas.microsoft.com/office/powerpoint/2010/main" val="21664655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itle 1"/>
          <p:cNvSpPr txBox="1">
            <a:spLocks/>
          </p:cNvSpPr>
          <p:nvPr/>
        </p:nvSpPr>
        <p:spPr bwMode="auto">
          <a:xfrm>
            <a:off x="411898" y="532528"/>
            <a:ext cx="8480701"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smtClean="0">
                <a:solidFill>
                  <a:srgbClr val="145477"/>
                </a:solidFill>
              </a:rPr>
              <a:t>Konsistente Ergebnisse betreffend </a:t>
            </a:r>
            <a:r>
              <a:rPr lang="de-DE" sz="2000" dirty="0">
                <a:solidFill>
                  <a:srgbClr val="145477"/>
                </a:solidFill>
              </a:rPr>
              <a:t>der Rate </a:t>
            </a:r>
            <a:r>
              <a:rPr lang="de-DE" sz="2000" dirty="0" smtClean="0">
                <a:solidFill>
                  <a:srgbClr val="145477"/>
                </a:solidFill>
              </a:rPr>
              <a:t>der mittleren </a:t>
            </a:r>
            <a:r>
              <a:rPr lang="de-DE" sz="2000" dirty="0">
                <a:solidFill>
                  <a:srgbClr val="145477"/>
                </a:solidFill>
              </a:rPr>
              <a:t>oder schweren Exazerbationen und den Baseline-Merkmalen </a:t>
            </a:r>
            <a:r>
              <a:rPr lang="de-DE" sz="2000" dirty="0" smtClean="0">
                <a:solidFill>
                  <a:srgbClr val="145477"/>
                </a:solidFill>
              </a:rPr>
              <a:t>(2/2</a:t>
            </a:r>
            <a:r>
              <a:rPr lang="de-DE" sz="2000" dirty="0">
                <a:solidFill>
                  <a:srgbClr val="145477"/>
                </a:solidFill>
              </a:rPr>
              <a:t>)</a:t>
            </a:r>
          </a:p>
        </p:txBody>
      </p:sp>
      <p:graphicFrame>
        <p:nvGraphicFramePr>
          <p:cNvPr id="281" name="Table 280"/>
          <p:cNvGraphicFramePr>
            <a:graphicFrameLocks noGrp="1"/>
          </p:cNvGraphicFramePr>
          <p:nvPr>
            <p:extLst>
              <p:ext uri="{D42A27DB-BD31-4B8C-83A1-F6EECF244321}">
                <p14:modId xmlns:p14="http://schemas.microsoft.com/office/powerpoint/2010/main" val="3752920049"/>
              </p:ext>
            </p:extLst>
          </p:nvPr>
        </p:nvGraphicFramePr>
        <p:xfrm>
          <a:off x="244622" y="1320185"/>
          <a:ext cx="8659812" cy="4785719"/>
        </p:xfrm>
        <a:graphic>
          <a:graphicData uri="http://schemas.openxmlformats.org/drawingml/2006/table">
            <a:tbl>
              <a:tblPr firstRow="1" bandRow="1"/>
              <a:tblGrid>
                <a:gridCol w="2664369">
                  <a:extLst>
                    <a:ext uri="{9D8B030D-6E8A-4147-A177-3AD203B41FA5}">
                      <a16:colId xmlns:a16="http://schemas.microsoft.com/office/drawing/2014/main" xmlns="" val="20000"/>
                    </a:ext>
                  </a:extLst>
                </a:gridCol>
                <a:gridCol w="936130">
                  <a:extLst>
                    <a:ext uri="{9D8B030D-6E8A-4147-A177-3AD203B41FA5}">
                      <a16:colId xmlns:a16="http://schemas.microsoft.com/office/drawing/2014/main" xmlns="" val="20001"/>
                    </a:ext>
                  </a:extLst>
                </a:gridCol>
                <a:gridCol w="864120">
                  <a:extLst>
                    <a:ext uri="{9D8B030D-6E8A-4147-A177-3AD203B41FA5}">
                      <a16:colId xmlns:a16="http://schemas.microsoft.com/office/drawing/2014/main" xmlns="" val="20002"/>
                    </a:ext>
                  </a:extLst>
                </a:gridCol>
                <a:gridCol w="576080">
                  <a:extLst>
                    <a:ext uri="{9D8B030D-6E8A-4147-A177-3AD203B41FA5}">
                      <a16:colId xmlns:a16="http://schemas.microsoft.com/office/drawing/2014/main" xmlns="" val="20003"/>
                    </a:ext>
                  </a:extLst>
                </a:gridCol>
                <a:gridCol w="2257160">
                  <a:extLst>
                    <a:ext uri="{9D8B030D-6E8A-4147-A177-3AD203B41FA5}">
                      <a16:colId xmlns:a16="http://schemas.microsoft.com/office/drawing/2014/main" xmlns="" val="20004"/>
                    </a:ext>
                  </a:extLst>
                </a:gridCol>
                <a:gridCol w="1361953">
                  <a:extLst>
                    <a:ext uri="{9D8B030D-6E8A-4147-A177-3AD203B41FA5}">
                      <a16:colId xmlns:a16="http://schemas.microsoft.com/office/drawing/2014/main" xmlns="" val="20005"/>
                    </a:ext>
                  </a:extLst>
                </a:gridCol>
              </a:tblGrid>
              <a:tr h="112473">
                <a:tc>
                  <a:txBody>
                    <a:bodyPr/>
                    <a:lstStyle/>
                    <a:p>
                      <a:pPr algn="l">
                        <a:lnSpc>
                          <a:spcPct val="80000"/>
                        </a:lnSpc>
                      </a:pPr>
                      <a:r>
                        <a:rPr lang="de-DE" sz="900" b="1" i="0" dirty="0" smtClean="0">
                          <a:solidFill>
                            <a:schemeClr val="tx1"/>
                          </a:solidFill>
                        </a:rPr>
                        <a:t>Untergruppe</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1" i="0" dirty="0" smtClean="0">
                          <a:solidFill>
                            <a:schemeClr val="tx1"/>
                          </a:solidFill>
                        </a:rPr>
                        <a:t>IND/GLY</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1" i="0" dirty="0" smtClean="0">
                          <a:solidFill>
                            <a:schemeClr val="tx1"/>
                          </a:solidFill>
                        </a:rPr>
                        <a:t>SFC</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indent="0" algn="ctr" defTabSz="906525" rtl="0" eaLnBrk="1" fontAlgn="auto" latinLnBrk="0" hangingPunct="1">
                        <a:lnSpc>
                          <a:spcPct val="80000"/>
                        </a:lnSpc>
                        <a:spcBef>
                          <a:spcPts val="0"/>
                        </a:spcBef>
                        <a:spcAft>
                          <a:spcPts val="0"/>
                        </a:spcAft>
                        <a:buClrTx/>
                        <a:buSzTx/>
                        <a:buFontTx/>
                        <a:buNone/>
                        <a:tabLst/>
                        <a:defRPr/>
                      </a:pPr>
                      <a:r>
                        <a:rPr lang="de-DE" sz="900" b="1" i="0" dirty="0" smtClean="0">
                          <a:solidFill>
                            <a:schemeClr val="tx1"/>
                          </a:solidFill>
                        </a:rPr>
                        <a:t>        Ratenverhältnis (95 %-CI) </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80000"/>
                        </a:lnSpc>
                      </a:pPr>
                      <a:endParaRPr lang="en-US" sz="950" b="1" kern="1200" dirty="0">
                        <a:solidFill>
                          <a:schemeClr val="tx1"/>
                        </a:solidFill>
                        <a:latin typeface="+mn-lt"/>
                        <a:ea typeface="+mn-ea"/>
                        <a:cs typeface="+mn-cs"/>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112473">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indent="0" algn="ctr" defTabSz="906525" rtl="0" eaLnBrk="1" fontAlgn="auto" latinLnBrk="0" hangingPunct="1">
                        <a:lnSpc>
                          <a:spcPct val="80000"/>
                        </a:lnSpc>
                        <a:spcBef>
                          <a:spcPts val="0"/>
                        </a:spcBef>
                        <a:spcAft>
                          <a:spcPts val="0"/>
                        </a:spcAft>
                        <a:buClrTx/>
                        <a:buSzTx/>
                        <a:buFontTx/>
                        <a:buNone/>
                        <a:tabLst/>
                        <a:defRPr/>
                      </a:pPr>
                      <a:r>
                        <a:rPr lang="de-DE" sz="1000" b="0" i="1" dirty="0" smtClean="0">
                          <a:solidFill>
                            <a:schemeClr val="tx1"/>
                          </a:solidFill>
                        </a:rPr>
                        <a:t>Anzahl der Patienten</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ct val="80000"/>
                        </a:lnSpc>
                      </a:pPr>
                      <a:endParaRPr lang="en-US" sz="950" b="1" dirty="0"/>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0000"/>
                        </a:lnSpc>
                        <a:spcBef>
                          <a:spcPts val="0"/>
                        </a:spcBef>
                        <a:spcAft>
                          <a:spcPts val="0"/>
                        </a:spcAft>
                        <a:buClrTx/>
                        <a:buSzTx/>
                        <a:buFontTx/>
                        <a:buNone/>
                        <a:tabLst/>
                        <a:defRPr/>
                      </a:pPr>
                      <a:endParaRPr lang="en-GB" sz="950" b="1" kern="1200" dirty="0">
                        <a:solidFill>
                          <a:schemeClr val="tx1"/>
                        </a:solidFill>
                        <a:latin typeface="+mn-lt"/>
                        <a:ea typeface="+mn-ea"/>
                        <a:cs typeface="+mn-cs"/>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b="1" kern="1200" dirty="0">
                        <a:solidFill>
                          <a:schemeClr val="tx1"/>
                        </a:solidFill>
                        <a:latin typeface="+mn-lt"/>
                        <a:ea typeface="+mn-ea"/>
                        <a:cs typeface="+mn-cs"/>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27017">
                <a:tc>
                  <a:txBody>
                    <a:bodyPr/>
                    <a:lstStyle/>
                    <a:p>
                      <a:pPr algn="l">
                        <a:lnSpc>
                          <a:spcPct val="80000"/>
                        </a:lnSpc>
                      </a:pPr>
                      <a:r>
                        <a:rPr lang="de-DE" sz="900" b="1" i="0" dirty="0" smtClean="0">
                          <a:solidFill>
                            <a:schemeClr val="tx1"/>
                          </a:solidFill>
                        </a:rPr>
                        <a:t>Rauchstatus beim Screening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Früherer Raucher</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1.004</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998</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0,84 (0,74–0,95)</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27017">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Derzeitiger Raucher</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647</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658</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0,82 (0,70–0,95)</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12737">
                <a:tc>
                  <a:txBody>
                    <a:bodyPr/>
                    <a:lstStyle/>
                    <a:p>
                      <a:pPr algn="l">
                        <a:lnSpc>
                          <a:spcPct val="80000"/>
                        </a:lnSpc>
                      </a:pPr>
                      <a:endParaRPr lang="en-US" sz="60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60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60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60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60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60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27017">
                <a:tc>
                  <a:txBody>
                    <a:bodyPr/>
                    <a:lstStyle/>
                    <a:p>
                      <a:pPr marL="0" marR="0" indent="0" algn="l" defTabSz="906525" rtl="0" eaLnBrk="1" fontAlgn="auto" latinLnBrk="0" hangingPunct="1">
                        <a:lnSpc>
                          <a:spcPct val="80000"/>
                        </a:lnSpc>
                        <a:spcBef>
                          <a:spcPts val="0"/>
                        </a:spcBef>
                        <a:spcAft>
                          <a:spcPts val="0"/>
                        </a:spcAft>
                        <a:buClrTx/>
                        <a:buSzTx/>
                        <a:buFontTx/>
                        <a:buNone/>
                        <a:tabLst/>
                        <a:defRPr/>
                      </a:pPr>
                      <a:r>
                        <a:rPr lang="de-DE" sz="900" b="1" i="0" dirty="0" smtClean="0">
                          <a:solidFill>
                            <a:schemeClr val="tx1"/>
                          </a:solidFill>
                        </a:rPr>
                        <a:t>Schwere der Einschränkung der Luftzufuhr</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err="1" smtClean="0">
                          <a:solidFill>
                            <a:schemeClr val="tx1"/>
                          </a:solidFill>
                        </a:rPr>
                        <a:t>moderatschwer</a:t>
                      </a:r>
                      <a:endParaRPr lang="de-DE" sz="900" b="0" i="0" dirty="0" smtClean="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557</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557</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0,81 (0,68–0,97)</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127017">
                <a:tc>
                  <a:txBody>
                    <a:bodyPr/>
                    <a:lstStyle/>
                    <a:p>
                      <a:pPr algn="l">
                        <a:lnSpc>
                          <a:spcPct val="80000"/>
                        </a:lnSpc>
                      </a:pPr>
                      <a:endParaRPr lang="en-US" sz="950" b="1"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Schwer</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962</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975</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0,81 (0,72–0,92)</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127017">
                <a:tc>
                  <a:txBody>
                    <a:bodyPr/>
                    <a:lstStyle/>
                    <a:p>
                      <a:pPr algn="l">
                        <a:lnSpc>
                          <a:spcPct val="80000"/>
                        </a:lnSpc>
                      </a:pPr>
                      <a:endParaRPr lang="en-US" sz="950" b="1"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Sehr schwer</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132</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124</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1,04 (0,75–1,44)</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150287">
                <a:tc>
                  <a:txBody>
                    <a:bodyPr/>
                    <a:lstStyle/>
                    <a:p>
                      <a:pPr marL="0" marR="0" indent="0" algn="l" defTabSz="906525" rtl="0" eaLnBrk="1" fontAlgn="auto" latinLnBrk="0" hangingPunct="1">
                        <a:lnSpc>
                          <a:spcPct val="80000"/>
                        </a:lnSpc>
                        <a:spcBef>
                          <a:spcPts val="0"/>
                        </a:spcBef>
                        <a:spcAft>
                          <a:spcPts val="0"/>
                        </a:spcAft>
                        <a:buClrTx/>
                        <a:buSzTx/>
                        <a:buFontTx/>
                        <a:buNone/>
                        <a:tabLst/>
                        <a:defRPr/>
                      </a:pPr>
                      <a:r>
                        <a:rPr lang="de-DE" sz="900" b="1" i="0" dirty="0" smtClean="0">
                          <a:solidFill>
                            <a:schemeClr val="tx1"/>
                          </a:solidFill>
                        </a:rPr>
                        <a:t>Schwere der COPD</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Gruppe B</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398</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417</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0,86 (0,69–1,06)</a:t>
                      </a:r>
                    </a:p>
                  </a:txBody>
                  <a:tcPr marT="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150287">
                <a:tc>
                  <a:txBody>
                    <a:bodyPr/>
                    <a:lstStyle/>
                    <a:p>
                      <a:pPr algn="l">
                        <a:lnSpc>
                          <a:spcPct val="80000"/>
                        </a:lnSpc>
                      </a:pPr>
                      <a:endParaRPr lang="en-US" sz="950" b="1"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Gruppe D</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1.252</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1.243</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0,83 (0,74–0,92)</a:t>
                      </a:r>
                    </a:p>
                  </a:txBody>
                  <a:tcPr marT="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127017">
                <a:tc>
                  <a:txBody>
                    <a:bodyPr/>
                    <a:lstStyle/>
                    <a:p>
                      <a:pPr algn="l">
                        <a:lnSpc>
                          <a:spcPct val="80000"/>
                        </a:lnSpc>
                      </a:pPr>
                      <a:r>
                        <a:rPr lang="de-DE" sz="900" b="1" i="0" dirty="0" smtClean="0">
                          <a:solidFill>
                            <a:schemeClr val="tx1"/>
                          </a:solidFill>
                        </a:rPr>
                        <a:t>Anzahl der COPD-Exazerbationen im vergangenen Jahr</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1 Exazerbation</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1.329</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1.335</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0,83 (0,75–0,93)</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127017">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 2 Exazerbationen</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321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320</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0,85 (0,70–1,03)</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177143">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r h="127017">
                <a:tc>
                  <a:txBody>
                    <a:bodyPr/>
                    <a:lstStyle/>
                    <a:p>
                      <a:pPr algn="l">
                        <a:lnSpc>
                          <a:spcPct val="80000"/>
                        </a:lnSpc>
                      </a:pPr>
                      <a:r>
                        <a:rPr lang="de-DE" sz="900" b="1" i="0" dirty="0" smtClean="0">
                          <a:solidFill>
                            <a:schemeClr val="tx1"/>
                          </a:solidFill>
                        </a:rPr>
                        <a:t>Reversibilität</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Nicht reversibel</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900</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904</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0,81 (0,71–0,93)</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1"/>
                  </a:ext>
                </a:extLst>
              </a:tr>
              <a:tr h="127017">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Reversibel</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735</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741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0,85 (0,73–0,98)</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2"/>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06525" rtl="0" eaLnBrk="1" fontAlgn="auto" latinLnBrk="0" hangingPunct="1">
                        <a:lnSpc>
                          <a:spcPct val="80000"/>
                        </a:lnSpc>
                        <a:spcBef>
                          <a:spcPts val="0"/>
                        </a:spcBef>
                        <a:spcAft>
                          <a:spcPts val="0"/>
                        </a:spcAft>
                        <a:buClrTx/>
                        <a:buSzTx/>
                        <a:buFontTx/>
                        <a:buNone/>
                        <a:tabLst/>
                        <a:defRPr/>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3"/>
                  </a:ext>
                </a:extLst>
              </a:tr>
              <a:tr h="127017">
                <a:tc>
                  <a:txBody>
                    <a:bodyPr/>
                    <a:lstStyle/>
                    <a:p>
                      <a:pPr algn="l">
                        <a:lnSpc>
                          <a:spcPct val="80000"/>
                        </a:lnSpc>
                      </a:pPr>
                      <a:r>
                        <a:rPr lang="de-DE" sz="900" b="1" i="0" u="none" dirty="0" smtClean="0">
                          <a:solidFill>
                            <a:schemeClr val="tx1"/>
                          </a:solidFill>
                        </a:rPr>
                        <a:t>ICS-Anwendung beim Screening</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Keine Anwendung</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710</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729</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0,78 (0,67–0,91)</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4"/>
                  </a:ext>
                </a:extLst>
              </a:tr>
              <a:tr h="127017">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941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927</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e-DE" sz="900" b="0" i="0" dirty="0" smtClean="0">
                          <a:solidFill>
                            <a:schemeClr val="tx1"/>
                          </a:solidFill>
                        </a:rPr>
                        <a:t>0,86 (0,76–0,97)</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5"/>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6"/>
                  </a:ext>
                </a:extLst>
              </a:tr>
              <a:tr h="108594">
                <a:tc>
                  <a:txBody>
                    <a:bodyPr/>
                    <a:lstStyle/>
                    <a:p>
                      <a:pPr algn="l">
                        <a:lnSpc>
                          <a:spcPct val="80000"/>
                        </a:lnSpc>
                      </a:pPr>
                      <a:r>
                        <a:rPr lang="de-DE" sz="900" b="1" i="0" dirty="0" smtClean="0">
                          <a:solidFill>
                            <a:schemeClr val="tx1"/>
                          </a:solidFill>
                        </a:rPr>
                        <a:t>LABA-Anwendung beim Screening</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Keine Anwendung</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540</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542</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0,81 (0,68–0,96)</a:t>
                      </a:r>
                    </a:p>
                  </a:txBody>
                  <a:tcPr marL="0" marR="0" marT="0"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7"/>
                  </a:ext>
                </a:extLst>
              </a:tr>
              <a:tr h="108594">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1.111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1.114</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0,84 (0,75–0,94)</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8"/>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9"/>
                  </a:ext>
                </a:extLst>
              </a:tr>
              <a:tr h="108594">
                <a:tc>
                  <a:txBody>
                    <a:bodyPr/>
                    <a:lstStyle/>
                    <a:p>
                      <a:pPr algn="l">
                        <a:lnSpc>
                          <a:spcPct val="80000"/>
                        </a:lnSpc>
                      </a:pPr>
                      <a:r>
                        <a:rPr lang="de-DE" sz="900" b="1" i="0" dirty="0" smtClean="0">
                          <a:solidFill>
                            <a:schemeClr val="tx1"/>
                          </a:solidFill>
                        </a:rPr>
                        <a:t>ICS-/LABA-Anwendung beim Screening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Keine 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879</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889</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0,86 (0,75–0,98)</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0"/>
                  </a:ext>
                </a:extLst>
              </a:tr>
              <a:tr h="108594">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772</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767</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0,80 (0,70–0,92)</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1"/>
                  </a:ext>
                </a:extLst>
              </a:tr>
              <a:tr h="73689">
                <a:tc>
                  <a:txBody>
                    <a:bodyPr/>
                    <a:lstStyle/>
                    <a:p>
                      <a:pPr algn="l">
                        <a:lnSpc>
                          <a:spcPct val="80000"/>
                        </a:lnSpc>
                      </a:pPr>
                      <a:endParaRPr lang="en-US" sz="95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2"/>
                  </a:ext>
                </a:extLst>
              </a:tr>
              <a:tr h="108594">
                <a:tc>
                  <a:txBody>
                    <a:bodyPr/>
                    <a:lstStyle/>
                    <a:p>
                      <a:pPr algn="l">
                        <a:lnSpc>
                          <a:spcPct val="80000"/>
                        </a:lnSpc>
                      </a:pPr>
                      <a:r>
                        <a:rPr lang="de-DE" sz="900" b="1" i="0" dirty="0" smtClean="0">
                          <a:solidFill>
                            <a:schemeClr val="tx1"/>
                          </a:solidFill>
                        </a:rPr>
                        <a:t>LAMA-Anwendung beim Screening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Keine 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662</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643</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0,83 (0,71–0,97)</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3"/>
                  </a:ext>
                </a:extLst>
              </a:tr>
              <a:tr h="108594">
                <a:tc>
                  <a:txBody>
                    <a:bodyPr/>
                    <a:lstStyle/>
                    <a:p>
                      <a:pPr algn="l">
                        <a:lnSpc>
                          <a:spcPct val="80000"/>
                        </a:lnSpc>
                      </a:pPr>
                      <a:endParaRPr lang="en-US" sz="950" b="1"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r>
                        <a:rPr lang="de-DE" sz="900" b="0" i="0" dirty="0" smtClean="0">
                          <a:solidFill>
                            <a:schemeClr val="tx1"/>
                          </a:solidFill>
                        </a:rPr>
                        <a:t>Anwendung</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989</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1013</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0,83 (0,74–0,94)</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24"/>
                  </a:ext>
                </a:extLst>
              </a:tr>
              <a:tr h="108594">
                <a:tc>
                  <a:txBody>
                    <a:bodyPr/>
                    <a:lstStyle/>
                    <a:p>
                      <a:pPr algn="l">
                        <a:lnSpc>
                          <a:spcPct val="80000"/>
                        </a:lnSpc>
                      </a:pPr>
                      <a:r>
                        <a:rPr lang="de-DE" sz="900" b="1" i="0" dirty="0" smtClean="0">
                          <a:solidFill>
                            <a:schemeClr val="tx1"/>
                          </a:solidFill>
                        </a:rPr>
                        <a:t>Insgesamt</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1.651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1.656</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endParaRPr lang="en-US" sz="950" dirty="0">
                        <a:solidFill>
                          <a:schemeClr val="tx1"/>
                        </a:solidFill>
                      </a:endParaRP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80000"/>
                        </a:lnSpc>
                      </a:pPr>
                      <a:r>
                        <a:rPr lang="de-DE" sz="900" b="0" i="0" dirty="0" smtClean="0">
                          <a:solidFill>
                            <a:schemeClr val="tx1"/>
                          </a:solidFill>
                        </a:rPr>
                        <a:t>0,83 (0,75–0,91)</a:t>
                      </a:r>
                    </a:p>
                  </a:txBody>
                  <a:tcPr marL="0" marR="0"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cxnSp>
        <p:nvCxnSpPr>
          <p:cNvPr id="282" name="Straight Connector 281"/>
          <p:cNvCxnSpPr/>
          <p:nvPr/>
        </p:nvCxnSpPr>
        <p:spPr bwMode="auto">
          <a:xfrm>
            <a:off x="6412433" y="1628750"/>
            <a:ext cx="5494" cy="4536630"/>
          </a:xfrm>
          <a:prstGeom prst="line">
            <a:avLst/>
          </a:prstGeom>
          <a:noFill/>
          <a:ln w="28575" cap="flat">
            <a:solidFill>
              <a:schemeClr val="bg1">
                <a:lumMod val="50000"/>
              </a:schemeClr>
            </a:solidFill>
            <a:prstDash val="sysDash"/>
            <a:miter lim="800000"/>
            <a:headEnd/>
            <a:tailEnd/>
          </a:ln>
          <a:extLst>
            <a:ext uri="{909E8E84-426E-40DD-AFC4-6F175D3DCCD1}">
              <a14:hiddenFill xmlns:a14="http://schemas.microsoft.com/office/drawing/2010/main">
                <a:noFill/>
              </a14:hiddenFill>
            </a:ext>
          </a:extLst>
        </p:spPr>
      </p:cxnSp>
      <p:grpSp>
        <p:nvGrpSpPr>
          <p:cNvPr id="283" name="Group 282"/>
          <p:cNvGrpSpPr/>
          <p:nvPr/>
        </p:nvGrpSpPr>
        <p:grpSpPr>
          <a:xfrm>
            <a:off x="4788030" y="6165380"/>
            <a:ext cx="3235916" cy="253969"/>
            <a:chOff x="4003387" y="6550583"/>
            <a:chExt cx="3235916" cy="253969"/>
          </a:xfrm>
        </p:grpSpPr>
        <p:grpSp>
          <p:nvGrpSpPr>
            <p:cNvPr id="284" name="Group 283"/>
            <p:cNvGrpSpPr/>
            <p:nvPr/>
          </p:nvGrpSpPr>
          <p:grpSpPr>
            <a:xfrm>
              <a:off x="4148101" y="6550583"/>
              <a:ext cx="2961758" cy="93662"/>
              <a:chOff x="4148101" y="6550583"/>
              <a:chExt cx="2961758" cy="93662"/>
            </a:xfrm>
          </p:grpSpPr>
          <p:sp>
            <p:nvSpPr>
              <p:cNvPr id="290" name="Line 51"/>
              <p:cNvSpPr>
                <a:spLocks noChangeShapeType="1"/>
              </p:cNvSpPr>
              <p:nvPr/>
            </p:nvSpPr>
            <p:spPr bwMode="auto">
              <a:xfrm flipV="1">
                <a:off x="4148101" y="6550583"/>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1600">
                  <a:solidFill>
                    <a:srgbClr val="404040"/>
                  </a:solidFill>
                </a:endParaRPr>
              </a:p>
            </p:txBody>
          </p:sp>
          <p:sp>
            <p:nvSpPr>
              <p:cNvPr id="291" name="Line 51"/>
              <p:cNvSpPr>
                <a:spLocks noChangeShapeType="1"/>
              </p:cNvSpPr>
              <p:nvPr/>
            </p:nvSpPr>
            <p:spPr bwMode="auto">
              <a:xfrm flipV="1">
                <a:off x="5627789" y="6550583"/>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1600">
                  <a:solidFill>
                    <a:srgbClr val="404040"/>
                  </a:solidFill>
                </a:endParaRPr>
              </a:p>
            </p:txBody>
          </p:sp>
          <p:sp>
            <p:nvSpPr>
              <p:cNvPr id="292" name="Line 51"/>
              <p:cNvSpPr>
                <a:spLocks noChangeShapeType="1"/>
              </p:cNvSpPr>
              <p:nvPr/>
            </p:nvSpPr>
            <p:spPr bwMode="auto">
              <a:xfrm flipV="1">
                <a:off x="6367633" y="6550583"/>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1600">
                  <a:solidFill>
                    <a:srgbClr val="404040"/>
                  </a:solidFill>
                </a:endParaRPr>
              </a:p>
            </p:txBody>
          </p:sp>
          <p:sp>
            <p:nvSpPr>
              <p:cNvPr id="293" name="Line 51"/>
              <p:cNvSpPr>
                <a:spLocks noChangeShapeType="1"/>
              </p:cNvSpPr>
              <p:nvPr/>
            </p:nvSpPr>
            <p:spPr bwMode="auto">
              <a:xfrm flipV="1">
                <a:off x="7109859" y="6550583"/>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1600">
                  <a:solidFill>
                    <a:srgbClr val="404040"/>
                  </a:solidFill>
                </a:endParaRPr>
              </a:p>
            </p:txBody>
          </p:sp>
          <p:sp>
            <p:nvSpPr>
              <p:cNvPr id="294" name="Line 51"/>
              <p:cNvSpPr>
                <a:spLocks noChangeShapeType="1"/>
              </p:cNvSpPr>
              <p:nvPr/>
            </p:nvSpPr>
            <p:spPr bwMode="auto">
              <a:xfrm flipV="1">
                <a:off x="4887945" y="6550583"/>
                <a:ext cx="0" cy="93662"/>
              </a:xfrm>
              <a:prstGeom prst="line">
                <a:avLst/>
              </a:prstGeom>
              <a:noFill/>
              <a:ln w="28575" cap="flat">
                <a:solidFill>
                  <a:srgbClr val="01020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sz="1600">
                  <a:solidFill>
                    <a:srgbClr val="404040"/>
                  </a:solidFill>
                </a:endParaRPr>
              </a:p>
            </p:txBody>
          </p:sp>
        </p:grpSp>
        <p:sp>
          <p:nvSpPr>
            <p:cNvPr id="285" name="TextBox 284"/>
            <p:cNvSpPr txBox="1"/>
            <p:nvPr/>
          </p:nvSpPr>
          <p:spPr>
            <a:xfrm>
              <a:off x="4003387" y="6650664"/>
              <a:ext cx="277855" cy="153888"/>
            </a:xfrm>
            <a:prstGeom prst="rect">
              <a:avLst/>
            </a:prstGeom>
            <a:noFill/>
          </p:spPr>
          <p:txBody>
            <a:bodyPr wrap="square" lIns="0" tIns="0" rIns="0" bIns="0" rtlCol="0">
              <a:spAutoFit/>
            </a:bodyPr>
            <a:lstStyle/>
            <a:p>
              <a:pPr algn="ctr"/>
              <a:r>
                <a:rPr lang="de-DE" sz="1000" b="0" i="0" dirty="0" smtClean="0">
                  <a:solidFill>
                    <a:srgbClr val="404040"/>
                  </a:solidFill>
                </a:rPr>
                <a:t>0,0</a:t>
              </a:r>
            </a:p>
          </p:txBody>
        </p:sp>
        <p:sp>
          <p:nvSpPr>
            <p:cNvPr id="286" name="TextBox 285"/>
            <p:cNvSpPr txBox="1"/>
            <p:nvPr/>
          </p:nvSpPr>
          <p:spPr>
            <a:xfrm>
              <a:off x="5484395" y="6650664"/>
              <a:ext cx="277855" cy="153888"/>
            </a:xfrm>
            <a:prstGeom prst="rect">
              <a:avLst/>
            </a:prstGeom>
            <a:noFill/>
          </p:spPr>
          <p:txBody>
            <a:bodyPr wrap="square" lIns="0" tIns="0" rIns="0" bIns="0" rtlCol="0">
              <a:spAutoFit/>
            </a:bodyPr>
            <a:lstStyle/>
            <a:p>
              <a:pPr algn="ctr"/>
              <a:r>
                <a:rPr lang="de-DE" sz="1000" b="0" i="0" dirty="0" smtClean="0">
                  <a:solidFill>
                    <a:srgbClr val="404040"/>
                  </a:solidFill>
                </a:rPr>
                <a:t>1,0</a:t>
              </a:r>
            </a:p>
          </p:txBody>
        </p:sp>
        <p:sp>
          <p:nvSpPr>
            <p:cNvPr id="287" name="TextBox 286"/>
            <p:cNvSpPr txBox="1"/>
            <p:nvPr/>
          </p:nvSpPr>
          <p:spPr>
            <a:xfrm>
              <a:off x="6228705" y="6650664"/>
              <a:ext cx="277855" cy="153888"/>
            </a:xfrm>
            <a:prstGeom prst="rect">
              <a:avLst/>
            </a:prstGeom>
            <a:noFill/>
          </p:spPr>
          <p:txBody>
            <a:bodyPr wrap="square" lIns="0" tIns="0" rIns="0" bIns="0" rtlCol="0">
              <a:spAutoFit/>
            </a:bodyPr>
            <a:lstStyle/>
            <a:p>
              <a:pPr algn="ctr"/>
              <a:r>
                <a:rPr lang="de-DE" sz="1000" b="0" i="0" dirty="0" smtClean="0">
                  <a:solidFill>
                    <a:srgbClr val="404040"/>
                  </a:solidFill>
                </a:rPr>
                <a:t>1,5</a:t>
              </a:r>
            </a:p>
          </p:txBody>
        </p:sp>
        <p:sp>
          <p:nvSpPr>
            <p:cNvPr id="288" name="TextBox 287"/>
            <p:cNvSpPr txBox="1"/>
            <p:nvPr/>
          </p:nvSpPr>
          <p:spPr>
            <a:xfrm>
              <a:off x="6961448" y="6650664"/>
              <a:ext cx="277855" cy="153888"/>
            </a:xfrm>
            <a:prstGeom prst="rect">
              <a:avLst/>
            </a:prstGeom>
            <a:noFill/>
          </p:spPr>
          <p:txBody>
            <a:bodyPr wrap="square" lIns="0" tIns="0" rIns="0" bIns="0" rtlCol="0">
              <a:spAutoFit/>
            </a:bodyPr>
            <a:lstStyle/>
            <a:p>
              <a:pPr algn="ctr"/>
              <a:r>
                <a:rPr lang="de-DE" sz="1000" b="0" i="0" dirty="0" smtClean="0">
                  <a:solidFill>
                    <a:srgbClr val="404040"/>
                  </a:solidFill>
                </a:rPr>
                <a:t>2,0</a:t>
              </a:r>
            </a:p>
          </p:txBody>
        </p:sp>
        <p:sp>
          <p:nvSpPr>
            <p:cNvPr id="289" name="TextBox 288"/>
            <p:cNvSpPr txBox="1"/>
            <p:nvPr/>
          </p:nvSpPr>
          <p:spPr>
            <a:xfrm>
              <a:off x="4743891" y="6650664"/>
              <a:ext cx="277855" cy="153888"/>
            </a:xfrm>
            <a:prstGeom prst="rect">
              <a:avLst/>
            </a:prstGeom>
            <a:noFill/>
          </p:spPr>
          <p:txBody>
            <a:bodyPr wrap="square" lIns="0" tIns="0" rIns="0" bIns="0" rtlCol="0">
              <a:spAutoFit/>
            </a:bodyPr>
            <a:lstStyle/>
            <a:p>
              <a:pPr algn="ctr"/>
              <a:r>
                <a:rPr lang="de-DE" sz="1000" b="0" i="0" dirty="0" smtClean="0">
                  <a:solidFill>
                    <a:srgbClr val="404040"/>
                  </a:solidFill>
                </a:rPr>
                <a:t>0,5</a:t>
              </a:r>
            </a:p>
          </p:txBody>
        </p:sp>
      </p:grpSp>
      <p:grpSp>
        <p:nvGrpSpPr>
          <p:cNvPr id="295" name="Group 294"/>
          <p:cNvGrpSpPr/>
          <p:nvPr/>
        </p:nvGrpSpPr>
        <p:grpSpPr>
          <a:xfrm>
            <a:off x="5937558" y="2132820"/>
            <a:ext cx="432596" cy="133350"/>
            <a:chOff x="5377653" y="1511292"/>
            <a:chExt cx="432596" cy="133350"/>
          </a:xfrm>
          <a:solidFill>
            <a:srgbClr val="2E6EBC"/>
          </a:solidFill>
        </p:grpSpPr>
        <p:grpSp>
          <p:nvGrpSpPr>
            <p:cNvPr id="296" name="Group 295"/>
            <p:cNvGrpSpPr/>
            <p:nvPr/>
          </p:nvGrpSpPr>
          <p:grpSpPr>
            <a:xfrm>
              <a:off x="5377653" y="1511292"/>
              <a:ext cx="432596" cy="133350"/>
              <a:chOff x="4857129" y="1716405"/>
              <a:chExt cx="880731" cy="133350"/>
            </a:xfrm>
            <a:grpFill/>
          </p:grpSpPr>
          <p:cxnSp>
            <p:nvCxnSpPr>
              <p:cNvPr id="298" name="Straight Connector 297"/>
              <p:cNvCxnSpPr/>
              <p:nvPr/>
            </p:nvCxnSpPr>
            <p:spPr bwMode="auto">
              <a:xfrm>
                <a:off x="485712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299" name="Straight Connector 298"/>
              <p:cNvCxnSpPr/>
              <p:nvPr/>
            </p:nvCxnSpPr>
            <p:spPr bwMode="auto">
              <a:xfrm>
                <a:off x="573055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00" name="Straight Connector 299"/>
              <p:cNvCxnSpPr/>
              <p:nvPr/>
            </p:nvCxnSpPr>
            <p:spPr bwMode="auto">
              <a:xfrm>
                <a:off x="4880573" y="1783080"/>
                <a:ext cx="857287" cy="0"/>
              </a:xfrm>
              <a:prstGeom prst="line">
                <a:avLst/>
              </a:prstGeom>
              <a:grpFill/>
              <a:ln w="28575" cap="flat" cmpd="sng" algn="ctr">
                <a:solidFill>
                  <a:srgbClr val="2E6EBC"/>
                </a:solidFill>
                <a:prstDash val="solid"/>
                <a:round/>
                <a:headEnd type="none" w="med" len="med"/>
                <a:tailEnd type="none" w="med" len="med"/>
              </a:ln>
              <a:effectLst/>
            </p:spPr>
          </p:cxnSp>
        </p:grpSp>
        <p:sp>
          <p:nvSpPr>
            <p:cNvPr id="297" name="Oval 296"/>
            <p:cNvSpPr/>
            <p:nvPr/>
          </p:nvSpPr>
          <p:spPr bwMode="auto">
            <a:xfrm>
              <a:off x="5529463" y="1527773"/>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01" name="Group 300"/>
          <p:cNvGrpSpPr/>
          <p:nvPr/>
        </p:nvGrpSpPr>
        <p:grpSpPr>
          <a:xfrm>
            <a:off x="5997011" y="2348850"/>
            <a:ext cx="302667" cy="133350"/>
            <a:chOff x="5214618" y="1777063"/>
            <a:chExt cx="302667" cy="133350"/>
          </a:xfrm>
          <a:solidFill>
            <a:srgbClr val="2E6EBC"/>
          </a:solidFill>
        </p:grpSpPr>
        <p:grpSp>
          <p:nvGrpSpPr>
            <p:cNvPr id="302" name="Group 301"/>
            <p:cNvGrpSpPr/>
            <p:nvPr/>
          </p:nvGrpSpPr>
          <p:grpSpPr>
            <a:xfrm>
              <a:off x="5214618" y="1777063"/>
              <a:ext cx="302667" cy="133350"/>
              <a:chOff x="4770960" y="1716405"/>
              <a:chExt cx="932920" cy="133350"/>
            </a:xfrm>
            <a:grpFill/>
          </p:grpSpPr>
          <p:cxnSp>
            <p:nvCxnSpPr>
              <p:cNvPr id="304" name="Straight Connector 303"/>
              <p:cNvCxnSpPr/>
              <p:nvPr/>
            </p:nvCxnSpPr>
            <p:spPr bwMode="auto">
              <a:xfrm>
                <a:off x="4770960"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05" name="Straight Connector 304"/>
              <p:cNvCxnSpPr/>
              <p:nvPr/>
            </p:nvCxnSpPr>
            <p:spPr bwMode="auto">
              <a:xfrm>
                <a:off x="568488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06" name="Straight Connector 305"/>
              <p:cNvCxnSpPr/>
              <p:nvPr/>
            </p:nvCxnSpPr>
            <p:spPr bwMode="auto">
              <a:xfrm>
                <a:off x="4770960" y="1783080"/>
                <a:ext cx="932920" cy="0"/>
              </a:xfrm>
              <a:prstGeom prst="line">
                <a:avLst/>
              </a:prstGeom>
              <a:grpFill/>
              <a:ln w="28575" cap="flat" cmpd="sng" algn="ctr">
                <a:solidFill>
                  <a:srgbClr val="2E6EBC"/>
                </a:solidFill>
                <a:prstDash val="solid"/>
                <a:round/>
                <a:headEnd type="none" w="med" len="med"/>
                <a:tailEnd type="none" w="med" len="med"/>
              </a:ln>
              <a:effectLst/>
            </p:spPr>
          </p:cxnSp>
        </p:grpSp>
        <p:sp>
          <p:nvSpPr>
            <p:cNvPr id="303" name="Oval 302"/>
            <p:cNvSpPr/>
            <p:nvPr/>
          </p:nvSpPr>
          <p:spPr bwMode="auto">
            <a:xfrm>
              <a:off x="5303659" y="1797354"/>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07" name="Group 306"/>
          <p:cNvGrpSpPr/>
          <p:nvPr/>
        </p:nvGrpSpPr>
        <p:grpSpPr>
          <a:xfrm>
            <a:off x="6035359" y="2492870"/>
            <a:ext cx="1023067" cy="133350"/>
            <a:chOff x="5135880" y="2018639"/>
            <a:chExt cx="1023067" cy="133350"/>
          </a:xfrm>
          <a:solidFill>
            <a:srgbClr val="2E6EBC"/>
          </a:solidFill>
        </p:grpSpPr>
        <p:grpSp>
          <p:nvGrpSpPr>
            <p:cNvPr id="308" name="Group 307"/>
            <p:cNvGrpSpPr/>
            <p:nvPr/>
          </p:nvGrpSpPr>
          <p:grpSpPr>
            <a:xfrm>
              <a:off x="5135880" y="2018639"/>
              <a:ext cx="1023067" cy="133350"/>
              <a:chOff x="4751388" y="1716405"/>
              <a:chExt cx="1018804" cy="133350"/>
            </a:xfrm>
            <a:grpFill/>
          </p:grpSpPr>
          <p:cxnSp>
            <p:nvCxnSpPr>
              <p:cNvPr id="310" name="Straight Connector 309"/>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11" name="Straight Connector 310"/>
              <p:cNvCxnSpPr/>
              <p:nvPr/>
            </p:nvCxnSpPr>
            <p:spPr bwMode="auto">
              <a:xfrm>
                <a:off x="5770192"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12" name="Straight Connector 311"/>
              <p:cNvCxnSpPr/>
              <p:nvPr/>
            </p:nvCxnSpPr>
            <p:spPr bwMode="auto">
              <a:xfrm>
                <a:off x="4751388" y="1783080"/>
                <a:ext cx="1015537" cy="0"/>
              </a:xfrm>
              <a:prstGeom prst="line">
                <a:avLst/>
              </a:prstGeom>
              <a:grpFill/>
              <a:ln w="28575" cap="flat" cmpd="sng" algn="ctr">
                <a:solidFill>
                  <a:srgbClr val="2E6EBC"/>
                </a:solidFill>
                <a:prstDash val="solid"/>
                <a:round/>
                <a:headEnd type="none" w="med" len="med"/>
                <a:tailEnd type="none" w="med" len="med"/>
              </a:ln>
              <a:effectLst/>
            </p:spPr>
          </p:cxnSp>
        </p:grpSp>
        <p:sp>
          <p:nvSpPr>
            <p:cNvPr id="309" name="Oval 308"/>
            <p:cNvSpPr/>
            <p:nvPr/>
          </p:nvSpPr>
          <p:spPr bwMode="auto">
            <a:xfrm>
              <a:off x="5523905" y="203502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13" name="Group 312"/>
          <p:cNvGrpSpPr/>
          <p:nvPr/>
        </p:nvGrpSpPr>
        <p:grpSpPr>
          <a:xfrm>
            <a:off x="6038455" y="3212970"/>
            <a:ext cx="274318" cy="133350"/>
            <a:chOff x="5303519" y="2747343"/>
            <a:chExt cx="274318" cy="133350"/>
          </a:xfrm>
          <a:solidFill>
            <a:srgbClr val="2E6EBC"/>
          </a:solidFill>
        </p:grpSpPr>
        <p:grpSp>
          <p:nvGrpSpPr>
            <p:cNvPr id="314" name="Group 313"/>
            <p:cNvGrpSpPr/>
            <p:nvPr/>
          </p:nvGrpSpPr>
          <p:grpSpPr>
            <a:xfrm>
              <a:off x="5303519" y="2747343"/>
              <a:ext cx="274318" cy="133350"/>
              <a:chOff x="4751388" y="1716405"/>
              <a:chExt cx="964147" cy="133350"/>
            </a:xfrm>
            <a:grpFill/>
          </p:grpSpPr>
          <p:cxnSp>
            <p:nvCxnSpPr>
              <p:cNvPr id="316" name="Straight Connector 315"/>
              <p:cNvCxnSpPr/>
              <p:nvPr/>
            </p:nvCxnSpPr>
            <p:spPr bwMode="auto">
              <a:xfrm>
                <a:off x="4762551"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17" name="Straight Connector 316"/>
              <p:cNvCxnSpPr/>
              <p:nvPr/>
            </p:nvCxnSpPr>
            <p:spPr bwMode="auto">
              <a:xfrm>
                <a:off x="571553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18" name="Straight Connector 317"/>
              <p:cNvCxnSpPr/>
              <p:nvPr/>
            </p:nvCxnSpPr>
            <p:spPr bwMode="auto">
              <a:xfrm>
                <a:off x="4751388" y="1783080"/>
                <a:ext cx="927794" cy="0"/>
              </a:xfrm>
              <a:prstGeom prst="line">
                <a:avLst/>
              </a:prstGeom>
              <a:grpFill/>
              <a:ln w="28575" cap="flat" cmpd="sng" algn="ctr">
                <a:solidFill>
                  <a:srgbClr val="2E6EBC"/>
                </a:solidFill>
                <a:prstDash val="solid"/>
                <a:round/>
                <a:headEnd type="none" w="med" len="med"/>
                <a:tailEnd type="none" w="med" len="med"/>
              </a:ln>
              <a:effectLst/>
            </p:spPr>
          </p:cxnSp>
        </p:grpSp>
        <p:sp>
          <p:nvSpPr>
            <p:cNvPr id="315" name="Oval 314"/>
            <p:cNvSpPr/>
            <p:nvPr/>
          </p:nvSpPr>
          <p:spPr bwMode="auto">
            <a:xfrm>
              <a:off x="5378025" y="2767634"/>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19" name="Group 318"/>
          <p:cNvGrpSpPr/>
          <p:nvPr/>
        </p:nvGrpSpPr>
        <p:grpSpPr>
          <a:xfrm>
            <a:off x="6028930" y="3943740"/>
            <a:ext cx="372220" cy="133350"/>
            <a:chOff x="5279898" y="2986103"/>
            <a:chExt cx="372220" cy="133350"/>
          </a:xfrm>
          <a:solidFill>
            <a:srgbClr val="2E6EBC"/>
          </a:solidFill>
        </p:grpSpPr>
        <p:grpSp>
          <p:nvGrpSpPr>
            <p:cNvPr id="320" name="Group 319"/>
            <p:cNvGrpSpPr/>
            <p:nvPr/>
          </p:nvGrpSpPr>
          <p:grpSpPr>
            <a:xfrm>
              <a:off x="5279898" y="2986103"/>
              <a:ext cx="372220" cy="133350"/>
              <a:chOff x="4875027" y="1716405"/>
              <a:chExt cx="631272" cy="133350"/>
            </a:xfrm>
            <a:grpFill/>
          </p:grpSpPr>
          <p:cxnSp>
            <p:nvCxnSpPr>
              <p:cNvPr id="322" name="Straight Connector 321"/>
              <p:cNvCxnSpPr/>
              <p:nvPr/>
            </p:nvCxnSpPr>
            <p:spPr bwMode="auto">
              <a:xfrm>
                <a:off x="4884786"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23" name="Straight Connector 322"/>
              <p:cNvCxnSpPr/>
              <p:nvPr/>
            </p:nvCxnSpPr>
            <p:spPr bwMode="auto">
              <a:xfrm>
                <a:off x="550629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24" name="Straight Connector 323"/>
              <p:cNvCxnSpPr/>
              <p:nvPr/>
            </p:nvCxnSpPr>
            <p:spPr bwMode="auto">
              <a:xfrm>
                <a:off x="4875027" y="1783080"/>
                <a:ext cx="621291" cy="0"/>
              </a:xfrm>
              <a:prstGeom prst="line">
                <a:avLst/>
              </a:prstGeom>
              <a:grpFill/>
              <a:ln w="28575" cap="flat" cmpd="sng" algn="ctr">
                <a:solidFill>
                  <a:srgbClr val="2E6EBC"/>
                </a:solidFill>
                <a:prstDash val="solid"/>
                <a:round/>
                <a:headEnd type="none" w="med" len="med"/>
                <a:tailEnd type="none" w="med" len="med"/>
              </a:ln>
              <a:effectLst/>
            </p:spPr>
          </p:cxnSp>
        </p:grpSp>
        <p:sp>
          <p:nvSpPr>
            <p:cNvPr id="321" name="Oval 320"/>
            <p:cNvSpPr/>
            <p:nvPr/>
          </p:nvSpPr>
          <p:spPr bwMode="auto">
            <a:xfrm>
              <a:off x="5407388" y="3006394"/>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25" name="Group 324"/>
          <p:cNvGrpSpPr/>
          <p:nvPr/>
        </p:nvGrpSpPr>
        <p:grpSpPr>
          <a:xfrm>
            <a:off x="5971506" y="3429000"/>
            <a:ext cx="499252" cy="133350"/>
            <a:chOff x="5271869" y="3227403"/>
            <a:chExt cx="499252" cy="133350"/>
          </a:xfrm>
          <a:solidFill>
            <a:srgbClr val="2E6EBC"/>
          </a:solidFill>
        </p:grpSpPr>
        <p:grpSp>
          <p:nvGrpSpPr>
            <p:cNvPr id="326" name="Group 325"/>
            <p:cNvGrpSpPr/>
            <p:nvPr/>
          </p:nvGrpSpPr>
          <p:grpSpPr>
            <a:xfrm>
              <a:off x="5271869" y="3227403"/>
              <a:ext cx="499252" cy="133350"/>
              <a:chOff x="4699957" y="1716405"/>
              <a:chExt cx="1452407" cy="133350"/>
            </a:xfrm>
            <a:grpFill/>
          </p:grpSpPr>
          <p:cxnSp>
            <p:nvCxnSpPr>
              <p:cNvPr id="328" name="Straight Connector 327"/>
              <p:cNvCxnSpPr/>
              <p:nvPr/>
            </p:nvCxnSpPr>
            <p:spPr bwMode="auto">
              <a:xfrm>
                <a:off x="469995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29" name="Straight Connector 328"/>
              <p:cNvCxnSpPr/>
              <p:nvPr/>
            </p:nvCxnSpPr>
            <p:spPr bwMode="auto">
              <a:xfrm>
                <a:off x="6152364"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30" name="Straight Connector 329"/>
              <p:cNvCxnSpPr/>
              <p:nvPr/>
            </p:nvCxnSpPr>
            <p:spPr bwMode="auto">
              <a:xfrm>
                <a:off x="4699957" y="1783080"/>
                <a:ext cx="1452407" cy="0"/>
              </a:xfrm>
              <a:prstGeom prst="line">
                <a:avLst/>
              </a:prstGeom>
              <a:grpFill/>
              <a:ln w="28575" cap="flat" cmpd="sng" algn="ctr">
                <a:solidFill>
                  <a:srgbClr val="2E6EBC"/>
                </a:solidFill>
                <a:prstDash val="solid"/>
                <a:round/>
                <a:headEnd type="none" w="med" len="med"/>
                <a:tailEnd type="none" w="med" len="med"/>
              </a:ln>
              <a:effectLst/>
            </p:spPr>
          </p:cxnSp>
        </p:grpSp>
        <p:sp>
          <p:nvSpPr>
            <p:cNvPr id="327" name="Oval 326"/>
            <p:cNvSpPr/>
            <p:nvPr/>
          </p:nvSpPr>
          <p:spPr bwMode="auto">
            <a:xfrm>
              <a:off x="5435777" y="3245789"/>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31" name="Group 330"/>
          <p:cNvGrpSpPr/>
          <p:nvPr/>
        </p:nvGrpSpPr>
        <p:grpSpPr>
          <a:xfrm>
            <a:off x="5984205" y="3727710"/>
            <a:ext cx="342345" cy="133350"/>
            <a:chOff x="5281113" y="3463623"/>
            <a:chExt cx="342346" cy="133350"/>
          </a:xfrm>
          <a:solidFill>
            <a:srgbClr val="2E6EBC"/>
          </a:solidFill>
        </p:grpSpPr>
        <p:grpSp>
          <p:nvGrpSpPr>
            <p:cNvPr id="332" name="Group 331"/>
            <p:cNvGrpSpPr/>
            <p:nvPr/>
          </p:nvGrpSpPr>
          <p:grpSpPr>
            <a:xfrm>
              <a:off x="5281113" y="3463623"/>
              <a:ext cx="342346" cy="133350"/>
              <a:chOff x="4792295" y="1716405"/>
              <a:chExt cx="892340" cy="133350"/>
            </a:xfrm>
            <a:grpFill/>
          </p:grpSpPr>
          <p:cxnSp>
            <p:nvCxnSpPr>
              <p:cNvPr id="334" name="Straight Connector 333"/>
              <p:cNvCxnSpPr/>
              <p:nvPr/>
            </p:nvCxnSpPr>
            <p:spPr bwMode="auto">
              <a:xfrm>
                <a:off x="479229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35" name="Straight Connector 334"/>
              <p:cNvCxnSpPr/>
              <p:nvPr/>
            </p:nvCxnSpPr>
            <p:spPr bwMode="auto">
              <a:xfrm>
                <a:off x="5684635"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36" name="Straight Connector 335"/>
              <p:cNvCxnSpPr/>
              <p:nvPr/>
            </p:nvCxnSpPr>
            <p:spPr bwMode="auto">
              <a:xfrm>
                <a:off x="4828805" y="1783080"/>
                <a:ext cx="855830" cy="0"/>
              </a:xfrm>
              <a:prstGeom prst="line">
                <a:avLst/>
              </a:prstGeom>
              <a:grpFill/>
              <a:ln w="28575" cap="flat" cmpd="sng" algn="ctr">
                <a:solidFill>
                  <a:srgbClr val="2E6EBC"/>
                </a:solidFill>
                <a:prstDash val="solid"/>
                <a:round/>
                <a:headEnd type="none" w="med" len="med"/>
                <a:tailEnd type="none" w="med" len="med"/>
              </a:ln>
              <a:effectLst/>
            </p:spPr>
          </p:cxnSp>
        </p:grpSp>
        <p:sp>
          <p:nvSpPr>
            <p:cNvPr id="333" name="Oval 332"/>
            <p:cNvSpPr/>
            <p:nvPr/>
          </p:nvSpPr>
          <p:spPr bwMode="auto">
            <a:xfrm>
              <a:off x="5392849" y="3480104"/>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37" name="Group 336"/>
          <p:cNvGrpSpPr/>
          <p:nvPr/>
        </p:nvGrpSpPr>
        <p:grpSpPr>
          <a:xfrm>
            <a:off x="6069246" y="4375800"/>
            <a:ext cx="312366" cy="133350"/>
            <a:chOff x="5265421" y="3711922"/>
            <a:chExt cx="312366" cy="133350"/>
          </a:xfrm>
          <a:solidFill>
            <a:srgbClr val="2E6EBC"/>
          </a:solidFill>
        </p:grpSpPr>
        <p:grpSp>
          <p:nvGrpSpPr>
            <p:cNvPr id="338" name="Group 337"/>
            <p:cNvGrpSpPr/>
            <p:nvPr/>
          </p:nvGrpSpPr>
          <p:grpSpPr>
            <a:xfrm>
              <a:off x="5265421" y="3711922"/>
              <a:ext cx="312366" cy="133350"/>
              <a:chOff x="4751388" y="1716405"/>
              <a:chExt cx="814195" cy="133350"/>
            </a:xfrm>
            <a:grpFill/>
          </p:grpSpPr>
          <p:cxnSp>
            <p:nvCxnSpPr>
              <p:cNvPr id="340" name="Straight Connector 339"/>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41" name="Straight Connector 340"/>
              <p:cNvCxnSpPr/>
              <p:nvPr/>
            </p:nvCxnSpPr>
            <p:spPr bwMode="auto">
              <a:xfrm>
                <a:off x="556557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42" name="Straight Connector 341"/>
              <p:cNvCxnSpPr/>
              <p:nvPr/>
            </p:nvCxnSpPr>
            <p:spPr bwMode="auto">
              <a:xfrm>
                <a:off x="4751388" y="1783080"/>
                <a:ext cx="814195" cy="0"/>
              </a:xfrm>
              <a:prstGeom prst="line">
                <a:avLst/>
              </a:prstGeom>
              <a:grpFill/>
              <a:ln w="28575" cap="flat" cmpd="sng" algn="ctr">
                <a:solidFill>
                  <a:srgbClr val="2E6EBC"/>
                </a:solidFill>
                <a:prstDash val="solid"/>
                <a:round/>
                <a:headEnd type="none" w="med" len="med"/>
                <a:tailEnd type="none" w="med" len="med"/>
              </a:ln>
              <a:effectLst/>
            </p:spPr>
          </p:cxnSp>
        </p:grpSp>
        <p:sp>
          <p:nvSpPr>
            <p:cNvPr id="339" name="Oval 338"/>
            <p:cNvSpPr/>
            <p:nvPr/>
          </p:nvSpPr>
          <p:spPr bwMode="auto">
            <a:xfrm>
              <a:off x="5368050" y="3732213"/>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cxnSp>
        <p:nvCxnSpPr>
          <p:cNvPr id="343" name="Straight Connector 342"/>
          <p:cNvCxnSpPr/>
          <p:nvPr/>
        </p:nvCxnSpPr>
        <p:spPr bwMode="auto">
          <a:xfrm>
            <a:off x="5942929" y="423178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44" name="Straight Connector 343"/>
          <p:cNvCxnSpPr/>
          <p:nvPr/>
        </p:nvCxnSpPr>
        <p:spPr bwMode="auto">
          <a:xfrm>
            <a:off x="6290497" y="423178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45" name="Straight Connector 344"/>
          <p:cNvCxnSpPr/>
          <p:nvPr/>
        </p:nvCxnSpPr>
        <p:spPr bwMode="auto">
          <a:xfrm>
            <a:off x="5934866" y="4293120"/>
            <a:ext cx="355631" cy="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46" name="Straight Connector 345"/>
          <p:cNvCxnSpPr/>
          <p:nvPr/>
        </p:nvCxnSpPr>
        <p:spPr bwMode="auto">
          <a:xfrm>
            <a:off x="6291459" y="594935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47" name="Straight Connector 346"/>
          <p:cNvCxnSpPr/>
          <p:nvPr/>
        </p:nvCxnSpPr>
        <p:spPr bwMode="auto">
          <a:xfrm>
            <a:off x="6049340" y="6010690"/>
            <a:ext cx="242119" cy="0"/>
          </a:xfrm>
          <a:prstGeom prst="line">
            <a:avLst/>
          </a:prstGeom>
          <a:solidFill>
            <a:srgbClr val="2E6EBC"/>
          </a:solidFill>
          <a:ln w="28575" cap="flat" cmpd="sng" algn="ctr">
            <a:solidFill>
              <a:srgbClr val="2E6EBC"/>
            </a:solidFill>
            <a:prstDash val="solid"/>
            <a:round/>
            <a:headEnd type="none" w="med" len="med"/>
            <a:tailEnd type="none" w="med" len="med"/>
          </a:ln>
          <a:effectLst/>
        </p:spPr>
      </p:cxnSp>
      <p:sp>
        <p:nvSpPr>
          <p:cNvPr id="348" name="Oval 347"/>
          <p:cNvSpPr/>
          <p:nvPr/>
        </p:nvSpPr>
        <p:spPr bwMode="auto">
          <a:xfrm>
            <a:off x="6048743" y="4221110"/>
            <a:ext cx="100584" cy="100584"/>
          </a:xfrm>
          <a:prstGeom prst="ellipse">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nvGrpSpPr>
          <p:cNvPr id="349" name="Group 348"/>
          <p:cNvGrpSpPr/>
          <p:nvPr/>
        </p:nvGrpSpPr>
        <p:grpSpPr>
          <a:xfrm>
            <a:off x="5942929" y="4663840"/>
            <a:ext cx="415257" cy="133350"/>
            <a:chOff x="5265420" y="4419711"/>
            <a:chExt cx="415257" cy="133350"/>
          </a:xfrm>
          <a:solidFill>
            <a:srgbClr val="2E6EBC"/>
          </a:solidFill>
        </p:grpSpPr>
        <p:grpSp>
          <p:nvGrpSpPr>
            <p:cNvPr id="350" name="Group 349"/>
            <p:cNvGrpSpPr/>
            <p:nvPr/>
          </p:nvGrpSpPr>
          <p:grpSpPr>
            <a:xfrm>
              <a:off x="5265420" y="4419711"/>
              <a:ext cx="415257" cy="133350"/>
              <a:chOff x="4751388" y="1716405"/>
              <a:chExt cx="1343961" cy="133350"/>
            </a:xfrm>
            <a:grpFill/>
          </p:grpSpPr>
          <p:cxnSp>
            <p:nvCxnSpPr>
              <p:cNvPr id="352" name="Straight Connector 351"/>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53" name="Straight Connector 352"/>
              <p:cNvCxnSpPr/>
              <p:nvPr/>
            </p:nvCxnSpPr>
            <p:spPr bwMode="auto">
              <a:xfrm>
                <a:off x="609534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54" name="Straight Connector 353"/>
              <p:cNvCxnSpPr/>
              <p:nvPr/>
            </p:nvCxnSpPr>
            <p:spPr bwMode="auto">
              <a:xfrm>
                <a:off x="4751388" y="1783080"/>
                <a:ext cx="1343961" cy="0"/>
              </a:xfrm>
              <a:prstGeom prst="line">
                <a:avLst/>
              </a:prstGeom>
              <a:grpFill/>
              <a:ln w="28575" cap="flat" cmpd="sng" algn="ctr">
                <a:solidFill>
                  <a:srgbClr val="2E6EBC"/>
                </a:solidFill>
                <a:prstDash val="solid"/>
                <a:round/>
                <a:headEnd type="none" w="med" len="med"/>
                <a:tailEnd type="none" w="med" len="med"/>
              </a:ln>
              <a:effectLst/>
            </p:spPr>
          </p:cxnSp>
        </p:grpSp>
        <p:sp>
          <p:nvSpPr>
            <p:cNvPr id="351" name="Oval 350"/>
            <p:cNvSpPr/>
            <p:nvPr/>
          </p:nvSpPr>
          <p:spPr bwMode="auto">
            <a:xfrm>
              <a:off x="5412442" y="443619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55" name="Group 354"/>
          <p:cNvGrpSpPr/>
          <p:nvPr/>
        </p:nvGrpSpPr>
        <p:grpSpPr>
          <a:xfrm>
            <a:off x="6056731" y="4879870"/>
            <a:ext cx="282646" cy="133350"/>
            <a:chOff x="5303520" y="4181357"/>
            <a:chExt cx="282646" cy="133350"/>
          </a:xfrm>
          <a:solidFill>
            <a:srgbClr val="2E6EBC"/>
          </a:solidFill>
        </p:grpSpPr>
        <p:grpSp>
          <p:nvGrpSpPr>
            <p:cNvPr id="356" name="Group 355"/>
            <p:cNvGrpSpPr/>
            <p:nvPr/>
          </p:nvGrpSpPr>
          <p:grpSpPr>
            <a:xfrm>
              <a:off x="5303520" y="4181357"/>
              <a:ext cx="282646" cy="133350"/>
              <a:chOff x="4751388" y="1716405"/>
              <a:chExt cx="603146" cy="133350"/>
            </a:xfrm>
            <a:grpFill/>
          </p:grpSpPr>
          <p:cxnSp>
            <p:nvCxnSpPr>
              <p:cNvPr id="358" name="Straight Connector 357"/>
              <p:cNvCxnSpPr/>
              <p:nvPr/>
            </p:nvCxnSpPr>
            <p:spPr bwMode="auto">
              <a:xfrm>
                <a:off x="4751388"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59" name="Straight Connector 358"/>
              <p:cNvCxnSpPr/>
              <p:nvPr/>
            </p:nvCxnSpPr>
            <p:spPr bwMode="auto">
              <a:xfrm>
                <a:off x="5354534"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60" name="Straight Connector 359"/>
              <p:cNvCxnSpPr/>
              <p:nvPr/>
            </p:nvCxnSpPr>
            <p:spPr bwMode="auto">
              <a:xfrm>
                <a:off x="4751388" y="1783080"/>
                <a:ext cx="578597" cy="0"/>
              </a:xfrm>
              <a:prstGeom prst="line">
                <a:avLst/>
              </a:prstGeom>
              <a:grpFill/>
              <a:ln w="28575" cap="flat" cmpd="sng" algn="ctr">
                <a:solidFill>
                  <a:srgbClr val="2E6EBC"/>
                </a:solidFill>
                <a:prstDash val="solid"/>
                <a:round/>
                <a:headEnd type="none" w="med" len="med"/>
                <a:tailEnd type="none" w="med" len="med"/>
              </a:ln>
              <a:effectLst/>
            </p:spPr>
          </p:cxnSp>
        </p:grpSp>
        <p:sp>
          <p:nvSpPr>
            <p:cNvPr id="357" name="Oval 356"/>
            <p:cNvSpPr/>
            <p:nvPr/>
          </p:nvSpPr>
          <p:spPr bwMode="auto">
            <a:xfrm>
              <a:off x="5383739" y="4201648"/>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61" name="Group 360"/>
          <p:cNvGrpSpPr/>
          <p:nvPr/>
        </p:nvGrpSpPr>
        <p:grpSpPr>
          <a:xfrm>
            <a:off x="5977431" y="5301260"/>
            <a:ext cx="328029" cy="133350"/>
            <a:chOff x="5295980" y="4419711"/>
            <a:chExt cx="328029" cy="133350"/>
          </a:xfrm>
          <a:solidFill>
            <a:srgbClr val="2E6EBC"/>
          </a:solidFill>
        </p:grpSpPr>
        <p:grpSp>
          <p:nvGrpSpPr>
            <p:cNvPr id="362" name="Group 361"/>
            <p:cNvGrpSpPr/>
            <p:nvPr/>
          </p:nvGrpSpPr>
          <p:grpSpPr>
            <a:xfrm>
              <a:off x="5295980" y="4419711"/>
              <a:ext cx="328029" cy="133350"/>
              <a:chOff x="4850297" y="1716405"/>
              <a:chExt cx="1061652" cy="133350"/>
            </a:xfrm>
            <a:grpFill/>
          </p:grpSpPr>
          <p:cxnSp>
            <p:nvCxnSpPr>
              <p:cNvPr id="364" name="Straight Connector 363"/>
              <p:cNvCxnSpPr/>
              <p:nvPr/>
            </p:nvCxnSpPr>
            <p:spPr bwMode="auto">
              <a:xfrm>
                <a:off x="485029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65" name="Straight Connector 364"/>
              <p:cNvCxnSpPr/>
              <p:nvPr/>
            </p:nvCxnSpPr>
            <p:spPr bwMode="auto">
              <a:xfrm>
                <a:off x="591194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66" name="Straight Connector 365"/>
              <p:cNvCxnSpPr/>
              <p:nvPr/>
            </p:nvCxnSpPr>
            <p:spPr bwMode="auto">
              <a:xfrm>
                <a:off x="4850297" y="1783080"/>
                <a:ext cx="1055040" cy="0"/>
              </a:xfrm>
              <a:prstGeom prst="line">
                <a:avLst/>
              </a:prstGeom>
              <a:grpFill/>
              <a:ln w="28575" cap="flat" cmpd="sng" algn="ctr">
                <a:solidFill>
                  <a:srgbClr val="2E6EBC"/>
                </a:solidFill>
                <a:prstDash val="solid"/>
                <a:round/>
                <a:headEnd type="none" w="med" len="med"/>
                <a:tailEnd type="none" w="med" len="med"/>
              </a:ln>
              <a:effectLst/>
            </p:spPr>
          </p:cxnSp>
        </p:grpSp>
        <p:sp>
          <p:nvSpPr>
            <p:cNvPr id="363" name="Oval 362"/>
            <p:cNvSpPr/>
            <p:nvPr/>
          </p:nvSpPr>
          <p:spPr bwMode="auto">
            <a:xfrm>
              <a:off x="5395988" y="443619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cxnSp>
        <p:nvCxnSpPr>
          <p:cNvPr id="367" name="Straight Connector 366"/>
          <p:cNvCxnSpPr/>
          <p:nvPr/>
        </p:nvCxnSpPr>
        <p:spPr bwMode="auto">
          <a:xfrm>
            <a:off x="6051557" y="515724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68" name="Straight Connector 367"/>
          <p:cNvCxnSpPr/>
          <p:nvPr/>
        </p:nvCxnSpPr>
        <p:spPr bwMode="auto">
          <a:xfrm>
            <a:off x="6397911" y="515724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69" name="Straight Connector 368"/>
          <p:cNvCxnSpPr/>
          <p:nvPr/>
        </p:nvCxnSpPr>
        <p:spPr bwMode="auto">
          <a:xfrm>
            <a:off x="6051557" y="5218580"/>
            <a:ext cx="346354" cy="0"/>
          </a:xfrm>
          <a:prstGeom prst="line">
            <a:avLst/>
          </a:prstGeom>
          <a:solidFill>
            <a:srgbClr val="2E6EBC"/>
          </a:solidFill>
          <a:ln w="28575" cap="flat" cmpd="sng" algn="ctr">
            <a:solidFill>
              <a:srgbClr val="2E6EBC"/>
            </a:solidFill>
            <a:prstDash val="solid"/>
            <a:round/>
            <a:headEnd type="none" w="med" len="med"/>
            <a:tailEnd type="none" w="med" len="med"/>
          </a:ln>
          <a:effectLst/>
        </p:spPr>
      </p:cxnSp>
      <p:cxnSp>
        <p:nvCxnSpPr>
          <p:cNvPr id="370" name="Straight Connector 369"/>
          <p:cNvCxnSpPr/>
          <p:nvPr/>
        </p:nvCxnSpPr>
        <p:spPr bwMode="auto">
          <a:xfrm>
            <a:off x="6051844" y="5949350"/>
            <a:ext cx="0" cy="133350"/>
          </a:xfrm>
          <a:prstGeom prst="line">
            <a:avLst/>
          </a:prstGeom>
          <a:solidFill>
            <a:srgbClr val="2E6EBC"/>
          </a:solidFill>
          <a:ln w="28575" cap="flat" cmpd="sng" algn="ctr">
            <a:solidFill>
              <a:srgbClr val="2E6EBC"/>
            </a:solidFill>
            <a:prstDash val="solid"/>
            <a:round/>
            <a:headEnd type="none" w="med" len="med"/>
            <a:tailEnd type="none" w="med" len="med"/>
          </a:ln>
          <a:effectLst/>
        </p:spPr>
      </p:cxnSp>
      <p:sp>
        <p:nvSpPr>
          <p:cNvPr id="371" name="Oval 370"/>
          <p:cNvSpPr/>
          <p:nvPr/>
        </p:nvSpPr>
        <p:spPr bwMode="auto">
          <a:xfrm>
            <a:off x="6178157" y="5157240"/>
            <a:ext cx="100584" cy="100584"/>
          </a:xfrm>
          <a:prstGeom prst="ellipse">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nvGrpSpPr>
          <p:cNvPr id="372" name="Group 371"/>
          <p:cNvGrpSpPr/>
          <p:nvPr/>
        </p:nvGrpSpPr>
        <p:grpSpPr>
          <a:xfrm>
            <a:off x="6042306" y="5805330"/>
            <a:ext cx="297116" cy="133350"/>
            <a:chOff x="4850297" y="1716405"/>
            <a:chExt cx="961603" cy="133350"/>
          </a:xfrm>
          <a:solidFill>
            <a:srgbClr val="2E6EBC"/>
          </a:solidFill>
        </p:grpSpPr>
        <p:cxnSp>
          <p:nvCxnSpPr>
            <p:cNvPr id="373" name="Straight Connector 372"/>
            <p:cNvCxnSpPr/>
            <p:nvPr/>
          </p:nvCxnSpPr>
          <p:spPr bwMode="auto">
            <a:xfrm>
              <a:off x="485029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74" name="Straight Connector 373"/>
            <p:cNvCxnSpPr/>
            <p:nvPr/>
          </p:nvCxnSpPr>
          <p:spPr bwMode="auto">
            <a:xfrm>
              <a:off x="5811900"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75" name="Straight Connector 374"/>
            <p:cNvCxnSpPr/>
            <p:nvPr/>
          </p:nvCxnSpPr>
          <p:spPr bwMode="auto">
            <a:xfrm>
              <a:off x="4850297" y="1783080"/>
              <a:ext cx="961603" cy="0"/>
            </a:xfrm>
            <a:prstGeom prst="line">
              <a:avLst/>
            </a:prstGeom>
            <a:grpFill/>
            <a:ln w="28575" cap="flat" cmpd="sng" algn="ctr">
              <a:solidFill>
                <a:srgbClr val="2E6EBC"/>
              </a:solidFill>
              <a:prstDash val="solid"/>
              <a:round/>
              <a:headEnd type="none" w="med" len="med"/>
              <a:tailEnd type="none" w="med" len="med"/>
            </a:ln>
            <a:effectLst/>
          </p:spPr>
        </p:cxnSp>
      </p:grpSp>
      <p:sp>
        <p:nvSpPr>
          <p:cNvPr id="376" name="Oval 375"/>
          <p:cNvSpPr/>
          <p:nvPr/>
        </p:nvSpPr>
        <p:spPr bwMode="auto">
          <a:xfrm>
            <a:off x="6145153" y="5838096"/>
            <a:ext cx="100584" cy="100584"/>
          </a:xfrm>
          <a:prstGeom prst="ellipse">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sp>
        <p:nvSpPr>
          <p:cNvPr id="377" name="Oval 376"/>
          <p:cNvSpPr/>
          <p:nvPr/>
        </p:nvSpPr>
        <p:spPr bwMode="auto">
          <a:xfrm>
            <a:off x="6140572" y="5982116"/>
            <a:ext cx="100584" cy="100584"/>
          </a:xfrm>
          <a:prstGeom prst="ellipse">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nvGrpSpPr>
          <p:cNvPr id="378" name="Group 377"/>
          <p:cNvGrpSpPr/>
          <p:nvPr/>
        </p:nvGrpSpPr>
        <p:grpSpPr>
          <a:xfrm>
            <a:off x="5975271" y="5589300"/>
            <a:ext cx="388229" cy="133350"/>
            <a:chOff x="5295980" y="4419711"/>
            <a:chExt cx="388229" cy="133350"/>
          </a:xfrm>
          <a:solidFill>
            <a:srgbClr val="2E6EBC"/>
          </a:solidFill>
        </p:grpSpPr>
        <p:grpSp>
          <p:nvGrpSpPr>
            <p:cNvPr id="379" name="Group 378"/>
            <p:cNvGrpSpPr/>
            <p:nvPr/>
          </p:nvGrpSpPr>
          <p:grpSpPr>
            <a:xfrm>
              <a:off x="5295980" y="4419711"/>
              <a:ext cx="388229" cy="133350"/>
              <a:chOff x="4850297" y="1716405"/>
              <a:chExt cx="1256486" cy="133350"/>
            </a:xfrm>
            <a:grpFill/>
          </p:grpSpPr>
          <p:cxnSp>
            <p:nvCxnSpPr>
              <p:cNvPr id="381" name="Straight Connector 380"/>
              <p:cNvCxnSpPr/>
              <p:nvPr/>
            </p:nvCxnSpPr>
            <p:spPr bwMode="auto">
              <a:xfrm>
                <a:off x="485029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82" name="Straight Connector 381"/>
              <p:cNvCxnSpPr/>
              <p:nvPr/>
            </p:nvCxnSpPr>
            <p:spPr bwMode="auto">
              <a:xfrm>
                <a:off x="6106783"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83" name="Straight Connector 382"/>
              <p:cNvCxnSpPr/>
              <p:nvPr/>
            </p:nvCxnSpPr>
            <p:spPr bwMode="auto">
              <a:xfrm>
                <a:off x="4850297" y="1783080"/>
                <a:ext cx="1256486" cy="0"/>
              </a:xfrm>
              <a:prstGeom prst="line">
                <a:avLst/>
              </a:prstGeom>
              <a:grpFill/>
              <a:ln w="28575" cap="flat" cmpd="sng" algn="ctr">
                <a:solidFill>
                  <a:srgbClr val="2E6EBC"/>
                </a:solidFill>
                <a:prstDash val="solid"/>
                <a:round/>
                <a:headEnd type="none" w="med" len="med"/>
                <a:tailEnd type="none" w="med" len="med"/>
              </a:ln>
              <a:effectLst/>
            </p:spPr>
          </p:cxnSp>
        </p:grpSp>
        <p:sp>
          <p:nvSpPr>
            <p:cNvPr id="380" name="Oval 379"/>
            <p:cNvSpPr/>
            <p:nvPr/>
          </p:nvSpPr>
          <p:spPr bwMode="auto">
            <a:xfrm>
              <a:off x="5441777" y="443619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84" name="Group 383"/>
          <p:cNvGrpSpPr/>
          <p:nvPr/>
        </p:nvGrpSpPr>
        <p:grpSpPr>
          <a:xfrm>
            <a:off x="6048299" y="1678205"/>
            <a:ext cx="308854" cy="133350"/>
            <a:chOff x="5295980" y="4419711"/>
            <a:chExt cx="308854" cy="133350"/>
          </a:xfrm>
          <a:solidFill>
            <a:srgbClr val="2E6EBC"/>
          </a:solidFill>
        </p:grpSpPr>
        <p:grpSp>
          <p:nvGrpSpPr>
            <p:cNvPr id="385" name="Group 384"/>
            <p:cNvGrpSpPr/>
            <p:nvPr/>
          </p:nvGrpSpPr>
          <p:grpSpPr>
            <a:xfrm>
              <a:off x="5295980" y="4419711"/>
              <a:ext cx="308854" cy="133350"/>
              <a:chOff x="4850297" y="1716405"/>
              <a:chExt cx="999592" cy="133350"/>
            </a:xfrm>
            <a:grpFill/>
          </p:grpSpPr>
          <p:cxnSp>
            <p:nvCxnSpPr>
              <p:cNvPr id="387" name="Straight Connector 386"/>
              <p:cNvCxnSpPr/>
              <p:nvPr/>
            </p:nvCxnSpPr>
            <p:spPr bwMode="auto">
              <a:xfrm>
                <a:off x="485029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88" name="Straight Connector 387"/>
              <p:cNvCxnSpPr/>
              <p:nvPr/>
            </p:nvCxnSpPr>
            <p:spPr bwMode="auto">
              <a:xfrm>
                <a:off x="5849889"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89" name="Straight Connector 388"/>
              <p:cNvCxnSpPr/>
              <p:nvPr/>
            </p:nvCxnSpPr>
            <p:spPr bwMode="auto">
              <a:xfrm>
                <a:off x="4850297" y="1783080"/>
                <a:ext cx="999592" cy="0"/>
              </a:xfrm>
              <a:prstGeom prst="line">
                <a:avLst/>
              </a:prstGeom>
              <a:grpFill/>
              <a:ln w="28575" cap="flat" cmpd="sng" algn="ctr">
                <a:solidFill>
                  <a:srgbClr val="2E6EBC"/>
                </a:solidFill>
                <a:prstDash val="solid"/>
                <a:round/>
                <a:headEnd type="none" w="med" len="med"/>
                <a:tailEnd type="none" w="med" len="med"/>
              </a:ln>
              <a:effectLst/>
            </p:spPr>
          </p:cxnSp>
        </p:grpSp>
        <p:sp>
          <p:nvSpPr>
            <p:cNvPr id="386" name="Oval 385"/>
            <p:cNvSpPr/>
            <p:nvPr/>
          </p:nvSpPr>
          <p:spPr bwMode="auto">
            <a:xfrm>
              <a:off x="5409449" y="443619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390" name="Group 389"/>
          <p:cNvGrpSpPr/>
          <p:nvPr/>
        </p:nvGrpSpPr>
        <p:grpSpPr>
          <a:xfrm>
            <a:off x="5984205" y="1894235"/>
            <a:ext cx="373383" cy="133350"/>
            <a:chOff x="5295980" y="4419711"/>
            <a:chExt cx="373383" cy="133350"/>
          </a:xfrm>
          <a:solidFill>
            <a:srgbClr val="2E6EBC"/>
          </a:solidFill>
        </p:grpSpPr>
        <p:grpSp>
          <p:nvGrpSpPr>
            <p:cNvPr id="391" name="Group 390"/>
            <p:cNvGrpSpPr/>
            <p:nvPr/>
          </p:nvGrpSpPr>
          <p:grpSpPr>
            <a:xfrm>
              <a:off x="5295980" y="4419711"/>
              <a:ext cx="373383" cy="133350"/>
              <a:chOff x="4850297" y="1716405"/>
              <a:chExt cx="1208437" cy="133350"/>
            </a:xfrm>
            <a:grpFill/>
          </p:grpSpPr>
          <p:cxnSp>
            <p:nvCxnSpPr>
              <p:cNvPr id="393" name="Straight Connector 392"/>
              <p:cNvCxnSpPr/>
              <p:nvPr/>
            </p:nvCxnSpPr>
            <p:spPr bwMode="auto">
              <a:xfrm>
                <a:off x="4850297"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94" name="Straight Connector 393"/>
              <p:cNvCxnSpPr/>
              <p:nvPr/>
            </p:nvCxnSpPr>
            <p:spPr bwMode="auto">
              <a:xfrm>
                <a:off x="6058734" y="1716405"/>
                <a:ext cx="0" cy="133350"/>
              </a:xfrm>
              <a:prstGeom prst="line">
                <a:avLst/>
              </a:prstGeom>
              <a:grpFill/>
              <a:ln w="28575" cap="flat" cmpd="sng" algn="ctr">
                <a:solidFill>
                  <a:srgbClr val="2E6EBC"/>
                </a:solidFill>
                <a:prstDash val="solid"/>
                <a:round/>
                <a:headEnd type="none" w="med" len="med"/>
                <a:tailEnd type="none" w="med" len="med"/>
              </a:ln>
              <a:effectLst/>
            </p:spPr>
          </p:cxnSp>
          <p:cxnSp>
            <p:nvCxnSpPr>
              <p:cNvPr id="395" name="Straight Connector 394"/>
              <p:cNvCxnSpPr/>
              <p:nvPr/>
            </p:nvCxnSpPr>
            <p:spPr bwMode="auto">
              <a:xfrm>
                <a:off x="4850297" y="1783080"/>
                <a:ext cx="1208437" cy="0"/>
              </a:xfrm>
              <a:prstGeom prst="line">
                <a:avLst/>
              </a:prstGeom>
              <a:grpFill/>
              <a:ln w="28575" cap="flat" cmpd="sng" algn="ctr">
                <a:solidFill>
                  <a:srgbClr val="2E6EBC"/>
                </a:solidFill>
                <a:prstDash val="solid"/>
                <a:round/>
                <a:headEnd type="none" w="med" len="med"/>
                <a:tailEnd type="none" w="med" len="med"/>
              </a:ln>
              <a:effectLst/>
            </p:spPr>
          </p:cxnSp>
        </p:grpSp>
        <p:sp>
          <p:nvSpPr>
            <p:cNvPr id="392" name="Oval 391"/>
            <p:cNvSpPr/>
            <p:nvPr/>
          </p:nvSpPr>
          <p:spPr bwMode="auto">
            <a:xfrm>
              <a:off x="5435920" y="4436192"/>
              <a:ext cx="100584" cy="100584"/>
            </a:xfrm>
            <a:prstGeom prst="ellipse">
              <a:avLst/>
            </a:prstGeom>
            <a:grp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cxnSp>
        <p:nvCxnSpPr>
          <p:cNvPr id="396" name="Straight Connector 395"/>
          <p:cNvCxnSpPr/>
          <p:nvPr/>
        </p:nvCxnSpPr>
        <p:spPr bwMode="auto">
          <a:xfrm flipV="1">
            <a:off x="4937445" y="6176571"/>
            <a:ext cx="2960964" cy="59"/>
          </a:xfrm>
          <a:prstGeom prst="line">
            <a:avLst/>
          </a:prstGeom>
          <a:noFill/>
          <a:ln w="28575" cap="sq">
            <a:solidFill>
              <a:srgbClr val="010202"/>
            </a:solidFill>
            <a:prstDash val="solid"/>
            <a:miter lim="800000"/>
            <a:headEnd/>
            <a:tailEnd/>
          </a:ln>
          <a:extLst>
            <a:ext uri="{909E8E84-426E-40DD-AFC4-6F175D3DCCD1}">
              <a14:hiddenFill xmlns:a14="http://schemas.microsoft.com/office/drawing/2010/main">
                <a:noFill/>
              </a14:hiddenFill>
            </a:ext>
          </a:extLst>
        </p:spPr>
      </p:cxnSp>
      <p:grpSp>
        <p:nvGrpSpPr>
          <p:cNvPr id="397" name="Group 396"/>
          <p:cNvGrpSpPr/>
          <p:nvPr/>
        </p:nvGrpSpPr>
        <p:grpSpPr>
          <a:xfrm>
            <a:off x="5964037" y="2730240"/>
            <a:ext cx="557415" cy="133350"/>
            <a:chOff x="5711829" y="2237803"/>
            <a:chExt cx="557415" cy="133350"/>
          </a:xfrm>
        </p:grpSpPr>
        <p:cxnSp>
          <p:nvCxnSpPr>
            <p:cNvPr id="398" name="Straight Connector 397"/>
            <p:cNvCxnSpPr/>
            <p:nvPr/>
          </p:nvCxnSpPr>
          <p:spPr bwMode="auto">
            <a:xfrm>
              <a:off x="5711829" y="2237803"/>
              <a:ext cx="0" cy="133350"/>
            </a:xfrm>
            <a:prstGeom prst="line">
              <a:avLst/>
            </a:prstGeom>
            <a:solidFill>
              <a:schemeClr val="accent3"/>
            </a:solidFill>
            <a:ln w="28575" cap="flat" cmpd="sng" algn="ctr">
              <a:solidFill>
                <a:srgbClr val="0070C0"/>
              </a:solidFill>
              <a:prstDash val="solid"/>
              <a:round/>
              <a:headEnd type="none" w="med" len="med"/>
              <a:tailEnd type="none" w="med" len="med"/>
            </a:ln>
            <a:effectLst/>
          </p:spPr>
        </p:cxnSp>
        <p:cxnSp>
          <p:nvCxnSpPr>
            <p:cNvPr id="399" name="Straight Connector 398"/>
            <p:cNvCxnSpPr/>
            <p:nvPr/>
          </p:nvCxnSpPr>
          <p:spPr bwMode="auto">
            <a:xfrm>
              <a:off x="6260762" y="2237803"/>
              <a:ext cx="0" cy="133350"/>
            </a:xfrm>
            <a:prstGeom prst="line">
              <a:avLst/>
            </a:prstGeom>
            <a:solidFill>
              <a:schemeClr val="accent3"/>
            </a:solidFill>
            <a:ln w="28575" cap="flat" cmpd="sng" algn="ctr">
              <a:solidFill>
                <a:srgbClr val="0070C0"/>
              </a:solidFill>
              <a:prstDash val="solid"/>
              <a:round/>
              <a:headEnd type="none" w="med" len="med"/>
              <a:tailEnd type="none" w="med" len="med"/>
            </a:ln>
            <a:effectLst/>
          </p:spPr>
        </p:cxnSp>
        <p:cxnSp>
          <p:nvCxnSpPr>
            <p:cNvPr id="400" name="Straight Connector 399"/>
            <p:cNvCxnSpPr/>
            <p:nvPr/>
          </p:nvCxnSpPr>
          <p:spPr bwMode="auto">
            <a:xfrm>
              <a:off x="5711829" y="2304478"/>
              <a:ext cx="557415" cy="0"/>
            </a:xfrm>
            <a:prstGeom prst="line">
              <a:avLst/>
            </a:prstGeom>
            <a:solidFill>
              <a:schemeClr val="accent3"/>
            </a:solidFill>
            <a:ln w="28575" cap="flat" cmpd="sng" algn="ctr">
              <a:solidFill>
                <a:srgbClr val="0070C0"/>
              </a:solidFill>
              <a:prstDash val="solid"/>
              <a:round/>
              <a:headEnd type="none" w="med" len="med"/>
              <a:tailEnd type="none" w="med" len="med"/>
            </a:ln>
            <a:effectLst/>
          </p:spPr>
        </p:cxnSp>
        <p:sp>
          <p:nvSpPr>
            <p:cNvPr id="401" name="Oval 400"/>
            <p:cNvSpPr/>
            <p:nvPr/>
          </p:nvSpPr>
          <p:spPr bwMode="auto">
            <a:xfrm>
              <a:off x="5918104" y="2258094"/>
              <a:ext cx="100584" cy="100584"/>
            </a:xfrm>
            <a:prstGeom prst="ellipse">
              <a:avLst/>
            </a:prstGeom>
            <a:solidFill>
              <a:srgbClr val="0070C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grpSp>
        <p:nvGrpSpPr>
          <p:cNvPr id="402" name="Group 401"/>
          <p:cNvGrpSpPr/>
          <p:nvPr/>
        </p:nvGrpSpPr>
        <p:grpSpPr>
          <a:xfrm>
            <a:off x="6012200" y="2935600"/>
            <a:ext cx="278796" cy="133350"/>
            <a:chOff x="5774456" y="2447938"/>
            <a:chExt cx="278796" cy="133350"/>
          </a:xfrm>
        </p:grpSpPr>
        <p:cxnSp>
          <p:nvCxnSpPr>
            <p:cNvPr id="403" name="Straight Connector 402"/>
            <p:cNvCxnSpPr/>
            <p:nvPr/>
          </p:nvCxnSpPr>
          <p:spPr bwMode="auto">
            <a:xfrm>
              <a:off x="5780807" y="2447938"/>
              <a:ext cx="0" cy="133350"/>
            </a:xfrm>
            <a:prstGeom prst="line">
              <a:avLst/>
            </a:prstGeom>
            <a:solidFill>
              <a:schemeClr val="accent3"/>
            </a:solidFill>
            <a:ln w="28575" cap="flat" cmpd="sng" algn="ctr">
              <a:solidFill>
                <a:srgbClr val="0070C0"/>
              </a:solidFill>
              <a:prstDash val="solid"/>
              <a:round/>
              <a:headEnd type="none" w="med" len="med"/>
              <a:tailEnd type="none" w="med" len="med"/>
            </a:ln>
            <a:effectLst/>
          </p:spPr>
        </p:cxnSp>
        <p:cxnSp>
          <p:nvCxnSpPr>
            <p:cNvPr id="404" name="Straight Connector 403"/>
            <p:cNvCxnSpPr/>
            <p:nvPr/>
          </p:nvCxnSpPr>
          <p:spPr bwMode="auto">
            <a:xfrm>
              <a:off x="6053252" y="2447938"/>
              <a:ext cx="0" cy="133350"/>
            </a:xfrm>
            <a:prstGeom prst="line">
              <a:avLst/>
            </a:prstGeom>
            <a:solidFill>
              <a:schemeClr val="accent3"/>
            </a:solidFill>
            <a:ln w="28575" cap="flat" cmpd="sng" algn="ctr">
              <a:solidFill>
                <a:srgbClr val="0070C0"/>
              </a:solidFill>
              <a:prstDash val="solid"/>
              <a:round/>
              <a:headEnd type="none" w="med" len="med"/>
              <a:tailEnd type="none" w="med" len="med"/>
            </a:ln>
            <a:effectLst/>
          </p:spPr>
        </p:cxnSp>
        <p:cxnSp>
          <p:nvCxnSpPr>
            <p:cNvPr id="405" name="Straight Connector 404"/>
            <p:cNvCxnSpPr/>
            <p:nvPr/>
          </p:nvCxnSpPr>
          <p:spPr bwMode="auto">
            <a:xfrm>
              <a:off x="5774456" y="2514613"/>
              <a:ext cx="276041" cy="0"/>
            </a:xfrm>
            <a:prstGeom prst="line">
              <a:avLst/>
            </a:prstGeom>
            <a:solidFill>
              <a:schemeClr val="accent3"/>
            </a:solidFill>
            <a:ln w="28575" cap="flat" cmpd="sng" algn="ctr">
              <a:solidFill>
                <a:srgbClr val="0070C0"/>
              </a:solidFill>
              <a:prstDash val="solid"/>
              <a:round/>
              <a:headEnd type="none" w="med" len="med"/>
              <a:tailEnd type="none" w="med" len="med"/>
            </a:ln>
            <a:effectLst/>
          </p:spPr>
        </p:cxnSp>
        <p:sp>
          <p:nvSpPr>
            <p:cNvPr id="406" name="Oval 405"/>
            <p:cNvSpPr/>
            <p:nvPr/>
          </p:nvSpPr>
          <p:spPr bwMode="auto">
            <a:xfrm>
              <a:off x="5867812" y="2463122"/>
              <a:ext cx="100584" cy="100584"/>
            </a:xfrm>
            <a:prstGeom prst="ellipse">
              <a:avLst/>
            </a:prstGeom>
            <a:solidFill>
              <a:srgbClr val="0070C0"/>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US" sz="2400">
                <a:solidFill>
                  <a:srgbClr val="404040"/>
                </a:solidFill>
              </a:endParaRPr>
            </a:p>
          </p:txBody>
        </p:sp>
      </p:grpSp>
      <p:cxnSp>
        <p:nvCxnSpPr>
          <p:cNvPr id="407" name="Straight Arrow Connector 406"/>
          <p:cNvCxnSpPr/>
          <p:nvPr/>
        </p:nvCxnSpPr>
        <p:spPr bwMode="auto">
          <a:xfrm flipH="1">
            <a:off x="4917799" y="6453420"/>
            <a:ext cx="1315787" cy="0"/>
          </a:xfrm>
          <a:prstGeom prst="straightConnector1">
            <a:avLst/>
          </a:prstGeom>
          <a:solidFill>
            <a:schemeClr val="accent2"/>
          </a:solidFill>
          <a:ln w="19050" cap="flat" cmpd="sng" algn="ctr">
            <a:solidFill>
              <a:srgbClr val="2E6EBC"/>
            </a:solidFill>
            <a:prstDash val="solid"/>
            <a:round/>
            <a:headEnd type="none" w="med" len="med"/>
            <a:tailEnd type="triangle"/>
          </a:ln>
          <a:effectLst/>
        </p:spPr>
      </p:cxnSp>
      <p:cxnSp>
        <p:nvCxnSpPr>
          <p:cNvPr id="408" name="Straight Arrow Connector 407"/>
          <p:cNvCxnSpPr/>
          <p:nvPr/>
        </p:nvCxnSpPr>
        <p:spPr bwMode="auto">
          <a:xfrm>
            <a:off x="6493837" y="6453420"/>
            <a:ext cx="1348049" cy="0"/>
          </a:xfrm>
          <a:prstGeom prst="straightConnector1">
            <a:avLst/>
          </a:prstGeom>
          <a:solidFill>
            <a:schemeClr val="accent2"/>
          </a:solidFill>
          <a:ln w="19050" cap="flat" cmpd="sng" algn="ctr">
            <a:solidFill>
              <a:srgbClr val="FF4DC7"/>
            </a:solidFill>
            <a:prstDash val="solid"/>
            <a:round/>
            <a:headEnd type="none" w="med" len="med"/>
            <a:tailEnd type="triangle"/>
          </a:ln>
          <a:effectLst/>
        </p:spPr>
      </p:cxnSp>
      <p:sp>
        <p:nvSpPr>
          <p:cNvPr id="409" name="TextBox 408"/>
          <p:cNvSpPr txBox="1"/>
          <p:nvPr/>
        </p:nvSpPr>
        <p:spPr>
          <a:xfrm>
            <a:off x="5211065" y="6454006"/>
            <a:ext cx="1806327" cy="215444"/>
          </a:xfrm>
          <a:prstGeom prst="rect">
            <a:avLst/>
          </a:prstGeom>
          <a:noFill/>
        </p:spPr>
        <p:txBody>
          <a:bodyPr wrap="square" rtlCol="0">
            <a:spAutoFit/>
          </a:bodyPr>
          <a:lstStyle/>
          <a:p>
            <a:r>
              <a:rPr lang="de-DE" sz="800" b="0" i="0" dirty="0" smtClean="0">
                <a:solidFill>
                  <a:srgbClr val="202020"/>
                </a:solidFill>
              </a:rPr>
              <a:t>IND/GLY besser</a:t>
            </a:r>
          </a:p>
        </p:txBody>
      </p:sp>
      <p:sp>
        <p:nvSpPr>
          <p:cNvPr id="411" name="TextBox 410"/>
          <p:cNvSpPr txBox="1"/>
          <p:nvPr/>
        </p:nvSpPr>
        <p:spPr>
          <a:xfrm>
            <a:off x="6795504" y="6453420"/>
            <a:ext cx="1806327" cy="215444"/>
          </a:xfrm>
          <a:prstGeom prst="rect">
            <a:avLst/>
          </a:prstGeom>
          <a:noFill/>
        </p:spPr>
        <p:txBody>
          <a:bodyPr wrap="square" rtlCol="0">
            <a:spAutoFit/>
          </a:bodyPr>
          <a:lstStyle/>
          <a:p>
            <a:r>
              <a:rPr lang="de-DE" sz="800" b="0" i="0" dirty="0" smtClean="0">
                <a:solidFill>
                  <a:srgbClr val="202020"/>
                </a:solidFill>
              </a:rPr>
              <a:t>SFC besser</a:t>
            </a:r>
          </a:p>
        </p:txBody>
      </p:sp>
      <p:sp>
        <p:nvSpPr>
          <p:cNvPr id="412" name="Content Placeholder 1"/>
          <p:cNvSpPr txBox="1">
            <a:spLocks/>
          </p:cNvSpPr>
          <p:nvPr/>
        </p:nvSpPr>
        <p:spPr bwMode="gray">
          <a:xfrm>
            <a:off x="323511" y="6165380"/>
            <a:ext cx="3240350" cy="26395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
        <p:nvSpPr>
          <p:cNvPr id="413" name="object 7"/>
          <p:cNvSpPr txBox="1"/>
          <p:nvPr/>
        </p:nvSpPr>
        <p:spPr>
          <a:xfrm>
            <a:off x="1187530" y="6597440"/>
            <a:ext cx="3402308"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Tree>
    <p:extLst>
      <p:ext uri="{BB962C8B-B14F-4D97-AF65-F5344CB8AC3E}">
        <p14:creationId xmlns:p14="http://schemas.microsoft.com/office/powerpoint/2010/main" val="22226419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Der </a:t>
            </a:r>
            <a:r>
              <a:rPr lang="de-DE" sz="2000" dirty="0" err="1"/>
              <a:t>Trough</a:t>
            </a:r>
            <a:r>
              <a:rPr lang="de-DE" sz="2000" dirty="0"/>
              <a:t>-W</a:t>
            </a:r>
            <a:r>
              <a:rPr lang="de-DE" sz="2000" dirty="0">
                <a:solidFill>
                  <a:srgbClr val="145477"/>
                </a:solidFill>
              </a:rPr>
              <a:t>ert des FEV</a:t>
            </a:r>
            <a:r>
              <a:rPr lang="de-DE" sz="2000" baseline="-25000" dirty="0">
                <a:solidFill>
                  <a:srgbClr val="145477"/>
                </a:solidFill>
              </a:rPr>
              <a:t>1</a:t>
            </a:r>
            <a:r>
              <a:rPr lang="de-DE" sz="2000" dirty="0">
                <a:solidFill>
                  <a:srgbClr val="145477"/>
                </a:solidFill>
              </a:rPr>
              <a:t> war in der IND/GLY-Gruppe im </a:t>
            </a:r>
          </a:p>
          <a:p>
            <a:r>
              <a:rPr lang="de-DE" sz="2000" dirty="0">
                <a:solidFill>
                  <a:srgbClr val="145477"/>
                </a:solidFill>
              </a:rPr>
              <a:t>Vergleich zur SFC-Gruppe in Woche 52 signifikant verbessert</a:t>
            </a:r>
          </a:p>
        </p:txBody>
      </p:sp>
      <p:graphicFrame>
        <p:nvGraphicFramePr>
          <p:cNvPr id="34" name="Content Placeholder 7"/>
          <p:cNvGraphicFramePr>
            <a:graphicFrameLocks/>
          </p:cNvGraphicFramePr>
          <p:nvPr>
            <p:extLst/>
          </p:nvPr>
        </p:nvGraphicFramePr>
        <p:xfrm>
          <a:off x="677559" y="1665289"/>
          <a:ext cx="7971141" cy="4119561"/>
        </p:xfrm>
        <a:graphic>
          <a:graphicData uri="http://schemas.openxmlformats.org/drawingml/2006/chart">
            <c:chart xmlns:c="http://schemas.openxmlformats.org/drawingml/2006/chart" xmlns:r="http://schemas.openxmlformats.org/officeDocument/2006/relationships" r:id="rId2"/>
          </a:graphicData>
        </a:graphic>
      </p:graphicFrame>
      <p:sp>
        <p:nvSpPr>
          <p:cNvPr id="35" name="Rectangle 34"/>
          <p:cNvSpPr/>
          <p:nvPr/>
        </p:nvSpPr>
        <p:spPr>
          <a:xfrm>
            <a:off x="3995920" y="2564880"/>
            <a:ext cx="2016280" cy="307777"/>
          </a:xfrm>
          <a:prstGeom prst="rect">
            <a:avLst/>
          </a:prstGeom>
        </p:spPr>
        <p:txBody>
          <a:bodyPr wrap="square">
            <a:spAutoFit/>
          </a:bodyPr>
          <a:lstStyle/>
          <a:p>
            <a:pPr algn="ctr"/>
            <a:r>
              <a:rPr lang="de-DE" sz="1400" b="0" i="0" dirty="0" smtClean="0">
                <a:solidFill>
                  <a:srgbClr val="404040"/>
                </a:solidFill>
              </a:rPr>
              <a:t>∆ = 62 ml, P &lt; 0,001</a:t>
            </a:r>
          </a:p>
        </p:txBody>
      </p:sp>
      <p:sp>
        <p:nvSpPr>
          <p:cNvPr id="36" name="TextBox 35"/>
          <p:cNvSpPr txBox="1"/>
          <p:nvPr/>
        </p:nvSpPr>
        <p:spPr bwMode="auto">
          <a:xfrm rot="16200000">
            <a:off x="-1291560" y="3329577"/>
            <a:ext cx="3765613" cy="738664"/>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330" b="0" i="0" u="none" strike="noStrike" kern="1200" baseline="0">
                <a:solidFill>
                  <a:srgbClr val="000008"/>
                </a:solidFill>
                <a:latin typeface="+mn-lt"/>
                <a:ea typeface="+mn-ea"/>
                <a:cs typeface="+mn-cs"/>
              </a:defRPr>
            </a:pPr>
            <a:r>
              <a:rPr lang="de-DE" sz="1400" b="0" i="0" u="none" dirty="0" smtClean="0">
                <a:solidFill>
                  <a:srgbClr val="000008"/>
                </a:solidFill>
              </a:rPr>
              <a:t>Angepasste mittlere Veränderung gegenüber Baseline im </a:t>
            </a:r>
            <a:r>
              <a:rPr lang="en" sz="1400" dirty="0" smtClean="0"/>
              <a:t/>
            </a:r>
            <a:br>
              <a:rPr lang="en" sz="1400" dirty="0" smtClean="0"/>
            </a:br>
            <a:r>
              <a:rPr lang="de-DE" sz="1400" b="0" i="0" u="none" dirty="0" err="1" smtClean="0">
                <a:solidFill>
                  <a:srgbClr val="000008"/>
                </a:solidFill>
              </a:rPr>
              <a:t>Trough</a:t>
            </a:r>
            <a:r>
              <a:rPr lang="de-DE" sz="1400" b="0" i="0" u="none" dirty="0" smtClean="0">
                <a:solidFill>
                  <a:srgbClr val="000008"/>
                </a:solidFill>
              </a:rPr>
              <a:t>-Wert des FEV</a:t>
            </a:r>
            <a:r>
              <a:rPr lang="de-DE" sz="1400" b="0" i="0" u="none" baseline="-25000" dirty="0" smtClean="0">
                <a:solidFill>
                  <a:srgbClr val="000008"/>
                </a:solidFill>
              </a:rPr>
              <a:t>1</a:t>
            </a:r>
            <a:r>
              <a:rPr lang="de-DE" sz="1400" b="0" i="0" u="none" dirty="0" smtClean="0">
                <a:solidFill>
                  <a:srgbClr val="000008"/>
                </a:solidFill>
              </a:rPr>
              <a:t> vor der Dosis* (ml)</a:t>
            </a:r>
          </a:p>
        </p:txBody>
      </p:sp>
      <p:sp>
        <p:nvSpPr>
          <p:cNvPr id="37" name="TextBox 36"/>
          <p:cNvSpPr txBox="1"/>
          <p:nvPr/>
        </p:nvSpPr>
        <p:spPr bwMode="auto">
          <a:xfrm>
            <a:off x="917303" y="1717858"/>
            <a:ext cx="477718" cy="216937"/>
          </a:xfrm>
          <a:prstGeom prst="rect">
            <a:avLst/>
          </a:prstGeom>
          <a:noFill/>
        </p:spPr>
        <p:txBody>
          <a:bodyPr wrap="square" lIns="0" tIns="0" rIns="108000" bIns="0">
            <a:spAutoFit/>
          </a:bodyPr>
          <a:lstStyle/>
          <a:p>
            <a:pPr algn="r">
              <a:defRPr/>
            </a:pPr>
            <a:r>
              <a:rPr lang="de-DE" sz="1400" b="0" i="0" dirty="0" smtClean="0">
                <a:solidFill>
                  <a:srgbClr val="404040"/>
                </a:solidFill>
              </a:rPr>
              <a:t>50</a:t>
            </a:r>
          </a:p>
        </p:txBody>
      </p:sp>
      <p:sp>
        <p:nvSpPr>
          <p:cNvPr id="38" name="TextBox 37"/>
          <p:cNvSpPr txBox="1"/>
          <p:nvPr/>
        </p:nvSpPr>
        <p:spPr bwMode="auto">
          <a:xfrm>
            <a:off x="806450" y="5473993"/>
            <a:ext cx="588571" cy="215444"/>
          </a:xfrm>
          <a:prstGeom prst="rect">
            <a:avLst/>
          </a:prstGeom>
          <a:noFill/>
        </p:spPr>
        <p:txBody>
          <a:bodyPr wrap="square" lIns="0" tIns="0" rIns="108000" bIns="0">
            <a:spAutoFit/>
          </a:bodyPr>
          <a:lstStyle/>
          <a:p>
            <a:pPr algn="r">
              <a:defRPr/>
            </a:pPr>
            <a:r>
              <a:rPr lang="de-DE" sz="1400" b="0" i="0" dirty="0" smtClean="0">
                <a:solidFill>
                  <a:srgbClr val="404040"/>
                </a:solidFill>
              </a:rPr>
              <a:t>-50</a:t>
            </a:r>
          </a:p>
        </p:txBody>
      </p:sp>
      <p:sp>
        <p:nvSpPr>
          <p:cNvPr id="39" name="TextBox 38"/>
          <p:cNvSpPr txBox="1"/>
          <p:nvPr/>
        </p:nvSpPr>
        <p:spPr bwMode="auto">
          <a:xfrm>
            <a:off x="806450" y="3591186"/>
            <a:ext cx="588571" cy="215444"/>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sp>
        <p:nvSpPr>
          <p:cNvPr id="40" name="TextBox 39"/>
          <p:cNvSpPr txBox="1"/>
          <p:nvPr/>
        </p:nvSpPr>
        <p:spPr bwMode="auto">
          <a:xfrm>
            <a:off x="677558" y="4499557"/>
            <a:ext cx="717463" cy="215444"/>
          </a:xfrm>
          <a:prstGeom prst="rect">
            <a:avLst/>
          </a:prstGeom>
          <a:noFill/>
        </p:spPr>
        <p:txBody>
          <a:bodyPr wrap="square" lIns="0" tIns="0" rIns="108000" bIns="0">
            <a:spAutoFit/>
          </a:bodyPr>
          <a:lstStyle/>
          <a:p>
            <a:pPr algn="r">
              <a:defRPr/>
            </a:pPr>
            <a:r>
              <a:rPr lang="de-DE" sz="1400" b="0" i="0" dirty="0" smtClean="0">
                <a:solidFill>
                  <a:srgbClr val="404040"/>
                </a:solidFill>
              </a:rPr>
              <a:t>-25</a:t>
            </a:r>
          </a:p>
        </p:txBody>
      </p:sp>
      <p:sp>
        <p:nvSpPr>
          <p:cNvPr id="41" name="TextBox 40"/>
          <p:cNvSpPr txBox="1"/>
          <p:nvPr/>
        </p:nvSpPr>
        <p:spPr bwMode="auto">
          <a:xfrm>
            <a:off x="677560" y="2642022"/>
            <a:ext cx="717462" cy="215444"/>
          </a:xfrm>
          <a:prstGeom prst="rect">
            <a:avLst/>
          </a:prstGeom>
          <a:noFill/>
        </p:spPr>
        <p:txBody>
          <a:bodyPr wrap="square" lIns="0" tIns="0" rIns="108000" bIns="0">
            <a:spAutoFit/>
          </a:bodyPr>
          <a:lstStyle/>
          <a:p>
            <a:pPr algn="r">
              <a:defRPr/>
            </a:pPr>
            <a:r>
              <a:rPr lang="de-DE" sz="1400" b="0" i="0" dirty="0" smtClean="0">
                <a:solidFill>
                  <a:srgbClr val="404040"/>
                </a:solidFill>
              </a:rPr>
              <a:t>25</a:t>
            </a:r>
          </a:p>
        </p:txBody>
      </p:sp>
      <p:pic>
        <p:nvPicPr>
          <p:cNvPr id="42" name="Picture 2"/>
          <p:cNvPicPr>
            <a:picLocks noChangeAspect="1" noChangeArrowheads="1"/>
          </p:cNvPicPr>
          <p:nvPr/>
        </p:nvPicPr>
        <p:blipFill>
          <a:blip r:embed="rId3"/>
          <a:srcRect/>
          <a:stretch>
            <a:fillRect/>
          </a:stretch>
        </p:blipFill>
        <p:spPr bwMode="auto">
          <a:xfrm>
            <a:off x="5796170" y="5013220"/>
            <a:ext cx="2880400" cy="607585"/>
          </a:xfrm>
          <a:prstGeom prst="rect">
            <a:avLst/>
          </a:prstGeom>
          <a:noFill/>
          <a:ln w="9525">
            <a:noFill/>
            <a:miter lim="800000"/>
            <a:headEnd/>
            <a:tailEnd/>
          </a:ln>
        </p:spPr>
      </p:pic>
      <p:sp>
        <p:nvSpPr>
          <p:cNvPr id="43" name="Content Placeholder 1"/>
          <p:cNvSpPr txBox="1">
            <a:spLocks/>
          </p:cNvSpPr>
          <p:nvPr/>
        </p:nvSpPr>
        <p:spPr bwMode="gray">
          <a:xfrm>
            <a:off x="323509" y="5918926"/>
            <a:ext cx="4968591"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a:t>
            </a:r>
            <a:r>
              <a:rPr lang="de-DE" sz="1000" b="0" i="0" dirty="0" err="1" smtClean="0">
                <a:solidFill>
                  <a:srgbClr val="404040"/>
                </a:solidFill>
              </a:rPr>
              <a:t>mITT</a:t>
            </a:r>
            <a:r>
              <a:rPr lang="de-DE" sz="1000" b="0" i="0" dirty="0" smtClean="0">
                <a:solidFill>
                  <a:srgbClr val="404040"/>
                </a:solidFill>
              </a:rPr>
              <a:t>), * vor der Dosis = </a:t>
            </a:r>
            <a:r>
              <a:rPr lang="de-DE" sz="1000" b="0" i="0" dirty="0" err="1" smtClean="0">
                <a:solidFill>
                  <a:srgbClr val="404040"/>
                </a:solidFill>
              </a:rPr>
              <a:t>Trough</a:t>
            </a:r>
            <a:r>
              <a:rPr lang="de-DE" sz="1000" b="0" i="0" dirty="0" smtClean="0">
                <a:solidFill>
                  <a:srgbClr val="404040"/>
                </a:solidFill>
              </a:rPr>
              <a:t> -Wert</a:t>
            </a:r>
          </a:p>
        </p:txBody>
      </p:sp>
    </p:spTree>
    <p:extLst>
      <p:ext uri="{BB962C8B-B14F-4D97-AF65-F5344CB8AC3E}">
        <p14:creationId xmlns:p14="http://schemas.microsoft.com/office/powerpoint/2010/main" val="423117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verbesserte die FEV</a:t>
            </a:r>
            <a:r>
              <a:rPr lang="de-DE" sz="2000" baseline="-25000" dirty="0">
                <a:solidFill>
                  <a:srgbClr val="145477"/>
                </a:solidFill>
              </a:rPr>
              <a:t>1</a:t>
            </a:r>
            <a:r>
              <a:rPr lang="de-DE" sz="2000" dirty="0">
                <a:solidFill>
                  <a:srgbClr val="145477"/>
                </a:solidFill>
              </a:rPr>
              <a:t>-AUC</a:t>
            </a:r>
            <a:r>
              <a:rPr lang="de-DE" sz="2000" baseline="-25000" dirty="0">
                <a:solidFill>
                  <a:srgbClr val="145477"/>
                </a:solidFill>
              </a:rPr>
              <a:t>0–12 Std.</a:t>
            </a:r>
            <a:r>
              <a:rPr lang="de-DE" sz="2000" dirty="0">
                <a:solidFill>
                  <a:srgbClr val="145477"/>
                </a:solidFill>
              </a:rPr>
              <a:t>im Vergleich zu SFC in Woche 52 signifikant</a:t>
            </a:r>
          </a:p>
        </p:txBody>
      </p:sp>
      <p:graphicFrame>
        <p:nvGraphicFramePr>
          <p:cNvPr id="14" name="Content Placeholder 7"/>
          <p:cNvGraphicFramePr>
            <a:graphicFrameLocks/>
          </p:cNvGraphicFramePr>
          <p:nvPr>
            <p:extLst>
              <p:ext uri="{D42A27DB-BD31-4B8C-83A1-F6EECF244321}">
                <p14:modId xmlns:p14="http://schemas.microsoft.com/office/powerpoint/2010/main" val="1409256550"/>
              </p:ext>
            </p:extLst>
          </p:nvPr>
        </p:nvGraphicFramePr>
        <p:xfrm>
          <a:off x="677559" y="1373005"/>
          <a:ext cx="7971141" cy="4936395"/>
        </p:xfrm>
        <a:graphic>
          <a:graphicData uri="http://schemas.openxmlformats.org/drawingml/2006/chart">
            <c:chart xmlns:c="http://schemas.openxmlformats.org/drawingml/2006/chart" xmlns:r="http://schemas.openxmlformats.org/officeDocument/2006/relationships" r:id="rId2"/>
          </a:graphicData>
        </a:graphic>
      </p:graphicFrame>
      <p:sp>
        <p:nvSpPr>
          <p:cNvPr id="15" name="Rectangle 14"/>
          <p:cNvSpPr/>
          <p:nvPr/>
        </p:nvSpPr>
        <p:spPr>
          <a:xfrm>
            <a:off x="3983982" y="1605438"/>
            <a:ext cx="2011310" cy="307777"/>
          </a:xfrm>
          <a:prstGeom prst="rect">
            <a:avLst/>
          </a:prstGeom>
        </p:spPr>
        <p:txBody>
          <a:bodyPr wrap="square">
            <a:spAutoFit/>
          </a:bodyPr>
          <a:lstStyle/>
          <a:p>
            <a:pPr algn="ctr"/>
            <a:r>
              <a:rPr lang="de-DE" sz="1400" b="0" i="0" dirty="0" smtClean="0">
                <a:solidFill>
                  <a:srgbClr val="404040"/>
                </a:solidFill>
              </a:rPr>
              <a:t>∆ = 110 ml, P &lt; 0,001</a:t>
            </a:r>
          </a:p>
        </p:txBody>
      </p:sp>
      <p:sp>
        <p:nvSpPr>
          <p:cNvPr id="16" name="TextBox 15"/>
          <p:cNvSpPr txBox="1"/>
          <p:nvPr/>
        </p:nvSpPr>
        <p:spPr bwMode="auto">
          <a:xfrm rot="16200000">
            <a:off x="-1441806" y="3465977"/>
            <a:ext cx="3765613" cy="523220"/>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330" b="0" i="0" u="none" strike="noStrike" kern="1200" baseline="0">
                <a:solidFill>
                  <a:srgbClr val="000008"/>
                </a:solidFill>
                <a:latin typeface="+mn-lt"/>
                <a:ea typeface="+mn-ea"/>
                <a:cs typeface="+mn-cs"/>
              </a:defRPr>
            </a:pPr>
            <a:r>
              <a:rPr lang="de-DE" sz="1400" b="0" i="0" u="none" dirty="0" smtClean="0">
                <a:solidFill>
                  <a:srgbClr val="000008"/>
                </a:solidFill>
              </a:rPr>
              <a:t>Angepasste mittlere Veränderung gegenüber Baseline in der </a:t>
            </a:r>
            <a:r>
              <a:rPr lang="en" sz="1400" dirty="0" smtClean="0"/>
              <a:t/>
            </a:r>
            <a:br>
              <a:rPr lang="en" sz="1400" dirty="0" smtClean="0"/>
            </a:br>
            <a:r>
              <a:rPr lang="de-DE" sz="1400" b="0" i="0" u="none" dirty="0" smtClean="0">
                <a:solidFill>
                  <a:srgbClr val="000008"/>
                </a:solidFill>
              </a:rPr>
              <a:t>FEV</a:t>
            </a:r>
            <a:r>
              <a:rPr lang="de-DE" sz="1400" b="0" i="0" u="none" baseline="-25000" dirty="0" smtClean="0">
                <a:solidFill>
                  <a:srgbClr val="000008"/>
                </a:solidFill>
              </a:rPr>
              <a:t>1</a:t>
            </a:r>
            <a:r>
              <a:rPr lang="de-DE" sz="1400" b="0" i="0" u="none" dirty="0" smtClean="0">
                <a:solidFill>
                  <a:srgbClr val="000008"/>
                </a:solidFill>
              </a:rPr>
              <a:t>-AUC</a:t>
            </a:r>
            <a:r>
              <a:rPr lang="de-DE" sz="1400" b="0" i="0" baseline="-25000" dirty="0" smtClean="0">
                <a:solidFill>
                  <a:srgbClr val="000008"/>
                </a:solidFill>
              </a:rPr>
              <a:t>0–12 Std.</a:t>
            </a:r>
            <a:r>
              <a:rPr lang="de-DE" sz="1400" b="0" i="0" dirty="0" smtClean="0">
                <a:solidFill>
                  <a:srgbClr val="000008"/>
                </a:solidFill>
              </a:rPr>
              <a:t> </a:t>
            </a:r>
            <a:r>
              <a:rPr lang="de-DE" sz="1400" b="0" i="0" u="none" dirty="0" smtClean="0">
                <a:solidFill>
                  <a:srgbClr val="000008"/>
                </a:solidFill>
              </a:rPr>
              <a:t>(ml)</a:t>
            </a:r>
          </a:p>
        </p:txBody>
      </p:sp>
      <p:sp>
        <p:nvSpPr>
          <p:cNvPr id="17" name="TextBox 16"/>
          <p:cNvSpPr txBox="1"/>
          <p:nvPr/>
        </p:nvSpPr>
        <p:spPr bwMode="auto">
          <a:xfrm>
            <a:off x="830991" y="2918096"/>
            <a:ext cx="477718" cy="216937"/>
          </a:xfrm>
          <a:prstGeom prst="rect">
            <a:avLst/>
          </a:prstGeom>
          <a:noFill/>
        </p:spPr>
        <p:txBody>
          <a:bodyPr wrap="square" lIns="0" tIns="0" rIns="108000" bIns="0">
            <a:spAutoFit/>
          </a:bodyPr>
          <a:lstStyle/>
          <a:p>
            <a:pPr algn="r">
              <a:defRPr/>
            </a:pPr>
            <a:r>
              <a:rPr lang="de-DE" sz="1400" b="0" i="0" dirty="0" smtClean="0">
                <a:solidFill>
                  <a:srgbClr val="404040"/>
                </a:solidFill>
              </a:rPr>
              <a:t>50</a:t>
            </a:r>
          </a:p>
        </p:txBody>
      </p:sp>
      <p:sp>
        <p:nvSpPr>
          <p:cNvPr id="18" name="TextBox 17"/>
          <p:cNvSpPr txBox="1"/>
          <p:nvPr/>
        </p:nvSpPr>
        <p:spPr bwMode="auto">
          <a:xfrm>
            <a:off x="705691" y="5933527"/>
            <a:ext cx="588571" cy="215444"/>
          </a:xfrm>
          <a:prstGeom prst="rect">
            <a:avLst/>
          </a:prstGeom>
          <a:noFill/>
        </p:spPr>
        <p:txBody>
          <a:bodyPr wrap="square" lIns="0" tIns="0" rIns="108000" bIns="0">
            <a:spAutoFit/>
          </a:bodyPr>
          <a:lstStyle/>
          <a:p>
            <a:pPr algn="r">
              <a:defRPr/>
            </a:pPr>
            <a:r>
              <a:rPr lang="de-DE" sz="1400" b="0" i="0" dirty="0" smtClean="0">
                <a:solidFill>
                  <a:srgbClr val="404040"/>
                </a:solidFill>
              </a:rPr>
              <a:t>-50</a:t>
            </a:r>
          </a:p>
        </p:txBody>
      </p:sp>
      <p:sp>
        <p:nvSpPr>
          <p:cNvPr id="19" name="TextBox 18"/>
          <p:cNvSpPr txBox="1"/>
          <p:nvPr/>
        </p:nvSpPr>
        <p:spPr bwMode="auto">
          <a:xfrm>
            <a:off x="705691" y="4431606"/>
            <a:ext cx="588571" cy="215444"/>
          </a:xfrm>
          <a:prstGeom prst="rect">
            <a:avLst/>
          </a:prstGeom>
          <a:noFill/>
        </p:spPr>
        <p:txBody>
          <a:bodyPr wrap="square" lIns="0" tIns="0" rIns="108000" bIns="0">
            <a:spAutoFit/>
          </a:bodyPr>
          <a:lstStyle/>
          <a:p>
            <a:pPr algn="r">
              <a:defRPr/>
            </a:pPr>
            <a:r>
              <a:rPr lang="de-DE" sz="1400" b="0" i="0" dirty="0" smtClean="0">
                <a:solidFill>
                  <a:srgbClr val="404040"/>
                </a:solidFill>
              </a:rPr>
              <a:t>0</a:t>
            </a:r>
          </a:p>
        </p:txBody>
      </p:sp>
      <p:sp>
        <p:nvSpPr>
          <p:cNvPr id="20" name="TextBox 19"/>
          <p:cNvSpPr txBox="1"/>
          <p:nvPr/>
        </p:nvSpPr>
        <p:spPr bwMode="auto">
          <a:xfrm>
            <a:off x="591246" y="5160924"/>
            <a:ext cx="717463" cy="215444"/>
          </a:xfrm>
          <a:prstGeom prst="rect">
            <a:avLst/>
          </a:prstGeom>
          <a:noFill/>
        </p:spPr>
        <p:txBody>
          <a:bodyPr wrap="square" lIns="0" tIns="0" rIns="108000" bIns="0">
            <a:spAutoFit/>
          </a:bodyPr>
          <a:lstStyle/>
          <a:p>
            <a:pPr algn="r">
              <a:defRPr/>
            </a:pPr>
            <a:r>
              <a:rPr lang="de-DE" sz="1400" b="0" i="0" dirty="0" smtClean="0">
                <a:solidFill>
                  <a:srgbClr val="404040"/>
                </a:solidFill>
              </a:rPr>
              <a:t>-25</a:t>
            </a:r>
          </a:p>
        </p:txBody>
      </p:sp>
      <p:sp>
        <p:nvSpPr>
          <p:cNvPr id="21" name="TextBox 20"/>
          <p:cNvSpPr txBox="1"/>
          <p:nvPr/>
        </p:nvSpPr>
        <p:spPr bwMode="auto">
          <a:xfrm>
            <a:off x="591247" y="3702288"/>
            <a:ext cx="717462" cy="215444"/>
          </a:xfrm>
          <a:prstGeom prst="rect">
            <a:avLst/>
          </a:prstGeom>
          <a:noFill/>
        </p:spPr>
        <p:txBody>
          <a:bodyPr wrap="square" lIns="0" tIns="0" rIns="108000" bIns="0">
            <a:spAutoFit/>
          </a:bodyPr>
          <a:lstStyle/>
          <a:p>
            <a:pPr algn="r">
              <a:defRPr/>
            </a:pPr>
            <a:r>
              <a:rPr lang="de-DE" sz="1400" b="0" i="0" dirty="0" smtClean="0">
                <a:solidFill>
                  <a:srgbClr val="404040"/>
                </a:solidFill>
              </a:rPr>
              <a:t>25</a:t>
            </a:r>
          </a:p>
        </p:txBody>
      </p:sp>
      <p:sp>
        <p:nvSpPr>
          <p:cNvPr id="22" name="TextBox 21"/>
          <p:cNvSpPr txBox="1"/>
          <p:nvPr/>
        </p:nvSpPr>
        <p:spPr bwMode="auto">
          <a:xfrm>
            <a:off x="852857" y="2133904"/>
            <a:ext cx="477718" cy="216937"/>
          </a:xfrm>
          <a:prstGeom prst="rect">
            <a:avLst/>
          </a:prstGeom>
          <a:noFill/>
        </p:spPr>
        <p:txBody>
          <a:bodyPr wrap="square" lIns="0" tIns="0" rIns="108000" bIns="0">
            <a:spAutoFit/>
          </a:bodyPr>
          <a:lstStyle/>
          <a:p>
            <a:pPr algn="r">
              <a:defRPr/>
            </a:pPr>
            <a:r>
              <a:rPr lang="de-DE" sz="1400" b="0" i="0" dirty="0" smtClean="0">
                <a:solidFill>
                  <a:srgbClr val="404040"/>
                </a:solidFill>
              </a:rPr>
              <a:t>75</a:t>
            </a:r>
          </a:p>
        </p:txBody>
      </p:sp>
      <p:sp>
        <p:nvSpPr>
          <p:cNvPr id="23" name="TextBox 22"/>
          <p:cNvSpPr txBox="1"/>
          <p:nvPr/>
        </p:nvSpPr>
        <p:spPr bwMode="auto">
          <a:xfrm>
            <a:off x="852857" y="1442841"/>
            <a:ext cx="477718" cy="216937"/>
          </a:xfrm>
          <a:prstGeom prst="rect">
            <a:avLst/>
          </a:prstGeom>
          <a:noFill/>
        </p:spPr>
        <p:txBody>
          <a:bodyPr wrap="square" lIns="0" tIns="0" rIns="108000" bIns="0">
            <a:spAutoFit/>
          </a:bodyPr>
          <a:lstStyle/>
          <a:p>
            <a:pPr algn="r">
              <a:defRPr/>
            </a:pPr>
            <a:r>
              <a:rPr lang="de-DE" sz="1400" b="0" i="0" dirty="0" smtClean="0">
                <a:solidFill>
                  <a:srgbClr val="404040"/>
                </a:solidFill>
              </a:rPr>
              <a:t>100</a:t>
            </a:r>
          </a:p>
        </p:txBody>
      </p:sp>
      <p:pic>
        <p:nvPicPr>
          <p:cNvPr id="24" name="Picture 2"/>
          <p:cNvPicPr>
            <a:picLocks noChangeAspect="1" noChangeArrowheads="1"/>
          </p:cNvPicPr>
          <p:nvPr/>
        </p:nvPicPr>
        <p:blipFill>
          <a:blip r:embed="rId3"/>
          <a:srcRect/>
          <a:stretch>
            <a:fillRect/>
          </a:stretch>
        </p:blipFill>
        <p:spPr bwMode="auto">
          <a:xfrm>
            <a:off x="5580140" y="5475888"/>
            <a:ext cx="2592360" cy="550965"/>
          </a:xfrm>
          <a:prstGeom prst="rect">
            <a:avLst/>
          </a:prstGeom>
          <a:noFill/>
          <a:ln w="9525">
            <a:noFill/>
            <a:miter lim="800000"/>
            <a:headEnd/>
            <a:tailEnd/>
          </a:ln>
        </p:spPr>
      </p:pic>
      <p:sp>
        <p:nvSpPr>
          <p:cNvPr id="25" name="Content Placeholder 1"/>
          <p:cNvSpPr txBox="1">
            <a:spLocks/>
          </p:cNvSpPr>
          <p:nvPr/>
        </p:nvSpPr>
        <p:spPr bwMode="gray">
          <a:xfrm>
            <a:off x="323510" y="6081469"/>
            <a:ext cx="3672409"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b="0" i="0" dirty="0" smtClean="0">
                <a:solidFill>
                  <a:srgbClr val="404040"/>
                </a:solidFill>
              </a:rPr>
              <a:t>Analyse des modifizierten Intent-to-Treat-Sets (mITT)</a:t>
            </a:r>
          </a:p>
        </p:txBody>
      </p:sp>
    </p:spTree>
    <p:extLst>
      <p:ext uri="{BB962C8B-B14F-4D97-AF65-F5344CB8AC3E}">
        <p14:creationId xmlns:p14="http://schemas.microsoft.com/office/powerpoint/2010/main" val="8095433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verbesserte den SGRQ-C-Gesamtscore im Vergleich zu SFC zwischen den Wochen 12 und 52 signifikant</a:t>
            </a:r>
          </a:p>
        </p:txBody>
      </p:sp>
      <p:sp>
        <p:nvSpPr>
          <p:cNvPr id="102" name="TextBox 101"/>
          <p:cNvSpPr txBox="1"/>
          <p:nvPr/>
        </p:nvSpPr>
        <p:spPr bwMode="auto">
          <a:xfrm>
            <a:off x="1260351" y="5661310"/>
            <a:ext cx="6984123" cy="307975"/>
          </a:xfrm>
          <a:prstGeom prst="rect">
            <a:avLst/>
          </a:prstGeom>
          <a:noFill/>
        </p:spPr>
        <p:txBody>
          <a:bodyPr wrap="square">
            <a:spAutoFit/>
          </a:bodyPr>
          <a:lstStyle/>
          <a:p>
            <a:pPr algn="ctr"/>
            <a:r>
              <a:rPr lang="de-DE" sz="1400" b="0" i="0" dirty="0" smtClean="0">
                <a:solidFill>
                  <a:srgbClr val="404040"/>
                </a:solidFill>
              </a:rPr>
              <a:t>Zeit (Tage)</a:t>
            </a:r>
          </a:p>
        </p:txBody>
      </p:sp>
      <p:sp>
        <p:nvSpPr>
          <p:cNvPr id="103" name="TextBox 102"/>
          <p:cNvSpPr txBox="1"/>
          <p:nvPr/>
        </p:nvSpPr>
        <p:spPr bwMode="auto">
          <a:xfrm rot="16200000">
            <a:off x="-1430793" y="3298412"/>
            <a:ext cx="3752207" cy="307777"/>
          </a:xfrm>
          <a:prstGeom prst="rect">
            <a:avLst/>
          </a:prstGeom>
          <a:noFill/>
        </p:spPr>
        <p:txBody>
          <a:bodyPr wrap="square">
            <a:spAutoFit/>
          </a:bodyPr>
          <a:lstStyle/>
          <a:p>
            <a:pPr algn="ctr"/>
            <a:r>
              <a:rPr lang="de-DE" sz="1400" b="0" i="0" dirty="0" smtClean="0">
                <a:solidFill>
                  <a:srgbClr val="404040"/>
                </a:solidFill>
              </a:rPr>
              <a:t>Angepasster mittlerer SGRQ-C-Gesamtscore</a:t>
            </a:r>
          </a:p>
        </p:txBody>
      </p:sp>
      <p:sp>
        <p:nvSpPr>
          <p:cNvPr id="104" name="TextBox 103"/>
          <p:cNvSpPr txBox="1"/>
          <p:nvPr/>
        </p:nvSpPr>
        <p:spPr bwMode="auto">
          <a:xfrm>
            <a:off x="693070" y="1462304"/>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48</a:t>
            </a:r>
          </a:p>
        </p:txBody>
      </p:sp>
      <p:sp>
        <p:nvSpPr>
          <p:cNvPr id="105" name="TextBox 104"/>
          <p:cNvSpPr txBox="1"/>
          <p:nvPr/>
        </p:nvSpPr>
        <p:spPr bwMode="auto">
          <a:xfrm>
            <a:off x="701403" y="5187064"/>
            <a:ext cx="477718" cy="216937"/>
          </a:xfrm>
          <a:prstGeom prst="rect">
            <a:avLst/>
          </a:prstGeom>
          <a:noFill/>
        </p:spPr>
        <p:txBody>
          <a:bodyPr wrap="square" lIns="0" tIns="0" rIns="108000" bIns="0">
            <a:spAutoFit/>
          </a:bodyPr>
          <a:lstStyle/>
          <a:p>
            <a:pPr algn="r">
              <a:defRPr/>
            </a:pPr>
            <a:r>
              <a:rPr lang="de-DE" sz="1400" b="0" i="0" dirty="0" smtClean="0">
                <a:solidFill>
                  <a:srgbClr val="404040"/>
                </a:solidFill>
              </a:rPr>
              <a:t>41</a:t>
            </a:r>
          </a:p>
        </p:txBody>
      </p:sp>
      <p:sp>
        <p:nvSpPr>
          <p:cNvPr id="106" name="TextBox 105"/>
          <p:cNvSpPr txBox="1"/>
          <p:nvPr/>
        </p:nvSpPr>
        <p:spPr bwMode="auto">
          <a:xfrm>
            <a:off x="693070" y="1994413"/>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47</a:t>
            </a:r>
          </a:p>
        </p:txBody>
      </p:sp>
      <p:sp>
        <p:nvSpPr>
          <p:cNvPr id="107" name="TextBox 106"/>
          <p:cNvSpPr txBox="1"/>
          <p:nvPr/>
        </p:nvSpPr>
        <p:spPr bwMode="auto">
          <a:xfrm>
            <a:off x="693070" y="2526522"/>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46</a:t>
            </a:r>
          </a:p>
        </p:txBody>
      </p:sp>
      <p:sp>
        <p:nvSpPr>
          <p:cNvPr id="108" name="TextBox 107"/>
          <p:cNvSpPr txBox="1"/>
          <p:nvPr/>
        </p:nvSpPr>
        <p:spPr bwMode="auto">
          <a:xfrm>
            <a:off x="693070" y="3058631"/>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45</a:t>
            </a:r>
          </a:p>
        </p:txBody>
      </p:sp>
      <p:sp>
        <p:nvSpPr>
          <p:cNvPr id="109" name="TextBox 108"/>
          <p:cNvSpPr txBox="1"/>
          <p:nvPr/>
        </p:nvSpPr>
        <p:spPr bwMode="auto">
          <a:xfrm>
            <a:off x="693070" y="3590740"/>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44</a:t>
            </a:r>
          </a:p>
        </p:txBody>
      </p:sp>
      <p:sp>
        <p:nvSpPr>
          <p:cNvPr id="110" name="TextBox 109"/>
          <p:cNvSpPr txBox="1"/>
          <p:nvPr/>
        </p:nvSpPr>
        <p:spPr bwMode="auto">
          <a:xfrm>
            <a:off x="693070" y="4122849"/>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43</a:t>
            </a:r>
          </a:p>
        </p:txBody>
      </p:sp>
      <p:sp>
        <p:nvSpPr>
          <p:cNvPr id="111" name="TextBox 110"/>
          <p:cNvSpPr txBox="1"/>
          <p:nvPr/>
        </p:nvSpPr>
        <p:spPr bwMode="auto">
          <a:xfrm>
            <a:off x="693070" y="4654958"/>
            <a:ext cx="486050" cy="216937"/>
          </a:xfrm>
          <a:prstGeom prst="rect">
            <a:avLst/>
          </a:prstGeom>
          <a:noFill/>
        </p:spPr>
        <p:txBody>
          <a:bodyPr wrap="square" lIns="0" tIns="0" rIns="108000" bIns="0">
            <a:spAutoFit/>
          </a:bodyPr>
          <a:lstStyle/>
          <a:p>
            <a:pPr algn="r">
              <a:defRPr/>
            </a:pPr>
            <a:r>
              <a:rPr lang="de-DE" sz="1400" b="0" i="0" dirty="0" smtClean="0">
                <a:solidFill>
                  <a:srgbClr val="404040"/>
                </a:solidFill>
              </a:rPr>
              <a:t>42</a:t>
            </a:r>
          </a:p>
        </p:txBody>
      </p:sp>
      <p:sp>
        <p:nvSpPr>
          <p:cNvPr id="112" name="TextBox 111"/>
          <p:cNvSpPr txBox="1"/>
          <p:nvPr/>
        </p:nvSpPr>
        <p:spPr bwMode="auto">
          <a:xfrm>
            <a:off x="1237857" y="5421687"/>
            <a:ext cx="1162443" cy="430887"/>
          </a:xfrm>
          <a:prstGeom prst="rect">
            <a:avLst/>
          </a:prstGeom>
          <a:noFill/>
        </p:spPr>
        <p:txBody>
          <a:bodyPr wrap="square" lIns="0" tIns="0" rIns="0" bIns="0">
            <a:spAutoFit/>
          </a:bodyPr>
          <a:lstStyle/>
          <a:p>
            <a:pPr algn="ctr">
              <a:defRPr/>
            </a:pPr>
            <a:r>
              <a:rPr lang="de-DE" sz="1400" b="0" i="0" dirty="0" smtClean="0">
                <a:solidFill>
                  <a:srgbClr val="404040"/>
                </a:solidFill>
              </a:rPr>
              <a:t>Tag 0 (Baseline)</a:t>
            </a:r>
          </a:p>
        </p:txBody>
      </p:sp>
      <p:grpSp>
        <p:nvGrpSpPr>
          <p:cNvPr id="113" name="Group 112"/>
          <p:cNvGrpSpPr/>
          <p:nvPr/>
        </p:nvGrpSpPr>
        <p:grpSpPr>
          <a:xfrm>
            <a:off x="1161108" y="4920965"/>
            <a:ext cx="119353" cy="103528"/>
            <a:chOff x="895323" y="4832349"/>
            <a:chExt cx="119353" cy="98379"/>
          </a:xfrm>
        </p:grpSpPr>
        <p:grpSp>
          <p:nvGrpSpPr>
            <p:cNvPr id="114" name="Group 94"/>
            <p:cNvGrpSpPr>
              <a:grpSpLocks/>
            </p:cNvGrpSpPr>
            <p:nvPr/>
          </p:nvGrpSpPr>
          <p:grpSpPr bwMode="auto">
            <a:xfrm>
              <a:off x="895323" y="4832349"/>
              <a:ext cx="99243" cy="69526"/>
              <a:chOff x="999515" y="5230346"/>
              <a:chExt cx="155974" cy="110055"/>
            </a:xfrm>
          </p:grpSpPr>
          <p:cxnSp>
            <p:nvCxnSpPr>
              <p:cNvPr id="116" name="Straight Connector 97"/>
              <p:cNvCxnSpPr>
                <a:cxnSpLocks noChangeShapeType="1"/>
              </p:cNvCxnSpPr>
              <p:nvPr/>
            </p:nvCxnSpPr>
            <p:spPr bwMode="auto">
              <a:xfrm flipV="1">
                <a:off x="1031121" y="5279314"/>
                <a:ext cx="124368" cy="61087"/>
              </a:xfrm>
              <a:prstGeom prst="line">
                <a:avLst/>
              </a:prstGeom>
              <a:noFill/>
              <a:ln w="28575" cap="sq" algn="ctr">
                <a:solidFill>
                  <a:sysClr val="window" lastClr="FFFFFF"/>
                </a:solidFill>
                <a:miter lim="800000"/>
                <a:headEnd/>
                <a:tailEnd/>
              </a:ln>
              <a:extLst>
                <a:ext uri="{909E8E84-426E-40DD-AFC4-6F175D3DCCD1}">
                  <a14:hiddenFill xmlns:a14="http://schemas.microsoft.com/office/drawing/2010/main">
                    <a:noFill/>
                  </a14:hiddenFill>
                </a:ext>
              </a:extLst>
            </p:spPr>
          </p:cxnSp>
          <p:cxnSp>
            <p:nvCxnSpPr>
              <p:cNvPr id="117" name="Straight Connector 97"/>
              <p:cNvCxnSpPr>
                <a:cxnSpLocks noChangeShapeType="1"/>
              </p:cNvCxnSpPr>
              <p:nvPr/>
            </p:nvCxnSpPr>
            <p:spPr bwMode="auto">
              <a:xfrm flipV="1">
                <a:off x="999515" y="5230346"/>
                <a:ext cx="155974" cy="76609"/>
              </a:xfrm>
              <a:prstGeom prst="line">
                <a:avLst/>
              </a:prstGeom>
              <a:noFill/>
              <a:ln w="28575" cap="sq" algn="ctr">
                <a:solidFill>
                  <a:sysClr val="windowText" lastClr="000000"/>
                </a:solidFill>
                <a:miter lim="800000"/>
                <a:headEnd/>
                <a:tailEnd/>
              </a:ln>
              <a:extLst>
                <a:ext uri="{909E8E84-426E-40DD-AFC4-6F175D3DCCD1}">
                  <a14:hiddenFill xmlns:a14="http://schemas.microsoft.com/office/drawing/2010/main">
                    <a:noFill/>
                  </a14:hiddenFill>
                </a:ext>
              </a:extLst>
            </p:spPr>
          </p:cxnSp>
        </p:grpSp>
        <p:cxnSp>
          <p:nvCxnSpPr>
            <p:cNvPr id="115" name="Straight Connector 97"/>
            <p:cNvCxnSpPr>
              <a:cxnSpLocks noChangeShapeType="1"/>
            </p:cNvCxnSpPr>
            <p:nvPr/>
          </p:nvCxnSpPr>
          <p:spPr bwMode="auto">
            <a:xfrm flipV="1">
              <a:off x="915435" y="4882332"/>
              <a:ext cx="99241" cy="48396"/>
            </a:xfrm>
            <a:prstGeom prst="line">
              <a:avLst/>
            </a:prstGeom>
            <a:noFill/>
            <a:ln w="28575" cap="sq" algn="ctr">
              <a:solidFill>
                <a:sysClr val="windowText" lastClr="000000"/>
              </a:solidFill>
              <a:miter lim="800000"/>
              <a:headEnd/>
              <a:tailEnd/>
            </a:ln>
            <a:extLst>
              <a:ext uri="{909E8E84-426E-40DD-AFC4-6F175D3DCCD1}">
                <a14:hiddenFill xmlns:a14="http://schemas.microsoft.com/office/drawing/2010/main">
                  <a:noFill/>
                </a14:hiddenFill>
              </a:ext>
            </a:extLst>
          </p:spPr>
        </p:cxnSp>
      </p:grpSp>
      <p:sp>
        <p:nvSpPr>
          <p:cNvPr id="118" name="TextBox 117"/>
          <p:cNvSpPr txBox="1"/>
          <p:nvPr/>
        </p:nvSpPr>
        <p:spPr bwMode="auto">
          <a:xfrm>
            <a:off x="666340" y="5187063"/>
            <a:ext cx="477718" cy="216937"/>
          </a:xfrm>
          <a:prstGeom prst="rect">
            <a:avLst/>
          </a:prstGeom>
          <a:solidFill>
            <a:sysClr val="window" lastClr="FFFFFF"/>
          </a:solid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a:t>
            </a:r>
          </a:p>
        </p:txBody>
      </p:sp>
      <p:sp>
        <p:nvSpPr>
          <p:cNvPr id="119" name="TextBox 118"/>
          <p:cNvSpPr txBox="1"/>
          <p:nvPr/>
        </p:nvSpPr>
        <p:spPr bwMode="auto">
          <a:xfrm>
            <a:off x="2403976" y="5421687"/>
            <a:ext cx="1162443" cy="215444"/>
          </a:xfrm>
          <a:prstGeom prst="rect">
            <a:avLst/>
          </a:prstGeom>
          <a:noFill/>
        </p:spPr>
        <p:txBody>
          <a:bodyPr wrap="square" lIns="0" tIns="0" rIns="0" bIns="0">
            <a:spAutoFit/>
          </a:bodyPr>
          <a:lstStyle/>
          <a:p>
            <a:pPr algn="ctr">
              <a:defRPr/>
            </a:pPr>
            <a:r>
              <a:rPr lang="de-DE" sz="1400" b="0" i="0" dirty="0" smtClean="0">
                <a:solidFill>
                  <a:srgbClr val="404040"/>
                </a:solidFill>
              </a:rPr>
              <a:t>Tag 29</a:t>
            </a:r>
          </a:p>
        </p:txBody>
      </p:sp>
      <p:sp>
        <p:nvSpPr>
          <p:cNvPr id="120" name="TextBox 119"/>
          <p:cNvSpPr txBox="1"/>
          <p:nvPr/>
        </p:nvSpPr>
        <p:spPr bwMode="auto">
          <a:xfrm>
            <a:off x="3570095" y="5421687"/>
            <a:ext cx="1162443" cy="215444"/>
          </a:xfrm>
          <a:prstGeom prst="rect">
            <a:avLst/>
          </a:prstGeom>
          <a:noFill/>
        </p:spPr>
        <p:txBody>
          <a:bodyPr wrap="square" lIns="0" tIns="0" rIns="0" bIns="0">
            <a:spAutoFit/>
          </a:bodyPr>
          <a:lstStyle/>
          <a:p>
            <a:pPr algn="ctr">
              <a:defRPr/>
            </a:pPr>
            <a:r>
              <a:rPr lang="de-DE" sz="1400" b="0" i="0" dirty="0" smtClean="0">
                <a:solidFill>
                  <a:srgbClr val="404040"/>
                </a:solidFill>
              </a:rPr>
              <a:t>Tag 85</a:t>
            </a:r>
          </a:p>
        </p:txBody>
      </p:sp>
      <p:sp>
        <p:nvSpPr>
          <p:cNvPr id="121" name="TextBox 120"/>
          <p:cNvSpPr txBox="1"/>
          <p:nvPr/>
        </p:nvSpPr>
        <p:spPr bwMode="auto">
          <a:xfrm>
            <a:off x="4736214" y="5421687"/>
            <a:ext cx="1162443" cy="215444"/>
          </a:xfrm>
          <a:prstGeom prst="rect">
            <a:avLst/>
          </a:prstGeom>
          <a:noFill/>
        </p:spPr>
        <p:txBody>
          <a:bodyPr wrap="square" lIns="0" tIns="0" rIns="0" bIns="0">
            <a:spAutoFit/>
          </a:bodyPr>
          <a:lstStyle/>
          <a:p>
            <a:pPr algn="ctr">
              <a:defRPr/>
            </a:pPr>
            <a:r>
              <a:rPr lang="de-DE" sz="1400" b="0" i="0" dirty="0" smtClean="0">
                <a:solidFill>
                  <a:srgbClr val="404040"/>
                </a:solidFill>
              </a:rPr>
              <a:t>Tag 183</a:t>
            </a:r>
          </a:p>
        </p:txBody>
      </p:sp>
      <p:sp>
        <p:nvSpPr>
          <p:cNvPr id="122" name="TextBox 121"/>
          <p:cNvSpPr txBox="1"/>
          <p:nvPr/>
        </p:nvSpPr>
        <p:spPr bwMode="auto">
          <a:xfrm>
            <a:off x="5902333" y="5421687"/>
            <a:ext cx="1162443" cy="215444"/>
          </a:xfrm>
          <a:prstGeom prst="rect">
            <a:avLst/>
          </a:prstGeom>
          <a:noFill/>
        </p:spPr>
        <p:txBody>
          <a:bodyPr wrap="square" lIns="0" tIns="0" rIns="0" bIns="0">
            <a:spAutoFit/>
          </a:bodyPr>
          <a:lstStyle/>
          <a:p>
            <a:pPr algn="ctr">
              <a:defRPr/>
            </a:pPr>
            <a:r>
              <a:rPr lang="de-DE" sz="1400" b="0" i="0" dirty="0" smtClean="0">
                <a:solidFill>
                  <a:srgbClr val="404040"/>
                </a:solidFill>
              </a:rPr>
              <a:t>Tag 267</a:t>
            </a:r>
          </a:p>
        </p:txBody>
      </p:sp>
      <p:sp>
        <p:nvSpPr>
          <p:cNvPr id="123" name="TextBox 122"/>
          <p:cNvSpPr txBox="1"/>
          <p:nvPr/>
        </p:nvSpPr>
        <p:spPr bwMode="auto">
          <a:xfrm>
            <a:off x="7068450" y="5421687"/>
            <a:ext cx="1162443" cy="215444"/>
          </a:xfrm>
          <a:prstGeom prst="rect">
            <a:avLst/>
          </a:prstGeom>
          <a:noFill/>
        </p:spPr>
        <p:txBody>
          <a:bodyPr wrap="square" lIns="0" tIns="0" rIns="0" bIns="0">
            <a:spAutoFit/>
          </a:bodyPr>
          <a:lstStyle/>
          <a:p>
            <a:pPr algn="ctr">
              <a:defRPr/>
            </a:pPr>
            <a:r>
              <a:rPr lang="de-DE" sz="1400" b="0" i="0" dirty="0" smtClean="0">
                <a:solidFill>
                  <a:srgbClr val="404040"/>
                </a:solidFill>
              </a:rPr>
              <a:t>Tag 365</a:t>
            </a:r>
          </a:p>
        </p:txBody>
      </p:sp>
      <p:sp>
        <p:nvSpPr>
          <p:cNvPr id="124" name="Rectangle 123"/>
          <p:cNvSpPr/>
          <p:nvPr/>
        </p:nvSpPr>
        <p:spPr>
          <a:xfrm>
            <a:off x="5655746" y="1548016"/>
            <a:ext cx="3380874" cy="307777"/>
          </a:xfrm>
          <a:prstGeom prst="rect">
            <a:avLst/>
          </a:prstGeom>
        </p:spPr>
        <p:txBody>
          <a:bodyPr wrap="square">
            <a:spAutoFit/>
          </a:bodyPr>
          <a:lstStyle/>
          <a:p>
            <a:r>
              <a:rPr lang="de-DE" sz="1400" b="0" i="0" dirty="0" smtClean="0">
                <a:solidFill>
                  <a:srgbClr val="404040"/>
                </a:solidFill>
              </a:rPr>
              <a:t>SFC 50/500 μg zweimal tgl. (n=1.593)</a:t>
            </a:r>
          </a:p>
        </p:txBody>
      </p:sp>
      <p:sp>
        <p:nvSpPr>
          <p:cNvPr id="125" name="Rectangle 124"/>
          <p:cNvSpPr/>
          <p:nvPr/>
        </p:nvSpPr>
        <p:spPr>
          <a:xfrm>
            <a:off x="5655747" y="1834197"/>
            <a:ext cx="3380873" cy="307777"/>
          </a:xfrm>
          <a:prstGeom prst="rect">
            <a:avLst/>
          </a:prstGeom>
        </p:spPr>
        <p:txBody>
          <a:bodyPr wrap="square">
            <a:spAutoFit/>
          </a:bodyPr>
          <a:lstStyle/>
          <a:p>
            <a:r>
              <a:rPr lang="de-DE" sz="1400" b="0" i="0" dirty="0" smtClean="0">
                <a:solidFill>
                  <a:srgbClr val="404040"/>
                </a:solidFill>
              </a:rPr>
              <a:t>IND/GLY 110/50 μg einmal tgl. (n=1.602)</a:t>
            </a:r>
          </a:p>
        </p:txBody>
      </p:sp>
      <p:sp>
        <p:nvSpPr>
          <p:cNvPr id="126" name="Rectangle 125"/>
          <p:cNvSpPr/>
          <p:nvPr/>
        </p:nvSpPr>
        <p:spPr>
          <a:xfrm>
            <a:off x="3460354" y="2511647"/>
            <a:ext cx="1259885" cy="83099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Mittlerer LS-Unterschied = </a:t>
            </a:r>
            <a:br>
              <a:rPr lang="de-DE" sz="1200" b="0" i="0" u="none" dirty="0" smtClean="0">
                <a:solidFill>
                  <a:srgbClr val="404040"/>
                </a:solidFill>
              </a:rPr>
            </a:br>
            <a:r>
              <a:rPr lang="de-DE" sz="1200" b="0" i="0" u="none" dirty="0" smtClean="0">
                <a:solidFill>
                  <a:srgbClr val="404040"/>
                </a:solidFill>
              </a:rPr>
              <a:t>-1,3</a:t>
            </a:r>
          </a:p>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P &lt; 0,001</a:t>
            </a:r>
          </a:p>
        </p:txBody>
      </p:sp>
      <p:sp>
        <p:nvSpPr>
          <p:cNvPr id="127" name="Rectangle 126"/>
          <p:cNvSpPr/>
          <p:nvPr/>
        </p:nvSpPr>
        <p:spPr>
          <a:xfrm>
            <a:off x="4647196" y="2778799"/>
            <a:ext cx="1262025" cy="83099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Mittlerer LS-Unterschied = </a:t>
            </a:r>
            <a:br>
              <a:rPr lang="de-DE" sz="1200" b="0" i="0" u="none" dirty="0" smtClean="0">
                <a:solidFill>
                  <a:srgbClr val="404040"/>
                </a:solidFill>
              </a:rPr>
            </a:br>
            <a:r>
              <a:rPr lang="de-DE" sz="1200" b="0" i="0" u="none" dirty="0" smtClean="0">
                <a:solidFill>
                  <a:srgbClr val="404040"/>
                </a:solidFill>
              </a:rPr>
              <a:t>-1,2</a:t>
            </a:r>
          </a:p>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P = 0,001</a:t>
            </a:r>
          </a:p>
        </p:txBody>
      </p:sp>
      <p:sp>
        <p:nvSpPr>
          <p:cNvPr id="128" name="Rectangle 127"/>
          <p:cNvSpPr/>
          <p:nvPr/>
        </p:nvSpPr>
        <p:spPr>
          <a:xfrm>
            <a:off x="7043971" y="2536985"/>
            <a:ext cx="1243001" cy="83099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Mittlerer LS-Unterschied = </a:t>
            </a:r>
            <a:br>
              <a:rPr lang="de-DE" sz="1200" b="0" i="0" u="none" dirty="0" smtClean="0">
                <a:solidFill>
                  <a:srgbClr val="404040"/>
                </a:solidFill>
              </a:rPr>
            </a:br>
            <a:r>
              <a:rPr lang="de-DE" sz="1200" b="0" i="0" u="none" dirty="0" smtClean="0">
                <a:solidFill>
                  <a:srgbClr val="404040"/>
                </a:solidFill>
              </a:rPr>
              <a:t>-1,3</a:t>
            </a:r>
          </a:p>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P = 0,003</a:t>
            </a:r>
          </a:p>
        </p:txBody>
      </p:sp>
      <p:sp>
        <p:nvSpPr>
          <p:cNvPr id="129" name="Rectangle 128"/>
          <p:cNvSpPr/>
          <p:nvPr/>
        </p:nvSpPr>
        <p:spPr>
          <a:xfrm>
            <a:off x="5927537" y="2449268"/>
            <a:ext cx="1211067" cy="646331"/>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Mittlerer LS-Unterschied = -1,8</a:t>
            </a:r>
          </a:p>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P &lt; 0,001</a:t>
            </a:r>
          </a:p>
        </p:txBody>
      </p:sp>
      <p:sp>
        <p:nvSpPr>
          <p:cNvPr id="130" name="Rectangle 129"/>
          <p:cNvSpPr/>
          <p:nvPr/>
        </p:nvSpPr>
        <p:spPr>
          <a:xfrm>
            <a:off x="2336168" y="2704283"/>
            <a:ext cx="1176278" cy="646331"/>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Mittlerer LS-Unterschied = 0</a:t>
            </a:r>
          </a:p>
          <a:p>
            <a:pPr marL="0" marR="0" lvl="0" indent="0" algn="ctr" defTabSz="914400" eaLnBrk="1" fontAlgn="auto" latinLnBrk="0" hangingPunct="1">
              <a:lnSpc>
                <a:spcPct val="100000"/>
              </a:lnSpc>
              <a:spcBef>
                <a:spcPts val="0"/>
              </a:spcBef>
              <a:spcAft>
                <a:spcPts val="0"/>
              </a:spcAft>
              <a:buClrTx/>
              <a:buSzTx/>
              <a:buFontTx/>
              <a:buNone/>
              <a:tabLst/>
              <a:defRPr/>
            </a:pPr>
            <a:r>
              <a:rPr lang="de-DE" sz="1200" b="0" i="0" u="none" dirty="0" smtClean="0">
                <a:solidFill>
                  <a:srgbClr val="404040"/>
                </a:solidFill>
              </a:rPr>
              <a:t>P=NS</a:t>
            </a:r>
          </a:p>
        </p:txBody>
      </p:sp>
      <p:sp>
        <p:nvSpPr>
          <p:cNvPr id="131" name="Rectangle 130"/>
          <p:cNvSpPr/>
          <p:nvPr/>
        </p:nvSpPr>
        <p:spPr bwMode="auto">
          <a:xfrm>
            <a:off x="5511747" y="1636371"/>
            <a:ext cx="144000" cy="144000"/>
          </a:xfrm>
          <a:prstGeom prst="rect">
            <a:avLst/>
          </a:prstGeom>
          <a:solidFill>
            <a:srgbClr val="FF4DC7"/>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rgbClr val="404040"/>
              </a:solidFill>
              <a:effectLst/>
              <a:uLnTx/>
              <a:uFillTx/>
            </a:endParaRPr>
          </a:p>
        </p:txBody>
      </p:sp>
      <p:sp>
        <p:nvSpPr>
          <p:cNvPr id="132" name="Rectangle 131"/>
          <p:cNvSpPr/>
          <p:nvPr/>
        </p:nvSpPr>
        <p:spPr bwMode="auto">
          <a:xfrm>
            <a:off x="5511747" y="1907186"/>
            <a:ext cx="144000" cy="144000"/>
          </a:xfrm>
          <a:prstGeom prst="rect">
            <a:avLst/>
          </a:prstGeom>
          <a:solidFill>
            <a:srgbClr val="2E6EBC"/>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400" b="0" i="0" u="none" strike="noStrike" kern="0" cap="none" spc="0" normalizeH="0" baseline="0" noProof="0">
              <a:ln>
                <a:noFill/>
              </a:ln>
              <a:solidFill>
                <a:schemeClr val="tx1"/>
              </a:solidFill>
              <a:effectLst/>
              <a:uLnTx/>
              <a:uFillTx/>
            </a:endParaRPr>
          </a:p>
        </p:txBody>
      </p:sp>
      <p:sp>
        <p:nvSpPr>
          <p:cNvPr id="133" name="Rectangle 39949"/>
          <p:cNvSpPr>
            <a:spLocks noChangeArrowheads="1"/>
          </p:cNvSpPr>
          <p:nvPr/>
        </p:nvSpPr>
        <p:spPr bwMode="auto">
          <a:xfrm>
            <a:off x="1467406" y="4938657"/>
            <a:ext cx="6635194" cy="45719"/>
          </a:xfrm>
          <a:prstGeom prst="rect">
            <a:avLst/>
          </a:prstGeom>
          <a:solidFill>
            <a:sysClr val="window" lastClr="FFFFFF"/>
          </a:solidFill>
          <a:ln w="19050" algn="ctr">
            <a:solidFill>
              <a:sysClr val="window" lastClr="FFFFFF"/>
            </a:solidFill>
            <a:round/>
            <a:headEnd/>
            <a:tailEnd/>
          </a:ln>
        </p:spPr>
        <p:txBody>
          <a:bodyPr/>
          <a:lstStyle>
            <a:lvl1pPr eaLnBrk="0" hangingPunct="0">
              <a:spcAft>
                <a:spcPts val="600"/>
              </a:spcAft>
              <a:buClr>
                <a:srgbClr val="0075C9"/>
              </a:buClr>
              <a:buSzPct val="110000"/>
              <a:buFont typeface="Wingdings" pitchFamily="2" charset="2"/>
              <a:buChar char="§"/>
              <a:defRPr>
                <a:solidFill>
                  <a:schemeClr val="tx1"/>
                </a:solidFill>
                <a:latin typeface="Arial" pitchFamily="34" charset="0"/>
                <a:ea typeface="MS PGothic" pitchFamily="34" charset="-128"/>
              </a:defRPr>
            </a:lvl1pPr>
            <a:lvl2pPr marL="742950" indent="-285750" eaLnBrk="0" hangingPunct="0">
              <a:spcAft>
                <a:spcPts val="600"/>
              </a:spcAft>
              <a:buClr>
                <a:srgbClr val="99C8E9"/>
              </a:buClr>
              <a:buSzPct val="90000"/>
              <a:buFont typeface="Arial" pitchFamily="34" charset="0"/>
              <a:buChar char="●"/>
              <a:defRPr>
                <a:solidFill>
                  <a:schemeClr val="tx1"/>
                </a:solidFill>
                <a:latin typeface="Arial" pitchFamily="34" charset="0"/>
                <a:ea typeface="MS PGothic" pitchFamily="34" charset="-128"/>
              </a:defRPr>
            </a:lvl2pPr>
            <a:lvl3pPr marL="1143000" indent="-228600" eaLnBrk="0" hangingPunct="0">
              <a:spcAft>
                <a:spcPts val="600"/>
              </a:spcAft>
              <a:buClr>
                <a:srgbClr val="A6A6A6"/>
              </a:buClr>
              <a:buFont typeface="Calibri" pitchFamily="34" charset="0"/>
              <a:buChar char="–"/>
              <a:defRPr>
                <a:solidFill>
                  <a:schemeClr val="tx1"/>
                </a:solidFill>
                <a:latin typeface="Arial" pitchFamily="34" charset="0"/>
                <a:ea typeface="MS PGothic" pitchFamily="34" charset="-128"/>
              </a:defRPr>
            </a:lvl3pPr>
            <a:lvl4pPr marL="1600200" indent="-228600" eaLnBrk="0" hangingPunct="0">
              <a:spcAft>
                <a:spcPts val="600"/>
              </a:spcAft>
              <a:buClr>
                <a:srgbClr val="145477"/>
              </a:buClr>
              <a:buSzPct val="90000"/>
              <a:buFont typeface="Arial" pitchFamily="34" charset="0"/>
              <a:buChar char="●"/>
              <a:defRPr>
                <a:solidFill>
                  <a:schemeClr val="tx1"/>
                </a:solidFill>
                <a:latin typeface="Arial" pitchFamily="34" charset="0"/>
                <a:ea typeface="MS PGothic" pitchFamily="34" charset="-128"/>
              </a:defRPr>
            </a:lvl4pPr>
            <a:lvl5pPr marL="2057400" indent="-228600" eaLnBrk="0" hangingPunct="0">
              <a:spcAft>
                <a:spcPts val="600"/>
              </a:spcAft>
              <a:buClr>
                <a:schemeClr val="accent2"/>
              </a:buClr>
              <a:buChar char="»"/>
              <a:defRPr>
                <a:solidFill>
                  <a:schemeClr val="tx1"/>
                </a:solidFill>
                <a:latin typeface="Arial" pitchFamily="34" charset="0"/>
                <a:ea typeface="MS PGothic" pitchFamily="34" charset="-128"/>
              </a:defRPr>
            </a:lvl5pPr>
            <a:lvl6pPr marL="25146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6pPr>
            <a:lvl7pPr marL="29718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7pPr>
            <a:lvl8pPr marL="34290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8pPr>
            <a:lvl9pPr marL="38862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altLang="en-US" sz="1800" b="0" i="0" u="none" strike="noStrike" kern="0" cap="none" spc="0" normalizeH="0" baseline="0" noProof="0" dirty="0">
              <a:ln>
                <a:noFill/>
              </a:ln>
              <a:effectLst/>
              <a:uLnTx/>
              <a:uFillTx/>
              <a:latin typeface="Arial" pitchFamily="34" charset="0"/>
              <a:ea typeface="MS PGothic" pitchFamily="34" charset="-128"/>
              <a:cs typeface="Arial" pitchFamily="34" charset="0"/>
            </a:endParaRPr>
          </a:p>
        </p:txBody>
      </p:sp>
      <p:cxnSp>
        <p:nvCxnSpPr>
          <p:cNvPr id="134" name="Straight Arrow Connector 158"/>
          <p:cNvCxnSpPr>
            <a:cxnSpLocks noChangeShapeType="1"/>
          </p:cNvCxnSpPr>
          <p:nvPr/>
        </p:nvCxnSpPr>
        <p:spPr bwMode="auto">
          <a:xfrm>
            <a:off x="8476781" y="2274738"/>
            <a:ext cx="0" cy="2760629"/>
          </a:xfrm>
          <a:prstGeom prst="straightConnector1">
            <a:avLst/>
          </a:prstGeom>
          <a:noFill/>
          <a:ln w="28575" cap="sq" algn="ctr">
            <a:solidFill>
              <a:sysClr val="windowText" lastClr="000000"/>
            </a:solidFill>
            <a:miter lim="800000"/>
            <a:headEnd/>
            <a:tailEnd type="triangle" w="lg" len="lg"/>
          </a:ln>
          <a:extLst>
            <a:ext uri="{909E8E84-426E-40DD-AFC4-6F175D3DCCD1}">
              <a14:hiddenFill xmlns:a14="http://schemas.microsoft.com/office/drawing/2010/main">
                <a:noFill/>
              </a14:hiddenFill>
            </a:ext>
          </a:extLst>
        </p:spPr>
      </p:cxnSp>
      <p:sp>
        <p:nvSpPr>
          <p:cNvPr id="135" name="TextBox 161"/>
          <p:cNvSpPr txBox="1">
            <a:spLocks noChangeArrowheads="1"/>
          </p:cNvSpPr>
          <p:nvPr/>
        </p:nvSpPr>
        <p:spPr bwMode="auto">
          <a:xfrm rot="5400000">
            <a:off x="7340925" y="3354999"/>
            <a:ext cx="2809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lstStyle>
            <a:lvl1pPr eaLnBrk="0" hangingPunct="0">
              <a:spcAft>
                <a:spcPts val="600"/>
              </a:spcAft>
              <a:buClr>
                <a:srgbClr val="0075C9"/>
              </a:buClr>
              <a:buSzPct val="110000"/>
              <a:buFont typeface="Wingdings" pitchFamily="2" charset="2"/>
              <a:buChar char="§"/>
              <a:defRPr>
                <a:solidFill>
                  <a:schemeClr val="tx1"/>
                </a:solidFill>
                <a:latin typeface="Arial" pitchFamily="34" charset="0"/>
                <a:ea typeface="MS PGothic" pitchFamily="34" charset="-128"/>
              </a:defRPr>
            </a:lvl1pPr>
            <a:lvl2pPr marL="742950" indent="-285750" eaLnBrk="0" hangingPunct="0">
              <a:spcAft>
                <a:spcPts val="600"/>
              </a:spcAft>
              <a:buClr>
                <a:srgbClr val="99C8E9"/>
              </a:buClr>
              <a:buSzPct val="90000"/>
              <a:buFont typeface="Arial" pitchFamily="34" charset="0"/>
              <a:buChar char="●"/>
              <a:defRPr>
                <a:solidFill>
                  <a:schemeClr val="tx1"/>
                </a:solidFill>
                <a:latin typeface="Arial" pitchFamily="34" charset="0"/>
                <a:ea typeface="MS PGothic" pitchFamily="34" charset="-128"/>
              </a:defRPr>
            </a:lvl2pPr>
            <a:lvl3pPr marL="1143000" indent="-228600" eaLnBrk="0" hangingPunct="0">
              <a:spcAft>
                <a:spcPts val="600"/>
              </a:spcAft>
              <a:buClr>
                <a:srgbClr val="A6A6A6"/>
              </a:buClr>
              <a:buFont typeface="Calibri" pitchFamily="34" charset="0"/>
              <a:buChar char="–"/>
              <a:defRPr>
                <a:solidFill>
                  <a:schemeClr val="tx1"/>
                </a:solidFill>
                <a:latin typeface="Arial" pitchFamily="34" charset="0"/>
                <a:ea typeface="MS PGothic" pitchFamily="34" charset="-128"/>
              </a:defRPr>
            </a:lvl3pPr>
            <a:lvl4pPr marL="1600200" indent="-228600" eaLnBrk="0" hangingPunct="0">
              <a:spcAft>
                <a:spcPts val="600"/>
              </a:spcAft>
              <a:buClr>
                <a:srgbClr val="145477"/>
              </a:buClr>
              <a:buSzPct val="90000"/>
              <a:buFont typeface="Arial" pitchFamily="34" charset="0"/>
              <a:buChar char="●"/>
              <a:defRPr>
                <a:solidFill>
                  <a:schemeClr val="tx1"/>
                </a:solidFill>
                <a:latin typeface="Arial" pitchFamily="34" charset="0"/>
                <a:ea typeface="MS PGothic" pitchFamily="34" charset="-128"/>
              </a:defRPr>
            </a:lvl4pPr>
            <a:lvl5pPr marL="2057400" indent="-228600" eaLnBrk="0" hangingPunct="0">
              <a:spcAft>
                <a:spcPts val="600"/>
              </a:spcAft>
              <a:buClr>
                <a:schemeClr val="accent2"/>
              </a:buClr>
              <a:buChar char="»"/>
              <a:defRPr>
                <a:solidFill>
                  <a:schemeClr val="tx1"/>
                </a:solidFill>
                <a:latin typeface="Arial" pitchFamily="34" charset="0"/>
                <a:ea typeface="MS PGothic" pitchFamily="34" charset="-128"/>
              </a:defRPr>
            </a:lvl5pPr>
            <a:lvl6pPr marL="25146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6pPr>
            <a:lvl7pPr marL="29718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7pPr>
            <a:lvl8pPr marL="34290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8pPr>
            <a:lvl9pPr marL="38862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9pPr>
          </a:lstStyle>
          <a:p>
            <a:pPr algn="ctr" eaLnBrk="1" fontAlgn="base" hangingPunct="1">
              <a:spcBef>
                <a:spcPct val="0"/>
              </a:spcBef>
              <a:spcAft>
                <a:spcPct val="0"/>
              </a:spcAft>
              <a:buClrTx/>
              <a:buSzTx/>
              <a:buFontTx/>
              <a:buNone/>
            </a:pPr>
            <a:r>
              <a:rPr lang="de-DE" sz="1600" b="0" i="0" dirty="0" smtClean="0">
                <a:solidFill>
                  <a:srgbClr val="404040"/>
                </a:solidFill>
              </a:rPr>
              <a:t>Verbesserung</a:t>
            </a:r>
          </a:p>
        </p:txBody>
      </p:sp>
      <p:graphicFrame>
        <p:nvGraphicFramePr>
          <p:cNvPr id="136" name="Content Placeholder 7"/>
          <p:cNvGraphicFramePr>
            <a:graphicFrameLocks/>
          </p:cNvGraphicFramePr>
          <p:nvPr>
            <p:extLst>
              <p:ext uri="{D42A27DB-BD31-4B8C-83A1-F6EECF244321}">
                <p14:modId xmlns:p14="http://schemas.microsoft.com/office/powerpoint/2010/main" val="3706544210"/>
              </p:ext>
            </p:extLst>
          </p:nvPr>
        </p:nvGraphicFramePr>
        <p:xfrm>
          <a:off x="467430" y="712605"/>
          <a:ext cx="7972955" cy="4926468"/>
        </p:xfrm>
        <a:graphic>
          <a:graphicData uri="http://schemas.openxmlformats.org/drawingml/2006/chart">
            <c:chart xmlns:c="http://schemas.openxmlformats.org/drawingml/2006/chart" xmlns:r="http://schemas.openxmlformats.org/officeDocument/2006/relationships" r:id="rId2"/>
          </a:graphicData>
        </a:graphic>
      </p:graphicFrame>
      <p:sp>
        <p:nvSpPr>
          <p:cNvPr id="137" name="Rectangle 39949"/>
          <p:cNvSpPr>
            <a:spLocks noChangeArrowheads="1"/>
          </p:cNvSpPr>
          <p:nvPr/>
        </p:nvSpPr>
        <p:spPr bwMode="auto">
          <a:xfrm>
            <a:off x="1459427" y="4938657"/>
            <a:ext cx="6635194" cy="45719"/>
          </a:xfrm>
          <a:prstGeom prst="rect">
            <a:avLst/>
          </a:prstGeom>
          <a:solidFill>
            <a:sysClr val="window" lastClr="FFFFFF"/>
          </a:solidFill>
          <a:ln w="19050" algn="ctr">
            <a:solidFill>
              <a:sysClr val="window" lastClr="FFFFFF"/>
            </a:solidFill>
            <a:round/>
            <a:headEnd/>
            <a:tailEnd/>
          </a:ln>
        </p:spPr>
        <p:txBody>
          <a:bodyPr/>
          <a:lstStyle>
            <a:lvl1pPr eaLnBrk="0" hangingPunct="0">
              <a:spcAft>
                <a:spcPts val="600"/>
              </a:spcAft>
              <a:buClr>
                <a:srgbClr val="0075C9"/>
              </a:buClr>
              <a:buSzPct val="110000"/>
              <a:buFont typeface="Wingdings" pitchFamily="2" charset="2"/>
              <a:buChar char="§"/>
              <a:defRPr>
                <a:solidFill>
                  <a:schemeClr val="tx1"/>
                </a:solidFill>
                <a:latin typeface="Arial" pitchFamily="34" charset="0"/>
                <a:ea typeface="MS PGothic" pitchFamily="34" charset="-128"/>
              </a:defRPr>
            </a:lvl1pPr>
            <a:lvl2pPr marL="742950" indent="-285750" eaLnBrk="0" hangingPunct="0">
              <a:spcAft>
                <a:spcPts val="600"/>
              </a:spcAft>
              <a:buClr>
                <a:srgbClr val="99C8E9"/>
              </a:buClr>
              <a:buSzPct val="90000"/>
              <a:buFont typeface="Arial" pitchFamily="34" charset="0"/>
              <a:buChar char="●"/>
              <a:defRPr>
                <a:solidFill>
                  <a:schemeClr val="tx1"/>
                </a:solidFill>
                <a:latin typeface="Arial" pitchFamily="34" charset="0"/>
                <a:ea typeface="MS PGothic" pitchFamily="34" charset="-128"/>
              </a:defRPr>
            </a:lvl2pPr>
            <a:lvl3pPr marL="1143000" indent="-228600" eaLnBrk="0" hangingPunct="0">
              <a:spcAft>
                <a:spcPts val="600"/>
              </a:spcAft>
              <a:buClr>
                <a:srgbClr val="A6A6A6"/>
              </a:buClr>
              <a:buFont typeface="Calibri" pitchFamily="34" charset="0"/>
              <a:buChar char="–"/>
              <a:defRPr>
                <a:solidFill>
                  <a:schemeClr val="tx1"/>
                </a:solidFill>
                <a:latin typeface="Arial" pitchFamily="34" charset="0"/>
                <a:ea typeface="MS PGothic" pitchFamily="34" charset="-128"/>
              </a:defRPr>
            </a:lvl3pPr>
            <a:lvl4pPr marL="1600200" indent="-228600" eaLnBrk="0" hangingPunct="0">
              <a:spcAft>
                <a:spcPts val="600"/>
              </a:spcAft>
              <a:buClr>
                <a:srgbClr val="145477"/>
              </a:buClr>
              <a:buSzPct val="90000"/>
              <a:buFont typeface="Arial" pitchFamily="34" charset="0"/>
              <a:buChar char="●"/>
              <a:defRPr>
                <a:solidFill>
                  <a:schemeClr val="tx1"/>
                </a:solidFill>
                <a:latin typeface="Arial" pitchFamily="34" charset="0"/>
                <a:ea typeface="MS PGothic" pitchFamily="34" charset="-128"/>
              </a:defRPr>
            </a:lvl4pPr>
            <a:lvl5pPr marL="2057400" indent="-228600" eaLnBrk="0" hangingPunct="0">
              <a:spcAft>
                <a:spcPts val="600"/>
              </a:spcAft>
              <a:buClr>
                <a:schemeClr val="accent2"/>
              </a:buClr>
              <a:buChar char="»"/>
              <a:defRPr>
                <a:solidFill>
                  <a:schemeClr val="tx1"/>
                </a:solidFill>
                <a:latin typeface="Arial" pitchFamily="34" charset="0"/>
                <a:ea typeface="MS PGothic" pitchFamily="34" charset="-128"/>
              </a:defRPr>
            </a:lvl5pPr>
            <a:lvl6pPr marL="25146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6pPr>
            <a:lvl7pPr marL="29718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7pPr>
            <a:lvl8pPr marL="34290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8pPr>
            <a:lvl9pPr marL="3886200" indent="-228600" eaLnBrk="0" fontAlgn="base" hangingPunct="0">
              <a:spcBef>
                <a:spcPct val="0"/>
              </a:spcBef>
              <a:spcAft>
                <a:spcPts val="600"/>
              </a:spcAft>
              <a:buClr>
                <a:schemeClr val="accent2"/>
              </a:buClr>
              <a:buChar char="»"/>
              <a:defRPr>
                <a:solidFill>
                  <a:schemeClr val="tx1"/>
                </a:solidFill>
                <a:latin typeface="Arial" pitchFamily="34" charset="0"/>
                <a:ea typeface="MS PGothic" pitchFamily="34"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altLang="en-US" sz="1800" b="0" i="0" u="none" strike="noStrike" kern="0" cap="none" spc="0" normalizeH="0" baseline="0" noProof="0" dirty="0">
              <a:ln>
                <a:noFill/>
              </a:ln>
              <a:effectLst/>
              <a:uLnTx/>
              <a:uFillTx/>
              <a:latin typeface="Arial" pitchFamily="34" charset="0"/>
              <a:ea typeface="MS PGothic" pitchFamily="34" charset="-128"/>
              <a:cs typeface="Arial" pitchFamily="34" charset="0"/>
            </a:endParaRPr>
          </a:p>
        </p:txBody>
      </p:sp>
      <p:cxnSp>
        <p:nvCxnSpPr>
          <p:cNvPr id="138" name="Straight Connector 97"/>
          <p:cNvCxnSpPr>
            <a:cxnSpLocks noChangeShapeType="1"/>
          </p:cNvCxnSpPr>
          <p:nvPr/>
        </p:nvCxnSpPr>
        <p:spPr bwMode="auto">
          <a:xfrm flipV="1">
            <a:off x="1115520" y="4961195"/>
            <a:ext cx="144020" cy="72009"/>
          </a:xfrm>
          <a:prstGeom prst="line">
            <a:avLst/>
          </a:prstGeom>
          <a:noFill/>
          <a:ln w="28575" cap="sq" algn="ctr">
            <a:solidFill>
              <a:sysClr val="window" lastClr="FFFFFF"/>
            </a:solidFill>
            <a:miter lim="800000"/>
            <a:headEnd/>
            <a:tailEnd/>
          </a:ln>
          <a:extLst>
            <a:ext uri="{909E8E84-426E-40DD-AFC4-6F175D3DCCD1}">
              <a14:hiddenFill xmlns:a14="http://schemas.microsoft.com/office/drawing/2010/main">
                <a:noFill/>
              </a14:hiddenFill>
            </a:ext>
          </a:extLst>
        </p:spPr>
      </p:cxnSp>
      <p:sp>
        <p:nvSpPr>
          <p:cNvPr id="140" name="Content Placeholder 2"/>
          <p:cNvSpPr txBox="1">
            <a:spLocks/>
          </p:cNvSpPr>
          <p:nvPr/>
        </p:nvSpPr>
        <p:spPr>
          <a:xfrm>
            <a:off x="1260420" y="6031456"/>
            <a:ext cx="8496300" cy="353401"/>
          </a:xfrm>
          <a:prstGeom prst="rect">
            <a:avLst/>
          </a:prstGeom>
        </p:spPr>
        <p:txBody>
          <a:bodyPr/>
          <a:lstStyle>
            <a:lvl1pPr marL="230188" indent="-230188" algn="l" rtl="0" eaLnBrk="0" fontAlgn="base" hangingPunct="0">
              <a:lnSpc>
                <a:spcPct val="100000"/>
              </a:lnSpc>
              <a:spcBef>
                <a:spcPts val="0"/>
              </a:spcBef>
              <a:spcAft>
                <a:spcPts val="600"/>
              </a:spcAft>
              <a:buClr>
                <a:srgbClr val="145477"/>
              </a:buClr>
              <a:buSzPct val="110000"/>
              <a:buFont typeface="Wingdings" pitchFamily="2" charset="2"/>
              <a:buChar char="§"/>
              <a:defRPr sz="1800">
                <a:solidFill>
                  <a:schemeClr val="tx1"/>
                </a:solidFill>
                <a:latin typeface="+mn-lt"/>
                <a:ea typeface="MS PGothic" pitchFamily="34" charset="-128"/>
                <a:cs typeface="+mn-cs"/>
              </a:defRPr>
            </a:lvl1pPr>
            <a:lvl2pPr marL="442913" indent="-206375" algn="l" rtl="0" eaLnBrk="0" fontAlgn="base" hangingPunct="0">
              <a:lnSpc>
                <a:spcPct val="100000"/>
              </a:lnSpc>
              <a:spcBef>
                <a:spcPts val="0"/>
              </a:spcBef>
              <a:spcAft>
                <a:spcPts val="600"/>
              </a:spcAft>
              <a:buClr>
                <a:schemeClr val="accent2"/>
              </a:buClr>
              <a:buSzPct val="90000"/>
              <a:buFont typeface="Arial" pitchFamily="34" charset="0"/>
              <a:buChar char="●"/>
              <a:defRPr sz="1800">
                <a:solidFill>
                  <a:schemeClr val="tx1"/>
                </a:solidFill>
                <a:latin typeface="+mn-lt"/>
                <a:ea typeface="MS PGothic" pitchFamily="34" charset="-128"/>
              </a:defRPr>
            </a:lvl2pPr>
            <a:lvl3pPr marL="677863" indent="-220663" algn="l" rtl="0" eaLnBrk="0" fontAlgn="base" hangingPunct="0">
              <a:lnSpc>
                <a:spcPct val="100000"/>
              </a:lnSpc>
              <a:spcBef>
                <a:spcPts val="0"/>
              </a:spcBef>
              <a:spcAft>
                <a:spcPts val="600"/>
              </a:spcAft>
              <a:buClr>
                <a:srgbClr val="A6A6A6"/>
              </a:buClr>
              <a:buFont typeface="Calibri" pitchFamily="34" charset="0"/>
              <a:buChar char="–"/>
              <a:defRPr sz="1800">
                <a:solidFill>
                  <a:schemeClr val="tx1"/>
                </a:solidFill>
                <a:latin typeface="+mn-lt"/>
                <a:ea typeface="MS PGothic" pitchFamily="34" charset="-128"/>
              </a:defRPr>
            </a:lvl3pPr>
            <a:lvl4pPr marL="862013" indent="-184150" algn="l" rtl="0" eaLnBrk="0" fontAlgn="base" hangingPunct="0">
              <a:lnSpc>
                <a:spcPct val="100000"/>
              </a:lnSpc>
              <a:spcBef>
                <a:spcPts val="0"/>
              </a:spcBef>
              <a:spcAft>
                <a:spcPts val="600"/>
              </a:spcAft>
              <a:buClr>
                <a:srgbClr val="145477"/>
              </a:buClr>
              <a:buSzPct val="90000"/>
              <a:buFont typeface="Arial" pitchFamily="34" charset="0"/>
              <a:buChar char="●"/>
              <a:defRPr sz="1800">
                <a:solidFill>
                  <a:schemeClr val="tx1"/>
                </a:solidFill>
                <a:latin typeface="+mn-lt"/>
                <a:ea typeface="MS PGothic" pitchFamily="34" charset="-128"/>
              </a:defRPr>
            </a:lvl4pPr>
            <a:lvl5pPr marL="1098550" indent="-220663" algn="l" rtl="0" eaLnBrk="0" fontAlgn="base" hangingPunct="0">
              <a:lnSpc>
                <a:spcPct val="100000"/>
              </a:lnSpc>
              <a:spcBef>
                <a:spcPts val="0"/>
              </a:spcBef>
              <a:spcAft>
                <a:spcPts val="600"/>
              </a:spcAft>
              <a:buClr>
                <a:schemeClr val="accent2"/>
              </a:buClr>
              <a:buChar char="»"/>
              <a:defRPr sz="1800">
                <a:solidFill>
                  <a:schemeClr val="tx1"/>
                </a:solidFill>
                <a:latin typeface="+mn-lt"/>
                <a:ea typeface="MS PGothic" pitchFamily="34" charset="-128"/>
              </a:defRPr>
            </a:lvl5pPr>
            <a:lvl6pPr marL="1362941" indent="-162117" algn="l" rtl="0" fontAlgn="base">
              <a:spcBef>
                <a:spcPct val="20000"/>
              </a:spcBef>
              <a:spcAft>
                <a:spcPct val="0"/>
              </a:spcAft>
              <a:buChar char="»"/>
              <a:defRPr sz="1400">
                <a:solidFill>
                  <a:schemeClr val="tx1"/>
                </a:solidFill>
                <a:latin typeface="+mn-lt"/>
              </a:defRPr>
            </a:lvl6pPr>
            <a:lvl7pPr marL="1816203" indent="-162117" algn="l" rtl="0" fontAlgn="base">
              <a:spcBef>
                <a:spcPct val="20000"/>
              </a:spcBef>
              <a:spcAft>
                <a:spcPct val="0"/>
              </a:spcAft>
              <a:buChar char="»"/>
              <a:defRPr sz="1400">
                <a:solidFill>
                  <a:schemeClr val="tx1"/>
                </a:solidFill>
                <a:latin typeface="+mn-lt"/>
              </a:defRPr>
            </a:lvl7pPr>
            <a:lvl8pPr marL="2269464" indent="-162117" algn="l" rtl="0" fontAlgn="base">
              <a:spcBef>
                <a:spcPct val="20000"/>
              </a:spcBef>
              <a:spcAft>
                <a:spcPct val="0"/>
              </a:spcAft>
              <a:buChar char="»"/>
              <a:defRPr sz="1400">
                <a:solidFill>
                  <a:schemeClr val="tx1"/>
                </a:solidFill>
                <a:latin typeface="+mn-lt"/>
              </a:defRPr>
            </a:lvl8pPr>
            <a:lvl9pPr marL="2722727" indent="-162117" algn="l" rtl="0" fontAlgn="base">
              <a:spcBef>
                <a:spcPct val="20000"/>
              </a:spcBef>
              <a:spcAft>
                <a:spcPct val="0"/>
              </a:spcAft>
              <a:buChar char="»"/>
              <a:defRPr sz="1400">
                <a:solidFill>
                  <a:schemeClr val="tx1"/>
                </a:solidFill>
                <a:latin typeface="+mn-lt"/>
              </a:defRPr>
            </a:lvl9pPr>
          </a:lstStyle>
          <a:p>
            <a:pPr>
              <a:spcBef>
                <a:spcPts val="600"/>
              </a:spcBef>
            </a:pPr>
            <a:r>
              <a:rPr lang="de-DE" sz="1400" b="1" i="0" dirty="0" smtClean="0">
                <a:solidFill>
                  <a:srgbClr val="404040"/>
                </a:solidFill>
              </a:rPr>
              <a:t>SGRQ-C-Ansprechraten*: IND/GLY 49,2 %; SFC 43,7 % (OR 1,30; P &lt; 0,001)</a:t>
            </a:r>
          </a:p>
        </p:txBody>
      </p:sp>
      <p:sp>
        <p:nvSpPr>
          <p:cNvPr id="141" name="Content Placeholder 1"/>
          <p:cNvSpPr txBox="1">
            <a:spLocks/>
          </p:cNvSpPr>
          <p:nvPr/>
        </p:nvSpPr>
        <p:spPr bwMode="gray">
          <a:xfrm>
            <a:off x="1350823" y="6076075"/>
            <a:ext cx="7771110" cy="4198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r" rtl="0" eaLnBrk="1" fontAlgn="base" hangingPunct="1">
              <a:lnSpc>
                <a:spcPct val="100000"/>
              </a:lnSpc>
              <a:spcBef>
                <a:spcPts val="0"/>
              </a:spcBef>
              <a:spcAft>
                <a:spcPts val="400"/>
              </a:spcAft>
              <a:buClr>
                <a:schemeClr val="accent1"/>
              </a:buClr>
              <a:buSzPct val="110000"/>
              <a:buFont typeface="Wingdings" pitchFamily="2" charset="2"/>
              <a:buNone/>
              <a:defRPr lang="en-US" sz="1200" kern="1200" dirty="0" smtClean="0">
                <a:solidFill>
                  <a:schemeClr val="tx1"/>
                </a:solidFill>
                <a:latin typeface="Arial" charset="0"/>
                <a:ea typeface="Arial Unicode MS" pitchFamily="34" charset="-128"/>
                <a:cs typeface="Arial Unicode MS" pitchFamily="34" charset="-128"/>
              </a:defRPr>
            </a:lvl1pPr>
            <a:lvl2pPr marL="503238" indent="-220663" algn="l" rtl="0" eaLnBrk="1" fontAlgn="base" hangingPunct="1">
              <a:lnSpc>
                <a:spcPct val="100000"/>
              </a:lnSpc>
              <a:spcBef>
                <a:spcPts val="0"/>
              </a:spcBef>
              <a:spcAft>
                <a:spcPts val="400"/>
              </a:spcAft>
              <a:buClr>
                <a:srgbClr val="917B69"/>
              </a:buClr>
              <a:buFont typeface="Arial" charset="0"/>
              <a:buChar char="•"/>
              <a:defRPr sz="2000">
                <a:solidFill>
                  <a:schemeClr val="accent6"/>
                </a:solidFill>
                <a:latin typeface="+mn-lt"/>
              </a:defRPr>
            </a:lvl2pPr>
            <a:lvl3pPr marL="715963" indent="-190500" algn="l" rtl="0" eaLnBrk="1" fontAlgn="base" hangingPunct="1">
              <a:lnSpc>
                <a:spcPct val="100000"/>
              </a:lnSpc>
              <a:spcBef>
                <a:spcPts val="0"/>
              </a:spcBef>
              <a:spcAft>
                <a:spcPts val="400"/>
              </a:spcAft>
              <a:buClrTx/>
              <a:buFont typeface="Arial" charset="0"/>
              <a:buChar char="-"/>
              <a:defRPr>
                <a:solidFill>
                  <a:schemeClr val="accent6"/>
                </a:solidFill>
                <a:latin typeface="+mn-lt"/>
              </a:defRPr>
            </a:lvl3pPr>
            <a:lvl4pPr marL="884238" indent="-168275" algn="l" rtl="0" eaLnBrk="1" fontAlgn="base" hangingPunct="1">
              <a:lnSpc>
                <a:spcPct val="100000"/>
              </a:lnSpc>
              <a:spcBef>
                <a:spcPts val="0"/>
              </a:spcBef>
              <a:spcAft>
                <a:spcPts val="400"/>
              </a:spcAft>
              <a:buClrTx/>
              <a:buFont typeface="Arial" charset="0"/>
              <a:buChar char="•"/>
              <a:defRPr sz="1600">
                <a:solidFill>
                  <a:schemeClr val="accent6"/>
                </a:solidFill>
                <a:latin typeface="+mn-lt"/>
              </a:defRPr>
            </a:lvl4pPr>
            <a:lvl5pPr marL="1074738" indent="-182563" algn="l" rtl="0" eaLnBrk="1" fontAlgn="base" hangingPunct="1">
              <a:lnSpc>
                <a:spcPct val="100000"/>
              </a:lnSpc>
              <a:spcBef>
                <a:spcPts val="0"/>
              </a:spcBef>
              <a:spcAft>
                <a:spcPts val="40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a:lstStyle>
          <a:p>
            <a:pPr algn="l">
              <a:buClr>
                <a:srgbClr val="FCAF17"/>
              </a:buClr>
              <a:defRPr/>
            </a:pPr>
            <a:r>
              <a:rPr lang="de-DE" sz="1000" dirty="0" smtClean="0">
                <a:solidFill>
                  <a:srgbClr val="404040"/>
                </a:solidFill>
              </a:rPr>
              <a:t>*Ansprechen </a:t>
            </a:r>
            <a:r>
              <a:rPr lang="de-DE" sz="1000" dirty="0">
                <a:solidFill>
                  <a:srgbClr val="404040"/>
                </a:solidFill>
              </a:rPr>
              <a:t>definiert als eine Verbesserung von ≥ 4 Einheiten im SGRQ-C </a:t>
            </a:r>
            <a:endParaRPr lang="de-DE" sz="1000" b="0" i="0" dirty="0" smtClean="0">
              <a:solidFill>
                <a:srgbClr val="404040"/>
              </a:solidFill>
            </a:endParaRPr>
          </a:p>
        </p:txBody>
      </p:sp>
    </p:spTree>
    <p:extLst>
      <p:ext uri="{BB962C8B-B14F-4D97-AF65-F5344CB8AC3E}">
        <p14:creationId xmlns:p14="http://schemas.microsoft.com/office/powerpoint/2010/main" val="24109483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Die Anwendung der Notfallmedikation war in der IND/GLY-Gruppe im Vergleich zur SFC-Gruppe in Woche 52 signifikant reduziert</a:t>
            </a:r>
          </a:p>
        </p:txBody>
      </p:sp>
      <p:graphicFrame>
        <p:nvGraphicFramePr>
          <p:cNvPr id="26" name="Content Placeholder 7"/>
          <p:cNvGraphicFramePr>
            <a:graphicFrameLocks/>
          </p:cNvGraphicFramePr>
          <p:nvPr>
            <p:extLst>
              <p:ext uri="{D42A27DB-BD31-4B8C-83A1-F6EECF244321}">
                <p14:modId xmlns:p14="http://schemas.microsoft.com/office/powerpoint/2010/main" val="1677370056"/>
              </p:ext>
            </p:extLst>
          </p:nvPr>
        </p:nvGraphicFramePr>
        <p:xfrm>
          <a:off x="827480" y="1683662"/>
          <a:ext cx="8065120" cy="4119562"/>
        </p:xfrm>
        <a:graphic>
          <a:graphicData uri="http://schemas.openxmlformats.org/drawingml/2006/chart">
            <c:chart xmlns:c="http://schemas.openxmlformats.org/drawingml/2006/chart" xmlns:r="http://schemas.openxmlformats.org/officeDocument/2006/relationships" r:id="rId2"/>
          </a:graphicData>
        </a:graphic>
      </p:graphicFrame>
      <p:sp>
        <p:nvSpPr>
          <p:cNvPr id="27" name="Rectangle 26"/>
          <p:cNvSpPr/>
          <p:nvPr/>
        </p:nvSpPr>
        <p:spPr>
          <a:xfrm>
            <a:off x="4197447" y="4484117"/>
            <a:ext cx="2030783" cy="30777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 = -0,25, P &lt; 0,001</a:t>
            </a:r>
          </a:p>
        </p:txBody>
      </p:sp>
      <p:sp>
        <p:nvSpPr>
          <p:cNvPr id="28" name="TextBox 27"/>
          <p:cNvSpPr txBox="1"/>
          <p:nvPr/>
        </p:nvSpPr>
        <p:spPr bwMode="auto">
          <a:xfrm rot="16200000">
            <a:off x="-1682060" y="3473103"/>
            <a:ext cx="4102101" cy="523220"/>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sz="1330" b="0" i="0" u="none" strike="noStrike" kern="1200" baseline="0">
                <a:solidFill>
                  <a:srgbClr val="000008"/>
                </a:solidFill>
                <a:latin typeface="+mn-lt"/>
                <a:ea typeface="+mn-ea"/>
                <a:cs typeface="+mn-cs"/>
              </a:defRPr>
            </a:pPr>
            <a:r>
              <a:rPr lang="de-DE" sz="1400" b="0" i="0" u="none" dirty="0" smtClean="0">
                <a:solidFill>
                  <a:srgbClr val="000008"/>
                </a:solidFill>
              </a:rPr>
              <a:t>Angepasste mittlere Veränderung gegenüber Baseline in der Anwendung der Notfallmedikation (Sprühstöße/Tag)</a:t>
            </a:r>
          </a:p>
        </p:txBody>
      </p:sp>
      <p:sp>
        <p:nvSpPr>
          <p:cNvPr id="29" name="TextBox 28"/>
          <p:cNvSpPr txBox="1"/>
          <p:nvPr/>
        </p:nvSpPr>
        <p:spPr bwMode="auto">
          <a:xfrm>
            <a:off x="917303" y="1628750"/>
            <a:ext cx="477718" cy="216937"/>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a:t>
            </a:r>
          </a:p>
        </p:txBody>
      </p:sp>
      <p:sp>
        <p:nvSpPr>
          <p:cNvPr id="30" name="TextBox 29"/>
          <p:cNvSpPr txBox="1"/>
          <p:nvPr/>
        </p:nvSpPr>
        <p:spPr bwMode="auto">
          <a:xfrm>
            <a:off x="806450" y="2251993"/>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-0,25</a:t>
            </a:r>
          </a:p>
        </p:txBody>
      </p:sp>
      <p:sp>
        <p:nvSpPr>
          <p:cNvPr id="31" name="TextBox 30"/>
          <p:cNvSpPr txBox="1"/>
          <p:nvPr/>
        </p:nvSpPr>
        <p:spPr bwMode="auto">
          <a:xfrm>
            <a:off x="806450" y="2873743"/>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-0,50</a:t>
            </a:r>
          </a:p>
        </p:txBody>
      </p:sp>
      <p:sp>
        <p:nvSpPr>
          <p:cNvPr id="32" name="TextBox 31"/>
          <p:cNvSpPr txBox="1"/>
          <p:nvPr/>
        </p:nvSpPr>
        <p:spPr bwMode="auto">
          <a:xfrm>
            <a:off x="806450" y="3495493"/>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-0,75</a:t>
            </a:r>
          </a:p>
        </p:txBody>
      </p:sp>
      <p:sp>
        <p:nvSpPr>
          <p:cNvPr id="33" name="TextBox 32"/>
          <p:cNvSpPr txBox="1"/>
          <p:nvPr/>
        </p:nvSpPr>
        <p:spPr bwMode="auto">
          <a:xfrm>
            <a:off x="806450" y="4117243"/>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-1,0</a:t>
            </a:r>
          </a:p>
        </p:txBody>
      </p:sp>
      <p:sp>
        <p:nvSpPr>
          <p:cNvPr id="34" name="TextBox 33"/>
          <p:cNvSpPr txBox="1"/>
          <p:nvPr/>
        </p:nvSpPr>
        <p:spPr bwMode="auto">
          <a:xfrm>
            <a:off x="806450" y="4738993"/>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-1,25</a:t>
            </a:r>
          </a:p>
        </p:txBody>
      </p:sp>
      <p:sp>
        <p:nvSpPr>
          <p:cNvPr id="35" name="TextBox 34"/>
          <p:cNvSpPr txBox="1"/>
          <p:nvPr/>
        </p:nvSpPr>
        <p:spPr bwMode="auto">
          <a:xfrm>
            <a:off x="806450" y="5360745"/>
            <a:ext cx="588571" cy="215444"/>
          </a:xfrm>
          <a:prstGeom prst="rect">
            <a:avLst/>
          </a:prstGeom>
          <a:noFill/>
        </p:spPr>
        <p:txBody>
          <a:bodyPr wrap="square" lIns="0" tIns="0" rIns="108000" bIns="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de-DE" sz="1400" b="0" i="0" u="none" dirty="0" smtClean="0">
                <a:solidFill>
                  <a:srgbClr val="404040"/>
                </a:solidFill>
              </a:rPr>
              <a:t>-1,5</a:t>
            </a:r>
          </a:p>
        </p:txBody>
      </p:sp>
      <p:sp>
        <p:nvSpPr>
          <p:cNvPr id="36" name="Content Placeholder 2"/>
          <p:cNvSpPr txBox="1">
            <a:spLocks/>
          </p:cNvSpPr>
          <p:nvPr/>
        </p:nvSpPr>
        <p:spPr>
          <a:xfrm>
            <a:off x="323511" y="5927338"/>
            <a:ext cx="8568209" cy="436973"/>
          </a:xfrm>
          <a:prstGeom prst="rect">
            <a:avLst/>
          </a:prstGeom>
        </p:spPr>
        <p:txBody>
          <a:bodyPr/>
          <a:lstStyle>
            <a:lvl1pPr marL="230188" indent="-230188" algn="l" rtl="0" eaLnBrk="0" fontAlgn="base" hangingPunct="0">
              <a:lnSpc>
                <a:spcPct val="100000"/>
              </a:lnSpc>
              <a:spcBef>
                <a:spcPts val="0"/>
              </a:spcBef>
              <a:spcAft>
                <a:spcPts val="600"/>
              </a:spcAft>
              <a:buClr>
                <a:srgbClr val="145477"/>
              </a:buClr>
              <a:buSzPct val="110000"/>
              <a:buFont typeface="Wingdings" pitchFamily="2" charset="2"/>
              <a:buChar char="§"/>
              <a:defRPr sz="1800">
                <a:solidFill>
                  <a:schemeClr val="tx1"/>
                </a:solidFill>
                <a:latin typeface="+mn-lt"/>
                <a:ea typeface="MS PGothic" pitchFamily="34" charset="-128"/>
                <a:cs typeface="+mn-cs"/>
              </a:defRPr>
            </a:lvl1pPr>
            <a:lvl2pPr marL="442913" indent="-206375" algn="l" rtl="0" eaLnBrk="0" fontAlgn="base" hangingPunct="0">
              <a:lnSpc>
                <a:spcPct val="100000"/>
              </a:lnSpc>
              <a:spcBef>
                <a:spcPts val="0"/>
              </a:spcBef>
              <a:spcAft>
                <a:spcPts val="600"/>
              </a:spcAft>
              <a:buClr>
                <a:schemeClr val="accent2"/>
              </a:buClr>
              <a:buSzPct val="90000"/>
              <a:buFont typeface="Arial" pitchFamily="34" charset="0"/>
              <a:buChar char="●"/>
              <a:defRPr sz="1800">
                <a:solidFill>
                  <a:schemeClr val="tx1"/>
                </a:solidFill>
                <a:latin typeface="+mn-lt"/>
                <a:ea typeface="MS PGothic" pitchFamily="34" charset="-128"/>
              </a:defRPr>
            </a:lvl2pPr>
            <a:lvl3pPr marL="677863" indent="-220663" algn="l" rtl="0" eaLnBrk="0" fontAlgn="base" hangingPunct="0">
              <a:lnSpc>
                <a:spcPct val="100000"/>
              </a:lnSpc>
              <a:spcBef>
                <a:spcPts val="0"/>
              </a:spcBef>
              <a:spcAft>
                <a:spcPts val="600"/>
              </a:spcAft>
              <a:buClr>
                <a:srgbClr val="A6A6A6"/>
              </a:buClr>
              <a:buFont typeface="Calibri" pitchFamily="34" charset="0"/>
              <a:buChar char="–"/>
              <a:defRPr sz="1800">
                <a:solidFill>
                  <a:schemeClr val="tx1"/>
                </a:solidFill>
                <a:latin typeface="+mn-lt"/>
                <a:ea typeface="MS PGothic" pitchFamily="34" charset="-128"/>
              </a:defRPr>
            </a:lvl3pPr>
            <a:lvl4pPr marL="862013" indent="-184150" algn="l" rtl="0" eaLnBrk="0" fontAlgn="base" hangingPunct="0">
              <a:lnSpc>
                <a:spcPct val="100000"/>
              </a:lnSpc>
              <a:spcBef>
                <a:spcPts val="0"/>
              </a:spcBef>
              <a:spcAft>
                <a:spcPts val="600"/>
              </a:spcAft>
              <a:buClr>
                <a:srgbClr val="145477"/>
              </a:buClr>
              <a:buSzPct val="90000"/>
              <a:buFont typeface="Arial" pitchFamily="34" charset="0"/>
              <a:buChar char="●"/>
              <a:defRPr sz="1800">
                <a:solidFill>
                  <a:schemeClr val="tx1"/>
                </a:solidFill>
                <a:latin typeface="+mn-lt"/>
                <a:ea typeface="MS PGothic" pitchFamily="34" charset="-128"/>
              </a:defRPr>
            </a:lvl4pPr>
            <a:lvl5pPr marL="1098550" indent="-220663" algn="l" rtl="0" eaLnBrk="0" fontAlgn="base" hangingPunct="0">
              <a:lnSpc>
                <a:spcPct val="100000"/>
              </a:lnSpc>
              <a:spcBef>
                <a:spcPts val="0"/>
              </a:spcBef>
              <a:spcAft>
                <a:spcPts val="600"/>
              </a:spcAft>
              <a:buClr>
                <a:schemeClr val="accent2"/>
              </a:buClr>
              <a:buChar char="»"/>
              <a:defRPr sz="1800">
                <a:solidFill>
                  <a:schemeClr val="tx1"/>
                </a:solidFill>
                <a:latin typeface="+mn-lt"/>
                <a:ea typeface="MS PGothic" pitchFamily="34" charset="-128"/>
              </a:defRPr>
            </a:lvl5pPr>
            <a:lvl6pPr marL="1362941" indent="-162117" algn="l" rtl="0" fontAlgn="base">
              <a:spcBef>
                <a:spcPct val="20000"/>
              </a:spcBef>
              <a:spcAft>
                <a:spcPct val="0"/>
              </a:spcAft>
              <a:buChar char="»"/>
              <a:defRPr sz="1400">
                <a:solidFill>
                  <a:schemeClr val="tx1"/>
                </a:solidFill>
                <a:latin typeface="+mn-lt"/>
              </a:defRPr>
            </a:lvl6pPr>
            <a:lvl7pPr marL="1816203" indent="-162117" algn="l" rtl="0" fontAlgn="base">
              <a:spcBef>
                <a:spcPct val="20000"/>
              </a:spcBef>
              <a:spcAft>
                <a:spcPct val="0"/>
              </a:spcAft>
              <a:buChar char="»"/>
              <a:defRPr sz="1400">
                <a:solidFill>
                  <a:schemeClr val="tx1"/>
                </a:solidFill>
                <a:latin typeface="+mn-lt"/>
              </a:defRPr>
            </a:lvl7pPr>
            <a:lvl8pPr marL="2269464" indent="-162117" algn="l" rtl="0" fontAlgn="base">
              <a:spcBef>
                <a:spcPct val="20000"/>
              </a:spcBef>
              <a:spcAft>
                <a:spcPct val="0"/>
              </a:spcAft>
              <a:buChar char="»"/>
              <a:defRPr sz="1400">
                <a:solidFill>
                  <a:schemeClr val="tx1"/>
                </a:solidFill>
                <a:latin typeface="+mn-lt"/>
              </a:defRPr>
            </a:lvl8pPr>
            <a:lvl9pPr marL="2722727" indent="-162117" algn="l" rtl="0" fontAlgn="base">
              <a:spcBef>
                <a:spcPct val="20000"/>
              </a:spcBef>
              <a:spcAft>
                <a:spcPct val="0"/>
              </a:spcAft>
              <a:buChar char="»"/>
              <a:defRPr sz="1400">
                <a:solidFill>
                  <a:schemeClr val="tx1"/>
                </a:solidFill>
                <a:latin typeface="+mn-lt"/>
              </a:defRPr>
            </a:lvl9pPr>
          </a:lstStyle>
          <a:p>
            <a:pPr>
              <a:spcBef>
                <a:spcPts val="600"/>
              </a:spcBef>
            </a:pPr>
            <a:r>
              <a:rPr lang="de-DE" sz="1400" b="1" i="0" dirty="0" smtClean="0">
                <a:solidFill>
                  <a:srgbClr val="404040"/>
                </a:solidFill>
              </a:rPr>
              <a:t>Anwendung der Notfallmedikation zur Baseline betrug in beiden Behandlungsgruppen im Durchschnitt 4 Sprühstöße pro Tag</a:t>
            </a:r>
          </a:p>
        </p:txBody>
      </p:sp>
      <p:sp>
        <p:nvSpPr>
          <p:cNvPr id="37" name="Rectangle 36"/>
          <p:cNvSpPr/>
          <p:nvPr/>
        </p:nvSpPr>
        <p:spPr>
          <a:xfrm>
            <a:off x="6156220" y="5140142"/>
            <a:ext cx="2697413" cy="261610"/>
          </a:xfrm>
          <a:prstGeom prst="rect">
            <a:avLst/>
          </a:prstGeom>
          <a:solidFill>
            <a:srgbClr val="FFFFFF"/>
          </a:solidFill>
          <a:ln>
            <a:noFill/>
          </a:ln>
        </p:spPr>
        <p:txBody>
          <a:bodyPr wrap="square">
            <a:spAutoFit/>
          </a:bodyPr>
          <a:lstStyle/>
          <a:p>
            <a:r>
              <a:rPr lang="de-DE" sz="1100" b="0" i="0" dirty="0" smtClean="0">
                <a:solidFill>
                  <a:srgbClr val="404040"/>
                </a:solidFill>
              </a:rPr>
              <a:t>SFC 50/500 μg zweimal tgl. (n=277)</a:t>
            </a:r>
          </a:p>
        </p:txBody>
      </p:sp>
    </p:spTree>
    <p:extLst>
      <p:ext uri="{BB962C8B-B14F-4D97-AF65-F5344CB8AC3E}">
        <p14:creationId xmlns:p14="http://schemas.microsoft.com/office/powerpoint/2010/main" val="2646088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IND/GLY wird gut vertragen und hat ein mit SFC vergleichbares Sicherheitsprofil, wobei es mit einer signifikant geringeren Inzidenz von Pneumonie assoziiert wird</a:t>
            </a:r>
          </a:p>
        </p:txBody>
      </p:sp>
      <p:graphicFrame>
        <p:nvGraphicFramePr>
          <p:cNvPr id="16" name="Table 15"/>
          <p:cNvGraphicFramePr>
            <a:graphicFrameLocks noGrp="1"/>
          </p:cNvGraphicFramePr>
          <p:nvPr>
            <p:extLst>
              <p:ext uri="{D42A27DB-BD31-4B8C-83A1-F6EECF244321}">
                <p14:modId xmlns:p14="http://schemas.microsoft.com/office/powerpoint/2010/main" val="1439371762"/>
              </p:ext>
            </p:extLst>
          </p:nvPr>
        </p:nvGraphicFramePr>
        <p:xfrm>
          <a:off x="251400" y="1518328"/>
          <a:ext cx="8679259" cy="4863082"/>
        </p:xfrm>
        <a:graphic>
          <a:graphicData uri="http://schemas.openxmlformats.org/drawingml/2006/table">
            <a:tbl>
              <a:tblPr>
                <a:tableStyleId>{5C22544A-7EE6-4342-B048-85BDC9FD1C3A}</a:tableStyleId>
              </a:tblPr>
              <a:tblGrid>
                <a:gridCol w="4430669"/>
                <a:gridCol w="2232310"/>
                <a:gridCol w="2016280"/>
              </a:tblGrid>
              <a:tr h="596689">
                <a:tc>
                  <a:txBody>
                    <a:bodyPr/>
                    <a:lstStyle/>
                    <a:p>
                      <a:pPr>
                        <a:lnSpc>
                          <a:spcPct val="115000"/>
                        </a:lnSpc>
                        <a:spcAft>
                          <a:spcPts val="0"/>
                        </a:spcAft>
                      </a:pPr>
                      <a:r>
                        <a:rPr lang="en" sz="1000" dirty="0" smtClean="0">
                          <a:solidFill>
                            <a:schemeClr val="tx1"/>
                          </a:solidFill>
                        </a:rPr>
                        <a:t/>
                      </a:r>
                      <a:br>
                        <a:rPr lang="en" sz="1000" dirty="0" smtClean="0">
                          <a:solidFill>
                            <a:schemeClr val="tx1"/>
                          </a:solidFill>
                        </a:rPr>
                      </a:br>
                      <a:r>
                        <a:rPr lang="de-DE" sz="1000" b="1" i="0" dirty="0" smtClean="0">
                          <a:solidFill>
                            <a:schemeClr val="tx1"/>
                          </a:solidFill>
                        </a:rPr>
                        <a:t>Variable</a:t>
                      </a:r>
                    </a:p>
                  </a:txBody>
                  <a:tcPr marL="44450" marR="44450" marT="9525" marB="0" anchor="ctr">
                    <a:solidFill>
                      <a:schemeClr val="accent2"/>
                    </a:solidFill>
                  </a:tcPr>
                </a:tc>
                <a:tc>
                  <a:txBody>
                    <a:bodyPr/>
                    <a:lstStyle/>
                    <a:p>
                      <a:pPr algn="ctr">
                        <a:lnSpc>
                          <a:spcPct val="115000"/>
                        </a:lnSpc>
                        <a:spcAft>
                          <a:spcPts val="0"/>
                        </a:spcAft>
                      </a:pPr>
                      <a:r>
                        <a:rPr lang="de-DE" sz="1000" b="1" i="0" dirty="0" smtClean="0">
                          <a:solidFill>
                            <a:schemeClr val="tx1"/>
                          </a:solidFill>
                        </a:rPr>
                        <a:t>IND/GLY 110/50 μg einmal tgl.</a:t>
                      </a:r>
                      <a:r>
                        <a:rPr lang="en" sz="1000" dirty="0" smtClean="0">
                          <a:solidFill>
                            <a:schemeClr val="tx1"/>
                          </a:solidFill>
                        </a:rPr>
                        <a:t/>
                      </a:r>
                      <a:br>
                        <a:rPr lang="en" sz="1000" dirty="0" smtClean="0">
                          <a:solidFill>
                            <a:schemeClr val="tx1"/>
                          </a:solidFill>
                        </a:rPr>
                      </a:br>
                      <a:r>
                        <a:rPr lang="de-DE" sz="1000" b="1" i="0" dirty="0" smtClean="0">
                          <a:solidFill>
                            <a:schemeClr val="tx1"/>
                          </a:solidFill>
                        </a:rPr>
                        <a:t>(N=1.678)</a:t>
                      </a:r>
                    </a:p>
                  </a:txBody>
                  <a:tcPr marL="44450" marR="44450" marT="9525" marB="0" anchor="ctr">
                    <a:solidFill>
                      <a:schemeClr val="accent2"/>
                    </a:solidFill>
                  </a:tcPr>
                </a:tc>
                <a:tc>
                  <a:txBody>
                    <a:bodyPr/>
                    <a:lstStyle/>
                    <a:p>
                      <a:pPr algn="ctr">
                        <a:lnSpc>
                          <a:spcPct val="115000"/>
                        </a:lnSpc>
                        <a:spcAft>
                          <a:spcPts val="0"/>
                        </a:spcAft>
                      </a:pPr>
                      <a:r>
                        <a:rPr lang="de-DE" sz="1000" b="1" i="0" dirty="0" smtClean="0">
                          <a:solidFill>
                            <a:schemeClr val="tx1"/>
                          </a:solidFill>
                        </a:rPr>
                        <a:t>SFC 50/500 μg zweimal tgl.</a:t>
                      </a:r>
                    </a:p>
                    <a:p>
                      <a:pPr algn="ctr">
                        <a:lnSpc>
                          <a:spcPct val="115000"/>
                        </a:lnSpc>
                        <a:spcAft>
                          <a:spcPts val="0"/>
                        </a:spcAft>
                      </a:pPr>
                      <a:r>
                        <a:rPr lang="de-DE" sz="1000" b="1" i="0" dirty="0" smtClean="0">
                          <a:solidFill>
                            <a:schemeClr val="tx1"/>
                          </a:solidFill>
                        </a:rPr>
                        <a:t>(N=1.680)</a:t>
                      </a:r>
                    </a:p>
                  </a:txBody>
                  <a:tcPr marL="44450" marR="44450" marT="9525" marB="0" anchor="ctr">
                    <a:solidFill>
                      <a:schemeClr val="accent2"/>
                    </a:solidFill>
                  </a:tcPr>
                </a:tc>
              </a:tr>
              <a:tr h="244274">
                <a:tc>
                  <a:txBody>
                    <a:bodyPr/>
                    <a:lstStyle/>
                    <a:p>
                      <a:pPr>
                        <a:lnSpc>
                          <a:spcPct val="115000"/>
                        </a:lnSpc>
                        <a:spcAft>
                          <a:spcPts val="0"/>
                        </a:spcAft>
                      </a:pPr>
                      <a:endParaRPr lang="en-GB" sz="1000" b="1" dirty="0">
                        <a:solidFill>
                          <a:schemeClr val="tx1"/>
                        </a:solidFill>
                        <a:effectLst/>
                        <a:latin typeface="Calibri" panose="020F0502020204030204" pitchFamily="34" charset="0"/>
                      </a:endParaRPr>
                    </a:p>
                  </a:txBody>
                  <a:tcPr marL="44450" marR="44450" marT="9525" marB="0" anchor="ctr">
                    <a:solidFill>
                      <a:schemeClr val="accent2"/>
                    </a:solidFill>
                  </a:tcPr>
                </a:tc>
                <a:tc gridSpan="2">
                  <a:txBody>
                    <a:bodyPr/>
                    <a:lstStyle/>
                    <a:p>
                      <a:pPr algn="ctr">
                        <a:lnSpc>
                          <a:spcPct val="115000"/>
                        </a:lnSpc>
                        <a:spcAft>
                          <a:spcPts val="0"/>
                        </a:spcAft>
                      </a:pPr>
                      <a:r>
                        <a:rPr lang="de-DE" sz="1000" b="1" i="0" dirty="0" smtClean="0">
                          <a:solidFill>
                            <a:schemeClr val="tx1"/>
                          </a:solidFill>
                          <a:latin typeface="Calibri" pitchFamily="18" charset="0"/>
                        </a:rPr>
                        <a:t>Anzahl (Prozent)</a:t>
                      </a:r>
                    </a:p>
                  </a:txBody>
                  <a:tcPr marL="44450" marR="44450" marT="9525" marB="0" anchor="ctr">
                    <a:solidFill>
                      <a:schemeClr val="accent2"/>
                    </a:solidFill>
                  </a:tcPr>
                </a:tc>
                <a:tc hMerge="1">
                  <a:txBody>
                    <a:bodyPr/>
                    <a:lstStyle/>
                    <a:p>
                      <a:pPr algn="ctr">
                        <a:lnSpc>
                          <a:spcPct val="115000"/>
                        </a:lnSpc>
                        <a:spcAft>
                          <a:spcPts val="0"/>
                        </a:spcAft>
                      </a:pPr>
                      <a:endParaRPr lang="en-GB" sz="1400" b="1" dirty="0">
                        <a:solidFill>
                          <a:schemeClr val="bg1"/>
                        </a:solidFill>
                        <a:effectLst/>
                        <a:latin typeface="Calibri" panose="020F0502020204030204" pitchFamily="34" charset="0"/>
                      </a:endParaRPr>
                    </a:p>
                  </a:txBody>
                  <a:tcPr marL="44450" marR="44450" marT="9525" marB="0" anchor="b">
                    <a:solidFill>
                      <a:schemeClr val="accent1"/>
                    </a:solidFill>
                  </a:tcPr>
                </a:tc>
              </a:tr>
              <a:tr h="180231">
                <a:tc>
                  <a:txBody>
                    <a:bodyPr/>
                    <a:lstStyle/>
                    <a:p>
                      <a:pPr>
                        <a:lnSpc>
                          <a:spcPct val="115000"/>
                        </a:lnSpc>
                        <a:spcAft>
                          <a:spcPts val="0"/>
                        </a:spcAft>
                      </a:pPr>
                      <a:r>
                        <a:rPr lang="de-DE" sz="1000" b="1" i="0" dirty="0" smtClean="0">
                          <a:solidFill>
                            <a:srgbClr val="404040"/>
                          </a:solidFill>
                        </a:rPr>
                        <a:t>Patienten mit </a:t>
                      </a:r>
                      <a:r>
                        <a:rPr lang="de-DE" sz="1000" b="1" i="0" u="none" dirty="0" smtClean="0">
                          <a:solidFill>
                            <a:srgbClr val="404040"/>
                          </a:solidFill>
                        </a:rPr>
                        <a:t>≥ 1 unerwünschten Ereignis</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1.459 (86,9)</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1.498 (89,2)</a:t>
                      </a:r>
                    </a:p>
                  </a:txBody>
                  <a:tcPr marL="44450" marR="44450" marT="9525" marB="0" anchor="ctr">
                    <a:solidFill>
                      <a:schemeClr val="tx2">
                        <a:lumMod val="40000"/>
                        <a:lumOff val="60000"/>
                      </a:schemeClr>
                    </a:solidFill>
                  </a:tcPr>
                </a:tc>
              </a:tr>
              <a:tr h="362942">
                <a:tc>
                  <a:txBody>
                    <a:bodyPr/>
                    <a:lstStyle/>
                    <a:p>
                      <a:pPr>
                        <a:lnSpc>
                          <a:spcPct val="115000"/>
                        </a:lnSpc>
                        <a:spcAft>
                          <a:spcPts val="0"/>
                        </a:spcAft>
                      </a:pPr>
                      <a:r>
                        <a:rPr lang="de-DE" sz="1000" b="1" i="0" dirty="0" smtClean="0">
                          <a:solidFill>
                            <a:srgbClr val="404040"/>
                          </a:solidFill>
                        </a:rPr>
                        <a:t>Unerwünschte Ereignisse, die bei ≥ 3 % der Patienten in jeder der Behandlungsgruppen auftraten</a:t>
                      </a:r>
                      <a:r>
                        <a:rPr lang="de-DE" sz="1000" b="1" i="0" baseline="30000" dirty="0" smtClean="0">
                          <a:solidFill>
                            <a:srgbClr val="404040"/>
                          </a:solidFill>
                        </a:rPr>
                        <a:t>†</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en-US" sz="1000" dirty="0">
                          <a:effectLst/>
                        </a:rPr>
                        <a:t> </a:t>
                      </a:r>
                      <a:endParaRPr lang="en-GB" sz="1000" dirty="0">
                        <a:effectLst/>
                        <a:latin typeface="Calibri" panose="020F0502020204030204" pitchFamily="34" charset="0"/>
                      </a:endParaRP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en-US" sz="1000">
                          <a:effectLst/>
                        </a:rPr>
                        <a:t> </a:t>
                      </a:r>
                      <a:endParaRPr lang="en-GB" sz="1000">
                        <a:effectLst/>
                        <a:latin typeface="Calibri" panose="020F0502020204030204" pitchFamily="34" charset="0"/>
                      </a:endParaRPr>
                    </a:p>
                  </a:txBody>
                  <a:tcPr marL="38100" marR="38100" marT="9525" marB="0" anchor="ctr">
                    <a:solidFill>
                      <a:schemeClr val="tx2">
                        <a:lumMod val="40000"/>
                        <a:lumOff val="60000"/>
                      </a:schemeClr>
                    </a:solidFill>
                  </a:tcPr>
                </a:tc>
              </a:tr>
              <a:tr h="195530">
                <a:tc>
                  <a:txBody>
                    <a:bodyPr/>
                    <a:lstStyle/>
                    <a:p>
                      <a:pPr>
                        <a:lnSpc>
                          <a:spcPct val="115000"/>
                        </a:lnSpc>
                        <a:spcAft>
                          <a:spcPts val="0"/>
                        </a:spcAft>
                      </a:pPr>
                      <a:r>
                        <a:rPr lang="de-DE" sz="1000" b="1" i="0" dirty="0" smtClean="0">
                          <a:solidFill>
                            <a:srgbClr val="404040"/>
                          </a:solidFill>
                        </a:rPr>
                        <a:t>     Verschlechterung der chronisch-obstruktiven Lungenerkrankung</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1.299 (77,4)</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1.374 (81,8)</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Nasopharyngitis</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197 (11,7)</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195 (11,6)</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Virale Infektion der oberen Atemwege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132 (7,9)</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138 (8,2)</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Bakterielle Infektion der oberen Atemwege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125 (7,4)</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168 (10,0)</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Infektion der unteren Atemwege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82 (4,9)</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98 (5,8)</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Infektion der oberen Atemwege</a:t>
                      </a:r>
                      <a:r>
                        <a:rPr lang="de-DE" sz="1000" b="1" i="0" baseline="30000" dirty="0" smtClean="0">
                          <a:solidFill>
                            <a:srgbClr val="404040"/>
                          </a:solidFill>
                        </a:rPr>
                        <a:t>‡</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81 (4,8)</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83 (4,9)</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Lungenentzündung</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53 (3,2)</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80 (4,8)*</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Husten</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50 (3,0)</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51 (3,0)</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Dyspnoe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49 (2,9)</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51 (3,0)</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Grippe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35 (2,1)</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56 (3,3)</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     Orale Candidose</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20 (1,2)</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71 (4,2)</a:t>
                      </a:r>
                    </a:p>
                  </a:txBody>
                  <a:tcPr marL="38100" marR="3810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Schwerwiegende unerwünschte Ereignisse</a:t>
                      </a:r>
                      <a:r>
                        <a:rPr lang="de-DE" sz="1000" b="1" i="0" baseline="30000" dirty="0" smtClean="0">
                          <a:solidFill>
                            <a:srgbClr val="404040"/>
                          </a:solidFill>
                        </a:rPr>
                        <a:t>§</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308 (18,4)</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334 (19,9)</a:t>
                      </a:r>
                    </a:p>
                  </a:txBody>
                  <a:tcPr marL="44450" marR="44450" marT="9525" marB="0" anchor="ctr">
                    <a:solidFill>
                      <a:schemeClr val="tx2">
                        <a:lumMod val="40000"/>
                        <a:lumOff val="60000"/>
                      </a:schemeClr>
                    </a:solidFill>
                  </a:tcPr>
                </a:tc>
              </a:tr>
              <a:tr h="180231">
                <a:tc>
                  <a:txBody>
                    <a:bodyPr/>
                    <a:lstStyle/>
                    <a:p>
                      <a:pPr>
                        <a:lnSpc>
                          <a:spcPct val="115000"/>
                        </a:lnSpc>
                        <a:spcAft>
                          <a:spcPts val="0"/>
                        </a:spcAft>
                      </a:pPr>
                      <a:r>
                        <a:rPr lang="de-DE" sz="1000" b="1" i="0" dirty="0" smtClean="0">
                          <a:solidFill>
                            <a:srgbClr val="404040"/>
                          </a:solidFill>
                        </a:rPr>
                        <a:t>Tod</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24 (1,4)</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24 (1,4)</a:t>
                      </a:r>
                    </a:p>
                  </a:txBody>
                  <a:tcPr marL="44450" marR="44450" marT="9525" marB="0" anchor="ctr">
                    <a:solidFill>
                      <a:schemeClr val="tx2">
                        <a:lumMod val="40000"/>
                        <a:lumOff val="60000"/>
                      </a:schemeClr>
                    </a:solidFill>
                  </a:tcPr>
                </a:tc>
              </a:tr>
              <a:tr h="353814">
                <a:tc>
                  <a:txBody>
                    <a:bodyPr/>
                    <a:lstStyle/>
                    <a:p>
                      <a:pPr>
                        <a:lnSpc>
                          <a:spcPct val="115000"/>
                        </a:lnSpc>
                        <a:spcAft>
                          <a:spcPts val="0"/>
                        </a:spcAft>
                      </a:pPr>
                      <a:r>
                        <a:rPr lang="de-DE" sz="1000" b="1" i="0" dirty="0" smtClean="0">
                          <a:solidFill>
                            <a:srgbClr val="404040"/>
                          </a:solidFill>
                        </a:rPr>
                        <a:t>Patienten, die die Behandlung wegen einem unerwünschten Ereignis abbrachen</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126 (7,5)</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143 (8,5)</a:t>
                      </a:r>
                    </a:p>
                  </a:txBody>
                  <a:tcPr marL="44450" marR="44450" marT="9525" marB="0" anchor="ctr">
                    <a:solidFill>
                      <a:schemeClr val="tx2">
                        <a:lumMod val="40000"/>
                        <a:lumOff val="60000"/>
                      </a:schemeClr>
                    </a:solidFill>
                  </a:tcPr>
                </a:tc>
              </a:tr>
              <a:tr h="353814">
                <a:tc>
                  <a:txBody>
                    <a:bodyPr/>
                    <a:lstStyle/>
                    <a:p>
                      <a:pPr>
                        <a:lnSpc>
                          <a:spcPct val="115000"/>
                        </a:lnSpc>
                        <a:spcAft>
                          <a:spcPts val="0"/>
                        </a:spcAft>
                      </a:pPr>
                      <a:r>
                        <a:rPr lang="de-DE" sz="1000" b="1" i="0" dirty="0" smtClean="0">
                          <a:solidFill>
                            <a:srgbClr val="404040"/>
                          </a:solidFill>
                        </a:rPr>
                        <a:t>Patienten, die die Behandlung wegen einem schwerwiegenden unerwünschten Ereignis abbrachen</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85 (5,1)</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87 (5,2)</a:t>
                      </a:r>
                    </a:p>
                  </a:txBody>
                  <a:tcPr marL="44450" marR="44450" marT="9525" marB="0" anchor="ctr">
                    <a:solidFill>
                      <a:schemeClr val="tx2">
                        <a:lumMod val="40000"/>
                        <a:lumOff val="60000"/>
                      </a:schemeClr>
                    </a:solidFill>
                  </a:tcPr>
                </a:tc>
              </a:tr>
              <a:tr h="353814">
                <a:tc>
                  <a:txBody>
                    <a:bodyPr/>
                    <a:lstStyle/>
                    <a:p>
                      <a:pPr>
                        <a:lnSpc>
                          <a:spcPct val="115000"/>
                        </a:lnSpc>
                        <a:spcAft>
                          <a:spcPts val="0"/>
                        </a:spcAft>
                      </a:pPr>
                      <a:r>
                        <a:rPr lang="de-DE" sz="1000" b="1" i="0" dirty="0" smtClean="0">
                          <a:solidFill>
                            <a:srgbClr val="404040"/>
                          </a:solidFill>
                        </a:rPr>
                        <a:t>Patienten, die die Behandlung wegen einem nicht schwerwiegenden unerwünschten Ereignis abbrachen</a:t>
                      </a:r>
                    </a:p>
                  </a:txBody>
                  <a:tcPr marL="0" marR="0" marT="0"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49 (2,9)</a:t>
                      </a:r>
                    </a:p>
                  </a:txBody>
                  <a:tcPr marL="38100" marR="38100" marT="9525" marB="0" anchor="ctr">
                    <a:solidFill>
                      <a:schemeClr val="tx2">
                        <a:lumMod val="40000"/>
                        <a:lumOff val="60000"/>
                      </a:schemeClr>
                    </a:solidFill>
                  </a:tcPr>
                </a:tc>
                <a:tc>
                  <a:txBody>
                    <a:bodyPr/>
                    <a:lstStyle/>
                    <a:p>
                      <a:pPr algn="ctr">
                        <a:lnSpc>
                          <a:spcPct val="115000"/>
                        </a:lnSpc>
                        <a:spcAft>
                          <a:spcPts val="0"/>
                        </a:spcAft>
                      </a:pPr>
                      <a:r>
                        <a:rPr lang="de-DE" sz="1000" b="0" i="0" dirty="0" smtClean="0">
                          <a:solidFill>
                            <a:srgbClr val="404040"/>
                          </a:solidFill>
                        </a:rPr>
                        <a:t>70 (4,2)</a:t>
                      </a:r>
                    </a:p>
                  </a:txBody>
                  <a:tcPr marL="44450" marR="44450" marT="9525" marB="0" anchor="ctr">
                    <a:solidFill>
                      <a:schemeClr val="tx2">
                        <a:lumMod val="40000"/>
                        <a:lumOff val="60000"/>
                      </a:schemeClr>
                    </a:solidFill>
                  </a:tcPr>
                </a:tc>
              </a:tr>
            </a:tbl>
          </a:graphicData>
        </a:graphic>
      </p:graphicFrame>
    </p:spTree>
    <p:extLst>
      <p:ext uri="{BB962C8B-B14F-4D97-AF65-F5344CB8AC3E}">
        <p14:creationId xmlns:p14="http://schemas.microsoft.com/office/powerpoint/2010/main" val="39488034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object 7"/>
          <p:cNvSpPr txBox="1"/>
          <p:nvPr/>
        </p:nvSpPr>
        <p:spPr>
          <a:xfrm>
            <a:off x="2708658" y="6670714"/>
            <a:ext cx="5634617" cy="153888"/>
          </a:xfrm>
          <a:prstGeom prst="rect">
            <a:avLst/>
          </a:prstGeom>
        </p:spPr>
        <p:txBody>
          <a:bodyPr vert="horz" wrap="square" lIns="0" tIns="0" rIns="0" bIns="0" rtlCol="0">
            <a:spAutoFit/>
          </a:bodyPr>
          <a:lstStyle/>
          <a:p>
            <a:pPr marL="6350" defTabSz="228600" fontAlgn="auto">
              <a:spcBef>
                <a:spcPts val="0"/>
              </a:spcBef>
              <a:spcAft>
                <a:spcPts val="0"/>
              </a:spcAft>
            </a:pPr>
            <a:r>
              <a:rPr lang="en-US" sz="1000" dirty="0" err="1">
                <a:solidFill>
                  <a:schemeClr val="tx1"/>
                </a:solidFill>
              </a:rPr>
              <a:t>Wedzicha</a:t>
            </a:r>
            <a:r>
              <a:rPr lang="en-US" sz="1000" dirty="0">
                <a:solidFill>
                  <a:schemeClr val="tx1"/>
                </a:solidFill>
              </a:rPr>
              <a:t> JA et al. N </a:t>
            </a:r>
            <a:r>
              <a:rPr lang="en-US" sz="1000" dirty="0" err="1">
                <a:solidFill>
                  <a:schemeClr val="tx1"/>
                </a:solidFill>
              </a:rPr>
              <a:t>Engl</a:t>
            </a:r>
            <a:r>
              <a:rPr lang="en-US" sz="1000" dirty="0">
                <a:solidFill>
                  <a:schemeClr val="tx1"/>
                </a:solidFill>
              </a:rPr>
              <a:t> J Med 2016; 374: </a:t>
            </a:r>
            <a:r>
              <a:rPr lang="en-US" sz="1000" dirty="0" smtClean="0">
                <a:solidFill>
                  <a:schemeClr val="tx1"/>
                </a:solidFill>
              </a:rPr>
              <a:t>2222-2234</a:t>
            </a:r>
            <a:endParaRPr lang="de-DE" sz="1000" dirty="0">
              <a:solidFill>
                <a:schemeClr val="tx1"/>
              </a:solidFill>
            </a:endParaRPr>
          </a:p>
        </p:txBody>
      </p:sp>
      <p:sp>
        <p:nvSpPr>
          <p:cNvPr id="16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DE" sz="2000" dirty="0">
                <a:solidFill>
                  <a:srgbClr val="145477"/>
                </a:solidFill>
              </a:rPr>
              <a:t>Die Anzahl der Todesfälle betrug 24 (1,4 %) in beiden Gruppen, wobei Todesfälle aufgrund respiratorischer oder kardiovaskulärer Ursache am häufigsten waren </a:t>
            </a:r>
          </a:p>
        </p:txBody>
      </p:sp>
      <p:graphicFrame>
        <p:nvGraphicFramePr>
          <p:cNvPr id="5" name="Table 4"/>
          <p:cNvGraphicFramePr>
            <a:graphicFrameLocks noGrp="1"/>
          </p:cNvGraphicFramePr>
          <p:nvPr>
            <p:extLst>
              <p:ext uri="{D42A27DB-BD31-4B8C-83A1-F6EECF244321}">
                <p14:modId xmlns:p14="http://schemas.microsoft.com/office/powerpoint/2010/main" val="1200914056"/>
              </p:ext>
            </p:extLst>
          </p:nvPr>
        </p:nvGraphicFramePr>
        <p:xfrm>
          <a:off x="35370" y="1479380"/>
          <a:ext cx="9001250" cy="5320588"/>
        </p:xfrm>
        <a:graphic>
          <a:graphicData uri="http://schemas.openxmlformats.org/drawingml/2006/table">
            <a:tbl>
              <a:tblPr firstRow="1" firstCol="1" bandRow="1">
                <a:tableStyleId>{5C22544A-7EE6-4342-B048-85BDC9FD1C3A}</a:tableStyleId>
              </a:tblPr>
              <a:tblGrid>
                <a:gridCol w="4712580"/>
                <a:gridCol w="2144569"/>
                <a:gridCol w="2144101"/>
              </a:tblGrid>
              <a:tr h="535138">
                <a:tc>
                  <a:txBody>
                    <a:bodyPr/>
                    <a:lstStyle/>
                    <a:p>
                      <a:pPr marL="52070" algn="ctr">
                        <a:lnSpc>
                          <a:spcPct val="100000"/>
                        </a:lnSpc>
                        <a:spcAft>
                          <a:spcPts val="0"/>
                        </a:spcAft>
                      </a:pPr>
                      <a:r>
                        <a:rPr lang="de-DE" sz="1200" b="1" i="0" dirty="0" smtClean="0">
                          <a:solidFill>
                            <a:schemeClr val="tx1"/>
                          </a:solidFill>
                        </a:rPr>
                        <a:t>Kategorie Hauptursache für den Tod, n (%)</a:t>
                      </a:r>
                    </a:p>
                  </a:txBody>
                  <a:tcPr marL="21480" marR="21480" marT="0" marB="0" anchor="ctr">
                    <a:solidFill>
                      <a:schemeClr val="accent2"/>
                    </a:solidFill>
                  </a:tcPr>
                </a:tc>
                <a:tc>
                  <a:txBody>
                    <a:bodyPr/>
                    <a:lstStyle/>
                    <a:p>
                      <a:pPr marL="52070" algn="ctr">
                        <a:lnSpc>
                          <a:spcPct val="100000"/>
                        </a:lnSpc>
                        <a:spcAft>
                          <a:spcPts val="0"/>
                        </a:spcAft>
                      </a:pPr>
                      <a:r>
                        <a:rPr lang="de-DE" sz="1200" b="1" i="0" dirty="0" smtClean="0">
                          <a:solidFill>
                            <a:schemeClr val="tx1"/>
                          </a:solidFill>
                        </a:rPr>
                        <a:t>IND/GLY 110/50 μg einmal tgl.</a:t>
                      </a:r>
                      <a:r>
                        <a:rPr lang="en" sz="1200" dirty="0" smtClean="0">
                          <a:solidFill>
                            <a:schemeClr val="tx1"/>
                          </a:solidFill>
                        </a:rPr>
                        <a:t/>
                      </a:r>
                      <a:br>
                        <a:rPr lang="en" sz="1200" dirty="0" smtClean="0">
                          <a:solidFill>
                            <a:schemeClr val="tx1"/>
                          </a:solidFill>
                        </a:rPr>
                      </a:br>
                      <a:r>
                        <a:rPr lang="de-DE" sz="1200" b="1" i="0" dirty="0" smtClean="0">
                          <a:solidFill>
                            <a:schemeClr val="tx1"/>
                          </a:solidFill>
                        </a:rPr>
                        <a:t>(N=1.678)</a:t>
                      </a:r>
                    </a:p>
                  </a:txBody>
                  <a:tcPr marL="21480" marR="21480" marT="0" marB="0" anchor="ctr">
                    <a:solidFill>
                      <a:schemeClr val="accent2"/>
                    </a:solidFill>
                  </a:tcPr>
                </a:tc>
                <a:tc>
                  <a:txBody>
                    <a:bodyPr/>
                    <a:lstStyle/>
                    <a:p>
                      <a:pPr marL="52070" algn="ctr">
                        <a:lnSpc>
                          <a:spcPct val="100000"/>
                        </a:lnSpc>
                        <a:spcAft>
                          <a:spcPts val="0"/>
                        </a:spcAft>
                      </a:pPr>
                      <a:r>
                        <a:rPr lang="de-DE" sz="1200" b="1" i="0" dirty="0" smtClean="0">
                          <a:solidFill>
                            <a:schemeClr val="tx1"/>
                          </a:solidFill>
                        </a:rPr>
                        <a:t>SFC 50/500 μg zweimal tgl.</a:t>
                      </a:r>
                      <a:r>
                        <a:rPr lang="en" sz="1200" dirty="0" smtClean="0">
                          <a:solidFill>
                            <a:schemeClr val="tx1"/>
                          </a:solidFill>
                        </a:rPr>
                        <a:t/>
                      </a:r>
                      <a:br>
                        <a:rPr lang="en" sz="1200" dirty="0" smtClean="0">
                          <a:solidFill>
                            <a:schemeClr val="tx1"/>
                          </a:solidFill>
                        </a:rPr>
                      </a:br>
                      <a:r>
                        <a:rPr lang="de-DE" sz="1200" b="1" i="0" dirty="0" smtClean="0">
                          <a:solidFill>
                            <a:schemeClr val="tx1"/>
                          </a:solidFill>
                        </a:rPr>
                        <a:t>(N=1.680)</a:t>
                      </a:r>
                    </a:p>
                  </a:txBody>
                  <a:tcPr marL="21480" marR="21480" marT="0" marB="0" anchor="ctr">
                    <a:solidFill>
                      <a:schemeClr val="accent2"/>
                    </a:solidFill>
                  </a:tcPr>
                </a:tc>
              </a:tr>
              <a:tr h="178379">
                <a:tc>
                  <a:txBody>
                    <a:bodyPr/>
                    <a:lstStyle/>
                    <a:p>
                      <a:pPr marL="52070" algn="ctr">
                        <a:lnSpc>
                          <a:spcPct val="100000"/>
                        </a:lnSpc>
                        <a:spcAft>
                          <a:spcPts val="0"/>
                        </a:spcAft>
                      </a:pPr>
                      <a:r>
                        <a:rPr lang="de-DE" sz="1100" b="1" i="0" dirty="0" smtClean="0">
                          <a:solidFill>
                            <a:srgbClr val="404040"/>
                          </a:solidFill>
                        </a:rPr>
                        <a:t>Anzahl von Todesfällen</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24 (1,4)</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24 (1,4)</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Krebs</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Anderer Krebs ‒ akute myeloische Leukämie</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356759">
                <a:tc>
                  <a:txBody>
                    <a:bodyPr/>
                    <a:lstStyle/>
                    <a:p>
                      <a:pPr marL="52070" algn="ctr">
                        <a:lnSpc>
                          <a:spcPct val="100000"/>
                        </a:lnSpc>
                        <a:spcAft>
                          <a:spcPts val="0"/>
                        </a:spcAft>
                      </a:pPr>
                      <a:r>
                        <a:rPr lang="de-DE" sz="1100" b="1" i="0" dirty="0" smtClean="0">
                          <a:solidFill>
                            <a:srgbClr val="404040"/>
                          </a:solidFill>
                        </a:rPr>
                        <a:t>     Anderer Krebs ‒ Karzinom mit unbekanntem Primärkarzinom</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Anderer Krebs ‒ hypopharyngeal</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Kardiovaskulär</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9 (0,5)</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11 (0,7)</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Tödlicher MI</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356759">
                <a:tc>
                  <a:txBody>
                    <a:bodyPr/>
                    <a:lstStyle/>
                    <a:p>
                      <a:pPr marL="52070" algn="ctr">
                        <a:lnSpc>
                          <a:spcPct val="100000"/>
                        </a:lnSpc>
                        <a:spcAft>
                          <a:spcPts val="0"/>
                        </a:spcAft>
                      </a:pPr>
                      <a:r>
                        <a:rPr lang="de-DE" sz="1100" b="1" i="0" dirty="0" smtClean="0">
                          <a:solidFill>
                            <a:srgbClr val="404040"/>
                          </a:solidFill>
                        </a:rPr>
                        <a:t>     Tödlicher Schlaganfall ‒ ischämisch mit hämorrhagischer Konversion</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Tod, vermutlich kardiovaskuläre Ursache</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Vermuteter plötzlicher Tod</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Pumpenversagen</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45166">
                <a:tc>
                  <a:txBody>
                    <a:bodyPr/>
                    <a:lstStyle/>
                    <a:p>
                      <a:pPr marL="52070" algn="ctr">
                        <a:lnSpc>
                          <a:spcPct val="100000"/>
                        </a:lnSpc>
                        <a:spcAft>
                          <a:spcPts val="0"/>
                        </a:spcAft>
                      </a:pPr>
                      <a:r>
                        <a:rPr lang="de-DE" sz="1100" b="1" i="0" dirty="0" smtClean="0">
                          <a:solidFill>
                            <a:srgbClr val="404040"/>
                          </a:solidFill>
                        </a:rPr>
                        <a:t>     Plötzlicher Tod ‒ letzter Besuch zwischen 1 und 24 Stunden</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Plötzlicher Tod ‒ innerhalb 1 Stunde bezeugt</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5 (0,3)</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Unschlüssig</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Unschlüssig</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Sonstiges</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Unfall</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336712">
                <a:tc>
                  <a:txBody>
                    <a:bodyPr/>
                    <a:lstStyle/>
                    <a:p>
                      <a:pPr marL="52070" algn="ctr">
                        <a:lnSpc>
                          <a:spcPct val="100000"/>
                        </a:lnSpc>
                        <a:spcAft>
                          <a:spcPts val="0"/>
                        </a:spcAft>
                      </a:pPr>
                      <a:r>
                        <a:rPr lang="de-DE" sz="1100" b="1" i="0" dirty="0" smtClean="0">
                          <a:solidFill>
                            <a:srgbClr val="404040"/>
                          </a:solidFill>
                        </a:rPr>
                        <a:t>     Sonstige ‒ nicht-kardiovaskulärer Eingriff (postoperative </a:t>
                      </a:r>
                    </a:p>
                    <a:p>
                      <a:pPr marL="52070" algn="ctr">
                        <a:lnSpc>
                          <a:spcPct val="100000"/>
                        </a:lnSpc>
                        <a:spcAft>
                          <a:spcPts val="0"/>
                        </a:spcAft>
                      </a:pPr>
                      <a:r>
                        <a:rPr lang="de-DE" sz="1100" b="1" i="0" dirty="0" smtClean="0">
                          <a:solidFill>
                            <a:srgbClr val="404040"/>
                          </a:solidFill>
                        </a:rPr>
                        <a:t>     Komplikationen)</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Suizid</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Die Atemwege betreffend</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11 (0,7)</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8 (0,5)</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COPD-Exazerbationen mit Pneumonie</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5 (0,3)</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2 (0,1)</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COPD-Exazerbationen ohne Pneumonie</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4 (0,2)</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6 (0,4)</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tabLst>
                          <a:tab pos="412115" algn="l"/>
                        </a:tabLst>
                      </a:pPr>
                      <a:r>
                        <a:rPr lang="de-DE" sz="1100" b="1" i="0" dirty="0" smtClean="0">
                          <a:solidFill>
                            <a:srgbClr val="404040"/>
                          </a:solidFill>
                        </a:rPr>
                        <a:t>     Sonstige atemwegsbezogen ‒ Pneumothorax</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r>
              <a:tr h="178379">
                <a:tc>
                  <a:txBody>
                    <a:bodyPr/>
                    <a:lstStyle/>
                    <a:p>
                      <a:pPr marL="52070" algn="ctr">
                        <a:lnSpc>
                          <a:spcPct val="100000"/>
                        </a:lnSpc>
                        <a:spcAft>
                          <a:spcPts val="0"/>
                        </a:spcAft>
                      </a:pPr>
                      <a:r>
                        <a:rPr lang="de-DE" sz="1100" b="1" i="0" dirty="0" smtClean="0">
                          <a:solidFill>
                            <a:srgbClr val="404040"/>
                          </a:solidFill>
                        </a:rPr>
                        <a:t>     Lungenentzündung</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1 (0,1)</a:t>
                      </a:r>
                    </a:p>
                  </a:txBody>
                  <a:tcPr marL="21480" marR="21480" marT="0" marB="0" anchor="ctr">
                    <a:solidFill>
                      <a:schemeClr val="tx2">
                        <a:lumMod val="40000"/>
                        <a:lumOff val="60000"/>
                      </a:schemeClr>
                    </a:solidFill>
                  </a:tcPr>
                </a:tc>
                <a:tc>
                  <a:txBody>
                    <a:bodyPr/>
                    <a:lstStyle/>
                    <a:p>
                      <a:pPr marL="52070" algn="ctr">
                        <a:lnSpc>
                          <a:spcPct val="100000"/>
                        </a:lnSpc>
                        <a:spcAft>
                          <a:spcPts val="0"/>
                        </a:spcAft>
                      </a:pPr>
                      <a:r>
                        <a:rPr lang="de-DE" sz="1100" b="0" i="0" dirty="0" smtClean="0">
                          <a:solidFill>
                            <a:srgbClr val="404040"/>
                          </a:solidFill>
                        </a:rPr>
                        <a:t>0</a:t>
                      </a:r>
                    </a:p>
                  </a:txBody>
                  <a:tcPr marL="21480" marR="21480" marT="0" marB="0" anchor="ctr">
                    <a:solidFill>
                      <a:schemeClr val="tx2">
                        <a:lumMod val="40000"/>
                        <a:lumOff val="60000"/>
                      </a:schemeClr>
                    </a:solidFill>
                  </a:tcPr>
                </a:tc>
              </a:tr>
            </a:tbl>
          </a:graphicData>
        </a:graphic>
      </p:graphicFrame>
    </p:spTree>
    <p:extLst>
      <p:ext uri="{BB962C8B-B14F-4D97-AF65-F5344CB8AC3E}">
        <p14:creationId xmlns:p14="http://schemas.microsoft.com/office/powerpoint/2010/main" val="20117874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8" name="Ultibro_Flamme_grau.png"/>
          <p:cNvPicPr/>
          <p:nvPr/>
        </p:nvPicPr>
        <p:blipFill>
          <a:blip r:embed="rId2">
            <a:alphaModFix amt="30000"/>
            <a:extLst/>
          </a:blip>
          <a:srcRect b="54946"/>
          <a:stretch>
            <a:fillRect/>
          </a:stretch>
        </p:blipFill>
        <p:spPr>
          <a:xfrm>
            <a:off x="3813544" y="308795"/>
            <a:ext cx="5179582" cy="6566807"/>
          </a:xfrm>
          <a:prstGeom prst="rect">
            <a:avLst/>
          </a:prstGeom>
          <a:ln w="12700">
            <a:miter lim="400000"/>
          </a:ln>
        </p:spPr>
      </p:pic>
      <p:sp>
        <p:nvSpPr>
          <p:cNvPr id="139" name="Shape 139"/>
          <p:cNvSpPr>
            <a:spLocks noGrp="1"/>
          </p:cNvSpPr>
          <p:nvPr>
            <p:ph type="title"/>
          </p:nvPr>
        </p:nvSpPr>
        <p:spPr>
          <a:xfrm>
            <a:off x="803674" y="1883455"/>
            <a:ext cx="7590235" cy="2044899"/>
          </a:xfrm>
          <a:prstGeom prst="rect">
            <a:avLst/>
          </a:prstGeom>
        </p:spPr>
        <p:txBody>
          <a:bodyPr lIns="0" tIns="0" rIns="0" bIns="0" anchor="b"/>
          <a:lstStyle/>
          <a:p>
            <a:pPr lvl="0">
              <a:lnSpc>
                <a:spcPct val="80000"/>
              </a:lnSpc>
              <a:defRPr sz="1800" cap="none">
                <a:solidFill>
                  <a:srgbClr val="000000"/>
                </a:solidFill>
              </a:defRPr>
            </a:pPr>
            <a:r>
              <a:rPr sz="7500" b="1">
                <a:solidFill>
                  <a:srgbClr val="005581"/>
                </a:solidFill>
                <a:latin typeface="News Gothic MT"/>
                <a:ea typeface="News Gothic MT"/>
                <a:cs typeface="News Gothic MT"/>
                <a:sym typeface="News Gothic MT"/>
              </a:rPr>
              <a:t>DANKE</a:t>
            </a:r>
            <a:r>
              <a:rPr sz="4500" b="1">
                <a:solidFill>
                  <a:srgbClr val="5A5F5E"/>
                </a:solidFill>
                <a:latin typeface="News Gothic MT"/>
                <a:ea typeface="News Gothic MT"/>
                <a:cs typeface="News Gothic MT"/>
                <a:sym typeface="News Gothic MT"/>
              </a:rPr>
              <a:t> </a:t>
            </a:r>
          </a:p>
        </p:txBody>
      </p:sp>
      <p:pic>
        <p:nvPicPr>
          <p:cNvPr id="140" name="nvs_pharma_cmyk-uc.pdf"/>
          <p:cNvPicPr/>
          <p:nvPr/>
        </p:nvPicPr>
        <p:blipFill>
          <a:blip r:embed="rId3">
            <a:extLst/>
          </a:blip>
          <a:stretch>
            <a:fillRect/>
          </a:stretch>
        </p:blipFill>
        <p:spPr>
          <a:xfrm>
            <a:off x="157743" y="6462073"/>
            <a:ext cx="876000" cy="237639"/>
          </a:xfrm>
          <a:prstGeom prst="rect">
            <a:avLst/>
          </a:prstGeom>
          <a:ln w="12700">
            <a:miter lim="400000"/>
          </a:ln>
        </p:spPr>
      </p:pic>
      <p:pic>
        <p:nvPicPr>
          <p:cNvPr id="141" name="end_respiratory slide service logo.pdf"/>
          <p:cNvPicPr/>
          <p:nvPr/>
        </p:nvPicPr>
        <p:blipFill>
          <a:blip r:embed="rId4">
            <a:extLst/>
          </a:blip>
          <a:srcRect l="27922" t="27511" r="25861" b="52184"/>
          <a:stretch>
            <a:fillRect/>
          </a:stretch>
        </p:blipFill>
        <p:spPr>
          <a:xfrm>
            <a:off x="8098952" y="6263327"/>
            <a:ext cx="1022013" cy="635022"/>
          </a:xfrm>
          <a:prstGeom prst="rect">
            <a:avLst/>
          </a:prstGeom>
          <a:ln w="12700">
            <a:miter lim="400000"/>
          </a:ln>
        </p:spPr>
      </p:pic>
    </p:spTree>
    <p:extLst>
      <p:ext uri="{BB962C8B-B14F-4D97-AF65-F5344CB8AC3E}">
        <p14:creationId xmlns:p14="http://schemas.microsoft.com/office/powerpoint/2010/main" val="1927341657"/>
      </p:ext>
    </p:extLst>
  </p:cSld>
  <p:clrMapOvr>
    <a:masterClrMapping/>
  </p:clrMapOvr>
  <p:transition spd="med">
    <p:pu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43" name="Ultibro_Flamme_grau.png"/>
          <p:cNvPicPr/>
          <p:nvPr/>
        </p:nvPicPr>
        <p:blipFill>
          <a:blip r:embed="rId2">
            <a:alphaModFix amt="30000"/>
            <a:extLst/>
          </a:blip>
          <a:srcRect b="54946"/>
          <a:stretch>
            <a:fillRect/>
          </a:stretch>
        </p:blipFill>
        <p:spPr>
          <a:xfrm>
            <a:off x="3813544" y="308794"/>
            <a:ext cx="5179582" cy="6566807"/>
          </a:xfrm>
          <a:prstGeom prst="rect">
            <a:avLst/>
          </a:prstGeom>
          <a:ln w="12700">
            <a:miter lim="400000"/>
          </a:ln>
        </p:spPr>
      </p:pic>
      <p:sp>
        <p:nvSpPr>
          <p:cNvPr id="144" name="Shape 144"/>
          <p:cNvSpPr>
            <a:spLocks noGrp="1"/>
          </p:cNvSpPr>
          <p:nvPr>
            <p:ph type="body" idx="1"/>
          </p:nvPr>
        </p:nvSpPr>
        <p:spPr>
          <a:xfrm>
            <a:off x="891184" y="3102373"/>
            <a:ext cx="7590235" cy="690935"/>
          </a:xfrm>
          <a:prstGeom prst="rect">
            <a:avLst/>
          </a:prstGeom>
        </p:spPr>
        <p:txBody>
          <a:bodyPr lIns="0" tIns="0" rIns="0" bIns="0" anchor="t"/>
          <a:lstStyle>
            <a:lvl1pPr marL="0" indent="0" algn="ctr" defTabSz="457200">
              <a:spcBef>
                <a:spcPts val="0"/>
              </a:spcBef>
              <a:buClrTx/>
              <a:buSzTx/>
              <a:buNone/>
              <a:defRPr sz="3600">
                <a:solidFill>
                  <a:srgbClr val="A7A9AC"/>
                </a:solidFill>
                <a:latin typeface="News Gothic MT"/>
                <a:ea typeface="News Gothic MT"/>
                <a:cs typeface="News Gothic MT"/>
                <a:sym typeface="News Gothic MT"/>
              </a:defRPr>
            </a:lvl1pPr>
          </a:lstStyle>
          <a:p>
            <a:pPr lvl="0">
              <a:defRPr sz="1800">
                <a:solidFill>
                  <a:srgbClr val="000000"/>
                </a:solidFill>
              </a:defRPr>
            </a:pPr>
            <a:r>
              <a:rPr dirty="0" err="1"/>
              <a:t>Ein</a:t>
            </a:r>
            <a:r>
              <a:rPr dirty="0"/>
              <a:t> Service von Novartis Respiratory</a:t>
            </a:r>
          </a:p>
        </p:txBody>
      </p:sp>
      <p:pic>
        <p:nvPicPr>
          <p:cNvPr id="145" name="nvs_pharma_cmyk-uc.pdf"/>
          <p:cNvPicPr/>
          <p:nvPr/>
        </p:nvPicPr>
        <p:blipFill>
          <a:blip r:embed="rId3">
            <a:extLst/>
          </a:blip>
          <a:stretch>
            <a:fillRect/>
          </a:stretch>
        </p:blipFill>
        <p:spPr>
          <a:xfrm>
            <a:off x="157743" y="6462072"/>
            <a:ext cx="876000" cy="237639"/>
          </a:xfrm>
          <a:prstGeom prst="rect">
            <a:avLst/>
          </a:prstGeom>
          <a:ln w="12700">
            <a:miter lim="400000"/>
          </a:ln>
        </p:spPr>
      </p:pic>
      <p:pic>
        <p:nvPicPr>
          <p:cNvPr id="146" name="end_respiratory slide service logo.pdf"/>
          <p:cNvPicPr/>
          <p:nvPr/>
        </p:nvPicPr>
        <p:blipFill>
          <a:blip r:embed="rId4">
            <a:extLst/>
          </a:blip>
          <a:srcRect l="27922" t="27511" r="25861" b="52184"/>
          <a:stretch>
            <a:fillRect/>
          </a:stretch>
        </p:blipFill>
        <p:spPr>
          <a:xfrm>
            <a:off x="2629219" y="841168"/>
            <a:ext cx="3935540" cy="2442707"/>
          </a:xfrm>
          <a:prstGeom prst="rect">
            <a:avLst/>
          </a:prstGeom>
          <a:ln w="12700">
            <a:miter lim="400000"/>
          </a:ln>
        </p:spPr>
      </p:pic>
      <p:sp>
        <p:nvSpPr>
          <p:cNvPr id="6" name="TextBox 5"/>
          <p:cNvSpPr txBox="1"/>
          <p:nvPr/>
        </p:nvSpPr>
        <p:spPr>
          <a:xfrm>
            <a:off x="1794907" y="3592696"/>
            <a:ext cx="5604162" cy="231858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Kontakt: </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Dr. Ewald Gingl, </a:t>
            </a:r>
            <a:r>
              <a:rPr lang="de-AT" sz="1800" dirty="0" err="1" smtClean="0">
                <a:solidFill>
                  <a:srgbClr val="535353">
                    <a:lumMod val="50000"/>
                  </a:srgbClr>
                </a:solidFill>
                <a:latin typeface="News Gothic MT" panose="020B0503020103020203" pitchFamily="34" charset="0"/>
                <a:cs typeface="+mn-cs"/>
                <a:sym typeface="Gill Sans Light"/>
              </a:rPr>
              <a:t>Therapeutic</a:t>
            </a:r>
            <a:r>
              <a:rPr lang="de-AT" sz="1800" dirty="0" smtClean="0">
                <a:solidFill>
                  <a:srgbClr val="535353">
                    <a:lumMod val="50000"/>
                  </a:srgbClr>
                </a:solidFill>
                <a:latin typeface="News Gothic MT" panose="020B0503020103020203" pitchFamily="34" charset="0"/>
                <a:cs typeface="+mn-cs"/>
                <a:sym typeface="Gill Sans Light"/>
              </a:rPr>
              <a:t> Area Head,</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 </a:t>
            </a:r>
            <a:r>
              <a:rPr lang="de-AT" sz="1800" dirty="0" smtClean="0">
                <a:solidFill>
                  <a:srgbClr val="535353">
                    <a:lumMod val="50000"/>
                  </a:srgbClr>
                </a:solidFill>
                <a:latin typeface="News Gothic MT" panose="020B0503020103020203" pitchFamily="34" charset="0"/>
                <a:cs typeface="+mn-cs"/>
                <a:sym typeface="Gill Sans Light"/>
                <a:hlinkClick r:id="rId5"/>
              </a:rPr>
              <a:t>ewald.gingl@novartis.com</a:t>
            </a: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Dr. Marcel Dautzenberg, Medical Scientific Liaison, </a:t>
            </a: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hlinkClick r:id="rId6"/>
              </a:rPr>
              <a:t>marcel.dautzenberg@novartis.com</a:t>
            </a:r>
            <a:endParaRPr lang="de-AT" sz="1800" dirty="0" smtClean="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endParaRPr lang="de-AT" sz="1800" dirty="0">
              <a:solidFill>
                <a:srgbClr val="535353">
                  <a:lumMod val="50000"/>
                </a:srgbClr>
              </a:solidFill>
              <a:latin typeface="News Gothic MT" panose="020B0503020103020203" pitchFamily="34" charset="0"/>
              <a:cs typeface="+mn-cs"/>
              <a:sym typeface="Gill Sans Light"/>
            </a:endParaRPr>
          </a:p>
          <a:p>
            <a:pPr algn="ctr" defTabSz="584200" fontAlgn="auto" latinLnBrk="1" hangingPunct="0">
              <a:spcBef>
                <a:spcPts val="0"/>
              </a:spcBef>
              <a:spcAft>
                <a:spcPts val="0"/>
              </a:spcAft>
            </a:pPr>
            <a:r>
              <a:rPr lang="de-AT" sz="1800" dirty="0" smtClean="0">
                <a:solidFill>
                  <a:srgbClr val="535353">
                    <a:lumMod val="50000"/>
                  </a:srgbClr>
                </a:solidFill>
                <a:latin typeface="News Gothic MT" panose="020B0503020103020203" pitchFamily="34" charset="0"/>
                <a:cs typeface="+mn-cs"/>
                <a:sym typeface="Gill Sans Light"/>
              </a:rPr>
              <a:t>Stand der Information: Juni 2016, </a:t>
            </a:r>
            <a:r>
              <a:rPr lang="en-US" sz="1800" dirty="0">
                <a:solidFill>
                  <a:srgbClr val="535353">
                    <a:lumMod val="50000"/>
                  </a:srgbClr>
                </a:solidFill>
                <a:latin typeface="News Gothic MT" panose="020B0503020103020203" pitchFamily="34" charset="0"/>
                <a:cs typeface="+mn-cs"/>
              </a:rPr>
              <a:t>AT1606496158</a:t>
            </a:r>
            <a:endParaRPr lang="en-US" sz="1800" dirty="0">
              <a:solidFill>
                <a:srgbClr val="535353">
                  <a:lumMod val="50000"/>
                </a:srgbClr>
              </a:solidFill>
              <a:latin typeface="News Gothic MT" panose="020B0503020103020203" pitchFamily="34" charset="0"/>
              <a:cs typeface="+mn-cs"/>
              <a:sym typeface="Gill Sans Light"/>
            </a:endParaRPr>
          </a:p>
        </p:txBody>
      </p:sp>
    </p:spTree>
    <p:extLst>
      <p:ext uri="{BB962C8B-B14F-4D97-AF65-F5344CB8AC3E}">
        <p14:creationId xmlns:p14="http://schemas.microsoft.com/office/powerpoint/2010/main" val="1959244630"/>
      </p:ext>
    </p:extLst>
  </p:cSld>
  <p:clrMapOvr>
    <a:masterClrMapping/>
  </p:clrMapOvr>
  <p:transition spd="med">
    <p:push/>
  </p:transition>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00" y="764630"/>
            <a:ext cx="3094090" cy="648091"/>
          </a:xfrm>
        </p:spPr>
        <p:txBody>
          <a:bodyPr/>
          <a:lstStyle/>
          <a:p>
            <a:r>
              <a:rPr lang="de-DE" altLang="de-DE" dirty="0"/>
              <a:t>Abkürzungen</a:t>
            </a:r>
            <a:endParaRPr lang="en-US" dirty="0"/>
          </a:p>
        </p:txBody>
      </p:sp>
      <p:sp>
        <p:nvSpPr>
          <p:cNvPr id="4" name="Content Placeholder 4"/>
          <p:cNvSpPr txBox="1">
            <a:spLocks/>
          </p:cNvSpPr>
          <p:nvPr/>
        </p:nvSpPr>
        <p:spPr bwMode="auto">
          <a:xfrm>
            <a:off x="457200" y="1628750"/>
            <a:ext cx="8411378" cy="4752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65125" indent="-365125">
              <a:spcAft>
                <a:spcPts val="0"/>
              </a:spcAft>
              <a:buClr>
                <a:srgbClr val="002060"/>
              </a:buClr>
            </a:pPr>
            <a:r>
              <a:rPr lang="de-DE" sz="1100" b="1" dirty="0" smtClean="0">
                <a:solidFill>
                  <a:schemeClr val="tx1"/>
                </a:solidFill>
              </a:rPr>
              <a:t>AUC: </a:t>
            </a:r>
            <a:r>
              <a:rPr lang="de-DE" sz="1100" dirty="0" smtClean="0">
                <a:solidFill>
                  <a:schemeClr val="tx1"/>
                </a:solidFill>
              </a:rPr>
              <a:t>Area </a:t>
            </a:r>
            <a:r>
              <a:rPr lang="de-DE" sz="1100" dirty="0" err="1" smtClean="0">
                <a:solidFill>
                  <a:schemeClr val="tx1"/>
                </a:solidFill>
              </a:rPr>
              <a:t>under</a:t>
            </a:r>
            <a:r>
              <a:rPr lang="de-DE" sz="1100" dirty="0" smtClean="0">
                <a:solidFill>
                  <a:schemeClr val="tx1"/>
                </a:solidFill>
              </a:rPr>
              <a:t> </a:t>
            </a:r>
            <a:r>
              <a:rPr lang="de-DE" sz="1100" dirty="0" err="1" smtClean="0">
                <a:solidFill>
                  <a:schemeClr val="tx1"/>
                </a:solidFill>
              </a:rPr>
              <a:t>the</a:t>
            </a:r>
            <a:r>
              <a:rPr lang="de-DE" sz="1100" dirty="0" smtClean="0">
                <a:solidFill>
                  <a:schemeClr val="tx1"/>
                </a:solidFill>
              </a:rPr>
              <a:t> </a:t>
            </a:r>
            <a:r>
              <a:rPr lang="de-DE" sz="1100" dirty="0" err="1" smtClean="0">
                <a:solidFill>
                  <a:schemeClr val="tx1"/>
                </a:solidFill>
              </a:rPr>
              <a:t>Curve</a:t>
            </a:r>
            <a:r>
              <a:rPr lang="de-DE" sz="1100" dirty="0" smtClean="0">
                <a:solidFill>
                  <a:schemeClr val="tx1"/>
                </a:solidFill>
              </a:rPr>
              <a:t>,  Fläche unter der Kurve</a:t>
            </a:r>
          </a:p>
          <a:p>
            <a:pPr marL="365125" indent="-365125">
              <a:spcAft>
                <a:spcPts val="0"/>
              </a:spcAft>
              <a:buClr>
                <a:srgbClr val="002060"/>
              </a:buClr>
            </a:pPr>
            <a:r>
              <a:rPr lang="de-DE" sz="1100" b="1" dirty="0" smtClean="0">
                <a:solidFill>
                  <a:schemeClr val="tx1"/>
                </a:solidFill>
              </a:rPr>
              <a:t>CAT: </a:t>
            </a:r>
            <a:r>
              <a:rPr lang="de-DE" sz="1100" dirty="0" smtClean="0">
                <a:solidFill>
                  <a:schemeClr val="tx1"/>
                </a:solidFill>
              </a:rPr>
              <a:t>COPD Assessment Test</a:t>
            </a:r>
          </a:p>
          <a:p>
            <a:pPr marL="365125" indent="-365125">
              <a:spcAft>
                <a:spcPts val="0"/>
              </a:spcAft>
              <a:buClr>
                <a:srgbClr val="002060"/>
              </a:buClr>
            </a:pPr>
            <a:r>
              <a:rPr lang="de-DE" sz="1100" b="1" dirty="0" smtClean="0">
                <a:solidFill>
                  <a:schemeClr val="tx1"/>
                </a:solidFill>
              </a:rPr>
              <a:t>CI: </a:t>
            </a:r>
            <a:r>
              <a:rPr lang="de-DE" sz="1100" dirty="0" smtClean="0">
                <a:solidFill>
                  <a:schemeClr val="tx1"/>
                </a:solidFill>
              </a:rPr>
              <a:t>Konfidenzintervall</a:t>
            </a:r>
          </a:p>
          <a:p>
            <a:pPr marL="365125" indent="-365125">
              <a:spcAft>
                <a:spcPts val="0"/>
              </a:spcAft>
              <a:buClr>
                <a:srgbClr val="002060"/>
              </a:buClr>
            </a:pPr>
            <a:r>
              <a:rPr lang="de-DE" sz="1100" b="1" dirty="0" smtClean="0">
                <a:solidFill>
                  <a:schemeClr val="tx1"/>
                </a:solidFill>
              </a:rPr>
              <a:t>COPD: </a:t>
            </a:r>
            <a:r>
              <a:rPr lang="de-DE" sz="1100" dirty="0" smtClean="0">
                <a:solidFill>
                  <a:schemeClr val="tx1"/>
                </a:solidFill>
              </a:rPr>
              <a:t>Chronisch Obstruktive Lungenerkrankung</a:t>
            </a:r>
          </a:p>
          <a:p>
            <a:pPr marL="365125" indent="-365125">
              <a:spcAft>
                <a:spcPts val="0"/>
              </a:spcAft>
              <a:buClr>
                <a:srgbClr val="002060"/>
              </a:buClr>
            </a:pPr>
            <a:r>
              <a:rPr lang="de-DE" sz="1100" b="1" dirty="0" smtClean="0">
                <a:solidFill>
                  <a:schemeClr val="tx1"/>
                </a:solidFill>
              </a:rPr>
              <a:t>CV: </a:t>
            </a:r>
            <a:r>
              <a:rPr lang="de-DE" sz="1100" dirty="0" smtClean="0">
                <a:solidFill>
                  <a:schemeClr val="tx1"/>
                </a:solidFill>
              </a:rPr>
              <a:t>Kardiovaskulär</a:t>
            </a:r>
          </a:p>
          <a:p>
            <a:pPr marL="365125" indent="-365125">
              <a:spcAft>
                <a:spcPts val="0"/>
              </a:spcAft>
              <a:buClr>
                <a:srgbClr val="002060"/>
              </a:buClr>
            </a:pPr>
            <a:r>
              <a:rPr lang="de-DE" sz="1100" b="1" dirty="0" smtClean="0">
                <a:solidFill>
                  <a:schemeClr val="tx1"/>
                </a:solidFill>
              </a:rPr>
              <a:t>FEV</a:t>
            </a:r>
            <a:r>
              <a:rPr lang="de-DE" sz="1100" b="1" baseline="-25000" dirty="0" smtClean="0">
                <a:solidFill>
                  <a:schemeClr val="tx1"/>
                </a:solidFill>
              </a:rPr>
              <a:t>1</a:t>
            </a:r>
            <a:r>
              <a:rPr lang="de-DE" sz="1100" b="1" dirty="0" smtClean="0">
                <a:solidFill>
                  <a:schemeClr val="tx1"/>
                </a:solidFill>
              </a:rPr>
              <a:t>: </a:t>
            </a:r>
            <a:r>
              <a:rPr lang="de-DE" sz="1100" dirty="0" smtClean="0">
                <a:solidFill>
                  <a:schemeClr val="tx1"/>
                </a:solidFill>
              </a:rPr>
              <a:t>Forciertes </a:t>
            </a:r>
            <a:r>
              <a:rPr lang="de-DE" sz="1100" dirty="0" err="1" smtClean="0">
                <a:solidFill>
                  <a:schemeClr val="tx1"/>
                </a:solidFill>
              </a:rPr>
              <a:t>expiratorisches</a:t>
            </a:r>
            <a:r>
              <a:rPr lang="de-DE" sz="1100" dirty="0" smtClean="0">
                <a:solidFill>
                  <a:schemeClr val="tx1"/>
                </a:solidFill>
              </a:rPr>
              <a:t> Volumen in 1 sec</a:t>
            </a:r>
          </a:p>
          <a:p>
            <a:pPr marL="365125" indent="-365125">
              <a:spcAft>
                <a:spcPts val="0"/>
              </a:spcAft>
              <a:buClr>
                <a:srgbClr val="002060"/>
              </a:buClr>
            </a:pPr>
            <a:r>
              <a:rPr lang="de-DE" sz="1100" b="1" dirty="0" smtClean="0">
                <a:solidFill>
                  <a:schemeClr val="tx1"/>
                </a:solidFill>
              </a:rPr>
              <a:t>FVC: </a:t>
            </a:r>
            <a:r>
              <a:rPr lang="de-DE" sz="1100" dirty="0" smtClean="0">
                <a:solidFill>
                  <a:schemeClr val="tx1"/>
                </a:solidFill>
              </a:rPr>
              <a:t>Forcierte exspiratorische Vitalkapazität</a:t>
            </a:r>
          </a:p>
          <a:p>
            <a:pPr marL="365125" indent="-365125">
              <a:spcAft>
                <a:spcPts val="0"/>
              </a:spcAft>
              <a:buClr>
                <a:srgbClr val="002060"/>
              </a:buClr>
            </a:pPr>
            <a:r>
              <a:rPr lang="de-DE" sz="1100" b="1" dirty="0" smtClean="0">
                <a:solidFill>
                  <a:schemeClr val="tx1"/>
                </a:solidFill>
              </a:rPr>
              <a:t>HR: </a:t>
            </a:r>
            <a:r>
              <a:rPr lang="de-DE" sz="1100" dirty="0" err="1" smtClean="0">
                <a:solidFill>
                  <a:schemeClr val="tx1"/>
                </a:solidFill>
              </a:rPr>
              <a:t>Hazard</a:t>
            </a:r>
            <a:r>
              <a:rPr lang="de-DE" sz="1100" dirty="0" smtClean="0">
                <a:solidFill>
                  <a:schemeClr val="tx1"/>
                </a:solidFill>
              </a:rPr>
              <a:t> Ratio</a:t>
            </a:r>
          </a:p>
          <a:p>
            <a:pPr marL="365125" indent="-365125">
              <a:spcAft>
                <a:spcPts val="0"/>
              </a:spcAft>
              <a:buClr>
                <a:srgbClr val="002060"/>
              </a:buClr>
            </a:pPr>
            <a:r>
              <a:rPr lang="de-DE" sz="1100" b="1" dirty="0" smtClean="0">
                <a:solidFill>
                  <a:schemeClr val="tx1"/>
                </a:solidFill>
              </a:rPr>
              <a:t>ICS:</a:t>
            </a:r>
            <a:r>
              <a:rPr lang="de-DE" sz="1100" dirty="0" smtClean="0">
                <a:solidFill>
                  <a:schemeClr val="tx1"/>
                </a:solidFill>
              </a:rPr>
              <a:t> </a:t>
            </a:r>
            <a:r>
              <a:rPr lang="de-DE" sz="1100" dirty="0" err="1" smtClean="0">
                <a:solidFill>
                  <a:schemeClr val="tx1"/>
                </a:solidFill>
              </a:rPr>
              <a:t>Inhalative</a:t>
            </a:r>
            <a:r>
              <a:rPr lang="de-DE" sz="1100" dirty="0" smtClean="0">
                <a:solidFill>
                  <a:schemeClr val="tx1"/>
                </a:solidFill>
              </a:rPr>
              <a:t> </a:t>
            </a:r>
            <a:r>
              <a:rPr lang="de-DE" sz="1100" dirty="0" err="1" smtClean="0">
                <a:solidFill>
                  <a:schemeClr val="tx1"/>
                </a:solidFill>
              </a:rPr>
              <a:t>Korticosteroide</a:t>
            </a:r>
            <a:endParaRPr lang="de-DE" sz="1100" dirty="0" smtClean="0">
              <a:solidFill>
                <a:schemeClr val="tx1"/>
              </a:solidFill>
            </a:endParaRPr>
          </a:p>
          <a:p>
            <a:pPr marL="365125" indent="-365125">
              <a:spcAft>
                <a:spcPts val="0"/>
              </a:spcAft>
              <a:buClr>
                <a:srgbClr val="002060"/>
              </a:buClr>
            </a:pPr>
            <a:r>
              <a:rPr lang="de-DE" sz="1100" b="1" dirty="0" smtClean="0">
                <a:solidFill>
                  <a:schemeClr val="tx1"/>
                </a:solidFill>
              </a:rPr>
              <a:t>IND/GLY: </a:t>
            </a:r>
            <a:r>
              <a:rPr lang="de-DE" sz="1100" dirty="0" err="1" smtClean="0">
                <a:solidFill>
                  <a:schemeClr val="tx1"/>
                </a:solidFill>
              </a:rPr>
              <a:t>Indacaterol</a:t>
            </a:r>
            <a:r>
              <a:rPr lang="de-DE" sz="1100" dirty="0" smtClean="0">
                <a:solidFill>
                  <a:schemeClr val="tx1"/>
                </a:solidFill>
              </a:rPr>
              <a:t>/</a:t>
            </a:r>
            <a:r>
              <a:rPr lang="de-DE" sz="1100" dirty="0" err="1" smtClean="0">
                <a:solidFill>
                  <a:schemeClr val="tx1"/>
                </a:solidFill>
              </a:rPr>
              <a:t>Glycopyrronium</a:t>
            </a:r>
            <a:endParaRPr lang="de-DE" sz="1100" dirty="0" smtClean="0">
              <a:solidFill>
                <a:schemeClr val="tx1"/>
              </a:solidFill>
            </a:endParaRPr>
          </a:p>
          <a:p>
            <a:pPr marL="365125" indent="-365125">
              <a:spcAft>
                <a:spcPts val="0"/>
              </a:spcAft>
              <a:buClr>
                <a:srgbClr val="002060"/>
              </a:buClr>
            </a:pPr>
            <a:r>
              <a:rPr lang="de-DE" sz="1100" b="1" dirty="0" smtClean="0">
                <a:solidFill>
                  <a:schemeClr val="tx1"/>
                </a:solidFill>
              </a:rPr>
              <a:t>LABA: </a:t>
            </a:r>
            <a:r>
              <a:rPr lang="de-DE" sz="1100" dirty="0" smtClean="0">
                <a:solidFill>
                  <a:schemeClr val="tx1"/>
                </a:solidFill>
              </a:rPr>
              <a:t>Langwirksames </a:t>
            </a:r>
            <a:r>
              <a:rPr lang="el-GR" sz="1100" dirty="0" smtClean="0">
                <a:solidFill>
                  <a:schemeClr val="tx1"/>
                </a:solidFill>
              </a:rPr>
              <a:t>β</a:t>
            </a:r>
            <a:r>
              <a:rPr lang="de-DE" sz="1100" baseline="-25000" dirty="0" smtClean="0">
                <a:solidFill>
                  <a:schemeClr val="tx1"/>
                </a:solidFill>
              </a:rPr>
              <a:t>2</a:t>
            </a:r>
            <a:r>
              <a:rPr lang="de-DE" sz="1100" dirty="0" smtClean="0">
                <a:solidFill>
                  <a:schemeClr val="tx1"/>
                </a:solidFill>
              </a:rPr>
              <a:t>-Sympathomimetikum</a:t>
            </a:r>
          </a:p>
          <a:p>
            <a:pPr marL="365125" indent="-365125">
              <a:spcAft>
                <a:spcPts val="0"/>
              </a:spcAft>
              <a:buClr>
                <a:srgbClr val="002060"/>
              </a:buClr>
            </a:pPr>
            <a:r>
              <a:rPr lang="de-DE" sz="1100" b="1" dirty="0" smtClean="0">
                <a:solidFill>
                  <a:schemeClr val="tx1"/>
                </a:solidFill>
              </a:rPr>
              <a:t>LAMA: </a:t>
            </a:r>
            <a:r>
              <a:rPr lang="de-DE" sz="1100" dirty="0" smtClean="0">
                <a:solidFill>
                  <a:schemeClr val="tx1"/>
                </a:solidFill>
              </a:rPr>
              <a:t>Langwirksames </a:t>
            </a:r>
            <a:r>
              <a:rPr lang="de-DE" sz="1100" dirty="0" err="1" smtClean="0">
                <a:solidFill>
                  <a:schemeClr val="tx1"/>
                </a:solidFill>
              </a:rPr>
              <a:t>Anticholinergikum</a:t>
            </a:r>
            <a:endParaRPr lang="de-DE" sz="1100" dirty="0" smtClean="0">
              <a:solidFill>
                <a:schemeClr val="tx1"/>
              </a:solidFill>
            </a:endParaRPr>
          </a:p>
          <a:p>
            <a:pPr marL="365125" indent="-365125">
              <a:spcAft>
                <a:spcPts val="0"/>
              </a:spcAft>
              <a:buClr>
                <a:srgbClr val="002060"/>
              </a:buClr>
            </a:pPr>
            <a:r>
              <a:rPr lang="de-DE" sz="1100" b="1" dirty="0" smtClean="0">
                <a:solidFill>
                  <a:schemeClr val="tx1"/>
                </a:solidFill>
              </a:rPr>
              <a:t>MACE:</a:t>
            </a:r>
            <a:r>
              <a:rPr lang="de-DE" sz="1100" dirty="0" smtClean="0">
                <a:solidFill>
                  <a:schemeClr val="tx1"/>
                </a:solidFill>
              </a:rPr>
              <a:t> Major </a:t>
            </a:r>
            <a:r>
              <a:rPr lang="de-DE" sz="1100" dirty="0" err="1" smtClean="0">
                <a:solidFill>
                  <a:schemeClr val="tx1"/>
                </a:solidFill>
              </a:rPr>
              <a:t>adverse</a:t>
            </a:r>
            <a:r>
              <a:rPr lang="de-DE" sz="1100" dirty="0" smtClean="0">
                <a:solidFill>
                  <a:schemeClr val="tx1"/>
                </a:solidFill>
              </a:rPr>
              <a:t> </a:t>
            </a:r>
            <a:r>
              <a:rPr lang="de-DE" sz="1100" dirty="0" err="1" smtClean="0">
                <a:solidFill>
                  <a:schemeClr val="tx1"/>
                </a:solidFill>
              </a:rPr>
              <a:t>cardiac</a:t>
            </a:r>
            <a:r>
              <a:rPr lang="de-DE" sz="1100" dirty="0" smtClean="0">
                <a:solidFill>
                  <a:schemeClr val="tx1"/>
                </a:solidFill>
              </a:rPr>
              <a:t> </a:t>
            </a:r>
            <a:r>
              <a:rPr lang="de-DE" sz="1100" dirty="0" err="1" smtClean="0">
                <a:solidFill>
                  <a:schemeClr val="tx1"/>
                </a:solidFill>
              </a:rPr>
              <a:t>events</a:t>
            </a:r>
            <a:endParaRPr lang="de-DE" sz="1100" dirty="0" smtClean="0">
              <a:solidFill>
                <a:schemeClr val="tx1"/>
              </a:solidFill>
            </a:endParaRPr>
          </a:p>
          <a:p>
            <a:pPr marL="365125" indent="-365125">
              <a:spcAft>
                <a:spcPts val="0"/>
              </a:spcAft>
              <a:buClr>
                <a:srgbClr val="002060"/>
              </a:buClr>
            </a:pPr>
            <a:r>
              <a:rPr lang="de-DE" sz="1100" b="1" dirty="0" err="1" smtClean="0">
                <a:solidFill>
                  <a:schemeClr val="tx1"/>
                </a:solidFill>
              </a:rPr>
              <a:t>mMRC</a:t>
            </a:r>
            <a:r>
              <a:rPr lang="de-DE" sz="1100" b="1" dirty="0" smtClean="0">
                <a:solidFill>
                  <a:schemeClr val="tx1"/>
                </a:solidFill>
              </a:rPr>
              <a:t>: </a:t>
            </a:r>
            <a:r>
              <a:rPr lang="de-DE" sz="1100" dirty="0" smtClean="0">
                <a:solidFill>
                  <a:schemeClr val="tx1"/>
                </a:solidFill>
              </a:rPr>
              <a:t>M</a:t>
            </a:r>
            <a:r>
              <a:rPr lang="en-US" sz="1100" dirty="0" err="1" smtClean="0">
                <a:solidFill>
                  <a:schemeClr val="tx1"/>
                </a:solidFill>
              </a:rPr>
              <a:t>odified</a:t>
            </a:r>
            <a:r>
              <a:rPr lang="en-US" sz="1100" dirty="0" smtClean="0">
                <a:solidFill>
                  <a:schemeClr val="tx1"/>
                </a:solidFill>
              </a:rPr>
              <a:t> Medical Research Council</a:t>
            </a:r>
          </a:p>
          <a:p>
            <a:pPr marL="365125" indent="-365125">
              <a:spcAft>
                <a:spcPts val="0"/>
              </a:spcAft>
              <a:buClr>
                <a:srgbClr val="002060"/>
              </a:buClr>
            </a:pPr>
            <a:r>
              <a:rPr lang="de-DE" sz="1100" b="1" dirty="0" smtClean="0">
                <a:solidFill>
                  <a:schemeClr val="tx1"/>
                </a:solidFill>
              </a:rPr>
              <a:t>MI: </a:t>
            </a:r>
            <a:r>
              <a:rPr lang="de-DE" sz="1100" dirty="0" smtClean="0">
                <a:solidFill>
                  <a:schemeClr val="tx1"/>
                </a:solidFill>
              </a:rPr>
              <a:t>Myokard Infarkt</a:t>
            </a:r>
          </a:p>
          <a:p>
            <a:pPr marL="365125" indent="-365125">
              <a:spcAft>
                <a:spcPts val="0"/>
              </a:spcAft>
              <a:buClr>
                <a:srgbClr val="002060"/>
              </a:buClr>
            </a:pPr>
            <a:r>
              <a:rPr lang="de-DE" sz="1100" b="1" dirty="0" smtClean="0">
                <a:solidFill>
                  <a:schemeClr val="tx1"/>
                </a:solidFill>
              </a:rPr>
              <a:t>P: </a:t>
            </a:r>
            <a:r>
              <a:rPr lang="de-DE" sz="1100" dirty="0" smtClean="0">
                <a:solidFill>
                  <a:schemeClr val="tx1"/>
                </a:solidFill>
              </a:rPr>
              <a:t>p-Wert (Signifikanzwert)</a:t>
            </a:r>
          </a:p>
          <a:p>
            <a:pPr marL="365125" indent="-365125">
              <a:spcAft>
                <a:spcPts val="0"/>
              </a:spcAft>
              <a:buClr>
                <a:srgbClr val="002060"/>
              </a:buClr>
            </a:pPr>
            <a:r>
              <a:rPr lang="de-DE" sz="1100" b="1" dirty="0" err="1" smtClean="0">
                <a:solidFill>
                  <a:schemeClr val="tx1"/>
                </a:solidFill>
              </a:rPr>
              <a:t>QTc</a:t>
            </a:r>
            <a:r>
              <a:rPr lang="de-DE" sz="1100" b="1" dirty="0" smtClean="0">
                <a:solidFill>
                  <a:schemeClr val="tx1"/>
                </a:solidFill>
              </a:rPr>
              <a:t>: </a:t>
            </a:r>
            <a:r>
              <a:rPr lang="de-DE" sz="1100" dirty="0" smtClean="0">
                <a:solidFill>
                  <a:schemeClr val="tx1"/>
                </a:solidFill>
              </a:rPr>
              <a:t>Frequenzkorrigierte QT-Zeit</a:t>
            </a:r>
          </a:p>
          <a:p>
            <a:pPr marL="365125" indent="-365125">
              <a:spcAft>
                <a:spcPts val="0"/>
              </a:spcAft>
              <a:buClr>
                <a:srgbClr val="002060"/>
              </a:buClr>
            </a:pPr>
            <a:r>
              <a:rPr lang="de-DE" sz="1100" b="1" dirty="0" smtClean="0">
                <a:solidFill>
                  <a:schemeClr val="tx1"/>
                </a:solidFill>
              </a:rPr>
              <a:t>RR: </a:t>
            </a:r>
            <a:r>
              <a:rPr lang="de-DE" sz="1100" dirty="0" smtClean="0">
                <a:solidFill>
                  <a:schemeClr val="tx1"/>
                </a:solidFill>
              </a:rPr>
              <a:t>Rate Ratio</a:t>
            </a:r>
          </a:p>
          <a:p>
            <a:pPr marL="365125" indent="-365125">
              <a:spcAft>
                <a:spcPts val="0"/>
              </a:spcAft>
              <a:buClr>
                <a:srgbClr val="002060"/>
              </a:buClr>
            </a:pPr>
            <a:r>
              <a:rPr lang="de-DE" sz="1100" b="1" dirty="0" smtClean="0">
                <a:solidFill>
                  <a:schemeClr val="tx1"/>
                </a:solidFill>
              </a:rPr>
              <a:t>SABA: </a:t>
            </a:r>
            <a:r>
              <a:rPr lang="de-DE" sz="1100" dirty="0" smtClean="0">
                <a:solidFill>
                  <a:schemeClr val="tx1"/>
                </a:solidFill>
              </a:rPr>
              <a:t>Kurzwirksames</a:t>
            </a:r>
            <a:r>
              <a:rPr lang="de-DE" sz="1100" b="1" dirty="0" smtClean="0">
                <a:solidFill>
                  <a:schemeClr val="tx1"/>
                </a:solidFill>
              </a:rPr>
              <a:t> </a:t>
            </a:r>
            <a:r>
              <a:rPr lang="el-GR" sz="1100" dirty="0" smtClean="0">
                <a:solidFill>
                  <a:schemeClr val="tx1"/>
                </a:solidFill>
              </a:rPr>
              <a:t>β</a:t>
            </a:r>
            <a:r>
              <a:rPr lang="de-DE" sz="1100" baseline="-25000" dirty="0" smtClean="0">
                <a:solidFill>
                  <a:schemeClr val="tx1"/>
                </a:solidFill>
              </a:rPr>
              <a:t>2</a:t>
            </a:r>
            <a:r>
              <a:rPr lang="de-DE" sz="1100" dirty="0" smtClean="0">
                <a:solidFill>
                  <a:schemeClr val="tx1"/>
                </a:solidFill>
              </a:rPr>
              <a:t>-Sympathomimetikum</a:t>
            </a:r>
          </a:p>
          <a:p>
            <a:pPr marL="365125" indent="-365125">
              <a:spcAft>
                <a:spcPts val="0"/>
              </a:spcAft>
              <a:buClr>
                <a:srgbClr val="002060"/>
              </a:buClr>
            </a:pPr>
            <a:r>
              <a:rPr lang="de-DE" sz="1100" b="1" dirty="0" smtClean="0">
                <a:solidFill>
                  <a:schemeClr val="tx1"/>
                </a:solidFill>
              </a:rPr>
              <a:t>SAMA: </a:t>
            </a:r>
            <a:r>
              <a:rPr lang="de-DE" sz="1100" dirty="0" smtClean="0">
                <a:solidFill>
                  <a:schemeClr val="tx1"/>
                </a:solidFill>
              </a:rPr>
              <a:t>Kurzwirksames </a:t>
            </a:r>
            <a:r>
              <a:rPr lang="de-DE" sz="1100" dirty="0" err="1" smtClean="0">
                <a:solidFill>
                  <a:schemeClr val="tx1"/>
                </a:solidFill>
              </a:rPr>
              <a:t>Anticholinergikum</a:t>
            </a:r>
            <a:endParaRPr lang="de-DE" sz="1100" b="1" dirty="0" smtClean="0">
              <a:solidFill>
                <a:schemeClr val="tx1"/>
              </a:solidFill>
            </a:endParaRPr>
          </a:p>
          <a:p>
            <a:pPr marL="365125" indent="-365125">
              <a:spcAft>
                <a:spcPts val="0"/>
              </a:spcAft>
              <a:buClr>
                <a:srgbClr val="002060"/>
              </a:buClr>
            </a:pPr>
            <a:r>
              <a:rPr lang="de-DE" sz="1100" b="1" dirty="0" smtClean="0">
                <a:solidFill>
                  <a:schemeClr val="tx1"/>
                </a:solidFill>
              </a:rPr>
              <a:t>SGRQ: </a:t>
            </a:r>
            <a:r>
              <a:rPr lang="de-DE" sz="1100" dirty="0" smtClean="0">
                <a:solidFill>
                  <a:schemeClr val="tx1"/>
                </a:solidFill>
              </a:rPr>
              <a:t>St. George‘s Respiratory </a:t>
            </a:r>
            <a:r>
              <a:rPr lang="de-DE" sz="1100" dirty="0" err="1" smtClean="0">
                <a:solidFill>
                  <a:schemeClr val="tx1"/>
                </a:solidFill>
              </a:rPr>
              <a:t>Questionnaire</a:t>
            </a:r>
            <a:endParaRPr lang="de-DE" sz="1100" dirty="0" smtClean="0">
              <a:solidFill>
                <a:schemeClr val="tx1"/>
              </a:solidFill>
            </a:endParaRPr>
          </a:p>
          <a:p>
            <a:pPr marL="365125" indent="-365125">
              <a:spcAft>
                <a:spcPts val="0"/>
              </a:spcAft>
              <a:buClr>
                <a:srgbClr val="002060"/>
              </a:buClr>
            </a:pPr>
            <a:r>
              <a:rPr lang="de-DE" altLang="de-DE" sz="1100" b="1" dirty="0" smtClean="0">
                <a:solidFill>
                  <a:schemeClr val="tx1"/>
                </a:solidFill>
              </a:rPr>
              <a:t>SFC: </a:t>
            </a:r>
            <a:r>
              <a:rPr lang="de-DE" altLang="de-DE" sz="1100" dirty="0" err="1" smtClean="0">
                <a:solidFill>
                  <a:schemeClr val="tx1"/>
                </a:solidFill>
              </a:rPr>
              <a:t>Salmeterol</a:t>
            </a:r>
            <a:r>
              <a:rPr lang="de-DE" altLang="de-DE" sz="1100" dirty="0" smtClean="0">
                <a:solidFill>
                  <a:schemeClr val="tx1"/>
                </a:solidFill>
              </a:rPr>
              <a:t>/</a:t>
            </a:r>
            <a:r>
              <a:rPr lang="de-DE" altLang="de-DE" sz="1100" dirty="0" err="1" smtClean="0">
                <a:solidFill>
                  <a:schemeClr val="tx1"/>
                </a:solidFill>
              </a:rPr>
              <a:t>Fluticason</a:t>
            </a:r>
            <a:endParaRPr lang="de-DE" altLang="de-DE" sz="1100" dirty="0" smtClean="0">
              <a:solidFill>
                <a:schemeClr val="tx1"/>
              </a:solidFill>
            </a:endParaRPr>
          </a:p>
          <a:p>
            <a:pPr marL="365125" indent="-365125">
              <a:spcAft>
                <a:spcPts val="0"/>
              </a:spcAft>
              <a:buClr>
                <a:srgbClr val="002060"/>
              </a:buClr>
            </a:pPr>
            <a:r>
              <a:rPr lang="de-DE" sz="1100" b="1" dirty="0" err="1" smtClean="0">
                <a:solidFill>
                  <a:schemeClr val="tx1"/>
                </a:solidFill>
              </a:rPr>
              <a:t>Trough</a:t>
            </a:r>
            <a:r>
              <a:rPr lang="de-DE" sz="1100" b="1" dirty="0" smtClean="0">
                <a:solidFill>
                  <a:schemeClr val="tx1"/>
                </a:solidFill>
              </a:rPr>
              <a:t>: </a:t>
            </a:r>
            <a:r>
              <a:rPr lang="de-DE" sz="1100" dirty="0" smtClean="0">
                <a:solidFill>
                  <a:schemeClr val="tx1"/>
                </a:solidFill>
              </a:rPr>
              <a:t>Mittelwert aus den Messwerten 23:15 h bis 23:45 h nach der letzten morgendlichen Gabe</a:t>
            </a:r>
            <a:endParaRPr lang="de-DE" altLang="de-DE" sz="1100" dirty="0" smtClean="0">
              <a:solidFill>
                <a:schemeClr val="tx1"/>
              </a:solidFill>
            </a:endParaRPr>
          </a:p>
        </p:txBody>
      </p:sp>
    </p:spTree>
    <p:extLst>
      <p:ext uri="{BB962C8B-B14F-4D97-AF65-F5344CB8AC3E}">
        <p14:creationId xmlns:p14="http://schemas.microsoft.com/office/powerpoint/2010/main" val="3241272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00" y="764630"/>
            <a:ext cx="6475930" cy="648091"/>
          </a:xfrm>
        </p:spPr>
        <p:txBody>
          <a:bodyPr/>
          <a:lstStyle/>
          <a:p>
            <a:r>
              <a:rPr lang="de-DE" dirty="0" smtClean="0">
                <a:solidFill>
                  <a:srgbClr val="145477"/>
                </a:solidFill>
              </a:rPr>
              <a:t>FLAME-Studienrationale</a:t>
            </a:r>
            <a:endParaRPr lang="en-US" dirty="0"/>
          </a:p>
        </p:txBody>
      </p:sp>
      <p:sp>
        <p:nvSpPr>
          <p:cNvPr id="6" name="Content Placeholder 2"/>
          <p:cNvSpPr txBox="1">
            <a:spLocks/>
          </p:cNvSpPr>
          <p:nvPr/>
        </p:nvSpPr>
        <p:spPr bwMode="auto">
          <a:xfrm>
            <a:off x="251400" y="1484730"/>
            <a:ext cx="8469644" cy="525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buFont typeface="Wingdings" panose="05000000000000000000" pitchFamily="2" charset="2"/>
              <a:buChar char="§"/>
            </a:pPr>
            <a:r>
              <a:rPr lang="de-DE" sz="1600" dirty="0" smtClean="0">
                <a:solidFill>
                  <a:srgbClr val="404040"/>
                </a:solidFill>
              </a:rPr>
              <a:t>Die Behandlungsrichtlinien empfehlen, dass entweder eine Behandlung mit LABA/ICS oder LAMA angewendet wird, um Exazerbationen bei Patienten mit einer Vorgeschichte solcher vorzubeugen.</a:t>
            </a:r>
            <a:r>
              <a:rPr lang="de-DE" sz="1600" baseline="30000" dirty="0" smtClean="0">
                <a:solidFill>
                  <a:srgbClr val="404040"/>
                </a:solidFill>
              </a:rPr>
              <a:t>1</a:t>
            </a:r>
          </a:p>
          <a:p>
            <a:pPr marL="285750" indent="-285750">
              <a:buFont typeface="Wingdings" panose="05000000000000000000" pitchFamily="2" charset="2"/>
              <a:buChar char="§"/>
            </a:pPr>
            <a:r>
              <a:rPr lang="de-DE" sz="1600" dirty="0" smtClean="0">
                <a:solidFill>
                  <a:srgbClr val="404040"/>
                </a:solidFill>
              </a:rPr>
              <a:t>Eine Langzeit-Verwendung von ICS wird jedoch mit einem kleinen aber signifikanten Risiko für Pneumonie</a:t>
            </a:r>
            <a:r>
              <a:rPr lang="de-DE" sz="1600" baseline="30000" dirty="0" smtClean="0">
                <a:solidFill>
                  <a:srgbClr val="404040"/>
                </a:solidFill>
              </a:rPr>
              <a:t>2,3</a:t>
            </a:r>
            <a:r>
              <a:rPr lang="de-DE" sz="1600" dirty="0" smtClean="0">
                <a:solidFill>
                  <a:srgbClr val="404040"/>
                </a:solidFill>
              </a:rPr>
              <a:t> und anderen steroidbezogenen unerwünschten Ereignissen assoziiert</a:t>
            </a:r>
            <a:r>
              <a:rPr lang="de-DE" sz="1600" baseline="30000" dirty="0" smtClean="0">
                <a:solidFill>
                  <a:srgbClr val="404040"/>
                </a:solidFill>
              </a:rPr>
              <a:t>4</a:t>
            </a:r>
          </a:p>
          <a:p>
            <a:pPr marL="285750" indent="-285750">
              <a:buFont typeface="Wingdings" panose="05000000000000000000" pitchFamily="2" charset="2"/>
              <a:buChar char="§"/>
            </a:pPr>
            <a:r>
              <a:rPr lang="de-DE" sz="1600" dirty="0" smtClean="0">
                <a:solidFill>
                  <a:srgbClr val="404040"/>
                </a:solidFill>
              </a:rPr>
              <a:t>Eine alternative Strategie zur LABA-/ICS-Kombination für Hochrisikopatienten ist ein duales </a:t>
            </a:r>
            <a:r>
              <a:rPr lang="de-DE" sz="1600" dirty="0" err="1" smtClean="0">
                <a:solidFill>
                  <a:srgbClr val="404040"/>
                </a:solidFill>
              </a:rPr>
              <a:t>Bronchodilatator</a:t>
            </a:r>
            <a:r>
              <a:rPr lang="de-DE" sz="1600" dirty="0" smtClean="0">
                <a:solidFill>
                  <a:srgbClr val="404040"/>
                </a:solidFill>
              </a:rPr>
              <a:t>-Behandlungsschema mit LABA/LAMA</a:t>
            </a:r>
            <a:r>
              <a:rPr lang="de-DE" sz="1600" baseline="30000" dirty="0" smtClean="0">
                <a:solidFill>
                  <a:srgbClr val="404040"/>
                </a:solidFill>
              </a:rPr>
              <a:t>5</a:t>
            </a:r>
          </a:p>
          <a:p>
            <a:pPr marL="285750" indent="-285750">
              <a:buFont typeface="Wingdings" panose="05000000000000000000" pitchFamily="2" charset="2"/>
              <a:buChar char="§"/>
            </a:pPr>
            <a:r>
              <a:rPr lang="de-DE" sz="1600" dirty="0" smtClean="0">
                <a:solidFill>
                  <a:srgbClr val="404040"/>
                </a:solidFill>
              </a:rPr>
              <a:t>Die Hypothese der vorliegenden Studie</a:t>
            </a:r>
            <a:r>
              <a:rPr lang="de-DE" sz="1600" baseline="30000" dirty="0" smtClean="0">
                <a:solidFill>
                  <a:srgbClr val="404040"/>
                </a:solidFill>
              </a:rPr>
              <a:t>6</a:t>
            </a:r>
            <a:r>
              <a:rPr lang="de-DE" sz="1600" dirty="0" smtClean="0">
                <a:solidFill>
                  <a:srgbClr val="404040"/>
                </a:solidFill>
              </a:rPr>
              <a:t> war, dass ein dualer </a:t>
            </a:r>
            <a:r>
              <a:rPr lang="de-DE" sz="1600" dirty="0" err="1" smtClean="0">
                <a:solidFill>
                  <a:srgbClr val="404040"/>
                </a:solidFill>
              </a:rPr>
              <a:t>Brochodilatator</a:t>
            </a:r>
            <a:r>
              <a:rPr lang="de-DE" sz="1600" dirty="0" smtClean="0">
                <a:solidFill>
                  <a:srgbClr val="404040"/>
                </a:solidFill>
              </a:rPr>
              <a:t> (einmal täglich IND/GLY 110/50 </a:t>
            </a:r>
            <a:r>
              <a:rPr lang="de-DE" sz="1600" dirty="0" err="1" smtClean="0">
                <a:solidFill>
                  <a:srgbClr val="404040"/>
                </a:solidFill>
              </a:rPr>
              <a:t>μg</a:t>
            </a:r>
            <a:r>
              <a:rPr lang="de-DE" sz="1600" dirty="0" smtClean="0">
                <a:solidFill>
                  <a:srgbClr val="404040"/>
                </a:solidFill>
              </a:rPr>
              <a:t>) bei Patienten mit COPD und vergangenen Exazerbationen mindestens so wirksam bei der Vorbeugung von Exazerbationen sei wie eine LABA/ICS-Therapie (zweimal täglich SFC 50/500 </a:t>
            </a:r>
            <a:r>
              <a:rPr lang="de-DE" sz="1600" dirty="0" err="1" smtClean="0">
                <a:solidFill>
                  <a:srgbClr val="404040"/>
                </a:solidFill>
              </a:rPr>
              <a:t>μg</a:t>
            </a:r>
            <a:r>
              <a:rPr lang="de-DE" sz="1600" dirty="0" smtClean="0">
                <a:solidFill>
                  <a:srgbClr val="404040"/>
                </a:solidFill>
              </a:rPr>
              <a:t>)</a:t>
            </a:r>
          </a:p>
          <a:p>
            <a:pPr marL="285750" indent="-285750">
              <a:buFont typeface="Wingdings" panose="05000000000000000000" pitchFamily="2" charset="2"/>
              <a:buChar char="§"/>
            </a:pPr>
            <a:r>
              <a:rPr lang="de-DE" sz="1600" dirty="0" smtClean="0">
                <a:solidFill>
                  <a:srgbClr val="404040"/>
                </a:solidFill>
              </a:rPr>
              <a:t>Die vorliegende Studie verglich die Wirkung von IND/GLY einmal täglich und SFC zweimal täglich auf Exazerbationen von COPD (primärer Endpunkt: alle [mild/moderat/schwer] Exazerbationen) bei Patienten mit ≥ 1 Exazerbationen im vergangenen Jahr und einem forcierten </a:t>
            </a:r>
            <a:r>
              <a:rPr lang="de-DE" sz="1600" dirty="0" err="1" smtClean="0">
                <a:solidFill>
                  <a:srgbClr val="404040"/>
                </a:solidFill>
              </a:rPr>
              <a:t>Expirationsvolumen</a:t>
            </a:r>
            <a:r>
              <a:rPr lang="de-DE" sz="1600" dirty="0" smtClean="0">
                <a:solidFill>
                  <a:srgbClr val="404040"/>
                </a:solidFill>
              </a:rPr>
              <a:t> in 1 Sekunde (FEV</a:t>
            </a:r>
            <a:r>
              <a:rPr lang="de-DE" sz="1600" baseline="-25000" dirty="0" smtClean="0">
                <a:solidFill>
                  <a:srgbClr val="404040"/>
                </a:solidFill>
              </a:rPr>
              <a:t>1</a:t>
            </a:r>
            <a:r>
              <a:rPr lang="de-DE" sz="1600" dirty="0" smtClean="0">
                <a:solidFill>
                  <a:srgbClr val="404040"/>
                </a:solidFill>
              </a:rPr>
              <a:t>) von ≥ 25 und &lt; 60 % des prädiktiven Normwerts nach Bronchodilatation</a:t>
            </a:r>
          </a:p>
        </p:txBody>
      </p:sp>
      <p:sp>
        <p:nvSpPr>
          <p:cNvPr id="7" name="TextBox 6"/>
          <p:cNvSpPr txBox="1"/>
          <p:nvPr/>
        </p:nvSpPr>
        <p:spPr>
          <a:xfrm>
            <a:off x="3907595" y="5370955"/>
            <a:ext cx="4536630" cy="1200329"/>
          </a:xfrm>
          <a:prstGeom prst="rect">
            <a:avLst/>
          </a:prstGeom>
          <a:noFill/>
        </p:spPr>
        <p:txBody>
          <a:bodyPr wrap="square" rtlCol="0">
            <a:spAutoFit/>
          </a:bodyPr>
          <a:lstStyle/>
          <a:p>
            <a:pPr marL="228600" indent="-228600">
              <a:buAutoNum type="arabicPeriod"/>
            </a:pPr>
            <a:r>
              <a:rPr lang="de-DE" sz="1200" b="0" i="0" dirty="0" smtClean="0">
                <a:solidFill>
                  <a:srgbClr val="404040"/>
                </a:solidFill>
              </a:rPr>
              <a:t>GOLD 2015</a:t>
            </a:r>
          </a:p>
          <a:p>
            <a:pPr marL="228600" lvl="0" indent="-228600">
              <a:buFontTx/>
              <a:buAutoNum type="arabicPeriod"/>
            </a:pPr>
            <a:r>
              <a:rPr lang="de-DE" sz="1200" b="0" i="0" dirty="0" smtClean="0">
                <a:solidFill>
                  <a:srgbClr val="404040"/>
                </a:solidFill>
              </a:rPr>
              <a:t>Crim C, et al. Eur Respir J 2009; 34:641–7</a:t>
            </a:r>
          </a:p>
          <a:p>
            <a:pPr marL="228600" indent="-228600">
              <a:buFontTx/>
              <a:buAutoNum type="arabicPeriod"/>
            </a:pPr>
            <a:r>
              <a:rPr lang="de-DE" sz="1200" b="0" i="0" dirty="0" smtClean="0">
                <a:solidFill>
                  <a:srgbClr val="404040"/>
                </a:solidFill>
              </a:rPr>
              <a:t>Calverley PM, et al. Chest 2011; 139:505–12</a:t>
            </a:r>
          </a:p>
          <a:p>
            <a:pPr marL="228600" indent="-228600">
              <a:buFontTx/>
              <a:buAutoNum type="arabicPeriod"/>
            </a:pPr>
            <a:r>
              <a:rPr lang="de-DE" sz="1200" b="0" i="0" dirty="0" smtClean="0">
                <a:solidFill>
                  <a:srgbClr val="404040"/>
                </a:solidFill>
              </a:rPr>
              <a:t>Price D, et al. Prim Care Respir J 2013; 22:92–100</a:t>
            </a:r>
          </a:p>
          <a:p>
            <a:pPr marL="228600" indent="-228600">
              <a:buFontTx/>
              <a:buAutoNum type="arabicPeriod"/>
            </a:pPr>
            <a:r>
              <a:rPr lang="de-DE" sz="1200" b="0" i="0" dirty="0" smtClean="0">
                <a:solidFill>
                  <a:srgbClr val="404040"/>
                </a:solidFill>
              </a:rPr>
              <a:t>Wedzicha JA, et al. Lancet Respir Med 2013; 1:199–209</a:t>
            </a:r>
          </a:p>
          <a:p>
            <a:pPr marL="228600" indent="-228600">
              <a:buFontTx/>
              <a:buAutoNum type="arabicPeriod"/>
            </a:pPr>
            <a:r>
              <a:rPr lang="de-DE" sz="1200" b="0" i="0" dirty="0" smtClean="0">
                <a:solidFill>
                  <a:srgbClr val="404040"/>
                </a:solidFill>
              </a:rPr>
              <a:t>Wedzicha JA, et al. N Engl J Med. Online May 15, 2016</a:t>
            </a:r>
          </a:p>
        </p:txBody>
      </p:sp>
    </p:spTree>
    <p:extLst>
      <p:ext uri="{BB962C8B-B14F-4D97-AF65-F5344CB8AC3E}">
        <p14:creationId xmlns:p14="http://schemas.microsoft.com/office/powerpoint/2010/main" val="338532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Studiendesign</a:t>
            </a:r>
            <a:endParaRPr lang="en-US" dirty="0">
              <a:latin typeface="DIN Alternate"/>
            </a:endParaRPr>
          </a:p>
        </p:txBody>
      </p:sp>
      <p:sp>
        <p:nvSpPr>
          <p:cNvPr id="41" name="Down Arrow 40"/>
          <p:cNvSpPr/>
          <p:nvPr/>
        </p:nvSpPr>
        <p:spPr bwMode="auto">
          <a:xfrm rot="16200000">
            <a:off x="5106997" y="3922814"/>
            <a:ext cx="177499" cy="3255969"/>
          </a:xfrm>
          <a:prstGeom prst="downArrow">
            <a:avLst>
              <a:gd name="adj1" fmla="val 50000"/>
              <a:gd name="adj2" fmla="val 99618"/>
            </a:avLst>
          </a:prstGeom>
          <a:solidFill>
            <a:schemeClr val="tx1">
              <a:lumMod val="50000"/>
              <a:lumOff val="50000"/>
            </a:schemeClr>
          </a:solidFill>
          <a:ln w="25400" cap="flat" cmpd="sng" algn="ctr">
            <a:solidFill>
              <a:schemeClr val="accent1"/>
            </a:solidFill>
            <a:prstDash val="solid"/>
          </a:ln>
          <a:effectLst/>
        </p:spPr>
        <p:txBody>
          <a:bodyPr anchor="ctr"/>
          <a:lstStyle/>
          <a:p>
            <a:pPr algn="ctr" fontAlgn="base">
              <a:spcBef>
                <a:spcPct val="0"/>
              </a:spcBef>
              <a:spcAft>
                <a:spcPct val="0"/>
              </a:spcAft>
              <a:defRPr/>
            </a:pPr>
            <a:endParaRPr lang="en-US" sz="1400" kern="0" dirty="0">
              <a:solidFill>
                <a:schemeClr val="tx1"/>
              </a:solidFill>
              <a:cs typeface="Arial"/>
            </a:endParaRPr>
          </a:p>
        </p:txBody>
      </p:sp>
      <p:sp>
        <p:nvSpPr>
          <p:cNvPr id="42" name="Rounded Rectangle 41"/>
          <p:cNvSpPr/>
          <p:nvPr/>
        </p:nvSpPr>
        <p:spPr bwMode="auto">
          <a:xfrm>
            <a:off x="3346925" y="2407881"/>
            <a:ext cx="3549809" cy="519329"/>
          </a:xfrm>
          <a:prstGeom prst="roundRect">
            <a:avLst/>
          </a:prstGeom>
          <a:solidFill>
            <a:schemeClr val="accent5"/>
          </a:solidFill>
          <a:ln w="25400" cap="flat" cmpd="sng" algn="ctr">
            <a:noFill/>
            <a:prstDash val="solid"/>
          </a:ln>
          <a:effectLst/>
        </p:spPr>
        <p:txBody>
          <a:bodyPr anchor="ctr"/>
          <a:lstStyle/>
          <a:p>
            <a:pPr algn="ctr" fontAlgn="base">
              <a:spcBef>
                <a:spcPct val="0"/>
              </a:spcBef>
              <a:spcAft>
                <a:spcPct val="0"/>
              </a:spcAft>
              <a:defRPr/>
            </a:pPr>
            <a:r>
              <a:rPr lang="de-DE" sz="1400" b="0" i="0" dirty="0" smtClean="0">
                <a:solidFill>
                  <a:schemeClr val="tx1"/>
                </a:solidFill>
              </a:rPr>
              <a:t>Doppelblinder Behandlungszeitraum </a:t>
            </a:r>
          </a:p>
          <a:p>
            <a:pPr algn="ctr" fontAlgn="base">
              <a:spcBef>
                <a:spcPct val="0"/>
              </a:spcBef>
              <a:spcAft>
                <a:spcPct val="0"/>
              </a:spcAft>
              <a:defRPr/>
            </a:pPr>
            <a:r>
              <a:rPr lang="de-DE" sz="1400" b="0" i="0" dirty="0" smtClean="0">
                <a:solidFill>
                  <a:schemeClr val="tx1"/>
                </a:solidFill>
              </a:rPr>
              <a:t>(52 Wochen)</a:t>
            </a:r>
          </a:p>
        </p:txBody>
      </p:sp>
      <p:sp>
        <p:nvSpPr>
          <p:cNvPr id="43" name="Rectangle 14"/>
          <p:cNvSpPr>
            <a:spLocks noChangeArrowheads="1"/>
          </p:cNvSpPr>
          <p:nvPr/>
        </p:nvSpPr>
        <p:spPr bwMode="blackWhite">
          <a:xfrm>
            <a:off x="598458" y="4733094"/>
            <a:ext cx="1236696" cy="495822"/>
          </a:xfrm>
          <a:prstGeom prst="roundRect">
            <a:avLst/>
          </a:prstGeom>
          <a:solidFill>
            <a:srgbClr val="FFFFFF"/>
          </a:solidFill>
          <a:ln w="25400" cap="flat" cmpd="sng" algn="ctr">
            <a:noFill/>
            <a:prstDash val="solid"/>
            <a:headEnd/>
            <a:tailEnd/>
          </a:ln>
          <a:effectLst/>
        </p:spPr>
        <p:txBody>
          <a:bodyPr lIns="0" tIns="0" rIns="0" bIns="0" anchor="t"/>
          <a:lstStyle/>
          <a:p>
            <a:pPr marL="0" marR="0" lvl="0" indent="0" algn="ctr" defTabSz="914400" eaLnBrk="0" fontAlgn="base" latinLnBrk="0" hangingPunct="0">
              <a:lnSpc>
                <a:spcPct val="100000"/>
              </a:lnSpc>
              <a:spcBef>
                <a:spcPct val="0"/>
              </a:spcBef>
              <a:spcAft>
                <a:spcPct val="0"/>
              </a:spcAft>
              <a:buClrTx/>
              <a:buSzTx/>
              <a:buFontTx/>
              <a:buNone/>
              <a:tabLst/>
              <a:defRPr/>
            </a:pPr>
            <a:r>
              <a:rPr lang="de-DE" sz="1400" b="0" i="0" u="none" dirty="0" smtClean="0">
                <a:solidFill>
                  <a:schemeClr val="tx1"/>
                </a:solidFill>
              </a:rPr>
              <a:t>Tag -35 bis </a:t>
            </a:r>
            <a:r>
              <a:rPr lang="en" sz="1400" dirty="0" smtClean="0">
                <a:solidFill>
                  <a:schemeClr val="tx1"/>
                </a:solidFill>
              </a:rPr>
              <a:t/>
            </a:r>
            <a:br>
              <a:rPr lang="en" sz="1400" dirty="0" smtClean="0">
                <a:solidFill>
                  <a:schemeClr val="tx1"/>
                </a:solidFill>
              </a:rPr>
            </a:br>
            <a:r>
              <a:rPr lang="de-DE" sz="1400" b="0" i="0" u="none" dirty="0" smtClean="0">
                <a:solidFill>
                  <a:schemeClr val="tx1"/>
                </a:solidFill>
              </a:rPr>
              <a:t>Tag -29</a:t>
            </a:r>
          </a:p>
        </p:txBody>
      </p:sp>
      <p:sp>
        <p:nvSpPr>
          <p:cNvPr id="44" name="Rectangle 14"/>
          <p:cNvSpPr>
            <a:spLocks noChangeArrowheads="1"/>
          </p:cNvSpPr>
          <p:nvPr/>
        </p:nvSpPr>
        <p:spPr bwMode="blackWhite">
          <a:xfrm>
            <a:off x="3359152" y="4733094"/>
            <a:ext cx="3549809" cy="495822"/>
          </a:xfrm>
          <a:prstGeom prst="roundRect">
            <a:avLst/>
          </a:prstGeom>
          <a:solidFill>
            <a:srgbClr val="FFFFFF"/>
          </a:solidFill>
          <a:ln w="25400" cap="flat" cmpd="sng" algn="ctr">
            <a:noFill/>
            <a:prstDash val="solid"/>
            <a:headEnd/>
            <a:tailEnd/>
          </a:ln>
          <a:effectLst/>
        </p:spPr>
        <p:txBody>
          <a:bodyPr lIns="0" tIns="0" rIns="0" bIns="0" anchor="t"/>
          <a:lstStyle/>
          <a:p>
            <a:pPr marL="0" marR="0" lvl="0" indent="0" algn="ctr" defTabSz="914400" eaLnBrk="0" fontAlgn="base" latinLnBrk="0" hangingPunct="0">
              <a:lnSpc>
                <a:spcPct val="100000"/>
              </a:lnSpc>
              <a:spcBef>
                <a:spcPct val="0"/>
              </a:spcBef>
              <a:spcAft>
                <a:spcPct val="0"/>
              </a:spcAft>
              <a:buClrTx/>
              <a:buSzTx/>
              <a:buFontTx/>
              <a:buNone/>
              <a:tabLst/>
              <a:defRPr/>
            </a:pPr>
            <a:r>
              <a:rPr lang="de-DE" sz="1400" b="0" i="0" u="none" dirty="0" smtClean="0">
                <a:solidFill>
                  <a:schemeClr val="tx1"/>
                </a:solidFill>
              </a:rPr>
              <a:t>Tag 1 bis Tag 365</a:t>
            </a:r>
          </a:p>
        </p:txBody>
      </p:sp>
      <p:sp>
        <p:nvSpPr>
          <p:cNvPr id="45" name="Rounded Rectangle 44"/>
          <p:cNvSpPr/>
          <p:nvPr/>
        </p:nvSpPr>
        <p:spPr bwMode="auto">
          <a:xfrm>
            <a:off x="7020340" y="2348850"/>
            <a:ext cx="1558881" cy="864120"/>
          </a:xfrm>
          <a:prstGeom prst="roundRect">
            <a:avLst/>
          </a:prstGeom>
          <a:solidFill>
            <a:schemeClr val="accent5"/>
          </a:solidFill>
          <a:ln w="25400" cap="flat" cmpd="sng" algn="ctr">
            <a:noFill/>
            <a:prstDash val="solid"/>
          </a:ln>
          <a:effectLst/>
        </p:spPr>
        <p:txBody>
          <a:bodyPr anchor="ctr"/>
          <a:lstStyle/>
          <a:p>
            <a:pPr algn="ctr" fontAlgn="base">
              <a:spcBef>
                <a:spcPct val="0"/>
              </a:spcBef>
              <a:spcAft>
                <a:spcPct val="0"/>
              </a:spcAft>
              <a:defRPr/>
            </a:pPr>
            <a:r>
              <a:rPr lang="de-DE" sz="1400" b="0" i="0" dirty="0" smtClean="0">
                <a:solidFill>
                  <a:schemeClr val="tx1"/>
                </a:solidFill>
              </a:rPr>
              <a:t>Nachunter-</a:t>
            </a:r>
            <a:br>
              <a:rPr lang="de-DE" sz="1400" b="0" i="0" dirty="0" smtClean="0">
                <a:solidFill>
                  <a:schemeClr val="tx1"/>
                </a:solidFill>
              </a:rPr>
            </a:br>
            <a:r>
              <a:rPr lang="de-DE" sz="1400" b="0" i="0" dirty="0" smtClean="0">
                <a:solidFill>
                  <a:schemeClr val="tx1"/>
                </a:solidFill>
              </a:rPr>
              <a:t>suchung zur Sicherheit nach 30 Tagen</a:t>
            </a:r>
          </a:p>
        </p:txBody>
      </p:sp>
      <p:sp>
        <p:nvSpPr>
          <p:cNvPr id="46" name="TextBox 3"/>
          <p:cNvSpPr txBox="1">
            <a:spLocks noChangeArrowheads="1"/>
          </p:cNvSpPr>
          <p:nvPr/>
        </p:nvSpPr>
        <p:spPr bwMode="auto">
          <a:xfrm>
            <a:off x="598458" y="3485365"/>
            <a:ext cx="1236696" cy="523220"/>
          </a:xfrm>
          <a:prstGeom prst="homePlate">
            <a:avLst>
              <a:gd name="adj" fmla="val 30842"/>
            </a:avLst>
          </a:prstGeom>
          <a:solidFill>
            <a:schemeClr val="tx2">
              <a:lumMod val="40000"/>
              <a:lumOff val="60000"/>
            </a:schemeClr>
          </a:solidFill>
          <a:ln w="25400" cap="flat" cmpd="sng" algn="ctr">
            <a:noFill/>
            <a:prstDash val="solid"/>
          </a:ln>
          <a:effectLst/>
          <a:extLst/>
        </p:spPr>
        <p:txBody>
          <a:bodyPr lIns="36000" rIns="0"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de-DE" sz="1400" b="0" i="0" dirty="0" err="1" smtClean="0"/>
              <a:t>Screening-</a:t>
            </a:r>
            <a:r>
              <a:rPr lang="de-DE" sz="1400" b="0" i="0" dirty="0" smtClean="0"/>
              <a:t/>
            </a:r>
            <a:br>
              <a:rPr lang="de-DE" sz="1400" b="0" i="0" dirty="0" smtClean="0"/>
            </a:br>
            <a:r>
              <a:rPr lang="de-DE" sz="1400" b="0" i="0" dirty="0" err="1" smtClean="0"/>
              <a:t>phase</a:t>
            </a:r>
            <a:endParaRPr lang="de-DE" sz="1400" b="0" i="0" dirty="0" smtClean="0"/>
          </a:p>
        </p:txBody>
      </p:sp>
      <p:sp>
        <p:nvSpPr>
          <p:cNvPr id="47" name="AutoShape 67"/>
          <p:cNvSpPr>
            <a:spLocks noChangeArrowheads="1"/>
          </p:cNvSpPr>
          <p:nvPr/>
        </p:nvSpPr>
        <p:spPr bwMode="auto">
          <a:xfrm>
            <a:off x="3359152" y="3120851"/>
            <a:ext cx="3549809" cy="519329"/>
          </a:xfrm>
          <a:prstGeom prst="homePlate">
            <a:avLst>
              <a:gd name="adj" fmla="val 37442"/>
            </a:avLst>
          </a:prstGeom>
          <a:solidFill>
            <a:srgbClr val="2E6EBC"/>
          </a:solidFill>
          <a:ln w="25400" cap="flat" cmpd="sng" algn="ctr">
            <a:noFill/>
            <a:prstDash val="solid"/>
            <a:headEnd/>
            <a:tailEnd/>
          </a:ln>
          <a:effectLst/>
        </p:spPr>
        <p:txBody>
          <a:bodyPr wrap="none" lIns="72000" tIns="0" rIns="72000" bIns="0" anchor="ctr"/>
          <a:lstStyle/>
          <a:p>
            <a:pPr algn="ctr" fontAlgn="base">
              <a:spcBef>
                <a:spcPct val="0"/>
              </a:spcBef>
              <a:spcAft>
                <a:spcPct val="0"/>
              </a:spcAft>
              <a:defRPr/>
            </a:pPr>
            <a:r>
              <a:rPr lang="de-DE" sz="1400" b="0" i="0" dirty="0" smtClean="0">
                <a:solidFill>
                  <a:schemeClr val="tx1"/>
                </a:solidFill>
              </a:rPr>
              <a:t>IND/GLY 110/50 μg einmal tgl. </a:t>
            </a:r>
          </a:p>
        </p:txBody>
      </p:sp>
      <p:sp>
        <p:nvSpPr>
          <p:cNvPr id="48" name="AutoShape 67"/>
          <p:cNvSpPr>
            <a:spLocks noChangeArrowheads="1"/>
          </p:cNvSpPr>
          <p:nvPr/>
        </p:nvSpPr>
        <p:spPr bwMode="auto">
          <a:xfrm>
            <a:off x="3359152" y="3833820"/>
            <a:ext cx="3549809" cy="519329"/>
          </a:xfrm>
          <a:prstGeom prst="homePlate">
            <a:avLst>
              <a:gd name="adj" fmla="val 37426"/>
            </a:avLst>
          </a:prstGeom>
          <a:solidFill>
            <a:srgbClr val="FF4DC7"/>
          </a:solidFill>
          <a:ln w="25400" cap="flat" cmpd="sng" algn="ctr">
            <a:noFill/>
            <a:prstDash val="solid"/>
            <a:headEnd/>
            <a:tailEnd/>
          </a:ln>
          <a:effectLst/>
        </p:spPr>
        <p:txBody>
          <a:bodyPr wrap="none" lIns="72000" tIns="0" rIns="72000" bIns="0" anchor="ctr"/>
          <a:lstStyle/>
          <a:p>
            <a:pPr algn="ctr" fontAlgn="base">
              <a:spcBef>
                <a:spcPct val="0"/>
              </a:spcBef>
              <a:spcAft>
                <a:spcPct val="0"/>
              </a:spcAft>
              <a:defRPr/>
            </a:pPr>
            <a:r>
              <a:rPr lang="de-DE" sz="1400" b="0" i="0" dirty="0" smtClean="0">
                <a:solidFill>
                  <a:schemeClr val="tx1"/>
                </a:solidFill>
              </a:rPr>
              <a:t>SFC 50/500 μg zweimal tgl. </a:t>
            </a:r>
          </a:p>
        </p:txBody>
      </p:sp>
      <p:sp>
        <p:nvSpPr>
          <p:cNvPr id="49" name="Rectangle 14"/>
          <p:cNvSpPr>
            <a:spLocks noChangeArrowheads="1"/>
          </p:cNvSpPr>
          <p:nvPr/>
        </p:nvSpPr>
        <p:spPr bwMode="blackWhite">
          <a:xfrm>
            <a:off x="1968682" y="4733094"/>
            <a:ext cx="1256942" cy="495822"/>
          </a:xfrm>
          <a:prstGeom prst="roundRect">
            <a:avLst/>
          </a:prstGeom>
          <a:solidFill>
            <a:srgbClr val="FFFFFF"/>
          </a:solidFill>
          <a:ln w="25400" cap="flat" cmpd="sng" algn="ctr">
            <a:noFill/>
            <a:prstDash val="solid"/>
            <a:headEnd/>
            <a:tailEnd/>
          </a:ln>
          <a:effectLst/>
        </p:spPr>
        <p:txBody>
          <a:bodyPr lIns="0" tIns="0" rIns="0" bIns="0" anchor="t"/>
          <a:lstStyle/>
          <a:p>
            <a:pPr marL="0" marR="0" lvl="0" indent="0" algn="ctr" defTabSz="914400" eaLnBrk="0" fontAlgn="base" latinLnBrk="0" hangingPunct="0">
              <a:lnSpc>
                <a:spcPct val="100000"/>
              </a:lnSpc>
              <a:spcBef>
                <a:spcPct val="0"/>
              </a:spcBef>
              <a:spcAft>
                <a:spcPct val="0"/>
              </a:spcAft>
              <a:buClrTx/>
              <a:buSzTx/>
              <a:buFontTx/>
              <a:buNone/>
              <a:tabLst/>
              <a:defRPr/>
            </a:pPr>
            <a:r>
              <a:rPr lang="de-DE" sz="1400" b="0" i="0" u="none" dirty="0" smtClean="0">
                <a:solidFill>
                  <a:schemeClr val="tx1"/>
                </a:solidFill>
              </a:rPr>
              <a:t>Tag -28 bis </a:t>
            </a:r>
            <a:r>
              <a:rPr lang="en" sz="1400" dirty="0" smtClean="0">
                <a:solidFill>
                  <a:schemeClr val="tx1"/>
                </a:solidFill>
              </a:rPr>
              <a:t/>
            </a:r>
            <a:br>
              <a:rPr lang="en" sz="1400" dirty="0" smtClean="0">
                <a:solidFill>
                  <a:schemeClr val="tx1"/>
                </a:solidFill>
              </a:rPr>
            </a:br>
            <a:r>
              <a:rPr lang="de-DE" sz="1400" b="0" i="0" u="none" dirty="0" smtClean="0">
                <a:solidFill>
                  <a:schemeClr val="tx1"/>
                </a:solidFill>
              </a:rPr>
              <a:t>Tag -1</a:t>
            </a:r>
          </a:p>
        </p:txBody>
      </p:sp>
      <p:sp>
        <p:nvSpPr>
          <p:cNvPr id="50" name="Line 57"/>
          <p:cNvSpPr>
            <a:spLocks noChangeShapeType="1"/>
          </p:cNvSpPr>
          <p:nvPr/>
        </p:nvSpPr>
        <p:spPr bwMode="auto">
          <a:xfrm>
            <a:off x="620699" y="4501117"/>
            <a:ext cx="1236696" cy="0"/>
          </a:xfrm>
          <a:prstGeom prst="line">
            <a:avLst/>
          </a:prstGeom>
          <a:noFill/>
          <a:ln w="28575" cap="sq">
            <a:solidFill>
              <a:schemeClr val="tx1"/>
            </a:solidFill>
            <a:miter lim="800000"/>
            <a:headEnd/>
            <a:tailEnd type="triangle" w="lg" len="lg"/>
          </a:ln>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400" b="0" i="0" u="none" strike="noStrike" kern="0" cap="none" spc="0" normalizeH="0" baseline="0" noProof="0" dirty="0">
              <a:ln>
                <a:noFill/>
              </a:ln>
              <a:solidFill>
                <a:schemeClr val="tx1"/>
              </a:solidFill>
              <a:effectLst/>
              <a:uLnTx/>
              <a:uFillTx/>
              <a:ea typeface="ＭＳ Ｐゴシック" pitchFamily="34" charset="-128"/>
              <a:cs typeface="Arial" pitchFamily="34" charset="0"/>
            </a:endParaRPr>
          </a:p>
        </p:txBody>
      </p:sp>
      <p:sp>
        <p:nvSpPr>
          <p:cNvPr id="51" name="Line 57"/>
          <p:cNvSpPr>
            <a:spLocks noChangeShapeType="1"/>
          </p:cNvSpPr>
          <p:nvPr/>
        </p:nvSpPr>
        <p:spPr bwMode="auto">
          <a:xfrm>
            <a:off x="1987917" y="4501117"/>
            <a:ext cx="1245133" cy="0"/>
          </a:xfrm>
          <a:prstGeom prst="line">
            <a:avLst/>
          </a:prstGeom>
          <a:noFill/>
          <a:ln w="28575" cap="sq">
            <a:solidFill>
              <a:schemeClr val="tx1"/>
            </a:solidFill>
            <a:miter lim="800000"/>
            <a:headEnd/>
            <a:tailEnd type="triangle" w="lg" len="lg"/>
          </a:ln>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400" b="0" i="0" u="none" strike="noStrike" kern="0" cap="none" spc="0" normalizeH="0" baseline="0" noProof="0" dirty="0">
              <a:ln>
                <a:noFill/>
              </a:ln>
              <a:solidFill>
                <a:schemeClr val="tx1"/>
              </a:solidFill>
              <a:effectLst/>
              <a:uLnTx/>
              <a:uFillTx/>
              <a:ea typeface="ＭＳ Ｐゴシック" pitchFamily="34" charset="-128"/>
              <a:cs typeface="Arial" pitchFamily="34" charset="0"/>
            </a:endParaRPr>
          </a:p>
        </p:txBody>
      </p:sp>
      <p:sp>
        <p:nvSpPr>
          <p:cNvPr id="52" name="Line 57"/>
          <p:cNvSpPr>
            <a:spLocks noChangeShapeType="1"/>
          </p:cNvSpPr>
          <p:nvPr/>
        </p:nvSpPr>
        <p:spPr bwMode="auto">
          <a:xfrm flipV="1">
            <a:off x="3349769" y="4501117"/>
            <a:ext cx="3544747" cy="0"/>
          </a:xfrm>
          <a:prstGeom prst="line">
            <a:avLst/>
          </a:prstGeom>
          <a:noFill/>
          <a:ln w="28575" cap="sq">
            <a:solidFill>
              <a:schemeClr val="tx1"/>
            </a:solidFill>
            <a:miter lim="800000"/>
            <a:headEnd/>
            <a:tailEnd type="triangle" w="lg" len="lg"/>
          </a:ln>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400" b="0" i="0" u="none" strike="noStrike" kern="0" cap="none" spc="0" normalizeH="0" baseline="0" noProof="0" dirty="0">
              <a:ln>
                <a:noFill/>
              </a:ln>
              <a:solidFill>
                <a:schemeClr val="tx1"/>
              </a:solidFill>
              <a:effectLst/>
              <a:uLnTx/>
              <a:uFillTx/>
              <a:ea typeface="ＭＳ Ｐゴシック" pitchFamily="34" charset="-128"/>
              <a:cs typeface="Arial" pitchFamily="34" charset="0"/>
            </a:endParaRPr>
          </a:p>
        </p:txBody>
      </p:sp>
      <p:grpSp>
        <p:nvGrpSpPr>
          <p:cNvPr id="53" name="Group 52"/>
          <p:cNvGrpSpPr/>
          <p:nvPr/>
        </p:nvGrpSpPr>
        <p:grpSpPr>
          <a:xfrm>
            <a:off x="196126" y="2224349"/>
            <a:ext cx="919394" cy="3941031"/>
            <a:chOff x="196126" y="2224349"/>
            <a:chExt cx="919394" cy="3941031"/>
          </a:xfrm>
        </p:grpSpPr>
        <p:cxnSp>
          <p:nvCxnSpPr>
            <p:cNvPr id="54" name="Straight Connector 53"/>
            <p:cNvCxnSpPr>
              <a:cxnSpLocks noChangeShapeType="1"/>
            </p:cNvCxnSpPr>
            <p:nvPr/>
          </p:nvCxnSpPr>
          <p:spPr bwMode="auto">
            <a:xfrm>
              <a:off x="531694" y="2224349"/>
              <a:ext cx="0" cy="3037585"/>
            </a:xfrm>
            <a:prstGeom prst="line">
              <a:avLst/>
            </a:prstGeom>
            <a:noFill/>
            <a:ln w="19050" cap="sq" algn="ctr">
              <a:solidFill>
                <a:schemeClr val="tx1"/>
              </a:solidFill>
              <a:prstDash val="dash"/>
              <a:round/>
              <a:headEnd/>
              <a:tailEnd/>
            </a:ln>
          </p:spPr>
        </p:cxnSp>
        <p:sp>
          <p:nvSpPr>
            <p:cNvPr id="55" name="Rounded Rectangle 54"/>
            <p:cNvSpPr/>
            <p:nvPr/>
          </p:nvSpPr>
          <p:spPr bwMode="auto">
            <a:xfrm>
              <a:off x="196126" y="5811657"/>
              <a:ext cx="919394" cy="353723"/>
            </a:xfrm>
            <a:prstGeom prst="roundRect">
              <a:avLst/>
            </a:prstGeom>
            <a:solidFill>
              <a:schemeClr val="tx2">
                <a:lumMod val="40000"/>
                <a:lumOff val="60000"/>
              </a:schemeClr>
            </a:solidFill>
            <a:ln w="25400" cap="flat" cmpd="sng" algn="ctr">
              <a:noFill/>
              <a:prstDash val="solid"/>
            </a:ln>
            <a:effectLst/>
          </p:spPr>
          <p:txBody>
            <a:bodyPr anchor="ctr"/>
            <a:lstStyle/>
            <a:p>
              <a:pPr algn="ctr" fontAlgn="base">
                <a:spcBef>
                  <a:spcPct val="0"/>
                </a:spcBef>
                <a:spcAft>
                  <a:spcPct val="0"/>
                </a:spcAft>
                <a:defRPr/>
              </a:pPr>
              <a:r>
                <a:rPr lang="de-DE" sz="1200" b="0" i="0" dirty="0" smtClean="0">
                  <a:solidFill>
                    <a:schemeClr val="tx1"/>
                  </a:solidFill>
                </a:rPr>
                <a:t>Besuch 1</a:t>
              </a:r>
            </a:p>
          </p:txBody>
        </p:sp>
        <p:sp>
          <p:nvSpPr>
            <p:cNvPr id="56" name="Down Arrow 55"/>
            <p:cNvSpPr/>
            <p:nvPr/>
          </p:nvSpPr>
          <p:spPr bwMode="auto">
            <a:xfrm rot="10800000">
              <a:off x="428777" y="5501366"/>
              <a:ext cx="205835" cy="222103"/>
            </a:xfrm>
            <a:prstGeom prst="downArrow">
              <a:avLst/>
            </a:prstGeom>
            <a:solidFill>
              <a:schemeClr val="tx2">
                <a:lumMod val="40000"/>
                <a:lumOff val="60000"/>
              </a:schemeClr>
            </a:solidFill>
            <a:ln w="25400" cap="flat" cmpd="sng" algn="ctr">
              <a:solidFill>
                <a:schemeClr val="accent1"/>
              </a:solidFill>
              <a:prstDash val="solid"/>
            </a:ln>
            <a:effectLst/>
          </p:spPr>
          <p:txBody>
            <a:bodyPr anchor="ctr"/>
            <a:lstStyle/>
            <a:p>
              <a:pPr algn="ctr" fontAlgn="base">
                <a:spcBef>
                  <a:spcPct val="0"/>
                </a:spcBef>
                <a:spcAft>
                  <a:spcPct val="0"/>
                </a:spcAft>
                <a:defRPr/>
              </a:pPr>
              <a:endParaRPr lang="en-US" sz="1400" kern="0" dirty="0">
                <a:solidFill>
                  <a:schemeClr val="tx1"/>
                </a:solidFill>
                <a:cs typeface="Arial"/>
              </a:endParaRPr>
            </a:p>
          </p:txBody>
        </p:sp>
      </p:grpSp>
      <p:sp>
        <p:nvSpPr>
          <p:cNvPr id="57" name="Rectangle 14"/>
          <p:cNvSpPr>
            <a:spLocks noChangeArrowheads="1"/>
          </p:cNvSpPr>
          <p:nvPr/>
        </p:nvSpPr>
        <p:spPr bwMode="blackWhite">
          <a:xfrm>
            <a:off x="7018425" y="4733094"/>
            <a:ext cx="1558881" cy="495822"/>
          </a:xfrm>
          <a:prstGeom prst="roundRect">
            <a:avLst/>
          </a:prstGeom>
          <a:solidFill>
            <a:srgbClr val="FFFFFF"/>
          </a:solidFill>
          <a:ln w="25400" cap="flat" cmpd="sng" algn="ctr">
            <a:noFill/>
            <a:prstDash val="solid"/>
            <a:headEnd/>
            <a:tailEnd/>
          </a:ln>
          <a:effectLst/>
        </p:spPr>
        <p:txBody>
          <a:bodyPr lIns="0" tIns="0" rIns="0" bIns="0" anchor="t"/>
          <a:lstStyle/>
          <a:p>
            <a:pPr marL="0" marR="0" lvl="0" indent="0" algn="ctr" defTabSz="914400" eaLnBrk="0" fontAlgn="base" latinLnBrk="0" hangingPunct="0">
              <a:lnSpc>
                <a:spcPct val="100000"/>
              </a:lnSpc>
              <a:spcBef>
                <a:spcPct val="0"/>
              </a:spcBef>
              <a:spcAft>
                <a:spcPct val="0"/>
              </a:spcAft>
              <a:buClrTx/>
              <a:buSzTx/>
              <a:buFontTx/>
              <a:buNone/>
              <a:tabLst/>
              <a:defRPr/>
            </a:pPr>
            <a:r>
              <a:rPr lang="de-DE" sz="1400" b="0" i="0" u="none" dirty="0" smtClean="0">
                <a:solidFill>
                  <a:schemeClr val="tx1"/>
                </a:solidFill>
              </a:rPr>
              <a:t>Tag 366 bis </a:t>
            </a:r>
            <a:r>
              <a:rPr lang="en" sz="1400" dirty="0" smtClean="0">
                <a:solidFill>
                  <a:schemeClr val="tx1"/>
                </a:solidFill>
              </a:rPr>
              <a:t/>
            </a:r>
            <a:br>
              <a:rPr lang="en" sz="1400" dirty="0" smtClean="0">
                <a:solidFill>
                  <a:schemeClr val="tx1"/>
                </a:solidFill>
              </a:rPr>
            </a:br>
            <a:r>
              <a:rPr lang="de-DE" sz="1400" b="0" i="0" u="none" dirty="0" smtClean="0">
                <a:solidFill>
                  <a:schemeClr val="tx1"/>
                </a:solidFill>
              </a:rPr>
              <a:t>Tag 395</a:t>
            </a:r>
          </a:p>
        </p:txBody>
      </p:sp>
      <p:sp>
        <p:nvSpPr>
          <p:cNvPr id="58" name="Line 57"/>
          <p:cNvSpPr>
            <a:spLocks noChangeShapeType="1"/>
          </p:cNvSpPr>
          <p:nvPr/>
        </p:nvSpPr>
        <p:spPr bwMode="auto">
          <a:xfrm>
            <a:off x="7003020" y="4501117"/>
            <a:ext cx="1555036" cy="0"/>
          </a:xfrm>
          <a:prstGeom prst="line">
            <a:avLst/>
          </a:prstGeom>
          <a:noFill/>
          <a:ln w="28575" cap="sq">
            <a:solidFill>
              <a:schemeClr val="tx1"/>
            </a:solidFill>
            <a:miter lim="800000"/>
            <a:headEnd/>
            <a:tailEnd type="triangle" w="lg" len="lg"/>
          </a:ln>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400" b="0" i="0" u="none" strike="noStrike" kern="0" cap="none" spc="0" normalizeH="0" baseline="0" noProof="0" dirty="0">
              <a:ln>
                <a:noFill/>
              </a:ln>
              <a:solidFill>
                <a:schemeClr val="tx1"/>
              </a:solidFill>
              <a:effectLst/>
              <a:uLnTx/>
              <a:uFillTx/>
              <a:ea typeface="ＭＳ Ｐゴシック" pitchFamily="34" charset="-128"/>
              <a:cs typeface="Arial" pitchFamily="34" charset="0"/>
            </a:endParaRPr>
          </a:p>
        </p:txBody>
      </p:sp>
      <p:grpSp>
        <p:nvGrpSpPr>
          <p:cNvPr id="59" name="Group 58"/>
          <p:cNvGrpSpPr/>
          <p:nvPr/>
        </p:nvGrpSpPr>
        <p:grpSpPr>
          <a:xfrm>
            <a:off x="1403560" y="2224349"/>
            <a:ext cx="1080150" cy="4006714"/>
            <a:chOff x="1403560" y="2224349"/>
            <a:chExt cx="1080150" cy="4006714"/>
          </a:xfrm>
        </p:grpSpPr>
        <p:sp>
          <p:nvSpPr>
            <p:cNvPr id="60" name="Rounded Rectangle 59"/>
            <p:cNvSpPr/>
            <p:nvPr/>
          </p:nvSpPr>
          <p:spPr bwMode="auto">
            <a:xfrm>
              <a:off x="1403560" y="5805330"/>
              <a:ext cx="1080150" cy="425733"/>
            </a:xfrm>
            <a:prstGeom prst="roundRect">
              <a:avLst/>
            </a:prstGeom>
            <a:solidFill>
              <a:schemeClr val="tx2">
                <a:lumMod val="40000"/>
                <a:lumOff val="60000"/>
              </a:schemeClr>
            </a:solidFill>
            <a:ln w="25400" cap="flat" cmpd="sng" algn="ctr">
              <a:noFill/>
              <a:prstDash val="solid"/>
            </a:ln>
            <a:effectLst/>
          </p:spPr>
          <p:txBody>
            <a:bodyPr anchor="ctr"/>
            <a:lstStyle/>
            <a:p>
              <a:pPr algn="ctr" fontAlgn="base">
                <a:spcBef>
                  <a:spcPct val="0"/>
                </a:spcBef>
                <a:spcAft>
                  <a:spcPct val="0"/>
                </a:spcAft>
                <a:defRPr/>
              </a:pPr>
              <a:r>
                <a:rPr lang="de-DE" sz="1200" b="0" i="0" dirty="0" smtClean="0">
                  <a:solidFill>
                    <a:schemeClr val="tx1"/>
                  </a:solidFill>
                </a:rPr>
                <a:t>Besuch 101</a:t>
              </a:r>
            </a:p>
          </p:txBody>
        </p:sp>
        <p:sp>
          <p:nvSpPr>
            <p:cNvPr id="61" name="Down Arrow 60"/>
            <p:cNvSpPr/>
            <p:nvPr/>
          </p:nvSpPr>
          <p:spPr bwMode="auto">
            <a:xfrm rot="10800000">
              <a:off x="1794192" y="5501366"/>
              <a:ext cx="204149" cy="222103"/>
            </a:xfrm>
            <a:prstGeom prst="downArrow">
              <a:avLst/>
            </a:prstGeom>
            <a:solidFill>
              <a:schemeClr val="tx2">
                <a:lumMod val="40000"/>
                <a:lumOff val="60000"/>
              </a:schemeClr>
            </a:solidFill>
            <a:ln w="25400" cap="flat" cmpd="sng" algn="ctr">
              <a:solidFill>
                <a:schemeClr val="accent1"/>
              </a:solidFill>
              <a:prstDash val="solid"/>
            </a:ln>
            <a:effectLst/>
          </p:spPr>
          <p:txBody>
            <a:bodyPr anchor="ctr"/>
            <a:lstStyle/>
            <a:p>
              <a:pPr algn="ctr" fontAlgn="base">
                <a:spcBef>
                  <a:spcPct val="0"/>
                </a:spcBef>
                <a:spcAft>
                  <a:spcPct val="0"/>
                </a:spcAft>
                <a:defRPr/>
              </a:pPr>
              <a:endParaRPr lang="en-US" sz="1400" kern="0" dirty="0">
                <a:solidFill>
                  <a:schemeClr val="tx1"/>
                </a:solidFill>
                <a:cs typeface="Arial"/>
              </a:endParaRPr>
            </a:p>
          </p:txBody>
        </p:sp>
        <p:cxnSp>
          <p:nvCxnSpPr>
            <p:cNvPr id="62" name="Straight Connector 61"/>
            <p:cNvCxnSpPr>
              <a:cxnSpLocks noChangeShapeType="1"/>
            </p:cNvCxnSpPr>
            <p:nvPr/>
          </p:nvCxnSpPr>
          <p:spPr bwMode="auto">
            <a:xfrm>
              <a:off x="1896267" y="2224349"/>
              <a:ext cx="0" cy="3037585"/>
            </a:xfrm>
            <a:prstGeom prst="line">
              <a:avLst/>
            </a:prstGeom>
            <a:noFill/>
            <a:ln w="19050" cap="sq" algn="ctr">
              <a:solidFill>
                <a:schemeClr val="tx1"/>
              </a:solidFill>
              <a:prstDash val="dash"/>
              <a:round/>
              <a:headEnd/>
              <a:tailEnd/>
            </a:ln>
          </p:spPr>
        </p:cxnSp>
      </p:grpSp>
      <p:cxnSp>
        <p:nvCxnSpPr>
          <p:cNvPr id="63" name="Straight Connector 62"/>
          <p:cNvCxnSpPr>
            <a:cxnSpLocks noChangeShapeType="1"/>
          </p:cNvCxnSpPr>
          <p:nvPr/>
        </p:nvCxnSpPr>
        <p:spPr bwMode="auto">
          <a:xfrm>
            <a:off x="6953109" y="2224349"/>
            <a:ext cx="0" cy="3037585"/>
          </a:xfrm>
          <a:prstGeom prst="line">
            <a:avLst/>
          </a:prstGeom>
          <a:noFill/>
          <a:ln w="19050" cap="sq" algn="ctr">
            <a:solidFill>
              <a:schemeClr val="tx1"/>
            </a:solidFill>
            <a:prstDash val="dash"/>
            <a:round/>
            <a:headEnd/>
            <a:tailEnd/>
          </a:ln>
        </p:spPr>
      </p:cxnSp>
      <p:cxnSp>
        <p:nvCxnSpPr>
          <p:cNvPr id="64" name="Straight Connector 63"/>
          <p:cNvCxnSpPr>
            <a:cxnSpLocks noChangeShapeType="1"/>
          </p:cNvCxnSpPr>
          <p:nvPr/>
        </p:nvCxnSpPr>
        <p:spPr bwMode="auto">
          <a:xfrm>
            <a:off x="8617987" y="2224349"/>
            <a:ext cx="0" cy="3037585"/>
          </a:xfrm>
          <a:prstGeom prst="line">
            <a:avLst/>
          </a:prstGeom>
          <a:noFill/>
          <a:ln w="19050" algn="ctr">
            <a:solidFill>
              <a:srgbClr val="404040"/>
            </a:solidFill>
            <a:prstDash val="dash"/>
            <a:round/>
            <a:headEnd/>
            <a:tailEnd/>
          </a:ln>
        </p:spPr>
      </p:cxnSp>
      <p:sp>
        <p:nvSpPr>
          <p:cNvPr id="65" name="Rectangle 14"/>
          <p:cNvSpPr>
            <a:spLocks noChangeArrowheads="1"/>
          </p:cNvSpPr>
          <p:nvPr/>
        </p:nvSpPr>
        <p:spPr bwMode="blackWhite">
          <a:xfrm>
            <a:off x="535219" y="1660901"/>
            <a:ext cx="8107200" cy="600985"/>
          </a:xfrm>
          <a:prstGeom prst="roundRect">
            <a:avLst/>
          </a:prstGeom>
          <a:solidFill>
            <a:schemeClr val="tx2">
              <a:lumMod val="40000"/>
              <a:lumOff val="60000"/>
            </a:schemeClr>
          </a:solidFill>
          <a:ln w="25400" cap="flat" cmpd="sng" algn="ctr">
            <a:noFill/>
            <a:prstDash val="solid"/>
            <a:headEnd/>
            <a:tailEnd/>
          </a:ln>
          <a:effectLst/>
        </p:spPr>
        <p:txBody>
          <a:bodyPr lIns="0" tIns="0" rIns="0" bIns="0" anchor="ctr"/>
          <a:lstStyle/>
          <a:p>
            <a:pPr algn="ctr" fontAlgn="base">
              <a:spcBef>
                <a:spcPct val="0"/>
              </a:spcBef>
              <a:spcAft>
                <a:spcPct val="0"/>
              </a:spcAft>
              <a:defRPr/>
            </a:pPr>
            <a:r>
              <a:rPr lang="de-DE" sz="1400" b="1" i="0" dirty="0" smtClean="0">
                <a:solidFill>
                  <a:schemeClr val="tx1"/>
                </a:solidFill>
              </a:rPr>
              <a:t>52-wöchige, multizentrische, randomisierte, doppelblinde, double-</a:t>
            </a:r>
            <a:r>
              <a:rPr lang="de-DE" sz="1400" b="1" i="0" dirty="0" err="1" smtClean="0">
                <a:solidFill>
                  <a:schemeClr val="tx1"/>
                </a:solidFill>
              </a:rPr>
              <a:t>dummy</a:t>
            </a:r>
            <a:r>
              <a:rPr lang="de-DE" sz="1400" b="1" i="0" dirty="0" smtClean="0">
                <a:solidFill>
                  <a:schemeClr val="tx1"/>
                </a:solidFill>
              </a:rPr>
              <a:t>-Studie im Parallelgruppen-Design</a:t>
            </a:r>
          </a:p>
        </p:txBody>
      </p:sp>
      <p:sp>
        <p:nvSpPr>
          <p:cNvPr id="66" name="Rounded Rectangle 65"/>
          <p:cNvSpPr/>
          <p:nvPr/>
        </p:nvSpPr>
        <p:spPr bwMode="auto">
          <a:xfrm>
            <a:off x="610233" y="2407881"/>
            <a:ext cx="2623552" cy="519329"/>
          </a:xfrm>
          <a:prstGeom prst="roundRect">
            <a:avLst/>
          </a:prstGeom>
          <a:solidFill>
            <a:schemeClr val="accent5"/>
          </a:solidFill>
          <a:ln w="25400" cap="flat" cmpd="sng" algn="ctr">
            <a:noFill/>
            <a:prstDash val="solid"/>
          </a:ln>
          <a:effectLst/>
        </p:spPr>
        <p:txBody>
          <a:bodyPr anchor="ctr"/>
          <a:lstStyle/>
          <a:p>
            <a:pPr algn="ctr" fontAlgn="base">
              <a:spcBef>
                <a:spcPct val="0"/>
              </a:spcBef>
              <a:spcAft>
                <a:spcPct val="0"/>
              </a:spcAft>
              <a:defRPr/>
            </a:pPr>
            <a:r>
              <a:rPr lang="de-DE" sz="1400" b="0" i="0" dirty="0" smtClean="0">
                <a:solidFill>
                  <a:schemeClr val="tx1"/>
                </a:solidFill>
              </a:rPr>
              <a:t>Zeitraum vor der Randomisierung</a:t>
            </a:r>
          </a:p>
        </p:txBody>
      </p:sp>
      <p:sp>
        <p:nvSpPr>
          <p:cNvPr id="67" name="Rounded Rectangle 66"/>
          <p:cNvSpPr/>
          <p:nvPr/>
        </p:nvSpPr>
        <p:spPr bwMode="auto">
          <a:xfrm>
            <a:off x="4581864" y="5799825"/>
            <a:ext cx="1502346" cy="365555"/>
          </a:xfrm>
          <a:prstGeom prst="roundRect">
            <a:avLst/>
          </a:prstGeom>
          <a:solidFill>
            <a:schemeClr val="tx2">
              <a:lumMod val="40000"/>
              <a:lumOff val="60000"/>
            </a:schemeClr>
          </a:solidFill>
          <a:ln w="25400" cap="flat" cmpd="sng" algn="ctr">
            <a:noFill/>
            <a:prstDash val="solid"/>
          </a:ln>
          <a:effectLst/>
        </p:spPr>
        <p:txBody>
          <a:bodyPr anchor="ctr"/>
          <a:lstStyle/>
          <a:p>
            <a:pPr algn="ctr" fontAlgn="base">
              <a:spcBef>
                <a:spcPct val="0"/>
              </a:spcBef>
              <a:spcAft>
                <a:spcPct val="0"/>
              </a:spcAft>
              <a:defRPr/>
            </a:pPr>
            <a:r>
              <a:rPr lang="de-DE" sz="1200" b="0" i="0" dirty="0" smtClean="0">
                <a:solidFill>
                  <a:schemeClr val="tx1"/>
                </a:solidFill>
              </a:rPr>
              <a:t>12 Klinikbesuche</a:t>
            </a:r>
          </a:p>
        </p:txBody>
      </p:sp>
      <p:grpSp>
        <p:nvGrpSpPr>
          <p:cNvPr id="68" name="Group 67"/>
          <p:cNvGrpSpPr/>
          <p:nvPr/>
        </p:nvGrpSpPr>
        <p:grpSpPr>
          <a:xfrm>
            <a:off x="2771750" y="2224349"/>
            <a:ext cx="1131876" cy="3940620"/>
            <a:chOff x="2771750" y="2224349"/>
            <a:chExt cx="1131876" cy="3940620"/>
          </a:xfrm>
        </p:grpSpPr>
        <p:sp>
          <p:nvSpPr>
            <p:cNvPr id="69" name="Rounded Rectangle 68"/>
            <p:cNvSpPr/>
            <p:nvPr/>
          </p:nvSpPr>
          <p:spPr bwMode="auto">
            <a:xfrm>
              <a:off x="2771750" y="5805330"/>
              <a:ext cx="1131876" cy="359639"/>
            </a:xfrm>
            <a:prstGeom prst="roundRect">
              <a:avLst/>
            </a:prstGeom>
            <a:solidFill>
              <a:schemeClr val="tx2">
                <a:lumMod val="40000"/>
                <a:lumOff val="60000"/>
              </a:schemeClr>
            </a:solidFill>
            <a:ln w="25400" cap="flat" cmpd="sng" algn="ctr">
              <a:noFill/>
              <a:prstDash val="solid"/>
            </a:ln>
            <a:effectLst/>
          </p:spPr>
          <p:txBody>
            <a:bodyPr anchor="ctr"/>
            <a:lstStyle/>
            <a:p>
              <a:pPr algn="ctr" fontAlgn="base">
                <a:spcBef>
                  <a:spcPct val="0"/>
                </a:spcBef>
                <a:spcAft>
                  <a:spcPct val="0"/>
                </a:spcAft>
                <a:defRPr/>
              </a:pPr>
              <a:r>
                <a:rPr lang="de-DE" sz="1200" b="0" i="0" dirty="0" smtClean="0">
                  <a:solidFill>
                    <a:schemeClr val="tx1"/>
                  </a:solidFill>
                </a:rPr>
                <a:t>Besuch 201</a:t>
              </a:r>
            </a:p>
          </p:txBody>
        </p:sp>
        <p:cxnSp>
          <p:nvCxnSpPr>
            <p:cNvPr id="70" name="Straight Connector 69"/>
            <p:cNvCxnSpPr>
              <a:cxnSpLocks noChangeShapeType="1"/>
            </p:cNvCxnSpPr>
            <p:nvPr/>
          </p:nvCxnSpPr>
          <p:spPr bwMode="auto">
            <a:xfrm>
              <a:off x="3290550" y="2224349"/>
              <a:ext cx="0" cy="3037585"/>
            </a:xfrm>
            <a:prstGeom prst="line">
              <a:avLst/>
            </a:prstGeom>
            <a:noFill/>
            <a:ln w="19050" cap="sq" algn="ctr">
              <a:solidFill>
                <a:schemeClr val="tx1"/>
              </a:solidFill>
              <a:prstDash val="dash"/>
              <a:round/>
              <a:headEnd/>
              <a:tailEnd/>
            </a:ln>
          </p:spPr>
        </p:cxnSp>
        <p:sp>
          <p:nvSpPr>
            <p:cNvPr id="71" name="Down Arrow 70"/>
            <p:cNvSpPr/>
            <p:nvPr/>
          </p:nvSpPr>
          <p:spPr bwMode="auto">
            <a:xfrm rot="10800000">
              <a:off x="3188476" y="5501366"/>
              <a:ext cx="204149" cy="222103"/>
            </a:xfrm>
            <a:prstGeom prst="downArrow">
              <a:avLst/>
            </a:prstGeom>
            <a:solidFill>
              <a:schemeClr val="tx2">
                <a:lumMod val="40000"/>
                <a:lumOff val="60000"/>
              </a:schemeClr>
            </a:solidFill>
            <a:ln w="25400" cap="flat" cmpd="sng" algn="ctr">
              <a:solidFill>
                <a:schemeClr val="accent1"/>
              </a:solidFill>
              <a:prstDash val="solid"/>
            </a:ln>
            <a:effectLst/>
          </p:spPr>
          <p:txBody>
            <a:bodyPr anchor="ctr"/>
            <a:lstStyle/>
            <a:p>
              <a:pPr algn="ctr" fontAlgn="base">
                <a:spcBef>
                  <a:spcPct val="0"/>
                </a:spcBef>
                <a:spcAft>
                  <a:spcPct val="0"/>
                </a:spcAft>
                <a:defRPr/>
              </a:pPr>
              <a:endParaRPr lang="en-US" sz="1400" kern="0" dirty="0">
                <a:solidFill>
                  <a:schemeClr val="tx1"/>
                </a:solidFill>
                <a:cs typeface="Arial"/>
              </a:endParaRPr>
            </a:p>
          </p:txBody>
        </p:sp>
      </p:grpSp>
      <p:sp>
        <p:nvSpPr>
          <p:cNvPr id="72" name="Rectangle 71"/>
          <p:cNvSpPr/>
          <p:nvPr/>
        </p:nvSpPr>
        <p:spPr bwMode="auto">
          <a:xfrm>
            <a:off x="2291426" y="5175756"/>
            <a:ext cx="1982427" cy="256183"/>
          </a:xfrm>
          <a:prstGeom prst="rect">
            <a:avLst/>
          </a:prstGeom>
          <a:solidFill>
            <a:schemeClr val="bg1"/>
          </a:solidFill>
          <a:ln w="3175" cap="flat" cmpd="sng" algn="ctr">
            <a:noFill/>
            <a:prstDash val="solid"/>
          </a:ln>
          <a:effectLst/>
        </p:spPr>
        <p:txBody>
          <a:bodyPr anchor="ctr"/>
          <a:lstStyle/>
          <a:p>
            <a:pPr algn="ctr" fontAlgn="base">
              <a:spcBef>
                <a:spcPct val="0"/>
              </a:spcBef>
              <a:spcAft>
                <a:spcPct val="0"/>
              </a:spcAft>
              <a:defRPr/>
            </a:pPr>
            <a:r>
              <a:rPr lang="de-DE" sz="1400" b="0" i="0" dirty="0" smtClean="0">
                <a:solidFill>
                  <a:schemeClr val="tx1"/>
                </a:solidFill>
              </a:rPr>
              <a:t>Randomisierung</a:t>
            </a:r>
          </a:p>
        </p:txBody>
      </p:sp>
      <p:sp>
        <p:nvSpPr>
          <p:cNvPr id="73" name="TextBox 30"/>
          <p:cNvSpPr txBox="1">
            <a:spLocks noChangeArrowheads="1"/>
          </p:cNvSpPr>
          <p:nvPr/>
        </p:nvSpPr>
        <p:spPr bwMode="auto">
          <a:xfrm>
            <a:off x="1980491" y="3537473"/>
            <a:ext cx="1245133" cy="523220"/>
          </a:xfrm>
          <a:prstGeom prst="homePlate">
            <a:avLst>
              <a:gd name="adj" fmla="val 61670"/>
            </a:avLst>
          </a:prstGeom>
          <a:solidFill>
            <a:schemeClr val="tx2">
              <a:lumMod val="40000"/>
              <a:lumOff val="60000"/>
            </a:schemeClr>
          </a:solidFill>
          <a:ln w="25400" cap="flat" cmpd="sng" algn="ctr">
            <a:noFill/>
            <a:prstDash val="solid"/>
          </a:ln>
          <a:effectLst/>
          <a:extLst/>
        </p:spPr>
        <p:txBody>
          <a:bodyPr wrap="square" lIns="36000" rIns="0"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de-DE" sz="1400" b="0" i="0" dirty="0" smtClean="0"/>
              <a:t>Run-in-Zeitraum</a:t>
            </a:r>
          </a:p>
        </p:txBody>
      </p:sp>
      <p:sp>
        <p:nvSpPr>
          <p:cNvPr id="74" name="TextBox 73"/>
          <p:cNvSpPr txBox="1"/>
          <p:nvPr/>
        </p:nvSpPr>
        <p:spPr>
          <a:xfrm>
            <a:off x="1691600" y="6447899"/>
            <a:ext cx="3953326" cy="276999"/>
          </a:xfrm>
          <a:prstGeom prst="rect">
            <a:avLst/>
          </a:prstGeom>
          <a:noFill/>
        </p:spPr>
        <p:txBody>
          <a:bodyPr wrap="none" rtlCol="0">
            <a:spAutoFit/>
          </a:bodyPr>
          <a:lstStyle/>
          <a:p>
            <a:r>
              <a:rPr lang="en-US" sz="1200" dirty="0" err="1">
                <a:solidFill>
                  <a:schemeClr val="tx1"/>
                </a:solidFill>
              </a:rPr>
              <a:t>Wedzicha</a:t>
            </a:r>
            <a:r>
              <a:rPr lang="en-US" sz="1200" dirty="0">
                <a:solidFill>
                  <a:schemeClr val="tx1"/>
                </a:solidFill>
              </a:rPr>
              <a:t> JA et al. N </a:t>
            </a:r>
            <a:r>
              <a:rPr lang="en-US" sz="1200" dirty="0" err="1">
                <a:solidFill>
                  <a:schemeClr val="tx1"/>
                </a:solidFill>
              </a:rPr>
              <a:t>Engl</a:t>
            </a:r>
            <a:r>
              <a:rPr lang="en-US" sz="1200" dirty="0">
                <a:solidFill>
                  <a:schemeClr val="tx1"/>
                </a:solidFill>
              </a:rPr>
              <a:t> J Med 2016; 374: </a:t>
            </a:r>
            <a:r>
              <a:rPr lang="en-US" sz="1200" dirty="0" smtClean="0">
                <a:solidFill>
                  <a:schemeClr val="tx1"/>
                </a:solidFill>
              </a:rPr>
              <a:t>2222-2234</a:t>
            </a:r>
            <a:endParaRPr lang="en-US" sz="1200" dirty="0">
              <a:solidFill>
                <a:schemeClr val="tx1"/>
              </a:solidFill>
            </a:endParaRPr>
          </a:p>
        </p:txBody>
      </p:sp>
    </p:spTree>
    <p:extLst>
      <p:ext uri="{BB962C8B-B14F-4D97-AF65-F5344CB8AC3E}">
        <p14:creationId xmlns:p14="http://schemas.microsoft.com/office/powerpoint/2010/main" val="23622162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Studienziele</a:t>
            </a:r>
            <a:endParaRPr lang="en-US" dirty="0">
              <a:latin typeface="DIN Alternate"/>
            </a:endParaRPr>
          </a:p>
        </p:txBody>
      </p:sp>
      <p:sp>
        <p:nvSpPr>
          <p:cNvPr id="6" name="Content Placeholder 2"/>
          <p:cNvSpPr txBox="1">
            <a:spLocks/>
          </p:cNvSpPr>
          <p:nvPr/>
        </p:nvSpPr>
        <p:spPr bwMode="auto">
          <a:xfrm>
            <a:off x="339725" y="1612117"/>
            <a:ext cx="8469644" cy="491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de-DE" sz="1600" b="1" dirty="0" smtClean="0">
                <a:solidFill>
                  <a:srgbClr val="404040"/>
                </a:solidFill>
              </a:rPr>
              <a:t>Primäres Ergebnis:</a:t>
            </a:r>
          </a:p>
          <a:p>
            <a:pPr marL="285750" indent="-285750">
              <a:buFont typeface="Wingdings" panose="05000000000000000000" pitchFamily="2" charset="2"/>
              <a:buChar char="§"/>
            </a:pPr>
            <a:r>
              <a:rPr lang="de-DE" sz="1600" dirty="0" smtClean="0">
                <a:solidFill>
                  <a:srgbClr val="404040"/>
                </a:solidFill>
              </a:rPr>
              <a:t>Rate aller COPD-Exazerbationen (Mild/moderat/schwer) während 52 Behandlungswochen</a:t>
            </a:r>
          </a:p>
          <a:p>
            <a:pPr marL="498475" lvl="1" indent="-285750" algn="l">
              <a:buClr>
                <a:schemeClr val="accent1"/>
              </a:buClr>
              <a:buFont typeface="Wingdings" panose="05000000000000000000" pitchFamily="2" charset="2"/>
              <a:buChar char="§"/>
            </a:pPr>
            <a:r>
              <a:rPr lang="de-DE" sz="1600" b="1" dirty="0" smtClean="0">
                <a:solidFill>
                  <a:srgbClr val="404040"/>
                </a:solidFill>
              </a:rPr>
              <a:t>Primärziel:</a:t>
            </a:r>
          </a:p>
          <a:p>
            <a:pPr marL="742856" lvl="1" indent="-285750" algn="l">
              <a:buClr>
                <a:schemeClr val="accent1"/>
              </a:buClr>
              <a:buFont typeface="Wingdings" panose="05000000000000000000" pitchFamily="2" charset="2"/>
              <a:buChar char="§"/>
            </a:pPr>
            <a:r>
              <a:rPr lang="de-DE" sz="1600" dirty="0" smtClean="0">
                <a:solidFill>
                  <a:srgbClr val="404040"/>
                </a:solidFill>
              </a:rPr>
              <a:t>Demonstrieren, dass IND/GLY gegenüber SFC während 52 Behandlungswochen bezüglich der Rate aller COPD-Exazerbationen (Mild/moderat/schwer) nicht unterlegen ist</a:t>
            </a:r>
          </a:p>
          <a:p>
            <a:pPr marL="498475" lvl="1" indent="-285750" algn="l">
              <a:buClr>
                <a:schemeClr val="accent1"/>
              </a:buClr>
              <a:buFont typeface="Wingdings" panose="05000000000000000000" pitchFamily="2" charset="2"/>
              <a:buChar char="§"/>
            </a:pPr>
            <a:r>
              <a:rPr lang="de-DE" sz="1600" b="1" dirty="0" smtClean="0">
                <a:solidFill>
                  <a:srgbClr val="404040"/>
                </a:solidFill>
              </a:rPr>
              <a:t>Sekundäres Ziel:</a:t>
            </a:r>
          </a:p>
          <a:p>
            <a:pPr marL="742856" lvl="1" indent="-285750" algn="l">
              <a:buClr>
                <a:schemeClr val="accent1"/>
              </a:buClr>
              <a:buFont typeface="Wingdings" panose="05000000000000000000" pitchFamily="2" charset="2"/>
              <a:buChar char="§"/>
            </a:pPr>
            <a:r>
              <a:rPr lang="de-DE" sz="1600" dirty="0" smtClean="0">
                <a:solidFill>
                  <a:srgbClr val="404040"/>
                </a:solidFill>
              </a:rPr>
              <a:t>Demonstrieren, dass IND/GLY gegenüber SFC während 52 Behandlungswochen bezüglich der Rate aller COPD-Exazerbationen überlegen ist</a:t>
            </a:r>
          </a:p>
          <a:p>
            <a:pPr marL="522288" lvl="1" indent="-285750" algn="l">
              <a:buClr>
                <a:schemeClr val="accent1"/>
              </a:buClr>
              <a:buFont typeface="Wingdings" panose="05000000000000000000" pitchFamily="2" charset="2"/>
              <a:buChar char="§"/>
            </a:pPr>
            <a:endParaRPr lang="en-US" sz="1600" dirty="0" smtClean="0"/>
          </a:p>
          <a:p>
            <a:r>
              <a:rPr lang="de-DE" sz="1600" b="1" dirty="0" smtClean="0">
                <a:solidFill>
                  <a:srgbClr val="404040"/>
                </a:solidFill>
              </a:rPr>
              <a:t>Sekundäre Ergebnisse:</a:t>
            </a:r>
          </a:p>
          <a:p>
            <a:pPr marL="285750" indent="-285750">
              <a:buFont typeface="Wingdings" panose="05000000000000000000" pitchFamily="2" charset="2"/>
              <a:buChar char="§"/>
            </a:pPr>
            <a:r>
              <a:rPr lang="de-DE" sz="1600" dirty="0" smtClean="0">
                <a:solidFill>
                  <a:srgbClr val="404040"/>
                </a:solidFill>
              </a:rPr>
              <a:t>Beurteilen der Wirkung von IND/GLY im Vergleich zu SFC über eine 52-wöchige Behandlung bezüglich</a:t>
            </a:r>
            <a:r>
              <a:rPr lang="de-DE" sz="1600" b="1" dirty="0" smtClean="0">
                <a:solidFill>
                  <a:srgbClr val="404040"/>
                </a:solidFill>
              </a:rPr>
              <a:t>:</a:t>
            </a:r>
          </a:p>
          <a:p>
            <a:pPr marL="742856" lvl="1" indent="-285750" algn="l">
              <a:buClr>
                <a:schemeClr val="accent1"/>
              </a:buClr>
              <a:buFont typeface="Wingdings" panose="05000000000000000000" pitchFamily="2" charset="2"/>
              <a:buChar char="§"/>
            </a:pPr>
            <a:r>
              <a:rPr lang="de-DE" sz="1600" dirty="0" smtClean="0">
                <a:solidFill>
                  <a:srgbClr val="404040"/>
                </a:solidFill>
              </a:rPr>
              <a:t>Zeit bis zur ersten COPD-Exazerbation (alle: leicht/moderat/schwer)</a:t>
            </a:r>
          </a:p>
          <a:p>
            <a:pPr marL="742856" lvl="1" indent="-285750" algn="l">
              <a:buClr>
                <a:srgbClr val="145477"/>
              </a:buClr>
              <a:buFont typeface="Wingdings" panose="05000000000000000000" pitchFamily="2" charset="2"/>
              <a:buChar char="§"/>
            </a:pPr>
            <a:r>
              <a:rPr lang="de-DE" sz="1600" dirty="0" smtClean="0">
                <a:solidFill>
                  <a:srgbClr val="404040"/>
                </a:solidFill>
              </a:rPr>
              <a:t>Rate und Zeit bis zur ersten mittleren/schweren COPD-Exazerbation</a:t>
            </a:r>
          </a:p>
          <a:p>
            <a:pPr marL="742856" lvl="1" indent="-285750" algn="l">
              <a:buClr>
                <a:srgbClr val="145477"/>
              </a:buClr>
              <a:buFont typeface="Wingdings" panose="05000000000000000000" pitchFamily="2" charset="2"/>
              <a:buChar char="§"/>
            </a:pPr>
            <a:r>
              <a:rPr lang="de-DE" sz="1600" dirty="0" smtClean="0">
                <a:solidFill>
                  <a:srgbClr val="404040"/>
                </a:solidFill>
              </a:rPr>
              <a:t>Rate und Zeit bis zur ersten schweren COPD-Exazerbation</a:t>
            </a:r>
          </a:p>
        </p:txBody>
      </p:sp>
    </p:spTree>
    <p:extLst>
      <p:ext uri="{BB962C8B-B14F-4D97-AF65-F5344CB8AC3E}">
        <p14:creationId xmlns:p14="http://schemas.microsoft.com/office/powerpoint/2010/main" val="3004023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Studienziele</a:t>
            </a:r>
            <a:endParaRPr lang="en-US" dirty="0">
              <a:latin typeface="DIN Alternate"/>
            </a:endParaRPr>
          </a:p>
        </p:txBody>
      </p:sp>
      <p:sp>
        <p:nvSpPr>
          <p:cNvPr id="4" name="Content Placeholder 2"/>
          <p:cNvSpPr txBox="1">
            <a:spLocks/>
          </p:cNvSpPr>
          <p:nvPr/>
        </p:nvSpPr>
        <p:spPr bwMode="auto">
          <a:xfrm>
            <a:off x="323410" y="1700760"/>
            <a:ext cx="8569190" cy="5328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de-DE" sz="1400" b="1" dirty="0" smtClean="0">
                <a:solidFill>
                  <a:srgbClr val="404040"/>
                </a:solidFill>
              </a:rPr>
              <a:t>Sekundäre Ergebnisse (Fortsetzung)</a:t>
            </a:r>
          </a:p>
          <a:p>
            <a:pPr marL="285750" indent="-285750">
              <a:buFont typeface="Arial" panose="020B0604020202020204" pitchFamily="34" charset="0"/>
              <a:buChar char="•"/>
            </a:pPr>
            <a:r>
              <a:rPr lang="de-DE" sz="1400" dirty="0" smtClean="0">
                <a:solidFill>
                  <a:srgbClr val="404040"/>
                </a:solidFill>
              </a:rPr>
              <a:t>Beurteilen der Wirkung von IND/GLY im Vergleich zu SFC bezüglich:</a:t>
            </a:r>
          </a:p>
          <a:p>
            <a:pPr marL="742856" lvl="1" indent="-285750" algn="l">
              <a:buClr>
                <a:schemeClr val="accent1"/>
              </a:buClr>
              <a:buFont typeface="Arial" panose="020B0604020202020204" pitchFamily="34" charset="0"/>
              <a:buChar char="•"/>
            </a:pPr>
            <a:r>
              <a:rPr lang="de-DE" sz="1400" dirty="0" err="1" smtClean="0">
                <a:solidFill>
                  <a:srgbClr val="404040"/>
                </a:solidFill>
              </a:rPr>
              <a:t>Trough</a:t>
            </a:r>
            <a:r>
              <a:rPr lang="de-DE" sz="1400" dirty="0" smtClean="0">
                <a:solidFill>
                  <a:srgbClr val="404040"/>
                </a:solidFill>
              </a:rPr>
              <a:t> FEV</a:t>
            </a:r>
            <a:r>
              <a:rPr lang="de-DE" sz="1400" baseline="-25000" dirty="0" smtClean="0">
                <a:solidFill>
                  <a:srgbClr val="404040"/>
                </a:solidFill>
              </a:rPr>
              <a:t>1</a:t>
            </a:r>
            <a:r>
              <a:rPr lang="de-DE" sz="1400" dirty="0" smtClean="0">
                <a:solidFill>
                  <a:srgbClr val="FF0000"/>
                </a:solidFill>
              </a:rPr>
              <a:t> </a:t>
            </a:r>
            <a:r>
              <a:rPr lang="de-DE" sz="1400" dirty="0" smtClean="0">
                <a:solidFill>
                  <a:srgbClr val="404040"/>
                </a:solidFill>
              </a:rPr>
              <a:t>an Tag 1 sowie nach 4, 12, 26, 38 und 52 Wochen der Behandlung</a:t>
            </a:r>
          </a:p>
          <a:p>
            <a:pPr marL="742856" lvl="1" indent="-285750" algn="l">
              <a:buClr>
                <a:schemeClr val="accent1"/>
              </a:buClr>
              <a:buFont typeface="Arial" panose="020B0604020202020204" pitchFamily="34" charset="0"/>
              <a:buChar char="•"/>
            </a:pPr>
            <a:r>
              <a:rPr lang="de-DE" sz="1400" dirty="0" err="1" smtClean="0">
                <a:solidFill>
                  <a:srgbClr val="404040"/>
                </a:solidFill>
              </a:rPr>
              <a:t>Trough</a:t>
            </a:r>
            <a:r>
              <a:rPr lang="de-DE" sz="1400" dirty="0" smtClean="0">
                <a:solidFill>
                  <a:srgbClr val="404040"/>
                </a:solidFill>
              </a:rPr>
              <a:t>-Werte für die Lungenfunktion in Bezug auf die Standard-FEV</a:t>
            </a:r>
            <a:r>
              <a:rPr lang="de-DE" sz="1400" baseline="-25000" dirty="0" smtClean="0">
                <a:solidFill>
                  <a:srgbClr val="404040"/>
                </a:solidFill>
              </a:rPr>
              <a:t>1</a:t>
            </a:r>
            <a:r>
              <a:rPr lang="de-DE" sz="1400" dirty="0" smtClean="0">
                <a:solidFill>
                  <a:srgbClr val="404040"/>
                </a:solidFill>
              </a:rPr>
              <a:t>-Fläche unter der Kurve 0–12 Std. (AUC </a:t>
            </a:r>
            <a:r>
              <a:rPr lang="de-DE" sz="1400" baseline="-25000" dirty="0" smtClean="0">
                <a:solidFill>
                  <a:srgbClr val="404040"/>
                </a:solidFill>
              </a:rPr>
              <a:t>0–12 Std.</a:t>
            </a:r>
            <a:r>
              <a:rPr lang="de-DE" sz="1400" dirty="0" smtClean="0">
                <a:solidFill>
                  <a:srgbClr val="404040"/>
                </a:solidFill>
              </a:rPr>
              <a:t>) bei einer Subgruppe der Patienten</a:t>
            </a:r>
          </a:p>
          <a:p>
            <a:pPr marL="742856" lvl="1" indent="-285750" algn="l">
              <a:buClr>
                <a:schemeClr val="accent1"/>
              </a:buClr>
              <a:buFont typeface="Arial" panose="020B0604020202020204" pitchFamily="34" charset="0"/>
              <a:buChar char="•"/>
            </a:pPr>
            <a:r>
              <a:rPr lang="de-DE" sz="1400" dirty="0" smtClean="0">
                <a:solidFill>
                  <a:srgbClr val="404040"/>
                </a:solidFill>
              </a:rPr>
              <a:t>Gesamtergebnis des St. George’s Respiratory </a:t>
            </a:r>
            <a:r>
              <a:rPr lang="de-DE" sz="1400" dirty="0" err="1" smtClean="0">
                <a:solidFill>
                  <a:srgbClr val="404040"/>
                </a:solidFill>
              </a:rPr>
              <a:t>Questionnaire</a:t>
            </a:r>
            <a:r>
              <a:rPr lang="de-DE" sz="1400" dirty="0" smtClean="0">
                <a:solidFill>
                  <a:srgbClr val="404040"/>
                </a:solidFill>
              </a:rPr>
              <a:t> (SGRQ-C) nach 4, 12, 26, 38 und 52 Wochen der Behandlung</a:t>
            </a:r>
          </a:p>
          <a:p>
            <a:pPr marL="742856" lvl="1" indent="-285750" algn="l">
              <a:spcAft>
                <a:spcPts val="1200"/>
              </a:spcAft>
              <a:buClr>
                <a:schemeClr val="accent1"/>
              </a:buClr>
              <a:buFont typeface="Arial" panose="020B0604020202020204" pitchFamily="34" charset="0"/>
              <a:buChar char="•"/>
            </a:pPr>
            <a:r>
              <a:rPr lang="de-DE" sz="1400" dirty="0" smtClean="0">
                <a:solidFill>
                  <a:srgbClr val="404040"/>
                </a:solidFill>
              </a:rPr>
              <a:t>Durchschnittliche Anwendung von Notfallbehandlungen während des 52-wöchigen Behandlungszeitraums</a:t>
            </a:r>
          </a:p>
          <a:p>
            <a:pPr>
              <a:spcBef>
                <a:spcPts val="600"/>
              </a:spcBef>
            </a:pPr>
            <a:r>
              <a:rPr lang="de-DE" sz="1400" b="1" dirty="0" smtClean="0">
                <a:solidFill>
                  <a:srgbClr val="404040"/>
                </a:solidFill>
              </a:rPr>
              <a:t>Sicherheit</a:t>
            </a:r>
          </a:p>
          <a:p>
            <a:pPr marL="285750" indent="-285750">
              <a:buFont typeface="Arial" panose="020B0604020202020204" pitchFamily="34" charset="0"/>
              <a:buChar char="•"/>
            </a:pPr>
            <a:r>
              <a:rPr lang="de-DE" sz="1400" dirty="0" smtClean="0">
                <a:solidFill>
                  <a:srgbClr val="404040"/>
                </a:solidFill>
              </a:rPr>
              <a:t>Die Sicherheit von IND/GLY und SFC wurde ebenfalls bewertet. Ein unabhängiger Beurteilungsausschuss (</a:t>
            </a:r>
            <a:r>
              <a:rPr lang="de-DE" sz="1400" dirty="0" err="1" smtClean="0">
                <a:solidFill>
                  <a:srgbClr val="404040"/>
                </a:solidFill>
              </a:rPr>
              <a:t>Adjudication</a:t>
            </a:r>
            <a:r>
              <a:rPr lang="de-DE" sz="1400" dirty="0" smtClean="0">
                <a:solidFill>
                  <a:srgbClr val="404040"/>
                </a:solidFill>
              </a:rPr>
              <a:t> </a:t>
            </a:r>
            <a:r>
              <a:rPr lang="de-DE" sz="1400" dirty="0" err="1" smtClean="0">
                <a:solidFill>
                  <a:srgbClr val="404040"/>
                </a:solidFill>
              </a:rPr>
              <a:t>Committee</a:t>
            </a:r>
            <a:r>
              <a:rPr lang="de-DE" sz="1400" dirty="0" smtClean="0">
                <a:solidFill>
                  <a:srgbClr val="404040"/>
                </a:solidFill>
              </a:rPr>
              <a:t>) führte eine Ergebnisbeurteilung von vordefinierten Ereignissen durch. Zur Bestätigung einer Pneumonie war eine radiografische Bildgebung notwendig</a:t>
            </a:r>
          </a:p>
          <a:p>
            <a:pPr marL="285750" indent="-285750">
              <a:spcAft>
                <a:spcPts val="1200"/>
              </a:spcAft>
              <a:buFont typeface="Arial" panose="020B0604020202020204" pitchFamily="34" charset="0"/>
              <a:buChar char="•"/>
            </a:pPr>
            <a:r>
              <a:rPr lang="de-DE" sz="1400" dirty="0" smtClean="0">
                <a:solidFill>
                  <a:srgbClr val="404040"/>
                </a:solidFill>
              </a:rPr>
              <a:t>Ein 24-Stunden-Urin-Test auf Cortisol wurde in einer Subgruppe von 535 Patienten durchgeführt</a:t>
            </a:r>
          </a:p>
          <a:p>
            <a:pPr>
              <a:spcBef>
                <a:spcPts val="600"/>
              </a:spcBef>
            </a:pPr>
            <a:r>
              <a:rPr lang="de-DE" sz="1400" b="1" dirty="0" smtClean="0">
                <a:solidFill>
                  <a:srgbClr val="404040"/>
                </a:solidFill>
              </a:rPr>
              <a:t>Untergruppenanalysen</a:t>
            </a:r>
          </a:p>
          <a:p>
            <a:pPr marL="285750" indent="-285750">
              <a:buFont typeface="Arial" panose="020B0604020202020204" pitchFamily="34" charset="0"/>
              <a:buChar char="•"/>
            </a:pPr>
            <a:r>
              <a:rPr lang="de-DE" sz="1400" dirty="0" smtClean="0">
                <a:solidFill>
                  <a:srgbClr val="404040"/>
                </a:solidFill>
              </a:rPr>
              <a:t>Untergruppenanalysen (z.B. </a:t>
            </a:r>
            <a:r>
              <a:rPr lang="de-DE" sz="1400" dirty="0" err="1" smtClean="0">
                <a:solidFill>
                  <a:srgbClr val="404040"/>
                </a:solidFill>
              </a:rPr>
              <a:t>Eosinophile</a:t>
            </a:r>
            <a:r>
              <a:rPr lang="de-DE" sz="1400" dirty="0" smtClean="0">
                <a:solidFill>
                  <a:srgbClr val="404040"/>
                </a:solidFill>
              </a:rPr>
              <a:t> im Blut bei Baseline) waren im statistischen Analyseplan (Statistical Analysis Plan) vor der </a:t>
            </a:r>
            <a:r>
              <a:rPr lang="de-DE" sz="1400" dirty="0" err="1" smtClean="0">
                <a:solidFill>
                  <a:srgbClr val="404040"/>
                </a:solidFill>
              </a:rPr>
              <a:t>Entblindung</a:t>
            </a:r>
            <a:r>
              <a:rPr lang="de-DE" sz="1400" dirty="0" smtClean="0">
                <a:solidFill>
                  <a:srgbClr val="404040"/>
                </a:solidFill>
              </a:rPr>
              <a:t> vordefiniert</a:t>
            </a:r>
          </a:p>
        </p:txBody>
      </p:sp>
    </p:spTree>
    <p:extLst>
      <p:ext uri="{BB962C8B-B14F-4D97-AF65-F5344CB8AC3E}">
        <p14:creationId xmlns:p14="http://schemas.microsoft.com/office/powerpoint/2010/main" val="4037114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Wichtige Einschlusskriterien</a:t>
            </a:r>
            <a:endParaRPr lang="en-US" dirty="0">
              <a:latin typeface="DIN Alternate"/>
            </a:endParaRPr>
          </a:p>
        </p:txBody>
      </p:sp>
      <p:sp>
        <p:nvSpPr>
          <p:cNvPr id="5" name="Content Placeholder 4"/>
          <p:cNvSpPr txBox="1">
            <a:spLocks/>
          </p:cNvSpPr>
          <p:nvPr/>
        </p:nvSpPr>
        <p:spPr bwMode="auto">
          <a:xfrm>
            <a:off x="339725" y="1667688"/>
            <a:ext cx="8469644" cy="491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spcBef>
                <a:spcPts val="600"/>
              </a:spcBef>
              <a:buFont typeface="Arial" panose="020B0604020202020204" pitchFamily="34" charset="0"/>
              <a:buChar char="•"/>
            </a:pPr>
            <a:r>
              <a:rPr lang="de-DE" sz="1600" dirty="0" smtClean="0">
                <a:solidFill>
                  <a:srgbClr val="404040"/>
                </a:solidFill>
              </a:rPr>
              <a:t>Männliche oder weibliche Patienten ≥ 40 Jahre</a:t>
            </a:r>
          </a:p>
          <a:p>
            <a:pPr marL="285750" indent="-285750">
              <a:spcBef>
                <a:spcPts val="600"/>
              </a:spcBef>
              <a:buFont typeface="Arial" panose="020B0604020202020204" pitchFamily="34" charset="0"/>
              <a:buChar char="•"/>
            </a:pPr>
            <a:r>
              <a:rPr lang="de-DE" sz="1600" dirty="0" smtClean="0">
                <a:solidFill>
                  <a:srgbClr val="404040"/>
                </a:solidFill>
              </a:rPr>
              <a:t>Aktuelle oder Ex-Raucher mit mindestens 10 Packungsjahren</a:t>
            </a:r>
          </a:p>
          <a:p>
            <a:pPr marL="285750" indent="-285750">
              <a:spcBef>
                <a:spcPts val="600"/>
              </a:spcBef>
              <a:buFont typeface="Arial" panose="020B0604020202020204" pitchFamily="34" charset="0"/>
              <a:buChar char="•"/>
            </a:pPr>
            <a:r>
              <a:rPr lang="de-DE" sz="1600" dirty="0" smtClean="0">
                <a:solidFill>
                  <a:srgbClr val="404040"/>
                </a:solidFill>
              </a:rPr>
              <a:t>Patienten mit einem Post-</a:t>
            </a:r>
            <a:r>
              <a:rPr lang="de-DE" sz="1600" dirty="0" err="1" smtClean="0">
                <a:solidFill>
                  <a:srgbClr val="404040"/>
                </a:solidFill>
              </a:rPr>
              <a:t>Bronchodilatator</a:t>
            </a:r>
            <a:r>
              <a:rPr lang="de-DE" sz="1600" dirty="0" smtClean="0">
                <a:solidFill>
                  <a:srgbClr val="404040"/>
                </a:solidFill>
              </a:rPr>
              <a:t> forcierten </a:t>
            </a:r>
            <a:r>
              <a:rPr lang="de-DE" sz="1600" dirty="0" err="1" smtClean="0">
                <a:solidFill>
                  <a:srgbClr val="404040"/>
                </a:solidFill>
              </a:rPr>
              <a:t>Expirationsvolumen</a:t>
            </a:r>
            <a:r>
              <a:rPr lang="de-DE" sz="1600" dirty="0" smtClean="0">
                <a:solidFill>
                  <a:srgbClr val="404040"/>
                </a:solidFill>
              </a:rPr>
              <a:t> in 1 Sekunde (FEV</a:t>
            </a:r>
            <a:r>
              <a:rPr lang="de-DE" sz="1600" baseline="-25000" dirty="0" smtClean="0">
                <a:solidFill>
                  <a:srgbClr val="404040"/>
                </a:solidFill>
              </a:rPr>
              <a:t>1</a:t>
            </a:r>
            <a:r>
              <a:rPr lang="de-DE" sz="1600" dirty="0" smtClean="0">
                <a:solidFill>
                  <a:srgbClr val="404040"/>
                </a:solidFill>
              </a:rPr>
              <a:t>) ≥ 25 und &lt; 60 % des prädiktiven Normwerts und einem Post-</a:t>
            </a:r>
            <a:r>
              <a:rPr lang="de-DE" sz="1600" dirty="0" err="1" smtClean="0">
                <a:solidFill>
                  <a:srgbClr val="404040"/>
                </a:solidFill>
              </a:rPr>
              <a:t>Bronchodilatator</a:t>
            </a:r>
            <a:r>
              <a:rPr lang="de-DE" sz="1600" dirty="0" smtClean="0">
                <a:solidFill>
                  <a:srgbClr val="404040"/>
                </a:solidFill>
              </a:rPr>
              <a:t> FEV</a:t>
            </a:r>
            <a:r>
              <a:rPr lang="de-DE" sz="1600" baseline="-25000" dirty="0" smtClean="0">
                <a:solidFill>
                  <a:srgbClr val="404040"/>
                </a:solidFill>
              </a:rPr>
              <a:t>1</a:t>
            </a:r>
            <a:r>
              <a:rPr lang="de-DE" sz="1600" dirty="0" smtClean="0">
                <a:solidFill>
                  <a:srgbClr val="404040"/>
                </a:solidFill>
              </a:rPr>
              <a:t>/einer forcierten exspiratorischen Vitalkapazität (FVC) &lt; 0,70 bei Beginn des Run-in-Zeitraums (Besuch 101, Tag -28). (Post-</a:t>
            </a:r>
            <a:r>
              <a:rPr lang="de-DE" sz="1600" dirty="0" err="1" smtClean="0">
                <a:solidFill>
                  <a:srgbClr val="404040"/>
                </a:solidFill>
              </a:rPr>
              <a:t>Bronchodilatator</a:t>
            </a:r>
            <a:r>
              <a:rPr lang="de-DE" sz="1600" dirty="0" smtClean="0">
                <a:solidFill>
                  <a:srgbClr val="404040"/>
                </a:solidFill>
              </a:rPr>
              <a:t> bedeutet in diesem Fall 1 Stunde nach der aufeinanderfolgenden Inhalation von 84 µg (oder einer äquivalenten Dosis) </a:t>
            </a:r>
            <a:r>
              <a:rPr lang="de-DE" sz="1600" dirty="0" err="1" smtClean="0">
                <a:solidFill>
                  <a:srgbClr val="404040"/>
                </a:solidFill>
              </a:rPr>
              <a:t>Ipratropiumbromid</a:t>
            </a:r>
            <a:r>
              <a:rPr lang="de-DE" sz="1600" dirty="0" smtClean="0">
                <a:solidFill>
                  <a:srgbClr val="404040"/>
                </a:solidFill>
              </a:rPr>
              <a:t> und 400 µg </a:t>
            </a:r>
            <a:r>
              <a:rPr lang="de-DE" sz="1600" dirty="0" err="1" smtClean="0">
                <a:solidFill>
                  <a:srgbClr val="404040"/>
                </a:solidFill>
              </a:rPr>
              <a:t>Salbutamol</a:t>
            </a:r>
            <a:endParaRPr lang="de-DE" sz="1600" dirty="0" smtClean="0">
              <a:solidFill>
                <a:srgbClr val="404040"/>
              </a:solidFill>
            </a:endParaRPr>
          </a:p>
          <a:p>
            <a:pPr marL="285750" indent="-285750">
              <a:spcBef>
                <a:spcPts val="600"/>
              </a:spcBef>
              <a:buFont typeface="Arial" panose="020B0604020202020204" pitchFamily="34" charset="0"/>
              <a:buChar char="•"/>
            </a:pPr>
            <a:r>
              <a:rPr lang="de-DE" sz="1600" dirty="0" smtClean="0">
                <a:solidFill>
                  <a:srgbClr val="404040"/>
                </a:solidFill>
              </a:rPr>
              <a:t>Mindestens 1 dokumentierte COPD-Exazerbation in den vergangenen 12 Monaten, die eine Behandlung mit systemischen </a:t>
            </a:r>
            <a:r>
              <a:rPr lang="de-DE" sz="1600" dirty="0" err="1" smtClean="0">
                <a:solidFill>
                  <a:srgbClr val="404040"/>
                </a:solidFill>
              </a:rPr>
              <a:t>Kortikosteroiden</a:t>
            </a:r>
            <a:r>
              <a:rPr lang="de-DE" sz="1600" dirty="0" smtClean="0">
                <a:solidFill>
                  <a:srgbClr val="404040"/>
                </a:solidFill>
              </a:rPr>
              <a:t> und/oder Antibiotika erforderte</a:t>
            </a:r>
          </a:p>
          <a:p>
            <a:pPr marL="285750" indent="-285750">
              <a:spcBef>
                <a:spcPts val="600"/>
              </a:spcBef>
              <a:buFont typeface="Arial" panose="020B0604020202020204" pitchFamily="34" charset="0"/>
              <a:buChar char="•"/>
            </a:pPr>
            <a:r>
              <a:rPr lang="de-DE" sz="1600" dirty="0" smtClean="0">
                <a:solidFill>
                  <a:srgbClr val="404040"/>
                </a:solidFill>
              </a:rPr>
              <a:t>Patienten mit einem Dyspnoe-Grad von mindestens 2 gemäß modifiziertem Medical Research Council (</a:t>
            </a:r>
            <a:r>
              <a:rPr lang="de-DE" sz="1600" dirty="0" err="1" smtClean="0">
                <a:solidFill>
                  <a:srgbClr val="404040"/>
                </a:solidFill>
              </a:rPr>
              <a:t>mMRC</a:t>
            </a:r>
            <a:r>
              <a:rPr lang="de-DE" sz="1600" dirty="0" smtClean="0">
                <a:solidFill>
                  <a:srgbClr val="404040"/>
                </a:solidFill>
              </a:rPr>
              <a:t>) (auf einer Skala von 0–4, auf der höhere </a:t>
            </a:r>
            <a:r>
              <a:rPr lang="de-DE" sz="1600" dirty="0" err="1" smtClean="0">
                <a:solidFill>
                  <a:srgbClr val="404040"/>
                </a:solidFill>
              </a:rPr>
              <a:t>Scores</a:t>
            </a:r>
            <a:r>
              <a:rPr lang="de-DE" sz="1600" dirty="0" smtClean="0">
                <a:solidFill>
                  <a:srgbClr val="404040"/>
                </a:solidFill>
              </a:rPr>
              <a:t> eine schwerere Dyspnoe indizieren; ein klinisch relevantes Unterschiedsminimum wurde nicht bestimmt</a:t>
            </a:r>
            <a:r>
              <a:rPr lang="de-DE" sz="1600" baseline="30000" dirty="0" smtClean="0">
                <a:solidFill>
                  <a:srgbClr val="404040"/>
                </a:solidFill>
              </a:rPr>
              <a:t>1</a:t>
            </a:r>
            <a:r>
              <a:rPr lang="de-DE" sz="1600" dirty="0" smtClean="0">
                <a:solidFill>
                  <a:srgbClr val="404040"/>
                </a:solidFill>
              </a:rPr>
              <a:t>) bei Beginn des Run-in-Zeitraums (Besuch 101, Tag -28)</a:t>
            </a:r>
          </a:p>
          <a:p>
            <a:pPr marL="285750" indent="-285750">
              <a:buFont typeface="Arial" panose="020B0604020202020204" pitchFamily="34" charset="0"/>
              <a:buChar char="•"/>
            </a:pPr>
            <a:endParaRPr lang="en-GB" sz="1600" dirty="0"/>
          </a:p>
        </p:txBody>
      </p:sp>
      <p:sp>
        <p:nvSpPr>
          <p:cNvPr id="8" name="TextBox 7"/>
          <p:cNvSpPr txBox="1"/>
          <p:nvPr/>
        </p:nvSpPr>
        <p:spPr>
          <a:xfrm>
            <a:off x="1907630" y="6519088"/>
            <a:ext cx="3384470" cy="276999"/>
          </a:xfrm>
          <a:prstGeom prst="rect">
            <a:avLst/>
          </a:prstGeom>
          <a:noFill/>
        </p:spPr>
        <p:txBody>
          <a:bodyPr wrap="square" rtlCol="0">
            <a:spAutoFit/>
          </a:bodyPr>
          <a:lstStyle/>
          <a:p>
            <a:r>
              <a:rPr lang="de-DE" sz="1200" b="0" i="0" dirty="0" smtClean="0">
                <a:solidFill>
                  <a:srgbClr val="404040"/>
                </a:solidFill>
              </a:rPr>
              <a:t>de Torres JP, et al. Chest 2002;121:1092–8</a:t>
            </a:r>
          </a:p>
        </p:txBody>
      </p:sp>
    </p:spTree>
    <p:extLst>
      <p:ext uri="{BB962C8B-B14F-4D97-AF65-F5344CB8AC3E}">
        <p14:creationId xmlns:p14="http://schemas.microsoft.com/office/powerpoint/2010/main" val="2741789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txBox="1">
            <a:spLocks/>
          </p:cNvSpPr>
          <p:nvPr/>
        </p:nvSpPr>
        <p:spPr bwMode="auto">
          <a:xfrm>
            <a:off x="411899" y="532528"/>
            <a:ext cx="8229600" cy="850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106" algn="l" rtl="0" fontAlgn="base">
              <a:spcBef>
                <a:spcPct val="0"/>
              </a:spcBef>
              <a:spcAft>
                <a:spcPct val="0"/>
              </a:spcAft>
              <a:defRPr sz="2800">
                <a:solidFill>
                  <a:schemeClr val="tx2"/>
                </a:solidFill>
                <a:latin typeface="Arial" charset="0"/>
                <a:cs typeface="Arial" charset="0"/>
              </a:defRPr>
            </a:lvl6pPr>
            <a:lvl7pPr marL="914212" algn="l" rtl="0" fontAlgn="base">
              <a:spcBef>
                <a:spcPct val="0"/>
              </a:spcBef>
              <a:spcAft>
                <a:spcPct val="0"/>
              </a:spcAft>
              <a:defRPr sz="2800">
                <a:solidFill>
                  <a:schemeClr val="tx2"/>
                </a:solidFill>
                <a:latin typeface="Arial" charset="0"/>
                <a:cs typeface="Arial" charset="0"/>
              </a:defRPr>
            </a:lvl7pPr>
            <a:lvl8pPr marL="1371320" algn="l" rtl="0" fontAlgn="base">
              <a:spcBef>
                <a:spcPct val="0"/>
              </a:spcBef>
              <a:spcAft>
                <a:spcPct val="0"/>
              </a:spcAft>
              <a:defRPr sz="2800">
                <a:solidFill>
                  <a:schemeClr val="tx2"/>
                </a:solidFill>
                <a:latin typeface="Arial" charset="0"/>
                <a:cs typeface="Arial" charset="0"/>
              </a:defRPr>
            </a:lvl8pPr>
            <a:lvl9pPr marL="1828426" algn="l" rtl="0" fontAlgn="base">
              <a:spcBef>
                <a:spcPct val="0"/>
              </a:spcBef>
              <a:spcAft>
                <a:spcPct val="0"/>
              </a:spcAft>
              <a:defRPr sz="2800">
                <a:solidFill>
                  <a:schemeClr val="tx2"/>
                </a:solidFill>
                <a:latin typeface="Arial" charset="0"/>
                <a:cs typeface="Arial" charset="0"/>
              </a:defRPr>
            </a:lvl9pPr>
          </a:lstStyle>
          <a:p>
            <a:r>
              <a:rPr lang="de-AT" dirty="0" smtClean="0">
                <a:latin typeface="DIN Alternate"/>
              </a:rPr>
              <a:t>Wichtige Ausschlusskriterien</a:t>
            </a:r>
            <a:endParaRPr lang="en-US" dirty="0">
              <a:latin typeface="DIN Alternate"/>
            </a:endParaRPr>
          </a:p>
        </p:txBody>
      </p:sp>
      <p:sp>
        <p:nvSpPr>
          <p:cNvPr id="6" name="Content Placeholder 2"/>
          <p:cNvSpPr txBox="1">
            <a:spLocks/>
          </p:cNvSpPr>
          <p:nvPr/>
        </p:nvSpPr>
        <p:spPr bwMode="auto">
          <a:xfrm>
            <a:off x="339725" y="1703075"/>
            <a:ext cx="8469644" cy="4678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rtl="0" eaLnBrk="0" fontAlgn="base" hangingPunct="0">
              <a:spcBef>
                <a:spcPct val="20000"/>
              </a:spcBef>
              <a:spcAft>
                <a:spcPct val="0"/>
              </a:spcAft>
              <a:buClr>
                <a:srgbClr val="7F7F7F"/>
              </a:buClr>
              <a:buFont typeface="Wingdings" pitchFamily="2" charset="2"/>
              <a:buNone/>
              <a:defRPr sz="2800" kern="1200">
                <a:solidFill>
                  <a:schemeClr val="tx1">
                    <a:tint val="75000"/>
                  </a:schemeClr>
                </a:solidFill>
                <a:latin typeface="Arial" pitchFamily="34" charset="0"/>
                <a:ea typeface="+mn-ea"/>
                <a:cs typeface="Arial" pitchFamily="34" charset="0"/>
              </a:defRPr>
            </a:lvl1pPr>
            <a:lvl2pPr marL="457106" indent="0" algn="ctr" rtl="0" eaLnBrk="0" fontAlgn="base" hangingPunct="0">
              <a:spcBef>
                <a:spcPct val="20000"/>
              </a:spcBef>
              <a:spcAft>
                <a:spcPct val="0"/>
              </a:spcAft>
              <a:buClr>
                <a:srgbClr val="1F497D"/>
              </a:buClr>
              <a:buFont typeface="Wingdings" pitchFamily="2" charset="2"/>
              <a:buNone/>
              <a:defRPr sz="2800" kern="1200">
                <a:solidFill>
                  <a:schemeClr val="tx1">
                    <a:tint val="75000"/>
                  </a:schemeClr>
                </a:solidFill>
                <a:latin typeface="Arial" pitchFamily="34" charset="0"/>
                <a:ea typeface="+mn-ea"/>
                <a:cs typeface="Arial" pitchFamily="34" charset="0"/>
              </a:defRPr>
            </a:lvl2pPr>
            <a:lvl3pPr marL="914212" indent="0" algn="ctr" rtl="0" eaLnBrk="0" fontAlgn="base" hangingPunct="0">
              <a:spcBef>
                <a:spcPct val="20000"/>
              </a:spcBef>
              <a:spcAft>
                <a:spcPct val="0"/>
              </a:spcAft>
              <a:buClr>
                <a:srgbClr val="FFC000"/>
              </a:buClr>
              <a:buFont typeface="Wingdings" pitchFamily="2" charset="2"/>
              <a:buNone/>
              <a:defRPr sz="2400" kern="1200">
                <a:solidFill>
                  <a:schemeClr val="tx1">
                    <a:tint val="75000"/>
                  </a:schemeClr>
                </a:solidFill>
                <a:latin typeface="Arial" pitchFamily="34" charset="0"/>
                <a:ea typeface="+mn-ea"/>
                <a:cs typeface="Arial" pitchFamily="34" charset="0"/>
              </a:defRPr>
            </a:lvl3pPr>
            <a:lvl4pPr marL="1371320" indent="0" algn="ctr" rtl="0" eaLnBrk="0" fontAlgn="base" hangingPunct="0">
              <a:spcBef>
                <a:spcPct val="20000"/>
              </a:spcBef>
              <a:spcAft>
                <a:spcPct val="0"/>
              </a:spcAft>
              <a:buClr>
                <a:srgbClr val="C00000"/>
              </a:buClr>
              <a:buFont typeface="Wingdings" pitchFamily="2" charset="2"/>
              <a:buNone/>
              <a:defRPr sz="2000" kern="1200">
                <a:solidFill>
                  <a:schemeClr val="tx1">
                    <a:tint val="75000"/>
                  </a:schemeClr>
                </a:solidFill>
                <a:latin typeface="Arial" pitchFamily="34" charset="0"/>
                <a:ea typeface="+mn-ea"/>
                <a:cs typeface="Arial" pitchFamily="34" charset="0"/>
              </a:defRPr>
            </a:lvl4pPr>
            <a:lvl5pPr marL="1828426" indent="0" algn="ctr" rtl="0" eaLnBrk="0" fontAlgn="base" hangingPunct="0">
              <a:spcBef>
                <a:spcPct val="20000"/>
              </a:spcBef>
              <a:spcAft>
                <a:spcPct val="0"/>
              </a:spcAft>
              <a:buFont typeface="Wingdings" pitchFamily="2" charset="2"/>
              <a:buNone/>
              <a:defRPr sz="2000" kern="1200">
                <a:solidFill>
                  <a:schemeClr val="tx1">
                    <a:tint val="75000"/>
                  </a:schemeClr>
                </a:solidFill>
                <a:latin typeface="Arial" pitchFamily="34" charset="0"/>
                <a:ea typeface="+mn-ea"/>
                <a:cs typeface="Arial" pitchFamily="34" charset="0"/>
              </a:defRPr>
            </a:lvl5pPr>
            <a:lvl6pPr marL="228553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640"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744"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852" indent="0" algn="ctr" defTabSz="914212"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spcAft>
                <a:spcPts val="1200"/>
              </a:spcAft>
              <a:buFont typeface="Wingdings" panose="05000000000000000000" pitchFamily="2" charset="2"/>
              <a:buChar char="§"/>
            </a:pPr>
            <a:r>
              <a:rPr lang="de-DE" sz="1600" dirty="0" smtClean="0">
                <a:solidFill>
                  <a:srgbClr val="404040"/>
                </a:solidFill>
              </a:rPr>
              <a:t>Patienten mit einem langen QT-Syndrom in der Vorgeschichte oder Patienten, deren bei Beginn des Run-in-Zeitraums (Besuch 101, </a:t>
            </a:r>
            <a:r>
              <a:rPr lang="de-DE" sz="1600" dirty="0" err="1" smtClean="0">
                <a:solidFill>
                  <a:srgbClr val="404040"/>
                </a:solidFill>
              </a:rPr>
              <a:t>Fridericia</a:t>
            </a:r>
            <a:r>
              <a:rPr lang="de-DE" sz="1600" dirty="0" smtClean="0">
                <a:solidFill>
                  <a:srgbClr val="404040"/>
                </a:solidFill>
              </a:rPr>
              <a:t> Methode) gemessene </a:t>
            </a:r>
            <a:r>
              <a:rPr lang="de-DE" sz="1600" dirty="0" err="1" smtClean="0">
                <a:solidFill>
                  <a:srgbClr val="404040"/>
                </a:solidFill>
              </a:rPr>
              <a:t>QTc</a:t>
            </a:r>
            <a:r>
              <a:rPr lang="de-DE" sz="1600" dirty="0" smtClean="0">
                <a:solidFill>
                  <a:srgbClr val="404040"/>
                </a:solidFill>
              </a:rPr>
              <a:t> verlängert ist (&gt; 450 </a:t>
            </a:r>
            <a:r>
              <a:rPr lang="de-DE" sz="1600" dirty="0" err="1" smtClean="0">
                <a:solidFill>
                  <a:srgbClr val="404040"/>
                </a:solidFill>
              </a:rPr>
              <a:t>ms</a:t>
            </a:r>
            <a:r>
              <a:rPr lang="de-DE" sz="1600" dirty="0" smtClean="0">
                <a:solidFill>
                  <a:srgbClr val="404040"/>
                </a:solidFill>
              </a:rPr>
              <a:t> bei Männern und Frauen) und die durch einen zentralen </a:t>
            </a:r>
            <a:r>
              <a:rPr lang="de-DE" sz="1600" dirty="0" err="1" smtClean="0">
                <a:solidFill>
                  <a:srgbClr val="404040"/>
                </a:solidFill>
              </a:rPr>
              <a:t>Bewerter</a:t>
            </a:r>
            <a:r>
              <a:rPr lang="de-DE" sz="1600" dirty="0" smtClean="0">
                <a:solidFill>
                  <a:srgbClr val="404040"/>
                </a:solidFill>
              </a:rPr>
              <a:t> bestätigt wurde. Diese Patienten wurden nicht noch einmal </a:t>
            </a:r>
            <a:r>
              <a:rPr lang="de-DE" sz="1600" dirty="0" err="1" smtClean="0">
                <a:solidFill>
                  <a:srgbClr val="404040"/>
                </a:solidFill>
              </a:rPr>
              <a:t>gescreent</a:t>
            </a:r>
            <a:r>
              <a:rPr lang="de-DE" sz="1600" dirty="0" smtClean="0">
                <a:solidFill>
                  <a:srgbClr val="404040"/>
                </a:solidFill>
              </a:rPr>
              <a:t>.</a:t>
            </a:r>
          </a:p>
          <a:p>
            <a:pPr marL="285750" indent="-285750">
              <a:spcAft>
                <a:spcPts val="1200"/>
              </a:spcAft>
              <a:buFont typeface="Wingdings" panose="05000000000000000000" pitchFamily="2" charset="2"/>
              <a:buChar char="§"/>
            </a:pPr>
            <a:r>
              <a:rPr lang="de-DE" sz="1600" dirty="0" smtClean="0">
                <a:solidFill>
                  <a:srgbClr val="404040"/>
                </a:solidFill>
              </a:rPr>
              <a:t>Patienten mit klinisch signifikanten renalen, kardiovaskulären (z. B. aber nicht beschränkt auf instabile ischämische Herzerkrankung, New York Heart </a:t>
            </a:r>
            <a:r>
              <a:rPr lang="de-DE" sz="1600" dirty="0" err="1" smtClean="0">
                <a:solidFill>
                  <a:srgbClr val="404040"/>
                </a:solidFill>
              </a:rPr>
              <a:t>Association</a:t>
            </a:r>
            <a:r>
              <a:rPr lang="de-DE" sz="1600" dirty="0" smtClean="0">
                <a:solidFill>
                  <a:srgbClr val="404040"/>
                </a:solidFill>
              </a:rPr>
              <a:t>-Klasse III/IV Linksherzinsuffizienz, Myokardinfarkt, Arrhythmien, neurologischen, endokrinen, immunologischen, psychiatrischen, gastrointestinalen, hepatischen oder hämatologischen Anomalien, die die Beurteilung der Wirksamkeit und Sicherheit der Studienbehandlung beeinträchtigen könnten</a:t>
            </a:r>
          </a:p>
          <a:p>
            <a:pPr marL="285750" indent="-285750">
              <a:spcAft>
                <a:spcPts val="1200"/>
              </a:spcAft>
              <a:buFont typeface="Wingdings" panose="05000000000000000000" pitchFamily="2" charset="2"/>
              <a:buChar char="§"/>
            </a:pPr>
            <a:r>
              <a:rPr lang="de-DE" sz="1600" dirty="0" smtClean="0">
                <a:solidFill>
                  <a:srgbClr val="404040"/>
                </a:solidFill>
              </a:rPr>
              <a:t>Patienten mit einer COPD-Exazerbation in den 6 Wochen vor Besuch 1, die eine Behandlung mit Antibiotika und/oder systemischen </a:t>
            </a:r>
            <a:r>
              <a:rPr lang="de-DE" sz="1600" dirty="0" err="1" smtClean="0">
                <a:solidFill>
                  <a:srgbClr val="404040"/>
                </a:solidFill>
              </a:rPr>
              <a:t>Kortikosteroiden</a:t>
            </a:r>
            <a:r>
              <a:rPr lang="de-DE" sz="1600" dirty="0" smtClean="0">
                <a:solidFill>
                  <a:srgbClr val="404040"/>
                </a:solidFill>
              </a:rPr>
              <a:t> und/oder eine stationäre Krankenhausaufnahme erforderlich machte</a:t>
            </a:r>
          </a:p>
          <a:p>
            <a:pPr marL="285750" indent="-285750">
              <a:spcAft>
                <a:spcPts val="1200"/>
              </a:spcAft>
              <a:buFont typeface="Wingdings" panose="05000000000000000000" pitchFamily="2" charset="2"/>
              <a:buChar char="§"/>
            </a:pPr>
            <a:r>
              <a:rPr lang="de-DE" sz="1600" dirty="0" smtClean="0">
                <a:solidFill>
                  <a:srgbClr val="404040"/>
                </a:solidFill>
              </a:rPr>
              <a:t>Patienten mit einer </a:t>
            </a:r>
            <a:r>
              <a:rPr lang="de-DE" sz="1600" dirty="0" err="1" smtClean="0">
                <a:solidFill>
                  <a:srgbClr val="404040"/>
                </a:solidFill>
              </a:rPr>
              <a:t>Eosinophilenzahl</a:t>
            </a:r>
            <a:r>
              <a:rPr lang="de-DE" sz="1600" dirty="0" smtClean="0">
                <a:solidFill>
                  <a:srgbClr val="404040"/>
                </a:solidFill>
              </a:rPr>
              <a:t> &gt; 600/mm</a:t>
            </a:r>
            <a:r>
              <a:rPr lang="de-DE" sz="1600" baseline="30000" dirty="0" smtClean="0">
                <a:solidFill>
                  <a:srgbClr val="404040"/>
                </a:solidFill>
              </a:rPr>
              <a:t>3</a:t>
            </a:r>
            <a:r>
              <a:rPr lang="de-DE" sz="1600" dirty="0" smtClean="0">
                <a:solidFill>
                  <a:srgbClr val="404040"/>
                </a:solidFill>
              </a:rPr>
              <a:t> im Blut bei Beginn des Run-in-Zeitraums (Besuch 101)</a:t>
            </a:r>
          </a:p>
        </p:txBody>
      </p:sp>
    </p:spTree>
    <p:extLst>
      <p:ext uri="{BB962C8B-B14F-4D97-AF65-F5344CB8AC3E}">
        <p14:creationId xmlns:p14="http://schemas.microsoft.com/office/powerpoint/2010/main" val="397961512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WERPOINTVERSION" val="14.0"/>
  <p:tag name="SAVECSVWITHSESSION" val="False"/>
  <p:tag name="ANSWERNOWTEXT" val="Answer Now"/>
  <p:tag name="RESPTABLESTYLE" val="-1"/>
  <p:tag name="ALLOWDUPLICATES" val="False"/>
  <p:tag name="AUTOADVANCE" val="False"/>
  <p:tag name="STDCHART" val="1"/>
  <p:tag name="SKIPREMAININGRACESLIDES" val="True"/>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ADVANCEDSETTINGSVIEW" val="True"/>
  <p:tag name="FIBDISPLAYKEYWORDS" val="True"/>
  <p:tag name="PRRESPONSE4" val="7"/>
  <p:tag name="PRRESPONSE8" val="3"/>
  <p:tag name="ALWAYSOPENPOLL" val="False"/>
  <p:tag name="SHOWBARVISIBLE" val="True"/>
  <p:tag name="BULLETTYPE" val="3"/>
  <p:tag name="RESPCOUNTERFORMAT" val="0"/>
  <p:tag name="BACKUPSESSIONS" val="True"/>
  <p:tag name="ROTATIONINTERVAL" val="2"/>
  <p:tag name="RACEANIMATIONSPEED" val="3"/>
  <p:tag name="BUBBLESIZEVISIBLE" val="True"/>
  <p:tag name="CUSTOMCELLFORECOLOR" val="-16777216"/>
  <p:tag name="USESCHEMECOLORS" val="True"/>
  <p:tag name="AUTOSIZEGRID" val="True"/>
  <p:tag name="CHARTLABELS" val="1"/>
  <p:tag name="INCLUDEPPT" val="True"/>
  <p:tag name="ZEROBASED" val="False"/>
  <p:tag name="FIBNUMRESULTS" val="5"/>
  <p:tag name="PRRESPONSE3" val="8"/>
  <p:tag name="PRRESPONSE9" val="2"/>
  <p:tag name="THINKCELLUNDODONOTDELETE" val="2494"/>
  <p:tag name="CSVFORMAT" val="0"/>
  <p:tag name="COUNTDOWNSECONDS" val="10"/>
  <p:tag name="CHARTVALUEFORMAT" val="0%"/>
  <p:tag name="RACERSMAXDISPLAYED" val="5"/>
  <p:tag name="BUBBLEVALUEFORMAT" val="0.0"/>
  <p:tag name="CUSTOMCELLBACKCOLOR3" val="-268652"/>
  <p:tag name="GRIDOPACITY" val="90"/>
  <p:tag name="RESETCHARTS" val="True"/>
  <p:tag name="INCORRECTPOINTVALUE" val="0"/>
  <p:tag name="FIBDISPLAYRESULTS" val="True"/>
  <p:tag name="PRRESPONSE5" val="6"/>
  <p:tag name="SHOWFLASHWARNING" val="True"/>
  <p:tag name="USESECONDARYMONITOR" val="False"/>
  <p:tag name="INPUTSOURCE" val="1"/>
  <p:tag name="AUTOUPDATEALIASES" val="True"/>
  <p:tag name="MAXRESPONDERS" val="5"/>
  <p:tag name="CUSTOMCELLBACKCOLOR4" val="-8355712"/>
  <p:tag name="GRIDPOSITION" val="1"/>
  <p:tag name="CORRECTPOINTVALUE" val="1"/>
  <p:tag name="FIBINCLUDEOTHER" val="True"/>
  <p:tag name="PRRESPONSE7" val="4"/>
  <p:tag name="EXPANDSHOWBAR" val="True"/>
  <p:tag name="NUMRESPONSES" val="1"/>
  <p:tag name="PARTICIPANTSINLEADERBOARD" val="5"/>
  <p:tag name="CUSTOMCELLBACKCOLOR1" val="-657956"/>
  <p:tag name="CHARTCOLORS" val="0"/>
  <p:tag name="AUTOADJUSTPARTRANGE" val="True"/>
  <p:tag name="PRRESPONSE6" val="5"/>
  <p:tag name="ANSWERNOWSTYLE" val="-1"/>
  <p:tag name="REVIEWONLY" val="False"/>
  <p:tag name="CUSTOMGRIDBACKCOLOR" val="-722948"/>
  <p:tag name="MULTIRESPDIVISOR" val="1"/>
  <p:tag name="PRRESPONSE1" val="10"/>
  <p:tag name="TPVERSION" val="2008"/>
  <p:tag name="RACEENDPOINTS" val="100"/>
  <p:tag name="DISPLAYDEVICEID" val="True"/>
  <p:tag name="CHARTSCALE" val="True"/>
  <p:tag name="COUNTDOWNSTYLE" val="-1"/>
  <p:tag name="BUBBLEGROUPING" val="3"/>
  <p:tag name="REALTIMEBACKUP" val="False"/>
  <p:tag name="RESPCOUNTERSTYLE" val="-1"/>
  <p:tag name="GRIDSIZE" val="{Width=800, Height=600}"/>
  <p:tag name="THINKCELLPRESENTATIONDONOTDELETE" val="&lt;?xml version=&quot;1.0&quot; encoding=&quot;UTF-16&quot; standalone=&quot;yes&quot;?&gt;&#10;&lt;root&gt;&lt;version val=&quot;17220&quot;/&gt;&lt;partner val=&quot;536&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1&quot;&gt;&lt;elem&gt;&lt;m_ppcolschidx val=&quot;0&quot;/&gt;&lt;m_rgb r=&quot;df&quot; g=&quot;df&quot; b=&quot;df&quot;/&gt;&lt;/elem&gt;&lt;/m_vecMRU&gt;&lt;/m_mruColor&gt;&lt;/CPresentation&gt;&lt;CDefaultPrec id=&quot;9&quot;&gt;&lt;m_precDefault/&gt;&lt;/CDefaultPrec&gt;&lt;CDefaultPrec id=&quot;8&quot;&gt;&lt;m_precDefault/&gt;&lt;/CDefaultPrec&gt;&lt;CDefaultPrec id=&quot;7&quot;&gt;&lt;m_precDefault&gt;&lt;m_strFormatTime&gt;%m&lt;/m_strFormatTime&gt;&lt;/m_precDefault&gt;&lt;/CDefaultPrec&gt;&lt;CDefaultPrec id=&quot;6&quot;&gt;&lt;m_precDefault/&gt;&lt;/CDefaultPrec&gt;&lt;CDefaultPrec id=&quot;5&quot;&gt;&lt;m_precDefault/&gt;&lt;/CDefaultPrec&gt;&lt;CDefaultPrec id=&quot;4&quot;&gt;&lt;m_precDefault&gt;&lt;m_strFormatTime&gt;%m&lt;/m_strFormatTime&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PARTLISTDEFAULT" val="0"/>
  <p:tag name="TEAMSINLEADERBOARD" val="5"/>
  <p:tag name="BACKUPMAINTENANCE" val="7"/>
  <p:tag name="DISPLAYDEVICENUMBER" val="True"/>
  <p:tag name="PRRESPONSE10" val="1"/>
  <p:tag name="PRRESPONSE2" val="9"/>
  <p:tag name="DELIMITERS" val="3.1"/>
  <p:tag name="INCLUDESESSION" val="Tru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69_Office Theme">
  <a:themeElements>
    <a:clrScheme name="Benutzerdefiniert 8">
      <a:dk1>
        <a:sysClr val="windowText" lastClr="000000"/>
      </a:dk1>
      <a:lt1>
        <a:sysClr val="window" lastClr="FFFFFF"/>
      </a:lt1>
      <a:dk2>
        <a:srgbClr val="1F497D"/>
      </a:dk2>
      <a:lt2>
        <a:srgbClr val="EEECE1"/>
      </a:lt2>
      <a:accent1>
        <a:srgbClr val="FFFFFF"/>
      </a:accent1>
      <a:accent2>
        <a:srgbClr val="F2F2F2"/>
      </a:accent2>
      <a:accent3>
        <a:srgbClr val="D9D9D9"/>
      </a:accent3>
      <a:accent4>
        <a:srgbClr val="BFBFBF"/>
      </a:accent4>
      <a:accent5>
        <a:srgbClr val="A6A6A6"/>
      </a:accent5>
      <a:accent6>
        <a:srgbClr val="81818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818181"/>
        </a:solidFill>
        <a:ln w="9525">
          <a:solidFill>
            <a:schemeClr val="tx1"/>
          </a:solidFill>
        </a:ln>
      </a:spPr>
      <a:bodyPr rtlCol="0" anchor="ctr"/>
      <a:lstStyle>
        <a:defPPr algn="ctr">
          <a:defRPr noProof="1" dirty="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Showroom">
  <a:themeElements>
    <a:clrScheme name="Showroom">
      <a:dk1>
        <a:srgbClr val="535353"/>
      </a:dk1>
      <a:lt1>
        <a:srgbClr val="340053"/>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A5F5E"/>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1_Showroom">
  <a:themeElements>
    <a:clrScheme name="Showroom">
      <a:dk1>
        <a:srgbClr val="535353"/>
      </a:dk1>
      <a:lt1>
        <a:srgbClr val="340053"/>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A5F5E"/>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2.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3.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4.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5.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6.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ppt/theme/themeOverride7.xml><?xml version="1.0" encoding="utf-8"?>
<a:themeOverride xmlns:a="http://schemas.openxmlformats.org/drawingml/2006/main">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Override>
</file>

<file path=docProps/app.xml><?xml version="1.0" encoding="utf-8"?>
<Properties xmlns="http://schemas.openxmlformats.org/officeDocument/2006/extended-properties" xmlns:vt="http://schemas.openxmlformats.org/officeDocument/2006/docPropsVTypes">
  <Template/>
  <TotalTime>63220</TotalTime>
  <Words>2840</Words>
  <Application>Microsoft Office PowerPoint</Application>
  <PresentationFormat>On-screen Show (4:3)</PresentationFormat>
  <Paragraphs>854</Paragraphs>
  <Slides>29</Slides>
  <Notes>4</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69_Office Theme</vt:lpstr>
      <vt:lpstr>Showroom</vt:lpstr>
      <vt:lpstr>1_Showroom</vt:lpstr>
      <vt:lpstr>FLAME (CQVA149A2318) </vt:lpstr>
      <vt:lpstr>PowerPoint Presentation</vt:lpstr>
      <vt:lpstr>Abkürzungen</vt:lpstr>
      <vt:lpstr>FLAME-Studienrationale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DANKE </vt:lpstr>
      <vt:lpstr>PowerPoint Presentation</vt:lpstr>
    </vt:vector>
  </TitlesOfParts>
  <Company>Novartis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Polly Oswald</dc:creator>
  <cp:lastModifiedBy>Gingl, Ewald</cp:lastModifiedBy>
  <cp:revision>4313</cp:revision>
  <cp:lastPrinted>2012-06-11T06:47:22Z</cp:lastPrinted>
  <dcterms:created xsi:type="dcterms:W3CDTF">2011-05-22T08:03:55Z</dcterms:created>
  <dcterms:modified xsi:type="dcterms:W3CDTF">2016-06-20T08:12:16Z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derSectionCount">
    <vt:lpwstr>6</vt:lpwstr>
  </property>
  <property fmtid="{D5CDD505-2E9C-101B-9397-08002B2CF9AE}" pid="3" name="Title">
    <vt:lpwstr>Slide 1</vt:lpwstr>
  </property>
  <property fmtid="{D5CDD505-2E9C-101B-9397-08002B2CF9AE}" pid="4" name="Final">
    <vt:bool>true</vt:bool>
  </property>
  <property fmtid="{D5CDD505-2E9C-101B-9397-08002B2CF9AE}" pid="5" name="Event">
    <vt:lpwstr/>
  </property>
  <property fmtid="{D5CDD505-2E9C-101B-9397-08002B2CF9AE}" pid="6" name="Delivery Date">
    <vt:lpwstr/>
  </property>
  <property fmtid="{D5CDD505-2E9C-101B-9397-08002B2CF9AE}" pid="7" name="docid">
    <vt:lpwstr/>
  </property>
  <property fmtid="{D5CDD505-2E9C-101B-9397-08002B2CF9AE}" pid="8" name="DocIDPosition">
    <vt:i4>0</vt:i4>
  </property>
  <property fmtid="{D5CDD505-2E9C-101B-9397-08002B2CF9AE}" pid="9" name="DocIDinTitle">
    <vt:bool>true</vt:bool>
  </property>
  <property fmtid="{D5CDD505-2E9C-101B-9397-08002B2CF9AE}" pid="10" name="DocIDinSlide">
    <vt:bool>true</vt:bool>
  </property>
  <property fmtid="{D5CDD505-2E9C-101B-9397-08002B2CF9AE}" pid="11" name="NotesPageLayout">
    <vt:lpwstr>Message</vt:lpwstr>
  </property>
  <property fmtid="{D5CDD505-2E9C-101B-9397-08002B2CF9AE}" pid="12" name="ConferenceTitle">
    <vt:lpwstr>IPS deck </vt:lpwstr>
  </property>
  <property fmtid="{D5CDD505-2E9C-101B-9397-08002B2CF9AE}" pid="13" name="PresenterName">
    <vt:lpwstr>QTI571A GPT</vt:lpwstr>
  </property>
  <property fmtid="{D5CDD505-2E9C-101B-9397-08002B2CF9AE}" pid="14" name="PresDate">
    <vt:lpwstr>January 2012</vt:lpwstr>
  </property>
  <property fmtid="{D5CDD505-2E9C-101B-9397-08002B2CF9AE}" pid="15" name="PresSubject">
    <vt:lpwstr>Medical Affairs</vt:lpwstr>
  </property>
  <property fmtid="{D5CDD505-2E9C-101B-9397-08002B2CF9AE}" pid="16" name="ConfidentialityLevel">
    <vt:lpwstr>Confidential</vt:lpwstr>
  </property>
  <property fmtid="{D5CDD505-2E9C-101B-9397-08002B2CF9AE}" pid="17" name="HideFooter">
    <vt:bool>false</vt:bool>
  </property>
  <property fmtid="{D5CDD505-2E9C-101B-9397-08002B2CF9AE}" pid="18" name="LegalDisclaimer">
    <vt:lpwstr>LegalDisclaimerNO</vt:lpwstr>
  </property>
</Properties>
</file>