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handoutMasterIdLst>
    <p:handoutMasterId r:id="rId52"/>
  </p:handoutMasterIdLst>
  <p:sldIdLst>
    <p:sldId id="348" r:id="rId2"/>
    <p:sldId id="448" r:id="rId3"/>
    <p:sldId id="489" r:id="rId4"/>
    <p:sldId id="498" r:id="rId5"/>
    <p:sldId id="513" r:id="rId6"/>
    <p:sldId id="428" r:id="rId7"/>
    <p:sldId id="499" r:id="rId8"/>
    <p:sldId id="502" r:id="rId9"/>
    <p:sldId id="500" r:id="rId10"/>
    <p:sldId id="501" r:id="rId11"/>
    <p:sldId id="458" r:id="rId12"/>
    <p:sldId id="508" r:id="rId13"/>
    <p:sldId id="461" r:id="rId14"/>
    <p:sldId id="509" r:id="rId15"/>
    <p:sldId id="496" r:id="rId16"/>
    <p:sldId id="452" r:id="rId17"/>
    <p:sldId id="455" r:id="rId18"/>
    <p:sldId id="453" r:id="rId19"/>
    <p:sldId id="456" r:id="rId20"/>
    <p:sldId id="457" r:id="rId21"/>
    <p:sldId id="467" r:id="rId22"/>
    <p:sldId id="503" r:id="rId23"/>
    <p:sldId id="468" r:id="rId24"/>
    <p:sldId id="504" r:id="rId25"/>
    <p:sldId id="469" r:id="rId26"/>
    <p:sldId id="505" r:id="rId27"/>
    <p:sldId id="470" r:id="rId28"/>
    <p:sldId id="506" r:id="rId29"/>
    <p:sldId id="471" r:id="rId30"/>
    <p:sldId id="472" r:id="rId31"/>
    <p:sldId id="510" r:id="rId32"/>
    <p:sldId id="511" r:id="rId33"/>
    <p:sldId id="473" r:id="rId34"/>
    <p:sldId id="494" r:id="rId35"/>
    <p:sldId id="474" r:id="rId36"/>
    <p:sldId id="475" r:id="rId37"/>
    <p:sldId id="476" r:id="rId38"/>
    <p:sldId id="477" r:id="rId39"/>
    <p:sldId id="495" r:id="rId40"/>
    <p:sldId id="479" r:id="rId41"/>
    <p:sldId id="480" r:id="rId42"/>
    <p:sldId id="481" r:id="rId43"/>
    <p:sldId id="482" r:id="rId44"/>
    <p:sldId id="483" r:id="rId45"/>
    <p:sldId id="484" r:id="rId46"/>
    <p:sldId id="485" r:id="rId47"/>
    <p:sldId id="486" r:id="rId48"/>
    <p:sldId id="487" r:id="rId49"/>
    <p:sldId id="514" r:id="rId50"/>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
          <p15:clr>
            <a:srgbClr val="A4A3A4"/>
          </p15:clr>
        </p15:guide>
        <p15:guide id="2" orient="horz" pos="3793">
          <p15:clr>
            <a:srgbClr val="A4A3A4"/>
          </p15:clr>
        </p15:guide>
        <p15:guide id="3" orient="horz" pos="950">
          <p15:clr>
            <a:srgbClr val="A4A3A4"/>
          </p15:clr>
        </p15:guide>
        <p15:guide id="4" pos="5328">
          <p15:clr>
            <a:srgbClr val="A4A3A4"/>
          </p15:clr>
        </p15:guide>
        <p15:guide id="5" pos="2937">
          <p15:clr>
            <a:srgbClr val="A4A3A4"/>
          </p15:clr>
        </p15:guide>
        <p15:guide id="6" pos="431">
          <p15:clr>
            <a:srgbClr val="A4A3A4"/>
          </p15:clr>
        </p15:guide>
        <p15:guide id="7" pos="2821">
          <p15:clr>
            <a:srgbClr val="A4A3A4"/>
          </p15:clr>
        </p15:guide>
        <p15:guide id="8" pos="532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gin, David" initials="BD" lastIdx="3" clrIdx="0"/>
  <p:cmAuthor id="1" name="Flannery, Sinead" initials="FS" lastIdx="4" clrIdx="1"/>
  <p:cmAuthor id="2" name="Gruenberger, Jean-Bernard" initials="GJ" lastIdx="4" clrIdx="2"/>
  <p:cmAuthor id="3" name="Anjana Mallela" initials="AM" lastIdx="9" clrIdx="3"/>
  <p:cmAuthor id="4" name="Twomey, Claire" initials="TC" lastIdx="10" clrIdx="4">
    <p:extLst/>
  </p:cmAuthor>
  <p:cmAuthor id="5" name="Poltermann, Sabine" initials="SP" lastIdx="38" clrIdx="5"/>
  <p:cmAuthor id="6" name="Marschall, Anne" initials="MA" lastIdx="3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F6600"/>
    <a:srgbClr val="FF797C"/>
    <a:srgbClr val="2AABA8"/>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0460A9"/>
      </a:tcTxStyle>
      <a:tcStyle>
        <a:tcBdr>
          <a:top>
            <a:ln>
              <a:noFill/>
            </a:ln>
          </a:top>
          <a:bottom>
            <a:ln w="19050">
              <a:solidFill>
                <a:srgbClr val="0460A9"/>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7954" autoAdjust="0"/>
  </p:normalViewPr>
  <p:slideViewPr>
    <p:cSldViewPr showGuides="1">
      <p:cViewPr>
        <p:scale>
          <a:sx n="75" d="100"/>
          <a:sy n="75" d="100"/>
        </p:scale>
        <p:origin x="-1812" y="-342"/>
      </p:cViewPr>
      <p:guideLst>
        <p:guide orient="horz" pos="288"/>
        <p:guide orient="horz" pos="3793"/>
        <p:guide orient="horz" pos="950"/>
        <p:guide pos="5328"/>
        <p:guide pos="2937"/>
        <p:guide pos="431"/>
        <p:guide pos="2821"/>
        <p:guide pos="5329"/>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59" d="100"/>
          <a:sy n="59" d="100"/>
        </p:scale>
        <p:origin x="-3264" y="-86"/>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61BB60FF-ACF0-5A4A-9C79-4881E6B16567}" type="datetimeFigureOut">
              <a:rPr lang="en-US" smtClean="0">
                <a:latin typeface="Arial"/>
              </a:rPr>
              <a:pPr/>
              <a:t>2/7/2017</a:t>
            </a:fld>
            <a:endParaRPr lang="en-US" dirty="0">
              <a:latin typeface="Arial"/>
            </a:endParaRPr>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56ABA786-EB35-BA4C-A7F7-24740D3067F1}"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atin typeface="Arial"/>
              </a:defRPr>
            </a:lvl1pPr>
          </a:lstStyle>
          <a:p>
            <a:fld id="{0C4595FF-6E7F-4C41-B8DF-4AE76FC1F075}" type="datetimeFigureOut">
              <a:rPr lang="en-US" smtClean="0"/>
              <a:pPr/>
              <a:t>2/7/2017</a:t>
            </a:fld>
            <a:endParaRPr lang="en-US"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atin typeface="Arial"/>
              </a:defRPr>
            </a:lvl1pPr>
          </a:lstStyle>
          <a:p>
            <a:endParaRPr lang="en-US" dirty="0"/>
          </a:p>
        </p:txBody>
      </p:sp>
    </p:spTree>
    <p:extLst>
      <p:ext uri="{BB962C8B-B14F-4D97-AF65-F5344CB8AC3E}">
        <p14:creationId xmlns:p14="http://schemas.microsoft.com/office/powerpoint/2010/main" val="3126316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p>
        </p:txBody>
      </p:sp>
    </p:spTree>
    <p:extLst>
      <p:ext uri="{BB962C8B-B14F-4D97-AF65-F5344CB8AC3E}">
        <p14:creationId xmlns:p14="http://schemas.microsoft.com/office/powerpoint/2010/main" val="158277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GOLD</a:t>
            </a:r>
            <a:r>
              <a:rPr lang="de-DE" sz="1200" b="0" i="0" baseline="0" dirty="0" smtClean="0">
                <a:solidFill>
                  <a:srgbClr val="000000"/>
                </a:solidFill>
              </a:rPr>
              <a:t> 2016, Kapitel 4: S. 35 </a:t>
            </a:r>
            <a:br>
              <a:rPr lang="de-DE" sz="1200" b="0" i="0" baseline="0" dirty="0" smtClean="0">
                <a:solidFill>
                  <a:srgbClr val="000000"/>
                </a:solidFill>
              </a:rPr>
            </a:br>
            <a:r>
              <a:rPr lang="de-DE" sz="1200" b="0" i="0" baseline="0" dirty="0" smtClean="0">
                <a:solidFill>
                  <a:srgbClr val="000000"/>
                </a:solidFill>
              </a:rPr>
              <a:t>GOLD 2017, Kapitel 4: S. 86 &amp; </a:t>
            </a:r>
            <a:r>
              <a:rPr lang="de-DE" noProof="0" dirty="0" smtClean="0"/>
              <a:t>Kapitel</a:t>
            </a:r>
            <a:r>
              <a:rPr lang="en-US" dirty="0" smtClean="0"/>
              <a:t> 2: S. 33</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http://goldcopd.org/global-strategy-diagnosis-management-prevention-copd-2016/ (letzter Zugriff 23.1.17)</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p>
        </p:txBody>
      </p:sp>
    </p:spTree>
    <p:extLst>
      <p:ext uri="{BB962C8B-B14F-4D97-AF65-F5344CB8AC3E}">
        <p14:creationId xmlns:p14="http://schemas.microsoft.com/office/powerpoint/2010/main" val="4076881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 2017, Kapitel 3: S. 47 ff.</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a:p>
        </p:txBody>
      </p:sp>
    </p:spTree>
    <p:extLst>
      <p:ext uri="{BB962C8B-B14F-4D97-AF65-F5344CB8AC3E}">
        <p14:creationId xmlns:p14="http://schemas.microsoft.com/office/powerpoint/2010/main" val="1582776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noProof="0" dirty="0" smtClean="0"/>
              <a:t>GOLD 2017, Methoden: S. x</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3548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noProof="0" dirty="0" smtClean="0"/>
              <a:t>GOLD 2017, Einleitung:</a:t>
            </a:r>
            <a:r>
              <a:rPr lang="de-DE" baseline="0" noProof="0" dirty="0" smtClean="0"/>
              <a:t> S. 4</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de-DE" noProof="0" dirty="0" smtClean="0"/>
          </a:p>
          <a:p>
            <a:endParaRPr lang="en-US" dirty="0"/>
          </a:p>
        </p:txBody>
      </p:sp>
    </p:spTree>
    <p:extLst>
      <p:ext uri="{BB962C8B-B14F-4D97-AF65-F5344CB8AC3E}">
        <p14:creationId xmlns:p14="http://schemas.microsoft.com/office/powerpoint/2010/main" val="276851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 29017, Zusammenfassung:</a:t>
            </a:r>
            <a:r>
              <a:rPr lang="en-US" baseline="0" dirty="0" smtClean="0"/>
              <a:t> S. xii</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dirty="0"/>
          </a:p>
          <a:p>
            <a:endParaRPr lang="en-US" dirty="0"/>
          </a:p>
        </p:txBody>
      </p:sp>
    </p:spTree>
    <p:extLst>
      <p:ext uri="{BB962C8B-B14F-4D97-AF65-F5344CB8AC3E}">
        <p14:creationId xmlns:p14="http://schemas.microsoft.com/office/powerpoint/2010/main" val="574121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 2017, Kapitel 2: S. 35</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107837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 2017, Kapitel 4: S. 84</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2768518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 2017,</a:t>
            </a:r>
            <a:r>
              <a:rPr lang="en-US" baseline="0" dirty="0" smtClean="0"/>
              <a:t> </a:t>
            </a:r>
            <a:r>
              <a:rPr lang="en-US" dirty="0" smtClean="0"/>
              <a:t>Kapitel 2: S. 52</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2768518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 2017, Kapitel 4: S. 84</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2768518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 2017, Kapitel 3: S. 53</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a:p>
            <a:endParaRPr lang="en-US" dirty="0"/>
          </a:p>
        </p:txBody>
      </p:sp>
    </p:spTree>
    <p:extLst>
      <p:ext uri="{BB962C8B-B14F-4D97-AF65-F5344CB8AC3E}">
        <p14:creationId xmlns:p14="http://schemas.microsoft.com/office/powerpoint/2010/main" val="276851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itchFamily="34" charset="0"/>
            </a:endParaRPr>
          </a:p>
        </p:txBody>
      </p:sp>
      <p:sp>
        <p:nvSpPr>
          <p:cNvPr id="4" name="Slide Number Placeholder 3"/>
          <p:cNvSpPr>
            <a:spLocks noGrp="1"/>
          </p:cNvSpPr>
          <p:nvPr>
            <p:ph type="sldNum" sz="quarter" idx="5"/>
          </p:nvPr>
        </p:nvSpPr>
        <p:spPr>
          <a:xfrm>
            <a:off x="3848063" y="9408670"/>
            <a:ext cx="2944899" cy="495639"/>
          </a:xfrm>
          <a:prstGeom prst="rect">
            <a:avLst/>
          </a:prstGeom>
        </p:spPr>
        <p:txBody>
          <a:bodyPr/>
          <a:lstStyle/>
          <a:p>
            <a:pPr>
              <a:defRPr/>
            </a:pPr>
            <a:fld id="{F33E1EED-B1AB-4F31-A3AD-267795D69031}" type="slidenum">
              <a:rPr lang="en-GB">
                <a:solidFill>
                  <a:prstClr val="black"/>
                </a:solidFill>
              </a:rPr>
              <a:pPr>
                <a:defRPr/>
              </a:pPr>
              <a:t>2</a:t>
            </a:fld>
            <a:endParaRPr lang="en-GB"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GOLD 2017, Kapitel 3: S. 53</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a:p>
            <a:endParaRPr lang="en-US" dirty="0"/>
          </a:p>
        </p:txBody>
      </p:sp>
    </p:spTree>
    <p:extLst>
      <p:ext uri="{BB962C8B-B14F-4D97-AF65-F5344CB8AC3E}">
        <p14:creationId xmlns:p14="http://schemas.microsoft.com/office/powerpoint/2010/main" val="276851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noProof="0" dirty="0" smtClean="0"/>
              <a:t>GOLD 2017, Kapitel 4:</a:t>
            </a:r>
            <a:r>
              <a:rPr lang="de-DE" baseline="0" noProof="0" dirty="0" smtClean="0"/>
              <a:t> </a:t>
            </a:r>
            <a:r>
              <a:rPr lang="de-DE" noProof="0" dirty="0" smtClean="0"/>
              <a:t>S. 85</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2768518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noProof="0" dirty="0" smtClean="0"/>
              <a:t>GOLD 2017,</a:t>
            </a:r>
            <a:r>
              <a:rPr lang="de-DE" baseline="0" noProof="0" dirty="0" smtClean="0"/>
              <a:t> </a:t>
            </a:r>
            <a:r>
              <a:rPr lang="de-DE" noProof="0" dirty="0" smtClean="0"/>
              <a:t>Kapitel 4:</a:t>
            </a:r>
            <a:r>
              <a:rPr lang="de-DE" baseline="0" noProof="0" dirty="0" smtClean="0"/>
              <a:t> </a:t>
            </a:r>
            <a:r>
              <a:rPr lang="de-DE" noProof="0" dirty="0" smtClean="0"/>
              <a:t>S. 85</a:t>
            </a:r>
            <a:endParaRPr lang="de-DE" baseline="0" noProof="0"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de-DE" noProof="0" dirty="0" smtClean="0"/>
          </a:p>
          <a:p>
            <a:endParaRPr dirty="0"/>
          </a:p>
        </p:txBody>
      </p:sp>
    </p:spTree>
    <p:extLst>
      <p:ext uri="{BB962C8B-B14F-4D97-AF65-F5344CB8AC3E}">
        <p14:creationId xmlns:p14="http://schemas.microsoft.com/office/powerpoint/2010/main" val="2768518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noProof="0" dirty="0" smtClean="0"/>
              <a:t>GOLD 2017, Kapitel 4:</a:t>
            </a:r>
            <a:r>
              <a:rPr lang="de-DE" baseline="0" noProof="0" dirty="0" smtClean="0"/>
              <a:t> </a:t>
            </a:r>
            <a:r>
              <a:rPr lang="de-DE" noProof="0" dirty="0" smtClean="0"/>
              <a:t>S. 85</a:t>
            </a:r>
          </a:p>
          <a:p>
            <a:endParaRPr lang="de-DE"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2180571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noProof="0" dirty="0" smtClean="0"/>
              <a:t>GOLD</a:t>
            </a:r>
            <a:r>
              <a:rPr lang="de-DE" baseline="0" noProof="0" dirty="0" smtClean="0"/>
              <a:t> 2017, </a:t>
            </a:r>
            <a:r>
              <a:rPr lang="de-DE" noProof="0" dirty="0" smtClean="0"/>
              <a:t>Kapitel 4:</a:t>
            </a:r>
            <a:r>
              <a:rPr lang="de-DE" baseline="0" noProof="0" dirty="0" smtClean="0"/>
              <a:t> </a:t>
            </a:r>
            <a:r>
              <a:rPr lang="de-DE" noProof="0" dirty="0" smtClean="0"/>
              <a:t>S. 85</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2768518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noProof="0" dirty="0" smtClean="0"/>
              <a:t>GOLD 2017, Kapitel 4:</a:t>
            </a:r>
            <a:r>
              <a:rPr lang="de-DE" baseline="0" noProof="0" dirty="0" smtClean="0"/>
              <a:t> </a:t>
            </a:r>
            <a:r>
              <a:rPr lang="de-DE" noProof="0" dirty="0" smtClean="0"/>
              <a:t>S. 85/86</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1093531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noProof="0" dirty="0" smtClean="0"/>
              <a:t>GOLD 2017,</a:t>
            </a:r>
            <a:r>
              <a:rPr lang="de-DE" baseline="0" noProof="0" dirty="0" smtClean="0"/>
              <a:t> </a:t>
            </a:r>
            <a:r>
              <a:rPr lang="de-DE" noProof="0" dirty="0" smtClean="0"/>
              <a:t>Kapitel 4:</a:t>
            </a:r>
            <a:r>
              <a:rPr lang="de-DE" baseline="0" noProof="0" dirty="0" smtClean="0"/>
              <a:t> </a:t>
            </a:r>
            <a:r>
              <a:rPr lang="de-DE" noProof="0" dirty="0" smtClean="0"/>
              <a:t>S. 85</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de-DE" noProof="0" dirty="0" smtClean="0"/>
          </a:p>
          <a:p>
            <a:endParaRPr dirty="0"/>
          </a:p>
        </p:txBody>
      </p:sp>
    </p:spTree>
    <p:extLst>
      <p:ext uri="{BB962C8B-B14F-4D97-AF65-F5344CB8AC3E}">
        <p14:creationId xmlns:p14="http://schemas.microsoft.com/office/powerpoint/2010/main" val="2768518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GOLD 2017, Kapitel 4:</a:t>
            </a:r>
            <a:r>
              <a:rPr lang="en-US" baseline="0" dirty="0" smtClean="0"/>
              <a:t> </a:t>
            </a:r>
            <a:r>
              <a:rPr lang="de-DE" dirty="0" smtClean="0"/>
              <a:t>S. 86</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de-DE" dirty="0" smtClean="0"/>
          </a:p>
          <a:p>
            <a:endParaRPr dirty="0"/>
          </a:p>
        </p:txBody>
      </p:sp>
    </p:spTree>
    <p:extLst>
      <p:ext uri="{BB962C8B-B14F-4D97-AF65-F5344CB8AC3E}">
        <p14:creationId xmlns:p14="http://schemas.microsoft.com/office/powerpoint/2010/main" val="3777099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noProof="0" dirty="0" smtClean="0"/>
              <a:t>GOLD 2017, Kapitel 4:</a:t>
            </a:r>
            <a:r>
              <a:rPr lang="de-DE" baseline="0" noProof="0" dirty="0" smtClean="0"/>
              <a:t> </a:t>
            </a:r>
            <a:r>
              <a:rPr lang="de-DE" noProof="0" dirty="0" smtClean="0"/>
              <a:t>S. 85</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de-DE" noProof="0" dirty="0" smtClean="0"/>
          </a:p>
          <a:p>
            <a:endParaRPr dirty="0"/>
          </a:p>
        </p:txBody>
      </p:sp>
    </p:spTree>
    <p:extLst>
      <p:ext uri="{BB962C8B-B14F-4D97-AF65-F5344CB8AC3E}">
        <p14:creationId xmlns:p14="http://schemas.microsoft.com/office/powerpoint/2010/main" val="2768518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 2017, Kapitel 4:</a:t>
            </a:r>
            <a:r>
              <a:rPr lang="en-US" baseline="0" dirty="0" smtClean="0"/>
              <a:t> </a:t>
            </a:r>
            <a:r>
              <a:rPr lang="de-DE" dirty="0" smtClean="0"/>
              <a:t>S. 86</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168182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http://goldcopd.org/global-strategy-diagnosis-management-prevention-copd-2016/ (letzter Zugriff 23.1.17)</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p>
        </p:txBody>
      </p:sp>
    </p:spTree>
    <p:extLst>
      <p:ext uri="{BB962C8B-B14F-4D97-AF65-F5344CB8AC3E}">
        <p14:creationId xmlns:p14="http://schemas.microsoft.com/office/powerpoint/2010/main" val="1582776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GOLD 2017, Kapitel 4:</a:t>
            </a:r>
            <a:r>
              <a:rPr lang="en-US" baseline="0" dirty="0" smtClean="0"/>
              <a:t> </a:t>
            </a:r>
            <a:r>
              <a:rPr lang="de-DE" dirty="0" smtClean="0"/>
              <a:t>S. 87</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261535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GOLD 2016, Kapitel</a:t>
            </a:r>
            <a:r>
              <a:rPr lang="en-US" sz="1200" baseline="0" dirty="0" smtClean="0"/>
              <a:t> 3: S.</a:t>
            </a:r>
            <a:r>
              <a:rPr lang="en-US" sz="1200" dirty="0" smtClean="0"/>
              <a:t> 22</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http://goldcopd.org/global-strategy-diagnosis-management-prevention-copd-2016/ (letzter Zugriff 23.1.17)</a:t>
            </a:r>
          </a:p>
        </p:txBody>
      </p:sp>
      <p:sp>
        <p:nvSpPr>
          <p:cNvPr id="4" name="Slide Number Placeholder 3"/>
          <p:cNvSpPr>
            <a:spLocks noGrp="1"/>
          </p:cNvSpPr>
          <p:nvPr>
            <p:ph type="sldNum" sz="quarter" idx="10"/>
          </p:nvPr>
        </p:nvSpPr>
        <p:spPr>
          <a:xfrm>
            <a:off x="3848645" y="9408981"/>
            <a:ext cx="2944283" cy="495300"/>
          </a:xfrm>
          <a:prstGeom prst="rect">
            <a:avLst/>
          </a:prstGeom>
        </p:spPr>
        <p:txBody>
          <a:bodyPr/>
          <a:lstStyle/>
          <a:p>
            <a:fld id="{5A6330BE-D91A-D240-B266-E5D5F99B4CCE}" type="slidenum">
              <a:rPr lang="en-US" smtClean="0"/>
              <a:pPr/>
              <a:t>31</a:t>
            </a:fld>
            <a:endParaRPr lang="en-US" dirty="0"/>
          </a:p>
        </p:txBody>
      </p:sp>
    </p:spTree>
    <p:extLst>
      <p:ext uri="{BB962C8B-B14F-4D97-AF65-F5344CB8AC3E}">
        <p14:creationId xmlns:p14="http://schemas.microsoft.com/office/powerpoint/2010/main" val="1367140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GOLD 2017, Kapitel 3: S.49</a:t>
            </a: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sz="1200" dirty="0" smtClean="0"/>
          </a:p>
          <a:p>
            <a:endParaRPr lang="en-US" dirty="0"/>
          </a:p>
        </p:txBody>
      </p:sp>
      <p:sp>
        <p:nvSpPr>
          <p:cNvPr id="4" name="Slide Number Placeholder 3"/>
          <p:cNvSpPr>
            <a:spLocks noGrp="1"/>
          </p:cNvSpPr>
          <p:nvPr>
            <p:ph type="sldNum" sz="quarter" idx="10"/>
          </p:nvPr>
        </p:nvSpPr>
        <p:spPr>
          <a:xfrm>
            <a:off x="3848645" y="9408981"/>
            <a:ext cx="2944283" cy="495300"/>
          </a:xfrm>
          <a:prstGeom prst="rect">
            <a:avLst/>
          </a:prstGeom>
        </p:spPr>
        <p:txBody>
          <a:bodyPr/>
          <a:lstStyle/>
          <a:p>
            <a:fld id="{5A6330BE-D91A-D240-B266-E5D5F99B4CCE}" type="slidenum">
              <a:rPr lang="en-US" smtClean="0"/>
              <a:pPr/>
              <a:t>32</a:t>
            </a:fld>
            <a:endParaRPr lang="en-US" dirty="0"/>
          </a:p>
        </p:txBody>
      </p:sp>
    </p:spTree>
    <p:extLst>
      <p:ext uri="{BB962C8B-B14F-4D97-AF65-F5344CB8AC3E}">
        <p14:creationId xmlns:p14="http://schemas.microsoft.com/office/powerpoint/2010/main" val="1287871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 2017, Kapitel</a:t>
            </a:r>
            <a:r>
              <a:rPr lang="en-US" baseline="0" dirty="0" smtClean="0"/>
              <a:t> 4, S. 84</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2768518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 2017, Kapitel 5: S. 100 ff.</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1582776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GOLD 2017, Kapitel 5: S. 101</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574121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GOLD 2017, Kapitel 5: S. 101</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dirty="0"/>
          </a:p>
          <a:p>
            <a:endParaRPr lang="en-US" dirty="0"/>
          </a:p>
        </p:txBody>
      </p:sp>
    </p:spTree>
    <p:extLst>
      <p:ext uri="{BB962C8B-B14F-4D97-AF65-F5344CB8AC3E}">
        <p14:creationId xmlns:p14="http://schemas.microsoft.com/office/powerpoint/2010/main" val="574121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GOLD 2017, Kapitel 5: S. 104</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2768518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GOLD 2017, Kapitel 5: S. 109</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p:txBody>
      </p:sp>
    </p:spTree>
    <p:extLst>
      <p:ext uri="{BB962C8B-B14F-4D97-AF65-F5344CB8AC3E}">
        <p14:creationId xmlns:p14="http://schemas.microsoft.com/office/powerpoint/2010/main" val="574121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smtClean="0"/>
          </a:p>
          <a:p>
            <a:endParaRPr lang="en-US" dirty="0"/>
          </a:p>
        </p:txBody>
      </p:sp>
    </p:spTree>
    <p:extLst>
      <p:ext uri="{BB962C8B-B14F-4D97-AF65-F5344CB8AC3E}">
        <p14:creationId xmlns:p14="http://schemas.microsoft.com/office/powerpoint/2010/main" val="158277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noProof="0" dirty="0" smtClean="0"/>
              <a:t>GOLD 2016, Kapitel 1: S. 2</a:t>
            </a:r>
            <a:endParaRPr lang="de-DE" sz="1200" b="0" i="0" noProof="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noProof="0" dirty="0" smtClean="0"/>
              <a:t>GOLD 2017, Kapitel 1: S. 6</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http://goldcopd.org/global-strategy-diagnosis-management-prevention-copd-2016/ (letzter Zugriff 23.1.17)</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Tree>
    <p:extLst>
      <p:ext uri="{BB962C8B-B14F-4D97-AF65-F5344CB8AC3E}">
        <p14:creationId xmlns:p14="http://schemas.microsoft.com/office/powerpoint/2010/main" val="29086405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GOLD 2017, Kapitel</a:t>
            </a:r>
            <a:r>
              <a:rPr lang="en-US" baseline="0" dirty="0" smtClean="0"/>
              <a:t> 1: S. 6</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en-US" dirty="0"/>
          </a:p>
        </p:txBody>
      </p:sp>
    </p:spTree>
    <p:extLst>
      <p:ext uri="{BB962C8B-B14F-4D97-AF65-F5344CB8AC3E}">
        <p14:creationId xmlns:p14="http://schemas.microsoft.com/office/powerpoint/2010/main" val="574121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GOLD 2017, Kapitel 2: S. 24</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dirty="0"/>
          </a:p>
          <a:p>
            <a:endParaRPr lang="en-US" dirty="0"/>
          </a:p>
        </p:txBody>
      </p:sp>
    </p:spTree>
    <p:extLst>
      <p:ext uri="{BB962C8B-B14F-4D97-AF65-F5344CB8AC3E}">
        <p14:creationId xmlns:p14="http://schemas.microsoft.com/office/powerpoint/2010/main" val="574121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GOLD 2017, Kapitel 2: S. 33</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dirty="0"/>
          </a:p>
          <a:p>
            <a:endParaRPr lang="en-US" dirty="0"/>
          </a:p>
        </p:txBody>
      </p:sp>
    </p:spTree>
    <p:extLst>
      <p:ext uri="{BB962C8B-B14F-4D97-AF65-F5344CB8AC3E}">
        <p14:creationId xmlns:p14="http://schemas.microsoft.com/office/powerpoint/2010/main" val="574121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GOLD</a:t>
            </a:r>
            <a:r>
              <a:rPr lang="en-US" baseline="0" dirty="0" smtClean="0"/>
              <a:t> 2017, Kapitel 3: S. 45</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dirty="0"/>
          </a:p>
          <a:p>
            <a:endParaRPr lang="en-US" dirty="0"/>
          </a:p>
        </p:txBody>
      </p:sp>
    </p:spTree>
    <p:extLst>
      <p:ext uri="{BB962C8B-B14F-4D97-AF65-F5344CB8AC3E}">
        <p14:creationId xmlns:p14="http://schemas.microsoft.com/office/powerpoint/2010/main" val="574121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GOLD</a:t>
            </a:r>
            <a:r>
              <a:rPr lang="de-DE" baseline="0" dirty="0" smtClean="0"/>
              <a:t> 2017, Kapitel 3: S. 45</a:t>
            </a:r>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de-DE" dirty="0" smtClean="0"/>
          </a:p>
          <a:p>
            <a:endParaRPr lang="en-US" dirty="0"/>
          </a:p>
        </p:txBody>
      </p:sp>
    </p:spTree>
    <p:extLst>
      <p:ext uri="{BB962C8B-B14F-4D97-AF65-F5344CB8AC3E}">
        <p14:creationId xmlns:p14="http://schemas.microsoft.com/office/powerpoint/2010/main" val="574121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GOLD 2017, Kapitel 4: S. 81</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dirty="0"/>
          </a:p>
          <a:p>
            <a:endParaRPr lang="en-US" dirty="0"/>
          </a:p>
        </p:txBody>
      </p:sp>
    </p:spTree>
    <p:extLst>
      <p:ext uri="{BB962C8B-B14F-4D97-AF65-F5344CB8AC3E}">
        <p14:creationId xmlns:p14="http://schemas.microsoft.com/office/powerpoint/2010/main" val="5741213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GOLD 2017, Kapitel 5: S. 100</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574121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GOLD 2017, Kapitel 5: S. 100</a:t>
            </a:r>
            <a:br>
              <a:rPr lang="de-DE" dirty="0" smtClean="0"/>
            </a:b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de-DE" dirty="0" smtClean="0"/>
          </a:p>
          <a:p>
            <a:endParaRPr lang="en-US" dirty="0"/>
          </a:p>
        </p:txBody>
      </p:sp>
    </p:spTree>
    <p:extLst>
      <p:ext uri="{BB962C8B-B14F-4D97-AF65-F5344CB8AC3E}">
        <p14:creationId xmlns:p14="http://schemas.microsoft.com/office/powerpoint/2010/main" val="5741213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GOLD 2017, Kapitel 6:</a:t>
            </a:r>
            <a:r>
              <a:rPr lang="en-US" baseline="0" dirty="0" smtClean="0"/>
              <a:t> S. 114</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dirty="0"/>
          </a:p>
          <a:p>
            <a:endParaRPr lang="en-US" dirty="0"/>
          </a:p>
        </p:txBody>
      </p:sp>
    </p:spTree>
    <p:extLst>
      <p:ext uri="{BB962C8B-B14F-4D97-AF65-F5344CB8AC3E}">
        <p14:creationId xmlns:p14="http://schemas.microsoft.com/office/powerpoint/2010/main" val="57412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GOLD</a:t>
            </a:r>
            <a:r>
              <a:rPr lang="de-DE" sz="1200" b="0" i="0" baseline="0" dirty="0" smtClean="0">
                <a:solidFill>
                  <a:srgbClr val="000000"/>
                </a:solidFill>
              </a:rPr>
              <a:t> 2016, Kapitel 5: S. 40</a:t>
            </a:r>
            <a:br>
              <a:rPr lang="de-DE" sz="1200" b="0" i="0" baseline="0" dirty="0" smtClean="0">
                <a:solidFill>
                  <a:srgbClr val="000000"/>
                </a:solidFill>
              </a:rPr>
            </a:br>
            <a:r>
              <a:rPr lang="de-DE" sz="1200" b="0" i="0" baseline="0" dirty="0" smtClean="0">
                <a:solidFill>
                  <a:srgbClr val="000000"/>
                </a:solidFill>
              </a:rPr>
              <a:t>GOLD 2017, Kapitel 5: S. 101</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http://goldcopd.org/global-strategy-diagnosis-management-prevention-copd-2016/ (letzter Zugriff 23.1.17)</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p>
        </p:txBody>
      </p:sp>
    </p:spTree>
    <p:extLst>
      <p:ext uri="{BB962C8B-B14F-4D97-AF65-F5344CB8AC3E}">
        <p14:creationId xmlns:p14="http://schemas.microsoft.com/office/powerpoint/2010/main" val="407688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GOLD 2016, Kapitel 2: S. 15</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GOLD 2017, Kapitel 2: S. 35</a:t>
            </a:r>
            <a:endParaRPr lang="de-DE" sz="1200" b="0" i="0" dirty="0" smtClean="0">
              <a:solidFill>
                <a:srgbClr val="000000"/>
              </a:solidFill>
            </a:endParaRPr>
          </a:p>
          <a:p>
            <a:pPr defTabSz="457200">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http://goldcopd.org/global-strategy-diagnosis-management-prevention-copd-2016/ (letzter Zugriff 23.1.17)</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p>
          <a:p>
            <a:endParaRPr lang="en-US" dirty="0"/>
          </a:p>
        </p:txBody>
      </p:sp>
    </p:spTree>
    <p:extLst>
      <p:ext uri="{BB962C8B-B14F-4D97-AF65-F5344CB8AC3E}">
        <p14:creationId xmlns:p14="http://schemas.microsoft.com/office/powerpoint/2010/main" val="107837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GOLD 2016, Kapitel 3, S. 24</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GOLD 2017, Kapitel 3,</a:t>
            </a:r>
            <a:r>
              <a:rPr lang="de-DE" sz="1200" b="0" i="0" baseline="0" dirty="0" smtClean="0">
                <a:solidFill>
                  <a:srgbClr val="000000"/>
                </a:solidFill>
              </a:rPr>
              <a:t> S. 52 &amp; 57</a:t>
            </a: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http://goldcopd.org/global-strategy-diagnosis-management-prevention-copd-2016/ (letzter Zugriff 23.1.17)</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p>
        </p:txBody>
      </p:sp>
    </p:spTree>
    <p:extLst>
      <p:ext uri="{BB962C8B-B14F-4D97-AF65-F5344CB8AC3E}">
        <p14:creationId xmlns:p14="http://schemas.microsoft.com/office/powerpoint/2010/main" val="201927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 2016, Kapitel</a:t>
            </a:r>
            <a:r>
              <a:rPr lang="en-US" baseline="0" dirty="0" smtClean="0"/>
              <a:t> 4: S. 36</a:t>
            </a:r>
            <a:endParaRPr lang="en-US" dirty="0" smtClean="0"/>
          </a:p>
          <a:p>
            <a:r>
              <a:rPr lang="en-US" dirty="0" smtClean="0"/>
              <a:t>GOLD 2017, Kapitel 4: S. 85</a:t>
            </a:r>
            <a:endParaRPr lang="de-DE" sz="1200" b="0" i="0" dirty="0" smtClean="0">
              <a:solidFill>
                <a:srgbClr val="000000"/>
              </a:solidFill>
            </a:endParaRPr>
          </a:p>
          <a:p>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http://goldcopd.org/global-strategy-diagnosis-management-prevention-copd-2016/ (letzter Zugriff 23.1.17)</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p>
          <a:p>
            <a:endParaRPr lang="en-US" dirty="0"/>
          </a:p>
        </p:txBody>
      </p:sp>
    </p:spTree>
    <p:extLst>
      <p:ext uri="{BB962C8B-B14F-4D97-AF65-F5344CB8AC3E}">
        <p14:creationId xmlns:p14="http://schemas.microsoft.com/office/powerpoint/2010/main" val="276851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GOLD 2016, Kapitel 4:</a:t>
            </a:r>
            <a:r>
              <a:rPr lang="de-DE" sz="1200" b="0" i="0" baseline="0" dirty="0" smtClean="0">
                <a:solidFill>
                  <a:srgbClr val="000000"/>
                </a:solidFill>
              </a:rPr>
              <a:t> S. 35</a:t>
            </a: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GOLD 2017, Kapitel 4, S. 85 f.</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0" i="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http://goldcopd.org/global-strategy-diagnosis-management-prevention-copd-2016/ (letzter Zugriff 23.1.17)</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i="0" dirty="0" smtClean="0">
                <a:solidFill>
                  <a:srgbClr val="000000"/>
                </a:solidFill>
              </a:rPr>
              <a:t>http://goldcopd.org/gold-2017-global-strategy-diagnosis-management-prevention-copd/ (letzter Zugriff 23.1.17)</a:t>
            </a:r>
          </a:p>
        </p:txBody>
      </p:sp>
    </p:spTree>
    <p:extLst>
      <p:ext uri="{BB962C8B-B14F-4D97-AF65-F5344CB8AC3E}">
        <p14:creationId xmlns:p14="http://schemas.microsoft.com/office/powerpoint/2010/main" val="3910159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_Titelfoli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dirty="0" smtClean="0"/>
              <a:t>Click to edit Master title style</a:t>
            </a:r>
            <a:endParaRPr lang="en-US" dirty="0"/>
          </a:p>
        </p:txBody>
      </p:sp>
      <p:sp>
        <p:nvSpPr>
          <p:cNvPr id="3" name="Subtitle 2"/>
          <p:cNvSpPr>
            <a:spLocks noGrp="1"/>
          </p:cNvSpPr>
          <p:nvPr>
            <p:ph type="subTitle" idx="1"/>
          </p:nvPr>
        </p:nvSpPr>
        <p:spPr bwMode="auto">
          <a:xfrm>
            <a:off x="1965958" y="6237312"/>
            <a:ext cx="3254114" cy="300648"/>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2195736" cy="777240"/>
          </a:xfrm>
          <a:solidFill>
            <a:schemeClr val="accent1"/>
          </a:solidFill>
        </p:spPr>
        <p:txBody>
          <a:bodyPr lIns="274320" tIns="91440" rIns="91440" bIns="91440" anchor="ctr" anchorCtr="0">
            <a:normAutofit/>
          </a:bodyPr>
          <a:lstStyle>
            <a:lvl1pPr marL="0" indent="0">
              <a:spcBef>
                <a:spcPts val="0"/>
              </a:spcBef>
              <a:buFont typeface="Arial"/>
              <a:buNone/>
              <a:defRPr sz="105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Novartis Pharmaceuticals</a:t>
            </a:r>
            <a:br>
              <a:rPr lang="en-US" dirty="0" smtClean="0"/>
            </a:br>
            <a:r>
              <a:rPr lang="en-US" dirty="0" smtClean="0"/>
              <a:t>Respiratory</a:t>
            </a:r>
          </a:p>
        </p:txBody>
      </p:sp>
    </p:spTree>
    <p:extLst>
      <p:ext uri="{BB962C8B-B14F-4D97-AF65-F5344CB8AC3E}">
        <p14:creationId xmlns:p14="http://schemas.microsoft.com/office/powerpoint/2010/main" val="18087114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_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7544" y="188640"/>
            <a:ext cx="8208912" cy="960120"/>
          </a:xfrm>
          <a:prstGeom prst="rect">
            <a:avLst/>
          </a:prstGeom>
        </p:spPr>
        <p:txBody>
          <a:bodyPr vert="horz" lIns="0" tIns="0" rIns="0" bIns="0" rtlCol="0" anchor="ctr" anchorCtr="0">
            <a:normAutofit/>
          </a:bodyPr>
          <a:lstStyle>
            <a:lvl1pPr>
              <a:defRPr sz="2600">
                <a:solidFill>
                  <a:schemeClr val="accent1"/>
                </a:solidFil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67544" y="1340768"/>
            <a:ext cx="8208912" cy="5112568"/>
          </a:xfrm>
          <a:prstGeom prst="rect">
            <a:avLst/>
          </a:prstGeom>
        </p:spPr>
        <p:txBody>
          <a:bodyPr vert="horz" lIns="0" tIns="0" rIns="0" bIns="0" spcCol="182880" rtlCol="0">
            <a:normAutofit/>
          </a:bodyPr>
          <a:lstStyle>
            <a:lvl1pPr marL="228600" marR="0" indent="-228600" algn="l" defTabSz="914400" rtl="0" eaLnBrk="1" fontAlgn="auto" latinLnBrk="0" hangingPunct="1">
              <a:lnSpc>
                <a:spcPct val="100000"/>
              </a:lnSpc>
              <a:spcBef>
                <a:spcPts val="1200"/>
              </a:spcBef>
              <a:spcAft>
                <a:spcPts val="0"/>
              </a:spcAft>
              <a:buClr>
                <a:srgbClr val="0460A9">
                  <a:lumMod val="75000"/>
                </a:srgbClr>
              </a:buClr>
              <a:buSzPct val="120000"/>
              <a:buFont typeface="Wingdings" panose="05000000000000000000" pitchFamily="2" charset="2"/>
              <a:buChar char="§"/>
              <a:tabLst>
                <a:tab pos="3998913" algn="r"/>
                <a:tab pos="8229600" algn="r"/>
              </a:tabLst>
              <a:defRPr/>
            </a:lvl1pPr>
            <a:lvl2pPr marL="457200" marR="0" indent="-228600" algn="l" defTabSz="914400" rtl="0" eaLnBrk="1" fontAlgn="auto" latinLnBrk="0" hangingPunct="1">
              <a:lnSpc>
                <a:spcPct val="100000"/>
              </a:lnSpc>
              <a:spcBef>
                <a:spcPts val="600"/>
              </a:spcBef>
              <a:spcAft>
                <a:spcPts val="0"/>
              </a:spcAft>
              <a:buClr>
                <a:srgbClr val="0070C0"/>
              </a:buClr>
              <a:buSzPct val="100000"/>
              <a:buFont typeface="Wingdings" panose="05000000000000000000" pitchFamily="2" charset="2"/>
              <a:buChar char="§"/>
              <a:tabLst/>
              <a:defRPr/>
            </a:lvl2pPr>
            <a:lvl3pPr marL="685800" marR="0" indent="-228600" algn="l" defTabSz="914400" rtl="0" eaLnBrk="1" fontAlgn="auto" latinLnBrk="0" hangingPunct="1">
              <a:lnSpc>
                <a:spcPct val="100000"/>
              </a:lnSpc>
              <a:spcBef>
                <a:spcPts val="600"/>
              </a:spcBef>
              <a:spcAft>
                <a:spcPts val="0"/>
              </a:spcAft>
              <a:buClr>
                <a:srgbClr val="0460A9">
                  <a:lumMod val="40000"/>
                  <a:lumOff val="60000"/>
                </a:srgbClr>
              </a:buClr>
              <a:buSzPct val="100000"/>
              <a:buFont typeface="Wingdings" panose="05000000000000000000" pitchFamily="2" charset="2"/>
              <a:buChar char="§"/>
              <a:tabLst/>
              <a:defRPr/>
            </a:lvl3pPr>
            <a:lvl4pPr marL="914400" marR="0" indent="-228600" algn="l" defTabSz="914400" rtl="0" eaLnBrk="1" fontAlgn="auto" latinLnBrk="0" hangingPunct="1">
              <a:lnSpc>
                <a:spcPct val="100000"/>
              </a:lnSpc>
              <a:spcBef>
                <a:spcPts val="600"/>
              </a:spcBef>
              <a:spcAft>
                <a:spcPts val="0"/>
              </a:spcAft>
              <a:buClr>
                <a:srgbClr val="8D1F1B"/>
              </a:buClr>
              <a:buSzPct val="100000"/>
              <a:buFont typeface="Wingdings" panose="05000000000000000000" pitchFamily="2" charset="2"/>
              <a:buChar char="§"/>
              <a:tabLst/>
              <a:defRPr/>
            </a:lvl4pPr>
            <a:lvl5pPr marL="1143000" marR="0" indent="-228600" algn="l" defTabSz="914400" rtl="0" eaLnBrk="1" fontAlgn="auto" latinLnBrk="0" hangingPunct="1">
              <a:lnSpc>
                <a:spcPct val="100000"/>
              </a:lnSpc>
              <a:spcBef>
                <a:spcPts val="600"/>
              </a:spcBef>
              <a:spcAft>
                <a:spcPts val="0"/>
              </a:spcAft>
              <a:buClr>
                <a:srgbClr val="EC9A1E"/>
              </a:buClr>
              <a:buSzPct val="100000"/>
              <a:buFont typeface="Wingdings" panose="05000000000000000000" pitchFamily="2" charset="2"/>
              <a:buChar char="§"/>
              <a:tabLst/>
              <a:defRPr/>
            </a:lvl5pPr>
          </a:lstStyle>
          <a:p>
            <a:pPr marL="228600" marR="0" lvl="0" indent="-228600" algn="l" defTabSz="914400" rtl="0" eaLnBrk="1" fontAlgn="auto" latinLnBrk="0" hangingPunct="1">
              <a:lnSpc>
                <a:spcPct val="100000"/>
              </a:lnSpc>
              <a:spcBef>
                <a:spcPts val="1200"/>
              </a:spcBef>
              <a:spcAft>
                <a:spcPts val="0"/>
              </a:spcAft>
              <a:buClr>
                <a:srgbClr val="0460A9">
                  <a:lumMod val="75000"/>
                </a:srgbClr>
              </a:buClr>
              <a:buSzPct val="120000"/>
              <a:buFont typeface="Wingdings" panose="05000000000000000000" pitchFamily="2" charset="2"/>
              <a:buChar char="§"/>
              <a:tabLst>
                <a:tab pos="3998913" algn="r"/>
                <a:tab pos="8229600" algn="r"/>
              </a:tabLst>
              <a:defRPr/>
            </a:pPr>
            <a:r>
              <a:rPr kumimoji="0" lang="en-US" sz="2400" b="0" i="0" u="none" strike="noStrike" kern="1200" cap="none" spc="0" normalizeH="0" baseline="0" noProof="0" dirty="0" smtClean="0">
                <a:ln>
                  <a:noFill/>
                </a:ln>
                <a:solidFill>
                  <a:srgbClr val="000000"/>
                </a:solidFill>
                <a:effectLst/>
                <a:uLnTx/>
                <a:uFillTx/>
                <a:latin typeface="+mn-lt"/>
                <a:ea typeface="+mn-ea"/>
                <a:cs typeface="+mn-cs"/>
              </a:rPr>
              <a:t>Click to edit Master text styles</a:t>
            </a:r>
          </a:p>
          <a:p>
            <a:pPr marL="457200" marR="0" lvl="1" indent="-228600" algn="l" defTabSz="914400" rtl="0" eaLnBrk="1" fontAlgn="auto" latinLnBrk="0" hangingPunct="1">
              <a:lnSpc>
                <a:spcPct val="100000"/>
              </a:lnSpc>
              <a:spcBef>
                <a:spcPts val="600"/>
              </a:spcBef>
              <a:spcAft>
                <a:spcPts val="0"/>
              </a:spcAft>
              <a:buClr>
                <a:srgbClr val="0070C0"/>
              </a:buClr>
              <a:buSzPct val="100000"/>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0000"/>
                </a:solidFill>
                <a:effectLst/>
                <a:uLnTx/>
                <a:uFillTx/>
                <a:latin typeface="+mn-lt"/>
                <a:ea typeface="+mn-ea"/>
                <a:cs typeface="+mn-cs"/>
              </a:rPr>
              <a:t>Second level</a:t>
            </a:r>
          </a:p>
          <a:p>
            <a:pPr marL="685800" marR="0" lvl="2" indent="-228600" algn="l" defTabSz="914400" rtl="0" eaLnBrk="1" fontAlgn="auto" latinLnBrk="0" hangingPunct="1">
              <a:lnSpc>
                <a:spcPct val="100000"/>
              </a:lnSpc>
              <a:spcBef>
                <a:spcPts val="600"/>
              </a:spcBef>
              <a:spcAft>
                <a:spcPts val="0"/>
              </a:spcAft>
              <a:buClr>
                <a:srgbClr val="0460A9">
                  <a:lumMod val="40000"/>
                  <a:lumOff val="60000"/>
                </a:srgbClr>
              </a:buClr>
              <a:buSzPct val="100000"/>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Third level</a:t>
            </a:r>
          </a:p>
          <a:p>
            <a:pPr marL="914400" marR="0" lvl="3" indent="-228600" algn="l" defTabSz="914400" rtl="0" eaLnBrk="1" fontAlgn="auto" latinLnBrk="0" hangingPunct="1">
              <a:lnSpc>
                <a:spcPct val="100000"/>
              </a:lnSpc>
              <a:spcBef>
                <a:spcPts val="600"/>
              </a:spcBef>
              <a:spcAft>
                <a:spcPts val="0"/>
              </a:spcAft>
              <a:buClr>
                <a:srgbClr val="8D1F1B"/>
              </a:buClr>
              <a:buSzPct val="100000"/>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Fourth level</a:t>
            </a:r>
          </a:p>
          <a:p>
            <a:pPr marL="1143000" marR="0" lvl="4" indent="-228600" algn="l" defTabSz="914400" rtl="0" eaLnBrk="1" fontAlgn="auto" latinLnBrk="0" hangingPunct="1">
              <a:lnSpc>
                <a:spcPct val="100000"/>
              </a:lnSpc>
              <a:spcBef>
                <a:spcPts val="600"/>
              </a:spcBef>
              <a:spcAft>
                <a:spcPts val="0"/>
              </a:spcAft>
              <a:buClr>
                <a:srgbClr val="EC9A1E"/>
              </a:buClr>
              <a:buSzPct val="100000"/>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Fifth level</a:t>
            </a: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8605035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_2">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67544" y="188640"/>
            <a:ext cx="8208912" cy="960120"/>
          </a:xfrm>
          <a:prstGeom prst="rect">
            <a:avLst/>
          </a:prstGeom>
        </p:spPr>
        <p:txBody>
          <a:bodyPr vert="horz" lIns="0" tIns="0" rIns="0" bIns="0" rtlCol="0" anchor="ctr" anchorCtr="0">
            <a:normAutofit/>
          </a:bodyPr>
          <a:lstStyle>
            <a:lvl1pPr>
              <a:defRPr sz="2600">
                <a:solidFill>
                  <a:schemeClr val="accent1"/>
                </a:solidFill>
              </a:defRPr>
            </a:lvl1pPr>
          </a:lstStyle>
          <a:p>
            <a:r>
              <a:rPr lang="en-US" dirty="0" smtClean="0"/>
              <a:t>Click to edit Master title style</a:t>
            </a:r>
            <a:br>
              <a:rPr lang="en-US" dirty="0" smtClean="0"/>
            </a:br>
            <a:endParaRPr lang="en-US" dirty="0"/>
          </a:p>
        </p:txBody>
      </p:sp>
      <p:sp>
        <p:nvSpPr>
          <p:cNvPr id="5" name="Text Placeholder 2"/>
          <p:cNvSpPr>
            <a:spLocks noGrp="1"/>
          </p:cNvSpPr>
          <p:nvPr>
            <p:ph idx="1"/>
          </p:nvPr>
        </p:nvSpPr>
        <p:spPr>
          <a:xfrm>
            <a:off x="467544" y="1340768"/>
            <a:ext cx="8208912" cy="5112568"/>
          </a:xfrm>
          <a:prstGeom prst="rect">
            <a:avLst/>
          </a:prstGeom>
        </p:spPr>
        <p:txBody>
          <a:bodyPr vert="horz" lIns="0" tIns="0" rIns="0" bIns="0" spcCol="18288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3075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2 x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nSpc>
                <a:spcPct val="100000"/>
              </a:lnSpc>
              <a:defRPr sz="2600"/>
            </a:lvl1pPr>
          </a:lstStyle>
          <a:p>
            <a:r>
              <a:rPr lang="en-US" dirty="0" smtClean="0"/>
              <a:t>Click to edit Master title style</a:t>
            </a:r>
            <a:endParaRPr lang="en-US" dirty="0"/>
          </a:p>
        </p:txBody>
      </p:sp>
      <p:sp>
        <p:nvSpPr>
          <p:cNvPr id="8" name="Content Placeholder 2"/>
          <p:cNvSpPr>
            <a:spLocks noGrp="1"/>
          </p:cNvSpPr>
          <p:nvPr>
            <p:ph sz="half" idx="1"/>
          </p:nvPr>
        </p:nvSpPr>
        <p:spPr>
          <a:xfrm>
            <a:off x="467544" y="1484784"/>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881696" y="1484784"/>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83672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Endfolie - ohne Bild">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9" y="0"/>
            <a:ext cx="1508759" cy="6858000"/>
          </a:xfrm>
          <a:prstGeom prst="rect">
            <a:avLst/>
          </a:prstGeom>
        </p:spPr>
      </p:pic>
      <p:sp>
        <p:nvSpPr>
          <p:cNvPr id="6" name="Title 1"/>
          <p:cNvSpPr txBox="1">
            <a:spLocks/>
          </p:cNvSpPr>
          <p:nvPr userDrawn="1"/>
        </p:nvSpPr>
        <p:spPr>
          <a:xfrm>
            <a:off x="1965959"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de-DE" b="0" i="0" dirty="0" smtClean="0">
                <a:solidFill>
                  <a:srgbClr val="000000"/>
                </a:solidFill>
              </a:rPr>
              <a:t>Vielen Dank</a:t>
            </a:r>
          </a:p>
        </p:txBody>
      </p:sp>
      <p:grpSp>
        <p:nvGrpSpPr>
          <p:cNvPr id="18" name="Group 17"/>
          <p:cNvGrpSpPr/>
          <p:nvPr userDrawn="1"/>
        </p:nvGrpSpPr>
        <p:grpSpPr>
          <a:xfrm>
            <a:off x="1508857"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81663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9"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400" rtl="0" eaLnBrk="1" fontAlgn="auto" latinLnBrk="0" hangingPunct="1">
              <a:lnSpc>
                <a:spcPct val="100000"/>
              </a:lnSpc>
              <a:spcBef>
                <a:spcPts val="1200"/>
              </a:spcBef>
              <a:spcAft>
                <a:spcPts val="0"/>
              </a:spcAft>
              <a:buClrTx/>
              <a:buSzPct val="125000"/>
              <a:buFont typeface="Arial" pitchFamily="34" charset="0"/>
              <a:buNone/>
              <a:tabLst>
                <a:tab pos="3998913" algn="r"/>
                <a:tab pos="8229600" algn="r"/>
              </a:tabLst>
              <a:defRPr sz="1200"/>
            </a:lvl1pPr>
          </a:lstStyle>
          <a:p>
            <a:r>
              <a:rPr lang="en-US" dirty="0" smtClean="0"/>
              <a:t>Insert picture. Get approved pictures at http://www.novartisbrandlab.com/resources/library</a:t>
            </a:r>
          </a:p>
        </p:txBody>
      </p:sp>
      <p:sp>
        <p:nvSpPr>
          <p:cNvPr id="2" name="Title 1"/>
          <p:cNvSpPr>
            <a:spLocks noGrp="1"/>
          </p:cNvSpPr>
          <p:nvPr>
            <p:ph type="ctrTitle"/>
          </p:nvPr>
        </p:nvSpPr>
        <p:spPr bwMode="auto">
          <a:xfrm>
            <a:off x="1965960" y="4389120"/>
            <a:ext cx="6490654" cy="96012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2195736" cy="777240"/>
          </a:xfrm>
          <a:solidFill>
            <a:schemeClr val="accent1"/>
          </a:solidFill>
        </p:spPr>
        <p:txBody>
          <a:bodyPr lIns="274320" tIns="91440" rIns="91440" bIns="91440" anchor="ctr" anchorCtr="0">
            <a:normAutofit/>
          </a:bodyPr>
          <a:lstStyle>
            <a:lvl1pPr marL="0" indent="0">
              <a:spcBef>
                <a:spcPts val="0"/>
              </a:spcBef>
              <a:buFont typeface="Arial"/>
              <a:buNone/>
              <a:defRPr sz="105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smtClean="0"/>
              <a:t>Novartis Pharmaceuticals</a:t>
            </a:r>
            <a:br>
              <a:rPr lang="en-US" dirty="0" smtClean="0"/>
            </a:br>
            <a:r>
              <a:rPr lang="en-US" dirty="0" smtClean="0"/>
              <a:t>Respiratory</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val="20534753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Aufzählung &amp; Foto">
    <p:bg>
      <p:bgPr>
        <a:solidFill>
          <a:srgbClr val="9CCED5"/>
        </a:solidFill>
        <a:effectLst/>
      </p:bgPr>
    </p:bg>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Titeltext</a:t>
            </a:r>
          </a:p>
        </p:txBody>
      </p:sp>
      <p:sp>
        <p:nvSpPr>
          <p:cNvPr id="41" name="Shape 41"/>
          <p:cNvSpPr>
            <a:spLocks noGrp="1"/>
          </p:cNvSpPr>
          <p:nvPr>
            <p:ph type="body" idx="1"/>
          </p:nvPr>
        </p:nvSpPr>
        <p:spPr>
          <a:xfrm>
            <a:off x="250031" y="2241352"/>
            <a:ext cx="4143375" cy="4107656"/>
          </a:xfrm>
          <a:prstGeom prst="rect">
            <a:avLst/>
          </a:prstGeom>
        </p:spPr>
        <p:txBody>
          <a:bodyPr/>
          <a:lstStyle/>
          <a:p>
            <a:pPr lvl="0">
              <a:defRPr sz="1800">
                <a:solidFill>
                  <a:srgbClr val="000000"/>
                </a:solidFill>
              </a:defRPr>
            </a:pPr>
            <a:r>
              <a:rPr sz="2700">
                <a:solidFill>
                  <a:srgbClr val="535353"/>
                </a:solidFill>
              </a:rPr>
              <a:t>Textebene 1</a:t>
            </a:r>
          </a:p>
          <a:p>
            <a:pPr lvl="1">
              <a:defRPr sz="1800">
                <a:solidFill>
                  <a:srgbClr val="000000"/>
                </a:solidFill>
              </a:defRPr>
            </a:pPr>
            <a:r>
              <a:rPr sz="2700">
                <a:solidFill>
                  <a:srgbClr val="535353"/>
                </a:solidFill>
              </a:rPr>
              <a:t>Textebene 2</a:t>
            </a:r>
          </a:p>
          <a:p>
            <a:pPr lvl="2">
              <a:defRPr sz="1800">
                <a:solidFill>
                  <a:srgbClr val="000000"/>
                </a:solidFill>
              </a:defRPr>
            </a:pPr>
            <a:r>
              <a:rPr sz="2700">
                <a:solidFill>
                  <a:srgbClr val="535353"/>
                </a:solidFill>
              </a:rPr>
              <a:t>Textebene 3</a:t>
            </a:r>
          </a:p>
          <a:p>
            <a:pPr lvl="3">
              <a:defRPr sz="1800">
                <a:solidFill>
                  <a:srgbClr val="000000"/>
                </a:solidFill>
              </a:defRPr>
            </a:pPr>
            <a:r>
              <a:rPr sz="2700">
                <a:solidFill>
                  <a:srgbClr val="535353"/>
                </a:solidFill>
              </a:rPr>
              <a:t>Textebene 4</a:t>
            </a:r>
          </a:p>
          <a:p>
            <a:pPr lvl="4">
              <a:defRPr sz="1800">
                <a:solidFill>
                  <a:srgbClr val="000000"/>
                </a:solidFill>
              </a:defRPr>
            </a:pPr>
            <a:r>
              <a:rPr sz="2700">
                <a:solidFill>
                  <a:srgbClr val="535353"/>
                </a:solidFill>
              </a:rPr>
              <a:t>Textebene 5</a:t>
            </a:r>
          </a:p>
        </p:txBody>
      </p:sp>
    </p:spTree>
    <p:extLst>
      <p:ext uri="{BB962C8B-B14F-4D97-AF65-F5344CB8AC3E}">
        <p14:creationId xmlns:p14="http://schemas.microsoft.com/office/powerpoint/2010/main" val="288803398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88640"/>
            <a:ext cx="8208912" cy="960120"/>
          </a:xfrm>
          <a:prstGeom prst="rect">
            <a:avLst/>
          </a:prstGeom>
        </p:spPr>
        <p:txBody>
          <a:bodyPr vert="horz" lIns="0" tIns="0" rIns="0" bIns="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7544" y="1340768"/>
            <a:ext cx="8208912" cy="5112568"/>
          </a:xfrm>
          <a:prstGeom prst="rect">
            <a:avLst/>
          </a:prstGeom>
        </p:spPr>
        <p:txBody>
          <a:bodyPr vert="horz" lIns="0" tIns="0" rIns="0" bIns="0" spcCol="18288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86022313"/>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2" r:id="rId3"/>
    <p:sldLayoutId id="2147483650" r:id="rId4"/>
    <p:sldLayoutId id="2147483668" r:id="rId5"/>
    <p:sldLayoutId id="2147483670" r:id="rId6"/>
    <p:sldLayoutId id="2147483671" r:id="rId7"/>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200"/>
        </a:spcBef>
        <a:buClr>
          <a:schemeClr val="accent1">
            <a:lumMod val="75000"/>
          </a:schemeClr>
        </a:buClr>
        <a:buSzPct val="120000"/>
        <a:buFont typeface="Wingdings" panose="05000000000000000000" pitchFamily="2" charset="2"/>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
          <a:srgbClr val="0070C0"/>
        </a:buClr>
        <a:buSzPct val="100000"/>
        <a:buFont typeface="Wingdings" panose="05000000000000000000" pitchFamily="2" charset="2"/>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
          <a:schemeClr val="accent1">
            <a:lumMod val="40000"/>
            <a:lumOff val="60000"/>
          </a:schemeClr>
        </a:buClr>
        <a:buSzPct val="100000"/>
        <a:buFont typeface="Wingdings" panose="05000000000000000000" pitchFamily="2" charset="2"/>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
          <a:schemeClr val="accent4"/>
        </a:buClr>
        <a:buSzPct val="100000"/>
        <a:buFont typeface="Wingdings" panose="05000000000000000000" pitchFamily="2" charset="2"/>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
          <a:schemeClr val="accent3"/>
        </a:buClr>
        <a:buSzPct val="10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mailto:Stephanie.Medla@novartis.com" TargetMode="External"/><Relationship Id="rId5" Type="http://schemas.openxmlformats.org/officeDocument/2006/relationships/hyperlink" Target="mailto:ewald.gingl@novartis.com"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 r="2"/>
          <a:stretch>
            <a:fillRect/>
          </a:stretch>
        </p:blipFill>
        <p:spPr/>
      </p:pic>
      <p:sp>
        <p:nvSpPr>
          <p:cNvPr id="2" name="Title 1"/>
          <p:cNvSpPr>
            <a:spLocks noGrp="1"/>
          </p:cNvSpPr>
          <p:nvPr>
            <p:ph type="ctrTitle"/>
          </p:nvPr>
        </p:nvSpPr>
        <p:spPr>
          <a:xfrm>
            <a:off x="1965960" y="4581128"/>
            <a:ext cx="6490654" cy="960120"/>
          </a:xfrm>
        </p:spPr>
        <p:txBody>
          <a:bodyPr anchor="t" anchorCtr="0">
            <a:noAutofit/>
          </a:bodyPr>
          <a:lstStyle/>
          <a:p>
            <a:pPr>
              <a:lnSpc>
                <a:spcPct val="100000"/>
              </a:lnSpc>
              <a:spcAft>
                <a:spcPts val="1200"/>
              </a:spcAft>
            </a:pPr>
            <a:r>
              <a:rPr lang="de-DE" sz="2000" dirty="0" smtClean="0">
                <a:solidFill>
                  <a:srgbClr val="000000"/>
                </a:solidFill>
              </a:rPr>
              <a:t>Empfehlungen der Globalen </a:t>
            </a:r>
            <a:r>
              <a:rPr lang="de-DE" sz="2000" b="0" i="0" dirty="0" smtClean="0">
                <a:solidFill>
                  <a:srgbClr val="000000"/>
                </a:solidFill>
              </a:rPr>
              <a:t>Initiative für chronisch obstruktive Lungenerkrankung (GOLD) 2017</a:t>
            </a:r>
            <a:br>
              <a:rPr lang="de-DE" sz="2000" b="0" i="0" dirty="0" smtClean="0">
                <a:solidFill>
                  <a:srgbClr val="000000"/>
                </a:solidFill>
              </a:rPr>
            </a:br>
            <a:endParaRPr lang="de-DE" sz="1600" b="0" i="0" dirty="0" smtClean="0">
              <a:solidFill>
                <a:srgbClr val="000000"/>
              </a:solidFill>
            </a:endParaRPr>
          </a:p>
        </p:txBody>
      </p:sp>
      <p:sp>
        <p:nvSpPr>
          <p:cNvPr id="3" name="Subtitle 2"/>
          <p:cNvSpPr>
            <a:spLocks noGrp="1"/>
          </p:cNvSpPr>
          <p:nvPr>
            <p:ph type="subTitle" idx="1"/>
          </p:nvPr>
        </p:nvSpPr>
        <p:spPr/>
        <p:txBody>
          <a:bodyPr anchor="ctr" anchorCtr="0"/>
          <a:lstStyle/>
          <a:p>
            <a:r>
              <a:rPr lang="de-DE" sz="1600" b="1" i="0" dirty="0" smtClean="0">
                <a:solidFill>
                  <a:srgbClr val="000000"/>
                </a:solidFill>
              </a:rPr>
              <a:t>Januar 2017</a:t>
            </a:r>
          </a:p>
        </p:txBody>
      </p:sp>
      <p:sp>
        <p:nvSpPr>
          <p:cNvPr id="9" name="Text Placeholder 7"/>
          <p:cNvSpPr>
            <a:spLocks noGrp="1"/>
          </p:cNvSpPr>
          <p:nvPr>
            <p:ph type="body" sz="quarter" idx="12"/>
          </p:nvPr>
        </p:nvSpPr>
        <p:spPr/>
        <p:txBody>
          <a:bodyPr>
            <a:normAutofit/>
          </a:bodyPr>
          <a:lstStyle/>
          <a:p>
            <a:r>
              <a:rPr lang="de-DE" sz="1800" b="1" i="0" dirty="0" smtClean="0">
                <a:solidFill>
                  <a:srgbClr val="FFFFFF"/>
                </a:solidFill>
              </a:rPr>
              <a:t>Respiratory</a:t>
            </a:r>
          </a:p>
        </p:txBody>
      </p:sp>
    </p:spTree>
    <p:extLst>
      <p:ext uri="{BB962C8B-B14F-4D97-AF65-F5344CB8AC3E}">
        <p14:creationId xmlns:p14="http://schemas.microsoft.com/office/powerpoint/2010/main" val="243124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44016" y="1388028"/>
            <a:ext cx="8244000" cy="752332"/>
          </a:xfrm>
          <a:prstGeom prst="rect">
            <a:avLst/>
          </a:prstGeom>
          <a:solidFill>
            <a:schemeClr val="accent1"/>
          </a:solidFill>
        </p:spPr>
        <p:txBody>
          <a:bodyPr anchor="ctr" anchorCtr="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DE" sz="1400" b="0" i="0" dirty="0" smtClean="0">
                <a:solidFill>
                  <a:schemeClr val="bg1"/>
                </a:solidFill>
              </a:rPr>
              <a:t>Es wird empfohlen mit einer LABA/LAMA-Kombinationstherapie zu beginnen, </a:t>
            </a:r>
            <a:br>
              <a:rPr lang="de-DE" sz="1400" b="0" i="0" dirty="0" smtClean="0">
                <a:solidFill>
                  <a:schemeClr val="bg1"/>
                </a:solidFill>
              </a:rPr>
            </a:br>
            <a:r>
              <a:rPr lang="de-DE" sz="1400" b="0" i="0" dirty="0" smtClean="0">
                <a:solidFill>
                  <a:schemeClr val="bg1"/>
                </a:solidFill>
              </a:rPr>
              <a:t>basierend auf der Überlegenheit gegenüber Monotherapie oder der LABA/ICS-Kombination </a:t>
            </a:r>
            <a:br>
              <a:rPr lang="de-DE" sz="1400" b="0" i="0" dirty="0" smtClean="0">
                <a:solidFill>
                  <a:schemeClr val="bg1"/>
                </a:solidFill>
              </a:rPr>
            </a:br>
            <a:r>
              <a:rPr lang="de-DE" sz="1400" b="0" i="0" dirty="0" smtClean="0">
                <a:solidFill>
                  <a:schemeClr val="bg1"/>
                </a:solidFill>
              </a:rPr>
              <a:t>und dem geringeren Risiko einer Lungenentzündung vs. ICS.</a:t>
            </a:r>
          </a:p>
        </p:txBody>
      </p:sp>
      <p:sp>
        <p:nvSpPr>
          <p:cNvPr id="10" name="TextBox 9"/>
          <p:cNvSpPr txBox="1"/>
          <p:nvPr/>
        </p:nvSpPr>
        <p:spPr>
          <a:xfrm>
            <a:off x="276507" y="6331633"/>
            <a:ext cx="4459829" cy="461665"/>
          </a:xfrm>
          <a:prstGeom prst="rect">
            <a:avLst/>
          </a:prstGeom>
          <a:noFill/>
        </p:spPr>
        <p:txBody>
          <a:bodyPr wrap="square" rtlCol="0">
            <a:spAutoFit/>
          </a:bodyPr>
          <a:lstStyle/>
          <a:p>
            <a:r>
              <a:rPr lang="de-DE" sz="800" b="0" i="0" dirty="0" smtClean="0">
                <a:solidFill>
                  <a:srgbClr val="000000"/>
                </a:solidFill>
              </a:rPr>
              <a:t>COPD: chronisch obstruktive Lungenerkrankung, GOLD: Globale Initiative für chronisch obstruktive Lungenerkrankung, ICS: inhalatives Corticosteroid, LABA: langwirksamer </a:t>
            </a:r>
            <a:br>
              <a:rPr lang="de-DE" sz="800" b="0" i="0" dirty="0" smtClean="0">
                <a:solidFill>
                  <a:srgbClr val="000000"/>
                </a:solidFill>
              </a:rPr>
            </a:br>
            <a:r>
              <a:rPr lang="de-DE" sz="800" b="0" i="0" dirty="0" smtClean="0">
                <a:solidFill>
                  <a:srgbClr val="000000"/>
                </a:solidFill>
              </a:rPr>
              <a:t>β</a:t>
            </a:r>
            <a:r>
              <a:rPr lang="de-DE" sz="800" b="0" i="0" baseline="-25000" dirty="0" smtClean="0">
                <a:solidFill>
                  <a:srgbClr val="000000"/>
                </a:solidFill>
              </a:rPr>
              <a:t>2</a:t>
            </a:r>
            <a:r>
              <a:rPr lang="de-DE" sz="800" b="0" i="0" dirty="0" smtClean="0">
                <a:solidFill>
                  <a:srgbClr val="000000"/>
                </a:solidFill>
              </a:rPr>
              <a:t>-Agonist, LAMA: langwirksames Anticholinergikum</a:t>
            </a:r>
          </a:p>
        </p:txBody>
      </p:sp>
      <p:sp>
        <p:nvSpPr>
          <p:cNvPr id="6" name="Rectangle 5"/>
          <p:cNvSpPr/>
          <p:nvPr/>
        </p:nvSpPr>
        <p:spPr>
          <a:xfrm>
            <a:off x="5724128" y="6535787"/>
            <a:ext cx="3302486" cy="246221"/>
          </a:xfrm>
          <a:prstGeom prst="rect">
            <a:avLst/>
          </a:prstGeom>
        </p:spPr>
        <p:txBody>
          <a:bodyPr wrap="square">
            <a:spAutoFit/>
          </a:bodyPr>
          <a:lstStyle/>
          <a:p>
            <a:pPr algn="r"/>
            <a:r>
              <a:rPr lang="de-DE" sz="1000" b="0" dirty="0" smtClean="0">
                <a:solidFill>
                  <a:srgbClr val="000000"/>
                </a:solidFill>
              </a:rPr>
              <a:t>mod. nach www.goldcopd.org (letzter Zugriff  23.1.17)</a:t>
            </a:r>
          </a:p>
        </p:txBody>
      </p:sp>
      <p:sp>
        <p:nvSpPr>
          <p:cNvPr id="12"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10</a:t>
            </a:fld>
            <a:endParaRPr lang="de-DE" sz="900" dirty="0"/>
          </a:p>
        </p:txBody>
      </p:sp>
      <p:sp>
        <p:nvSpPr>
          <p:cNvPr id="11" name="Title 1"/>
          <p:cNvSpPr>
            <a:spLocks noGrp="1"/>
          </p:cNvSpPr>
          <p:nvPr>
            <p:ph type="title"/>
          </p:nvPr>
        </p:nvSpPr>
        <p:spPr/>
        <p:txBody>
          <a:bodyPr>
            <a:noAutofit/>
          </a:bodyPr>
          <a:lstStyle/>
          <a:p>
            <a:r>
              <a:rPr lang="de-DE" dirty="0">
                <a:solidFill>
                  <a:srgbClr val="0460A9"/>
                </a:solidFill>
              </a:rPr>
              <a:t>Zusammenfassung Aktualisierung </a:t>
            </a:r>
            <a:r>
              <a:rPr lang="de-DE" dirty="0" smtClean="0">
                <a:solidFill>
                  <a:srgbClr val="0460A9"/>
                </a:solidFill>
              </a:rPr>
              <a:t>GOLD</a:t>
            </a:r>
            <a:r>
              <a:rPr lang="en" dirty="0" smtClean="0"/>
              <a:t/>
            </a:r>
            <a:br>
              <a:rPr lang="en" dirty="0" smtClean="0"/>
            </a:br>
            <a:r>
              <a:rPr lang="de-DE" sz="2200" b="0" i="0" dirty="0" smtClean="0">
                <a:solidFill>
                  <a:srgbClr val="000000"/>
                </a:solidFill>
              </a:rPr>
              <a:t>Management der stabilen COPD, GOLD D</a:t>
            </a:r>
          </a:p>
        </p:txBody>
      </p:sp>
      <p:sp>
        <p:nvSpPr>
          <p:cNvPr id="15" name="Rounded Rectangle 14"/>
          <p:cNvSpPr/>
          <p:nvPr/>
        </p:nvSpPr>
        <p:spPr>
          <a:xfrm>
            <a:off x="539552" y="2765529"/>
            <a:ext cx="3816000" cy="3191255"/>
          </a:xfrm>
          <a:prstGeom prst="roundRect">
            <a:avLst>
              <a:gd name="adj" fmla="val 3402"/>
            </a:avLst>
          </a:prstGeom>
          <a:solidFill>
            <a:srgbClr val="FFFFFF"/>
          </a:solidFill>
          <a:ln w="19050" cap="sq" cmpd="sng" algn="ctr">
            <a:solidFill>
              <a:srgbClr val="FFFFFF">
                <a:lumMod val="75000"/>
              </a:srgbClr>
            </a:solidFill>
            <a:prstDash val="solid"/>
          </a:ln>
          <a:effectLst/>
        </p:spPr>
        <p:txBody>
          <a:bodyPr rtlCol="0" anchor="t"/>
          <a:lstStyle/>
          <a:p>
            <a:pPr marL="0" lvl="1">
              <a:spcBef>
                <a:spcPts val="600"/>
              </a:spcBef>
              <a:buClr>
                <a:srgbClr val="0070C0"/>
              </a:buClr>
              <a:buSzPct val="100000"/>
            </a:pPr>
            <a:r>
              <a:rPr lang="de-DE" sz="1300" dirty="0">
                <a:solidFill>
                  <a:srgbClr val="969696"/>
                </a:solidFill>
              </a:rPr>
              <a:t>Die empfohlene Therapie erster Wahl ist ICS/LABA und/oder LAMA</a:t>
            </a:r>
          </a:p>
          <a:p>
            <a:pPr marL="0" lvl="1">
              <a:spcBef>
                <a:spcPts val="600"/>
              </a:spcBef>
              <a:buClr>
                <a:srgbClr val="0070C0"/>
              </a:buClr>
              <a:buSzPct val="100000"/>
            </a:pPr>
            <a:r>
              <a:rPr lang="de-DE" sz="1300" dirty="0">
                <a:solidFill>
                  <a:srgbClr val="969696"/>
                </a:solidFill>
              </a:rPr>
              <a:t>Keine Deeskalation der </a:t>
            </a:r>
            <a:r>
              <a:rPr lang="de-DE" sz="1300" dirty="0" smtClean="0">
                <a:solidFill>
                  <a:srgbClr val="969696"/>
                </a:solidFill>
              </a:rPr>
              <a:t>ICS-Therapie. </a:t>
            </a:r>
            <a:endParaRPr lang="de-DE" sz="1300" dirty="0">
              <a:solidFill>
                <a:srgbClr val="969696"/>
              </a:solidFill>
            </a:endParaRPr>
          </a:p>
          <a:p>
            <a:pPr marL="0" lvl="1">
              <a:spcBef>
                <a:spcPts val="600"/>
              </a:spcBef>
              <a:buClr>
                <a:srgbClr val="0070C0"/>
              </a:buClr>
              <a:buSzPct val="100000"/>
            </a:pPr>
            <a:r>
              <a:rPr lang="de-DE" sz="1300" dirty="0">
                <a:solidFill>
                  <a:srgbClr val="969696"/>
                </a:solidFill>
              </a:rPr>
              <a:t>Keine Diskussion zu Eosinophilenzahl im </a:t>
            </a:r>
            <a:r>
              <a:rPr lang="de-DE" sz="1300" dirty="0" smtClean="0">
                <a:solidFill>
                  <a:srgbClr val="969696"/>
                </a:solidFill>
              </a:rPr>
              <a:t>Blut.</a:t>
            </a:r>
            <a:endParaRPr lang="de-DE" sz="1300" dirty="0">
              <a:solidFill>
                <a:srgbClr val="969696"/>
              </a:solidFill>
            </a:endParaRPr>
          </a:p>
        </p:txBody>
      </p:sp>
      <p:sp>
        <p:nvSpPr>
          <p:cNvPr id="16" name="Rectangle 15"/>
          <p:cNvSpPr/>
          <p:nvPr/>
        </p:nvSpPr>
        <p:spPr>
          <a:xfrm>
            <a:off x="1499960" y="2394466"/>
            <a:ext cx="1620000" cy="360000"/>
          </a:xfrm>
          <a:prstGeom prst="rect">
            <a:avLst/>
          </a:prstGeom>
          <a:solidFill>
            <a:srgbClr val="0460A9">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GOLD 2016</a:t>
            </a:r>
            <a:endParaRPr kumimoji="0" lang="en-US" sz="1800" b="0" i="0" u="none" strike="noStrike" kern="0" cap="none" spc="0" normalizeH="0" baseline="3000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Rounded Rectangle 16"/>
          <p:cNvSpPr/>
          <p:nvPr/>
        </p:nvSpPr>
        <p:spPr>
          <a:xfrm>
            <a:off x="4788024" y="2765529"/>
            <a:ext cx="3816000" cy="3191255"/>
          </a:xfrm>
          <a:prstGeom prst="roundRect">
            <a:avLst>
              <a:gd name="adj" fmla="val 3402"/>
            </a:avLst>
          </a:prstGeom>
          <a:solidFill>
            <a:srgbClr val="FFFFFF"/>
          </a:solidFill>
          <a:ln w="19050" cap="sq" cmpd="sng" algn="ctr">
            <a:solidFill>
              <a:schemeClr val="tx1"/>
            </a:solidFill>
            <a:prstDash val="solid"/>
          </a:ln>
          <a:effectLst/>
        </p:spPr>
        <p:txBody>
          <a:bodyPr rIns="36000" rtlCol="0" anchor="t"/>
          <a:lstStyle/>
          <a:p>
            <a:pPr marL="0" lvl="1">
              <a:spcBef>
                <a:spcPts val="400"/>
              </a:spcBef>
            </a:pPr>
            <a:r>
              <a:rPr lang="de-DE" sz="1300" dirty="0" smtClean="0">
                <a:solidFill>
                  <a:srgbClr val="000000"/>
                </a:solidFill>
              </a:rPr>
              <a:t>Bevorzugte Therapie ist </a:t>
            </a:r>
            <a:r>
              <a:rPr lang="de-DE" sz="1300" dirty="0">
                <a:solidFill>
                  <a:srgbClr val="000000"/>
                </a:solidFill>
              </a:rPr>
              <a:t>eine </a:t>
            </a:r>
            <a:r>
              <a:rPr lang="de-DE" sz="1300" dirty="0" smtClean="0">
                <a:solidFill>
                  <a:srgbClr val="000000"/>
                </a:solidFill>
              </a:rPr>
              <a:t>LABA/LAMA-Kombination.</a:t>
            </a:r>
            <a:endParaRPr lang="de-DE" sz="1300" dirty="0">
              <a:solidFill>
                <a:srgbClr val="000000"/>
              </a:solidFill>
            </a:endParaRPr>
          </a:p>
          <a:p>
            <a:pPr marL="0" lvl="1">
              <a:spcBef>
                <a:spcPts val="400"/>
              </a:spcBef>
            </a:pPr>
            <a:r>
              <a:rPr lang="de-DE" sz="1300" spc="-90" dirty="0">
                <a:solidFill>
                  <a:srgbClr val="000000"/>
                </a:solidFill>
              </a:rPr>
              <a:t>Kommt es </a:t>
            </a:r>
            <a:r>
              <a:rPr lang="de-DE" sz="1300" spc="-90" dirty="0" smtClean="0">
                <a:solidFill>
                  <a:srgbClr val="000000"/>
                </a:solidFill>
              </a:rPr>
              <a:t>unter </a:t>
            </a:r>
            <a:r>
              <a:rPr lang="de-DE" sz="1300" spc="-90" dirty="0">
                <a:solidFill>
                  <a:srgbClr val="000000"/>
                </a:solidFill>
              </a:rPr>
              <a:t>LABA/LAMA weiter zu </a:t>
            </a:r>
            <a:r>
              <a:rPr lang="de-DE" sz="1300" spc="-90" dirty="0" smtClean="0">
                <a:solidFill>
                  <a:srgbClr val="000000"/>
                </a:solidFill>
              </a:rPr>
              <a:t>Exazerbationen, kann die Therapie mit LABA/LAMA/ICS versucht werden.</a:t>
            </a:r>
            <a:endParaRPr lang="de-DE" sz="1300" spc="-90" dirty="0">
              <a:solidFill>
                <a:srgbClr val="000000"/>
              </a:solidFill>
            </a:endParaRPr>
          </a:p>
          <a:p>
            <a:pPr marL="0" lvl="1">
              <a:spcBef>
                <a:spcPts val="400"/>
              </a:spcBef>
            </a:pPr>
            <a:r>
              <a:rPr lang="de-DE" sz="1300" spc="-60" dirty="0">
                <a:solidFill>
                  <a:srgbClr val="000000"/>
                </a:solidFill>
              </a:rPr>
              <a:t>Patienten </a:t>
            </a:r>
            <a:r>
              <a:rPr lang="de-DE" sz="1300" spc="-60" dirty="0" smtClean="0">
                <a:solidFill>
                  <a:srgbClr val="000000"/>
                </a:solidFill>
              </a:rPr>
              <a:t>haben ein höheres </a:t>
            </a:r>
            <a:r>
              <a:rPr lang="de-DE" sz="1300" spc="-60" dirty="0">
                <a:solidFill>
                  <a:srgbClr val="000000"/>
                </a:solidFill>
              </a:rPr>
              <a:t>Risiko </a:t>
            </a:r>
            <a:r>
              <a:rPr lang="de-DE" sz="1300" spc="-60" dirty="0" smtClean="0">
                <a:solidFill>
                  <a:srgbClr val="000000"/>
                </a:solidFill>
              </a:rPr>
              <a:t>für ICS-assoziierte </a:t>
            </a:r>
            <a:r>
              <a:rPr lang="de-DE" sz="1300" dirty="0">
                <a:solidFill>
                  <a:srgbClr val="000000"/>
                </a:solidFill>
              </a:rPr>
              <a:t>Komplikationen, einschließlich </a:t>
            </a:r>
            <a:r>
              <a:rPr lang="de-DE" sz="1300" dirty="0" smtClean="0">
                <a:solidFill>
                  <a:srgbClr val="000000"/>
                </a:solidFill>
              </a:rPr>
              <a:t>Pneumonie.</a:t>
            </a:r>
            <a:endParaRPr lang="de-DE" sz="1300" dirty="0">
              <a:solidFill>
                <a:srgbClr val="000000"/>
              </a:solidFill>
            </a:endParaRPr>
          </a:p>
          <a:p>
            <a:pPr marL="0" lvl="1">
              <a:spcBef>
                <a:spcPts val="400"/>
              </a:spcBef>
            </a:pPr>
            <a:r>
              <a:rPr lang="de-DE" sz="1300" dirty="0">
                <a:solidFill>
                  <a:srgbClr val="000000"/>
                </a:solidFill>
              </a:rPr>
              <a:t>Option </a:t>
            </a:r>
            <a:r>
              <a:rPr lang="de-DE" sz="1300" dirty="0" smtClean="0">
                <a:solidFill>
                  <a:srgbClr val="000000"/>
                </a:solidFill>
              </a:rPr>
              <a:t>Deeskalation zu </a:t>
            </a:r>
            <a:r>
              <a:rPr lang="de-DE" sz="1300" dirty="0">
                <a:solidFill>
                  <a:srgbClr val="000000"/>
                </a:solidFill>
              </a:rPr>
              <a:t>LABA/LAMA von LABA/LAMA/ICS wird </a:t>
            </a:r>
            <a:r>
              <a:rPr lang="de-DE" sz="1300" dirty="0" smtClean="0">
                <a:solidFill>
                  <a:srgbClr val="000000"/>
                </a:solidFill>
              </a:rPr>
              <a:t>eingeführt.</a:t>
            </a:r>
            <a:endParaRPr lang="de-DE" sz="1300" dirty="0">
              <a:solidFill>
                <a:srgbClr val="000000"/>
              </a:solidFill>
            </a:endParaRPr>
          </a:p>
          <a:p>
            <a:pPr marL="0" lvl="1">
              <a:spcBef>
                <a:spcPts val="400"/>
              </a:spcBef>
            </a:pPr>
            <a:r>
              <a:rPr lang="de-DE" sz="1300" dirty="0">
                <a:solidFill>
                  <a:srgbClr val="000000"/>
                </a:solidFill>
              </a:rPr>
              <a:t>Roflumilast und Makrolide sind weitere Optionen zusätzlich zu </a:t>
            </a:r>
            <a:r>
              <a:rPr lang="de-DE" sz="1300" dirty="0" smtClean="0">
                <a:solidFill>
                  <a:srgbClr val="000000"/>
                </a:solidFill>
              </a:rPr>
              <a:t>LABA/LAMA/ICS.</a:t>
            </a:r>
            <a:endParaRPr lang="de-DE" sz="1300" dirty="0">
              <a:solidFill>
                <a:srgbClr val="000000"/>
              </a:solidFill>
            </a:endParaRPr>
          </a:p>
          <a:p>
            <a:pPr marL="0" lvl="1">
              <a:spcBef>
                <a:spcPts val="400"/>
              </a:spcBef>
            </a:pPr>
            <a:r>
              <a:rPr lang="de-DE" sz="1300" dirty="0" smtClean="0">
                <a:solidFill>
                  <a:srgbClr val="000000"/>
                </a:solidFill>
              </a:rPr>
              <a:t>Noch in der Diskussion: hohe Bluteosinophilen-Anzahl kann als </a:t>
            </a:r>
            <a:r>
              <a:rPr lang="de-DE" sz="1300" dirty="0">
                <a:solidFill>
                  <a:srgbClr val="000000"/>
                </a:solidFill>
              </a:rPr>
              <a:t>Parameter berücksichtigt werden, </a:t>
            </a:r>
            <a:r>
              <a:rPr lang="de-DE" sz="1300" dirty="0" smtClean="0">
                <a:solidFill>
                  <a:srgbClr val="000000"/>
                </a:solidFill>
              </a:rPr>
              <a:t>den Einsatz von </a:t>
            </a:r>
            <a:r>
              <a:rPr lang="de-DE" sz="1300" dirty="0">
                <a:solidFill>
                  <a:srgbClr val="000000"/>
                </a:solidFill>
              </a:rPr>
              <a:t>ICS bei einigen Patienten zu </a:t>
            </a:r>
            <a:r>
              <a:rPr lang="de-DE" sz="1300" dirty="0" smtClean="0">
                <a:solidFill>
                  <a:srgbClr val="000000"/>
                </a:solidFill>
              </a:rPr>
              <a:t>begründen.</a:t>
            </a:r>
            <a:endParaRPr lang="de-DE" sz="1300" dirty="0">
              <a:solidFill>
                <a:srgbClr val="000000"/>
              </a:solidFill>
            </a:endParaRPr>
          </a:p>
        </p:txBody>
      </p:sp>
      <p:sp>
        <p:nvSpPr>
          <p:cNvPr id="18" name="Rectangle 17"/>
          <p:cNvSpPr/>
          <p:nvPr/>
        </p:nvSpPr>
        <p:spPr>
          <a:xfrm>
            <a:off x="5971832" y="2384528"/>
            <a:ext cx="1620000" cy="377335"/>
          </a:xfrm>
          <a:prstGeom prst="rect">
            <a:avLst/>
          </a:prstGeom>
          <a:solidFill>
            <a:srgbClr val="0460A9">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GOLD 2017</a:t>
            </a:r>
            <a:endParaRPr kumimoji="0" lang="en-US" sz="1800" b="0" i="0" u="none" strike="noStrike" kern="0" cap="none" spc="0" normalizeH="0" baseline="3000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Flowchart: Extract 18"/>
          <p:cNvSpPr/>
          <p:nvPr/>
        </p:nvSpPr>
        <p:spPr>
          <a:xfrm rot="5400000">
            <a:off x="3118647" y="4241860"/>
            <a:ext cx="2722880" cy="238592"/>
          </a:xfrm>
          <a:prstGeom prst="flowChartExtract">
            <a:avLst/>
          </a:prstGeom>
          <a:solidFill>
            <a:srgbClr val="FFFFFF">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491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70384" y="404663"/>
            <a:ext cx="7085992" cy="3794565"/>
          </a:xfrm>
        </p:spPr>
      </p:pic>
      <p:sp>
        <p:nvSpPr>
          <p:cNvPr id="9" name="Text Placeholder 7"/>
          <p:cNvSpPr>
            <a:spLocks noGrp="1"/>
          </p:cNvSpPr>
          <p:nvPr>
            <p:ph type="body" sz="quarter" idx="12"/>
          </p:nvPr>
        </p:nvSpPr>
        <p:spPr/>
        <p:txBody>
          <a:bodyPr/>
          <a:lstStyle/>
          <a:p>
            <a:r>
              <a:rPr lang="de-DE" sz="1000" b="1" i="0" dirty="0" smtClean="0">
                <a:solidFill>
                  <a:srgbClr val="FFFFFF"/>
                </a:solidFill>
              </a:rPr>
              <a:t>Novartis Pharmaceuticals</a:t>
            </a:r>
            <a:r>
              <a:rPr lang="en" sz="1000" dirty="0" smtClean="0"/>
              <a:t/>
            </a:r>
            <a:br>
              <a:rPr lang="en" sz="1000" dirty="0" smtClean="0"/>
            </a:br>
            <a:r>
              <a:rPr lang="de-DE" sz="1000" b="1" i="0" dirty="0" smtClean="0">
                <a:solidFill>
                  <a:srgbClr val="FFFFFF"/>
                </a:solidFill>
              </a:rPr>
              <a:t>Respiratory Franchise</a:t>
            </a:r>
          </a:p>
        </p:txBody>
      </p:sp>
      <p:sp>
        <p:nvSpPr>
          <p:cNvPr id="8" name="Title 1"/>
          <p:cNvSpPr>
            <a:spLocks noGrp="1"/>
          </p:cNvSpPr>
          <p:nvPr>
            <p:ph type="ctrTitle"/>
          </p:nvPr>
        </p:nvSpPr>
        <p:spPr>
          <a:xfrm>
            <a:off x="1965960" y="4581128"/>
            <a:ext cx="6490654" cy="1704176"/>
          </a:xfrm>
        </p:spPr>
        <p:txBody>
          <a:bodyPr anchor="t" anchorCtr="0">
            <a:noAutofit/>
          </a:bodyPr>
          <a:lstStyle/>
          <a:p>
            <a:pPr>
              <a:lnSpc>
                <a:spcPct val="100000"/>
              </a:lnSpc>
              <a:spcAft>
                <a:spcPts val="1200"/>
              </a:spcAft>
            </a:pPr>
            <a:r>
              <a:rPr lang="de-DE" sz="2000" dirty="0" smtClean="0">
                <a:solidFill>
                  <a:srgbClr val="000000"/>
                </a:solidFill>
              </a:rPr>
              <a:t>Empfehlungen der Globalen </a:t>
            </a:r>
            <a:r>
              <a:rPr lang="de-DE" sz="2000" b="0" i="0" dirty="0" smtClean="0">
                <a:solidFill>
                  <a:srgbClr val="000000"/>
                </a:solidFill>
              </a:rPr>
              <a:t>Initiative für chronisch obstruktive Lungenerkrankung (GOLD) 2017</a:t>
            </a:r>
            <a:br>
              <a:rPr lang="de-DE" sz="2000" b="0" i="0" dirty="0" smtClean="0">
                <a:solidFill>
                  <a:srgbClr val="000000"/>
                </a:solidFill>
              </a:rPr>
            </a:br>
            <a:r>
              <a:rPr lang="de-DE" sz="900" b="0" i="0" dirty="0" smtClean="0">
                <a:solidFill>
                  <a:srgbClr val="000000"/>
                </a:solidFill>
              </a:rPr>
              <a:t/>
            </a:r>
            <a:br>
              <a:rPr lang="de-DE" sz="900" b="0" i="0" dirty="0" smtClean="0">
                <a:solidFill>
                  <a:srgbClr val="000000"/>
                </a:solidFill>
              </a:rPr>
            </a:br>
            <a:r>
              <a:rPr lang="de-DE" sz="1800" b="0" i="0" dirty="0" smtClean="0">
                <a:solidFill>
                  <a:srgbClr val="000000"/>
                </a:solidFill>
              </a:rPr>
              <a:t>Medikamentöse Therapie der COPD</a:t>
            </a:r>
          </a:p>
        </p:txBody>
      </p:sp>
    </p:spTree>
    <p:extLst>
      <p:ext uri="{BB962C8B-B14F-4D97-AF65-F5344CB8AC3E}">
        <p14:creationId xmlns:p14="http://schemas.microsoft.com/office/powerpoint/2010/main" val="193958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840" y="6445005"/>
            <a:ext cx="5832648" cy="338554"/>
          </a:xfrm>
          <a:prstGeom prst="rect">
            <a:avLst/>
          </a:prstGeom>
          <a:noFill/>
        </p:spPr>
        <p:txBody>
          <a:bodyPr wrap="square" rtlCol="0">
            <a:spAutoFit/>
          </a:bodyPr>
          <a:lstStyle/>
          <a:p>
            <a:r>
              <a:rPr lang="de-DE" sz="800" dirty="0" smtClean="0"/>
              <a:t>COPD: Chronisch obstruktive Lungenerkrankung, GOLD: Globale Initiative für chronisch obstruktive Lungenerkrankung, WHO: Weltgesundheitsorganisation, NIH: National Institutes of Healths, NHLBI: National Heart, Lung, and Blood Institute</a:t>
            </a:r>
            <a:endParaRPr lang="de-DE" sz="800" dirty="0"/>
          </a:p>
        </p:txBody>
      </p:sp>
      <p:sp>
        <p:nvSpPr>
          <p:cNvPr id="14" name="Title 13"/>
          <p:cNvSpPr>
            <a:spLocks noGrp="1"/>
          </p:cNvSpPr>
          <p:nvPr>
            <p:ph type="title"/>
          </p:nvPr>
        </p:nvSpPr>
        <p:spPr>
          <a:xfrm>
            <a:off x="467544" y="305222"/>
            <a:ext cx="8208912" cy="960120"/>
          </a:xfrm>
        </p:spPr>
        <p:txBody>
          <a:bodyPr anchor="t" anchorCtr="0">
            <a:normAutofit/>
          </a:bodyPr>
          <a:lstStyle/>
          <a:p>
            <a:r>
              <a:rPr lang="en-GB" dirty="0">
                <a:solidFill>
                  <a:schemeClr val="accent1"/>
                </a:solidFill>
              </a:rPr>
              <a:t>GOLD </a:t>
            </a:r>
            <a:r>
              <a:rPr lang="en-GB" dirty="0" smtClean="0">
                <a:solidFill>
                  <a:schemeClr val="accent1"/>
                </a:solidFill>
              </a:rPr>
              <a:t>Report 2017 </a:t>
            </a:r>
            <a:r>
              <a:rPr lang="en-GB" dirty="0"/>
              <a:t>R</a:t>
            </a:r>
            <a:r>
              <a:rPr lang="en-GB" dirty="0" smtClean="0">
                <a:solidFill>
                  <a:schemeClr val="accent1"/>
                </a:solidFill>
              </a:rPr>
              <a:t>evision</a:t>
            </a:r>
            <a:endParaRPr lang="de-DE" dirty="0"/>
          </a:p>
        </p:txBody>
      </p:sp>
      <p:sp>
        <p:nvSpPr>
          <p:cNvPr id="16" name="Content Placeholder 15"/>
          <p:cNvSpPr>
            <a:spLocks noGrp="1"/>
          </p:cNvSpPr>
          <p:nvPr>
            <p:ph idx="1"/>
          </p:nvPr>
        </p:nvSpPr>
        <p:spPr/>
        <p:txBody>
          <a:bodyPr>
            <a:normAutofit/>
          </a:bodyPr>
          <a:lstStyle/>
          <a:p>
            <a:pPr marL="271463" lvl="0" indent="-271463">
              <a:spcBef>
                <a:spcPts val="900"/>
              </a:spcBef>
              <a:buFont typeface="Wingdings" panose="05000000000000000000" pitchFamily="2" charset="2"/>
              <a:buChar char="§"/>
              <a:defRPr sz="1800"/>
            </a:pPr>
            <a:r>
              <a:rPr lang="de-DE" sz="2000" b="1" dirty="0" smtClean="0"/>
              <a:t>Globale Initiative für chronisch obstruktive Lungenerkrankung</a:t>
            </a:r>
            <a:br>
              <a:rPr lang="de-DE" sz="2000" b="1" dirty="0" smtClean="0"/>
            </a:br>
            <a:r>
              <a:rPr lang="de-DE" sz="2000" b="1" dirty="0" smtClean="0"/>
              <a:t>(GOLD)</a:t>
            </a:r>
          </a:p>
          <a:p>
            <a:pPr marL="271463" lvl="1" indent="261938">
              <a:spcBef>
                <a:spcPts val="900"/>
              </a:spcBef>
              <a:defRPr sz="1800"/>
            </a:pPr>
            <a:r>
              <a:rPr lang="de-DE" dirty="0" smtClean="0"/>
              <a:t>Gründung:1998 </a:t>
            </a:r>
          </a:p>
          <a:p>
            <a:pPr marL="271463" lvl="1" indent="261938">
              <a:spcAft>
                <a:spcPts val="1800"/>
              </a:spcAft>
              <a:defRPr sz="1800"/>
            </a:pPr>
            <a:r>
              <a:rPr lang="de-DE" dirty="0" smtClean="0"/>
              <a:t>Kooperation der WHO, NIH und NHLBI</a:t>
            </a:r>
          </a:p>
          <a:p>
            <a:pPr marL="271463" lvl="0" indent="-271463">
              <a:spcBef>
                <a:spcPts val="900"/>
              </a:spcBef>
              <a:buFont typeface="Wingdings" panose="05000000000000000000" pitchFamily="2" charset="2"/>
              <a:buChar char="§"/>
              <a:defRPr sz="1800"/>
            </a:pPr>
            <a:r>
              <a:rPr lang="de-DE" sz="2000" b="1" dirty="0" smtClean="0"/>
              <a:t>2001: Veröffentlichung des ersten Reports</a:t>
            </a:r>
          </a:p>
          <a:p>
            <a:pPr marL="533400" lvl="1" indent="-261938">
              <a:spcBef>
                <a:spcPts val="900"/>
              </a:spcBef>
              <a:spcAft>
                <a:spcPts val="1800"/>
              </a:spcAft>
              <a:defRPr sz="1800"/>
            </a:pPr>
            <a:r>
              <a:rPr lang="de-DE" dirty="0" smtClean="0"/>
              <a:t>umfangreiche Revisionen wurden 2006 und 2011 publiziert</a:t>
            </a:r>
          </a:p>
          <a:p>
            <a:pPr marL="0" indent="271463">
              <a:spcBef>
                <a:spcPts val="900"/>
              </a:spcBef>
              <a:spcAft>
                <a:spcPts val="0"/>
              </a:spcAft>
              <a:buClr>
                <a:schemeClr val="accent1">
                  <a:lumMod val="75000"/>
                </a:schemeClr>
              </a:buClr>
              <a:buFont typeface="Wingdings" panose="05000000000000000000" pitchFamily="2" charset="2"/>
              <a:buChar char="§"/>
            </a:pPr>
            <a:r>
              <a:rPr lang="de-DE" sz="2000" b="1" dirty="0" smtClean="0"/>
              <a:t>2017: aktueller Report</a:t>
            </a:r>
          </a:p>
          <a:p>
            <a:pPr marL="533400" lvl="1" indent="-261938">
              <a:spcBef>
                <a:spcPts val="900"/>
              </a:spcBef>
            </a:pPr>
            <a:r>
              <a:rPr lang="de-DE" dirty="0" smtClean="0"/>
              <a:t>vierte wesentliche Revision</a:t>
            </a:r>
          </a:p>
          <a:p>
            <a:pPr marL="533400" lvl="1" indent="-261938">
              <a:spcBef>
                <a:spcPts val="900"/>
              </a:spcBef>
            </a:pPr>
            <a:r>
              <a:rPr lang="de-DE" dirty="0" smtClean="0"/>
              <a:t>erhebliche Aktualisierung in den Bereichen</a:t>
            </a:r>
          </a:p>
          <a:p>
            <a:pPr marL="804863" lvl="2" indent="-271463">
              <a:spcBef>
                <a:spcPts val="900"/>
              </a:spcBef>
            </a:pPr>
            <a:r>
              <a:rPr lang="de-DE" sz="1700" dirty="0" smtClean="0"/>
              <a:t>Definition der COPD</a:t>
            </a:r>
          </a:p>
          <a:p>
            <a:pPr marL="804863" lvl="2" indent="-271463">
              <a:spcBef>
                <a:spcPts val="300"/>
              </a:spcBef>
            </a:pPr>
            <a:r>
              <a:rPr lang="de-DE" sz="1700" dirty="0" smtClean="0"/>
              <a:t>Assessment der COPD</a:t>
            </a:r>
          </a:p>
          <a:p>
            <a:pPr marL="804863" lvl="2" indent="-271463">
              <a:spcBef>
                <a:spcPts val="300"/>
              </a:spcBef>
            </a:pPr>
            <a:r>
              <a:rPr lang="de-DE" sz="1700" dirty="0" smtClean="0"/>
              <a:t>Medikamentöse Behandlung der COPD</a:t>
            </a:r>
            <a:endParaRPr lang="de-DE" sz="1700" dirty="0"/>
          </a:p>
        </p:txBody>
      </p:sp>
      <p:sp>
        <p:nvSpPr>
          <p:cNvPr id="18"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12</a:t>
            </a:fld>
            <a:endParaRPr lang="de-DE" sz="900" dirty="0"/>
          </a:p>
        </p:txBody>
      </p:sp>
      <p:sp>
        <p:nvSpPr>
          <p:cNvPr id="19" name="Rectangle 4"/>
          <p:cNvSpPr>
            <a:spLocks noChangeArrowheads="1"/>
          </p:cNvSpPr>
          <p:nvPr/>
        </p:nvSpPr>
        <p:spPr bwMode="auto">
          <a:xfrm>
            <a:off x="5940152" y="6533114"/>
            <a:ext cx="3086463"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altLang="en-US" sz="1000" dirty="0" smtClean="0">
                <a:solidFill>
                  <a:schemeClr val="tx1"/>
                </a:solidFill>
              </a:rPr>
              <a:t>www.goldcopd.org (letzter Zugriff  23.1.17)</a:t>
            </a:r>
            <a:endParaRPr lang="de-DE" altLang="en-US" sz="1000" dirty="0">
              <a:solidFill>
                <a:schemeClr val="tx1"/>
              </a:solidFill>
            </a:endParaRPr>
          </a:p>
        </p:txBody>
      </p:sp>
    </p:spTree>
    <p:extLst>
      <p:ext uri="{BB962C8B-B14F-4D97-AF65-F5344CB8AC3E}">
        <p14:creationId xmlns:p14="http://schemas.microsoft.com/office/powerpoint/2010/main" val="2753209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13</a:t>
            </a:fld>
            <a:endParaRPr lang="de-DE" sz="900" dirty="0"/>
          </a:p>
        </p:txBody>
      </p:sp>
      <p:sp>
        <p:nvSpPr>
          <p:cNvPr id="2" name="Title 1"/>
          <p:cNvSpPr>
            <a:spLocks noGrp="1"/>
          </p:cNvSpPr>
          <p:nvPr>
            <p:ph type="title"/>
          </p:nvPr>
        </p:nvSpPr>
        <p:spPr>
          <a:xfrm>
            <a:off x="467544" y="294923"/>
            <a:ext cx="8208912" cy="960120"/>
          </a:xfrm>
        </p:spPr>
        <p:txBody>
          <a:bodyPr anchor="t" anchorCtr="0">
            <a:normAutofit/>
          </a:bodyPr>
          <a:lstStyle/>
          <a:p>
            <a:r>
              <a:rPr lang="de-DE" b="0" i="0" dirty="0" smtClean="0">
                <a:solidFill>
                  <a:srgbClr val="0460A9"/>
                </a:solidFill>
              </a:rPr>
              <a:t>Beschreibung der Evidenzgrade</a:t>
            </a:r>
            <a:endParaRPr lang="en" sz="2400"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932206"/>
              </p:ext>
            </p:extLst>
          </p:nvPr>
        </p:nvGraphicFramePr>
        <p:xfrm>
          <a:off x="468313" y="1401072"/>
          <a:ext cx="8207996" cy="4978865"/>
        </p:xfrm>
        <a:graphic>
          <a:graphicData uri="http://schemas.openxmlformats.org/drawingml/2006/table">
            <a:tbl>
              <a:tblPr firstRow="1" bandRow="1">
                <a:tableStyleId>{69012ECD-51FC-41F1-AA8D-1B2483CD663E}</a:tableStyleId>
              </a:tblPr>
              <a:tblGrid>
                <a:gridCol w="1122563"/>
                <a:gridCol w="2405326"/>
                <a:gridCol w="4680107"/>
              </a:tblGrid>
              <a:tr h="446217">
                <a:tc>
                  <a:txBody>
                    <a:bodyPr/>
                    <a:lstStyle/>
                    <a:p>
                      <a:pPr algn="ctr"/>
                      <a:r>
                        <a:rPr lang="de-DE" b="1" i="0" dirty="0" smtClean="0">
                          <a:solidFill>
                            <a:srgbClr val="FFFFFF"/>
                          </a:solidFill>
                        </a:rPr>
                        <a:t>Evidenzgrad </a:t>
                      </a:r>
                      <a:r>
                        <a:rPr lang="en" dirty="0" smtClean="0"/>
                        <a:t/>
                      </a:r>
                      <a:br>
                        <a:rPr lang="en" dirty="0" smtClean="0"/>
                      </a:br>
                      <a:r>
                        <a:rPr lang="de-DE" b="1" i="0" dirty="0" smtClean="0">
                          <a:solidFill>
                            <a:srgbClr val="FFFFFF"/>
                          </a:solidFill>
                        </a:rPr>
                        <a:t>Kategorie</a:t>
                      </a:r>
                    </a:p>
                  </a:txBody>
                  <a:tcPr marL="88330" marR="88330" anchor="ctr"/>
                </a:tc>
                <a:tc>
                  <a:txBody>
                    <a:bodyPr/>
                    <a:lstStyle/>
                    <a:p>
                      <a:r>
                        <a:rPr lang="de-DE" b="1" i="0" dirty="0" smtClean="0">
                          <a:solidFill>
                            <a:srgbClr val="FFFFFF"/>
                          </a:solidFill>
                        </a:rPr>
                        <a:t>Quelle für Evidenzgrade</a:t>
                      </a:r>
                    </a:p>
                  </a:txBody>
                  <a:tcPr marL="88330" marR="88330" anchor="ctr"/>
                </a:tc>
                <a:tc>
                  <a:txBody>
                    <a:bodyPr/>
                    <a:lstStyle/>
                    <a:p>
                      <a:r>
                        <a:rPr lang="de-DE" b="1" i="0" dirty="0" smtClean="0">
                          <a:solidFill>
                            <a:srgbClr val="FFFFFF"/>
                          </a:solidFill>
                        </a:rPr>
                        <a:t>Definition</a:t>
                      </a:r>
                    </a:p>
                  </a:txBody>
                  <a:tcPr marL="88330" marR="88330" anchor="ctr"/>
                </a:tc>
              </a:tr>
              <a:tr h="1308903">
                <a:tc>
                  <a:txBody>
                    <a:bodyPr/>
                    <a:lstStyle/>
                    <a:p>
                      <a:pPr algn="ctr"/>
                      <a:r>
                        <a:rPr lang="de-DE" b="1" i="0" dirty="0" smtClean="0">
                          <a:solidFill>
                            <a:srgbClr val="000000"/>
                          </a:solidFill>
                        </a:rPr>
                        <a:t>A</a:t>
                      </a:r>
                    </a:p>
                  </a:txBody>
                  <a:tcPr marL="88330" marR="88330" anchor="ctr"/>
                </a:tc>
                <a:tc>
                  <a:txBody>
                    <a:bodyPr/>
                    <a:lstStyle/>
                    <a:p>
                      <a:pPr>
                        <a:spcAft>
                          <a:spcPts val="600"/>
                        </a:spcAft>
                      </a:pPr>
                      <a:r>
                        <a:rPr lang="de-DE" b="0" i="0" dirty="0" smtClean="0">
                          <a:solidFill>
                            <a:srgbClr val="000000"/>
                          </a:solidFill>
                        </a:rPr>
                        <a:t>randomisierte, kontrollierte Studie (RKS)</a:t>
                      </a:r>
                    </a:p>
                    <a:p>
                      <a:r>
                        <a:rPr lang="de-DE" b="0" i="0" dirty="0" smtClean="0">
                          <a:solidFill>
                            <a:srgbClr val="000000"/>
                          </a:solidFill>
                        </a:rPr>
                        <a:t>umfassende Daten von Evidenz hoher Qualität ohne wesentliche Einschränkungen oder Verzerrungen</a:t>
                      </a:r>
                    </a:p>
                  </a:txBody>
                  <a:tcPr marL="88330" marR="88330" anchor="ctr"/>
                </a:tc>
                <a:tc>
                  <a:txBody>
                    <a:bodyPr/>
                    <a:lstStyle/>
                    <a:p>
                      <a:pPr>
                        <a:spcAft>
                          <a:spcPts val="600"/>
                        </a:spcAft>
                      </a:pPr>
                      <a:r>
                        <a:rPr lang="de-DE" b="0" i="0" dirty="0" smtClean="0">
                          <a:solidFill>
                            <a:srgbClr val="000000"/>
                          </a:solidFill>
                        </a:rPr>
                        <a:t>Die Evidenz ergibt sich aus den Endpunkten von gut gestalteten RKS, die konsistente Daten aus der Population liefern, für die die Empfehlung erfolgt, ohne größere Einschränkungen.</a:t>
                      </a:r>
                    </a:p>
                    <a:p>
                      <a:r>
                        <a:rPr lang="de-DE" b="0" i="0" dirty="0" smtClean="0">
                          <a:solidFill>
                            <a:srgbClr val="000000"/>
                          </a:solidFill>
                        </a:rPr>
                        <a:t>Verlangt Evidenz hoher Qualität aus ≥ 2 klinischen Studien mit einer großen Patientenzahl oder einer einzelnen RKS von hoher Qualität mit einer großen Patientenzahl ohne Verzerrung. </a:t>
                      </a:r>
                    </a:p>
                  </a:txBody>
                  <a:tcPr marL="88330" marR="88330" anchor="ctr"/>
                </a:tc>
              </a:tr>
              <a:tr h="1665877">
                <a:tc>
                  <a:txBody>
                    <a:bodyPr/>
                    <a:lstStyle/>
                    <a:p>
                      <a:pPr algn="ctr"/>
                      <a:r>
                        <a:rPr lang="de-DE" b="1" i="0" dirty="0" smtClean="0">
                          <a:solidFill>
                            <a:srgbClr val="000000"/>
                          </a:solidFill>
                        </a:rPr>
                        <a:t>B</a:t>
                      </a:r>
                    </a:p>
                  </a:txBody>
                  <a:tcPr marL="88330" marR="88330" anchor="ctr"/>
                </a:tc>
                <a:tc>
                  <a:txBody>
                    <a:bodyPr/>
                    <a:lstStyle/>
                    <a:p>
                      <a:pPr>
                        <a:spcAft>
                          <a:spcPts val="600"/>
                        </a:spcAft>
                      </a:pPr>
                      <a:r>
                        <a:rPr lang="de-DE" b="0" i="0" dirty="0" smtClean="0">
                          <a:solidFill>
                            <a:srgbClr val="000000"/>
                          </a:solidFill>
                        </a:rPr>
                        <a:t>randomisierte kontrollierte Studien (RKS) mit wichtigen Einschränkungen</a:t>
                      </a:r>
                    </a:p>
                    <a:p>
                      <a:r>
                        <a:rPr lang="de-DE" b="0" i="0" dirty="0" smtClean="0">
                          <a:solidFill>
                            <a:srgbClr val="000000"/>
                          </a:solidFill>
                        </a:rPr>
                        <a:t>begrenzte Evidenz</a:t>
                      </a:r>
                    </a:p>
                  </a:txBody>
                  <a:tcPr marL="88330" marR="88330" anchor="ctr"/>
                </a:tc>
                <a:tc>
                  <a:txBody>
                    <a:bodyPr/>
                    <a:lstStyle/>
                    <a:p>
                      <a:pPr>
                        <a:spcAft>
                          <a:spcPts val="600"/>
                        </a:spcAft>
                      </a:pPr>
                      <a:r>
                        <a:rPr lang="de-DE" b="0" i="0" dirty="0" smtClean="0">
                          <a:solidFill>
                            <a:srgbClr val="000000"/>
                          </a:solidFill>
                        </a:rPr>
                        <a:t>Evidenz aus RKS mit geringerer Patientenzahl, Post-hoc- oder Subgruppenanalysen von RKS oder Meta-Analysen von RKS.</a:t>
                      </a:r>
                    </a:p>
                    <a:p>
                      <a:r>
                        <a:rPr lang="de-DE" b="0" i="0" dirty="0" smtClean="0">
                          <a:solidFill>
                            <a:srgbClr val="000000"/>
                          </a:solidFill>
                        </a:rPr>
                        <a:t>Dies gilt auch, wenn nur wenige RKS oder erhebliche Einschränkungen vorliegen (methodologische Mängel, geringe Patientenzahl, kurze Dauer, bei einer Patientenpopulation durchgeführt, die von der Zielpopulation für die Empfehlung abweicht, oder die Ergebnisse sind in gewisser Hinsicht inkonsistent).</a:t>
                      </a:r>
                    </a:p>
                  </a:txBody>
                  <a:tcPr marL="88330" marR="88330" anchor="ctr"/>
                </a:tc>
              </a:tr>
              <a:tr h="594956">
                <a:tc>
                  <a:txBody>
                    <a:bodyPr/>
                    <a:lstStyle/>
                    <a:p>
                      <a:pPr algn="ctr"/>
                      <a:r>
                        <a:rPr lang="de-DE" b="1" i="0" dirty="0" smtClean="0">
                          <a:solidFill>
                            <a:srgbClr val="000000"/>
                          </a:solidFill>
                        </a:rPr>
                        <a:t>C</a:t>
                      </a:r>
                    </a:p>
                  </a:txBody>
                  <a:tcPr marL="88330" marR="88330" anchor="ctr"/>
                </a:tc>
                <a:tc>
                  <a:txBody>
                    <a:bodyPr/>
                    <a:lstStyle/>
                    <a:p>
                      <a:pPr>
                        <a:spcAft>
                          <a:spcPts val="600"/>
                        </a:spcAft>
                      </a:pPr>
                      <a:r>
                        <a:rPr lang="de-DE" b="0" i="0" dirty="0" smtClean="0">
                          <a:solidFill>
                            <a:srgbClr val="000000"/>
                          </a:solidFill>
                        </a:rPr>
                        <a:t>nicht-randomisierte Studien</a:t>
                      </a:r>
                    </a:p>
                    <a:p>
                      <a:r>
                        <a:rPr lang="de-DE" b="0" i="0" dirty="0" smtClean="0">
                          <a:solidFill>
                            <a:srgbClr val="000000"/>
                          </a:solidFill>
                        </a:rPr>
                        <a:t>Beobachtungsstudien</a:t>
                      </a:r>
                    </a:p>
                  </a:txBody>
                  <a:tcPr marL="88330" marR="88330" anchor="ctr"/>
                </a:tc>
                <a:tc>
                  <a:txBody>
                    <a:bodyPr/>
                    <a:lstStyle/>
                    <a:p>
                      <a:r>
                        <a:rPr lang="de-DE" b="0" i="0" dirty="0" smtClean="0">
                          <a:solidFill>
                            <a:srgbClr val="000000"/>
                          </a:solidFill>
                        </a:rPr>
                        <a:t>Der Evidenzgrad ergibt sich aus den Ergebnissen unkontrollierter oder nicht-randomisierter Studien oder aus Beobachtungsstudien.</a:t>
                      </a:r>
                    </a:p>
                  </a:txBody>
                  <a:tcPr marL="88330" marR="88330" anchor="ctr"/>
                </a:tc>
              </a:tr>
              <a:tr h="951929">
                <a:tc>
                  <a:txBody>
                    <a:bodyPr/>
                    <a:lstStyle/>
                    <a:p>
                      <a:pPr algn="ctr"/>
                      <a:r>
                        <a:rPr lang="de-DE" b="1" i="0" dirty="0" smtClean="0">
                          <a:solidFill>
                            <a:srgbClr val="000000"/>
                          </a:solidFill>
                        </a:rPr>
                        <a:t>D</a:t>
                      </a:r>
                    </a:p>
                  </a:txBody>
                  <a:tcPr marL="88330" marR="88330" anchor="ctr"/>
                </a:tc>
                <a:tc>
                  <a:txBody>
                    <a:bodyPr/>
                    <a:lstStyle/>
                    <a:p>
                      <a:r>
                        <a:rPr lang="de-DE" b="0" i="0" dirty="0" smtClean="0">
                          <a:solidFill>
                            <a:srgbClr val="000000"/>
                          </a:solidFill>
                        </a:rPr>
                        <a:t>Expertenmeinung</a:t>
                      </a:r>
                    </a:p>
                  </a:txBody>
                  <a:tcPr marL="88330" marR="88330" anchor="ctr"/>
                </a:tc>
                <a:tc>
                  <a:txBody>
                    <a:bodyPr/>
                    <a:lstStyle/>
                    <a:p>
                      <a:pPr>
                        <a:spcAft>
                          <a:spcPts val="600"/>
                        </a:spcAft>
                      </a:pPr>
                      <a:r>
                        <a:rPr lang="de-DE" b="0" i="0" dirty="0" smtClean="0">
                          <a:solidFill>
                            <a:srgbClr val="000000"/>
                          </a:solidFill>
                        </a:rPr>
                        <a:t>Die Bereitstellung von Leitlinien gilt als wertvoll, aber es liegt keine ausreichende klinische Literatur über das Thema vor.</a:t>
                      </a:r>
                    </a:p>
                    <a:p>
                      <a:r>
                        <a:rPr lang="de-DE" b="0" i="0" dirty="0" smtClean="0">
                          <a:solidFill>
                            <a:srgbClr val="000000"/>
                          </a:solidFill>
                        </a:rPr>
                        <a:t>Die Expertenmeinung basiert auf klinischen Erfahrungen oder Kenntnissen, die nicht die oben genannten Kriterien erfüllen.</a:t>
                      </a:r>
                    </a:p>
                  </a:txBody>
                  <a:tcPr marL="88330" marR="88330" anchor="ctr"/>
                </a:tc>
              </a:tr>
            </a:tbl>
          </a:graphicData>
        </a:graphic>
      </p:graphicFrame>
      <p:sp>
        <p:nvSpPr>
          <p:cNvPr id="6" name="Rectangle 4"/>
          <p:cNvSpPr>
            <a:spLocks noChangeArrowheads="1"/>
          </p:cNvSpPr>
          <p:nvPr/>
        </p:nvSpPr>
        <p:spPr bwMode="auto">
          <a:xfrm>
            <a:off x="6299914" y="6535504"/>
            <a:ext cx="2726422"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2015590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2800" y="6565680"/>
            <a:ext cx="5760640" cy="215444"/>
          </a:xfrm>
          <a:prstGeom prst="rect">
            <a:avLst/>
          </a:prstGeom>
          <a:noFill/>
        </p:spPr>
        <p:txBody>
          <a:bodyPr wrap="square" rtlCol="0">
            <a:spAutoFit/>
          </a:bodyPr>
          <a:lstStyle/>
          <a:p>
            <a:r>
              <a:rPr lang="de-DE" sz="800" b="0" i="0" dirty="0" smtClean="0">
                <a:solidFill>
                  <a:srgbClr val="000000"/>
                </a:solidFill>
              </a:rPr>
              <a:t>COPD: chronisch obstruktive Lungenerkrankung, GOLD: Globale Initiative für chronisch obstruktive Lungenerkrankung</a:t>
            </a:r>
          </a:p>
        </p:txBody>
      </p:sp>
      <p:sp>
        <p:nvSpPr>
          <p:cNvPr id="7" name="Title 6"/>
          <p:cNvSpPr>
            <a:spLocks noGrp="1"/>
          </p:cNvSpPr>
          <p:nvPr>
            <p:ph type="title"/>
          </p:nvPr>
        </p:nvSpPr>
        <p:spPr/>
        <p:txBody>
          <a:bodyPr>
            <a:normAutofit/>
          </a:bodyPr>
          <a:lstStyle/>
          <a:p>
            <a:r>
              <a:rPr lang="de-DE" b="0" i="0" dirty="0" smtClean="0">
                <a:solidFill>
                  <a:srgbClr val="0460A9"/>
                </a:solidFill>
              </a:rPr>
              <a:t>Zusammenfassung neue Empfehlungen</a:t>
            </a:r>
            <a:r>
              <a:rPr lang="en" dirty="0" smtClean="0"/>
              <a:t/>
            </a:r>
            <a:br>
              <a:rPr lang="en" dirty="0" smtClean="0"/>
            </a:br>
            <a:r>
              <a:rPr lang="de-DE" sz="2200" b="1" i="0" dirty="0" smtClean="0">
                <a:solidFill>
                  <a:srgbClr val="000000"/>
                </a:solidFill>
              </a:rPr>
              <a:t>GOLD 2017</a:t>
            </a:r>
            <a:endParaRPr lang="en" sz="2200" dirty="0" smtClean="0"/>
          </a:p>
        </p:txBody>
      </p:sp>
      <p:sp>
        <p:nvSpPr>
          <p:cNvPr id="9" name="Content Placeholder 8"/>
          <p:cNvSpPr>
            <a:spLocks noGrp="1"/>
          </p:cNvSpPr>
          <p:nvPr>
            <p:ph idx="1"/>
          </p:nvPr>
        </p:nvSpPr>
        <p:spPr/>
        <p:txBody>
          <a:bodyPr>
            <a:noAutofit/>
          </a:bodyPr>
          <a:lstStyle/>
          <a:p>
            <a:pPr marL="0" indent="0">
              <a:spcBef>
                <a:spcPts val="500"/>
              </a:spcBef>
              <a:buNone/>
            </a:pPr>
            <a:r>
              <a:rPr lang="de-DE" sz="1400" b="1" i="0" dirty="0" smtClean="0">
                <a:solidFill>
                  <a:srgbClr val="0070C0"/>
                </a:solidFill>
              </a:rPr>
              <a:t>Kapitel 1: Definition und Übersicht</a:t>
            </a:r>
          </a:p>
          <a:p>
            <a:pPr marL="0" indent="0">
              <a:spcBef>
                <a:spcPts val="500"/>
              </a:spcBef>
              <a:spcAft>
                <a:spcPts val="600"/>
              </a:spcAft>
              <a:buNone/>
            </a:pPr>
            <a:r>
              <a:rPr lang="de-DE" sz="1100" dirty="0"/>
              <a:t>Die Definition der COPD wurde überarbeitet, um der Rolle der Atemwegssymptomatik und dem Einfluss von </a:t>
            </a:r>
            <a:r>
              <a:rPr lang="de-DE" sz="1100" dirty="0" smtClean="0"/>
              <a:t>Abnormitäten </a:t>
            </a:r>
            <a:r>
              <a:rPr lang="de-DE" sz="1100" dirty="0"/>
              <a:t>im Lungengewebe und in den Atemwegen bei der Entwicklung der COPD Rechnung zu tragen. Die Entstehung der COPD wird diskutiert als eine Interaktion zwischen </a:t>
            </a:r>
            <a:r>
              <a:rPr lang="de-DE" sz="1100" dirty="0" smtClean="0"/>
              <a:t>individuellen </a:t>
            </a:r>
            <a:r>
              <a:rPr lang="de-DE" sz="1100" dirty="0"/>
              <a:t>Faktoren und Umwelteinflüssen.</a:t>
            </a:r>
            <a:endParaRPr lang="en-US" sz="1100" dirty="0"/>
          </a:p>
          <a:p>
            <a:pPr marL="0" indent="0">
              <a:spcBef>
                <a:spcPts val="500"/>
              </a:spcBef>
              <a:buNone/>
            </a:pPr>
            <a:r>
              <a:rPr lang="de-DE" sz="1400" b="1" i="0" dirty="0" smtClean="0">
                <a:solidFill>
                  <a:srgbClr val="0070C0"/>
                </a:solidFill>
              </a:rPr>
              <a:t>Kapitel 2: Diagnose und Erstuntersuchung</a:t>
            </a:r>
          </a:p>
          <a:p>
            <a:pPr marL="0" indent="0">
              <a:spcBef>
                <a:spcPts val="500"/>
              </a:spcBef>
              <a:spcAft>
                <a:spcPts val="600"/>
              </a:spcAft>
              <a:buNone/>
            </a:pPr>
            <a:r>
              <a:rPr lang="de-DE" sz="1100" b="0" i="0" dirty="0" smtClean="0">
                <a:solidFill>
                  <a:srgbClr val="000000"/>
                </a:solidFill>
              </a:rPr>
              <a:t>Das ABCD-Bewertungssystem wurde angepasst, um </a:t>
            </a:r>
            <a:r>
              <a:rPr lang="de-DE" sz="1100" dirty="0">
                <a:solidFill>
                  <a:srgbClr val="000000"/>
                </a:solidFill>
              </a:rPr>
              <a:t>allein anhand </a:t>
            </a:r>
            <a:r>
              <a:rPr lang="de-DE" sz="1100" b="0" i="0" dirty="0" smtClean="0">
                <a:solidFill>
                  <a:srgbClr val="000000"/>
                </a:solidFill>
              </a:rPr>
              <a:t>von respiratorischen Symptomen und Exazerbationen die </a:t>
            </a:r>
            <a:br>
              <a:rPr lang="de-DE" sz="1100" b="0" i="0" dirty="0" smtClean="0">
                <a:solidFill>
                  <a:srgbClr val="000000"/>
                </a:solidFill>
              </a:rPr>
            </a:br>
            <a:r>
              <a:rPr lang="de-DE" sz="1100" b="0" i="0" dirty="0" smtClean="0">
                <a:solidFill>
                  <a:srgbClr val="000000"/>
                </a:solidFill>
              </a:rPr>
              <a:t>ABCD-Kategorien zuzuweisen. Die Rolle der Spirometrie bei der allgemeinen Behandlung von COPD wurde aktualisiert.</a:t>
            </a:r>
          </a:p>
          <a:p>
            <a:pPr marL="0" indent="0">
              <a:spcBef>
                <a:spcPts val="500"/>
              </a:spcBef>
              <a:buNone/>
            </a:pPr>
            <a:r>
              <a:rPr lang="de-DE" sz="1400" b="1" i="0" dirty="0" smtClean="0">
                <a:solidFill>
                  <a:srgbClr val="0070C0"/>
                </a:solidFill>
              </a:rPr>
              <a:t>Kapitel 3: Evidenzgrade für den Nutzen der Präventions- und Erhaltungstherapie</a:t>
            </a:r>
          </a:p>
          <a:p>
            <a:pPr marL="0" indent="0">
              <a:spcBef>
                <a:spcPts val="500"/>
              </a:spcBef>
              <a:spcAft>
                <a:spcPts val="600"/>
              </a:spcAft>
              <a:buNone/>
            </a:pPr>
            <a:r>
              <a:rPr lang="de-DE" sz="1100" b="0" i="0" dirty="0" smtClean="0">
                <a:solidFill>
                  <a:srgbClr val="000000"/>
                </a:solidFill>
              </a:rPr>
              <a:t>Die Untersuchung und regelmäßige Beurteilung der Inhalationstechnik wurde mit dem Ziel hinzugefügt, therapeutische Ergebnisse zu verbessern. Es wurde ein erhöhter Evidenzgrad für Selbstbehandlungen, pulmonale Rehabilitation, integrierte Versorgun</a:t>
            </a:r>
            <a:r>
              <a:rPr lang="de-DE" sz="1100" dirty="0" smtClean="0">
                <a:solidFill>
                  <a:srgbClr val="000000"/>
                </a:solidFill>
              </a:rPr>
              <a:t>g </a:t>
            </a:r>
            <a:r>
              <a:rPr lang="de-DE" sz="1100" b="0" i="0" dirty="0" smtClean="0">
                <a:solidFill>
                  <a:srgbClr val="000000"/>
                </a:solidFill>
              </a:rPr>
              <a:t>und Palliativpflege dargestellt. Empfehlungen für nicht-invasive Beatmung, Sauerstofftherapie und Reduzierung des Lungenvolumens werden auf Grundlage neuer Informationen erteilt. </a:t>
            </a:r>
          </a:p>
          <a:p>
            <a:pPr marL="0" indent="0">
              <a:spcBef>
                <a:spcPts val="500"/>
              </a:spcBef>
              <a:buNone/>
            </a:pPr>
            <a:r>
              <a:rPr lang="de-DE" sz="1400" b="1" i="0" dirty="0" smtClean="0">
                <a:solidFill>
                  <a:srgbClr val="0070C0"/>
                </a:solidFill>
              </a:rPr>
              <a:t>Kapitel 4: Management der stabilen COPD</a:t>
            </a:r>
          </a:p>
          <a:p>
            <a:pPr marL="0" indent="0">
              <a:spcBef>
                <a:spcPts val="500"/>
              </a:spcBef>
              <a:spcAft>
                <a:spcPts val="600"/>
              </a:spcAft>
              <a:buNone/>
            </a:pPr>
            <a:r>
              <a:rPr lang="de-DE" sz="1100" b="0" i="0" dirty="0" smtClean="0">
                <a:solidFill>
                  <a:srgbClr val="000000"/>
                </a:solidFill>
              </a:rPr>
              <a:t>Die Untersuchung der Symptome und des zukünftigen Risikos von Exazerbationen sollte die Strategie für das medikamentöse Management der stabilen COPD liefern. Ein Wechsel zu einem personalisierteren Behandlungsansatz mit Strategien zur Eskalation und Deeskalation der medikamentösen Behandlung wird eingeführt.</a:t>
            </a:r>
          </a:p>
          <a:p>
            <a:pPr marL="0" lvl="0" indent="0">
              <a:spcBef>
                <a:spcPts val="500"/>
              </a:spcBef>
              <a:buClr>
                <a:srgbClr val="0460A9">
                  <a:lumMod val="75000"/>
                </a:srgbClr>
              </a:buClr>
              <a:buNone/>
            </a:pPr>
            <a:r>
              <a:rPr lang="de-DE" sz="1400" b="1" i="0" dirty="0" smtClean="0">
                <a:solidFill>
                  <a:srgbClr val="0070C0"/>
                </a:solidFill>
              </a:rPr>
              <a:t>Kapitel 5: Management von Exazerbationen</a:t>
            </a:r>
          </a:p>
          <a:p>
            <a:pPr marL="0" lvl="0" indent="0">
              <a:spcBef>
                <a:spcPts val="500"/>
              </a:spcBef>
              <a:spcAft>
                <a:spcPts val="600"/>
              </a:spcAft>
              <a:buClr>
                <a:srgbClr val="0460A9">
                  <a:lumMod val="75000"/>
                </a:srgbClr>
              </a:buClr>
              <a:buNone/>
            </a:pPr>
            <a:r>
              <a:rPr lang="de-DE" sz="1100" b="0" i="0" dirty="0" smtClean="0">
                <a:solidFill>
                  <a:srgbClr val="000000"/>
                </a:solidFill>
              </a:rPr>
              <a:t>Detaillierte Entlassungs- und Nachbeobachtungskriterien bei Krankenhausaufenthalten werden dargestellt und </a:t>
            </a:r>
            <a:r>
              <a:rPr lang="de-DE" sz="1100" dirty="0" smtClean="0">
                <a:solidFill>
                  <a:srgbClr val="000000"/>
                </a:solidFill>
              </a:rPr>
              <a:t>in ein </a:t>
            </a:r>
            <a:r>
              <a:rPr lang="de-DE" sz="1100" b="0" i="0" dirty="0" smtClean="0">
                <a:solidFill>
                  <a:srgbClr val="000000"/>
                </a:solidFill>
              </a:rPr>
              <a:t> integriertes Versorgungskonzept eingebettet.</a:t>
            </a:r>
          </a:p>
          <a:p>
            <a:pPr marL="0" lvl="0" indent="0">
              <a:spcBef>
                <a:spcPts val="500"/>
              </a:spcBef>
              <a:buClr>
                <a:srgbClr val="0460A9">
                  <a:lumMod val="75000"/>
                </a:srgbClr>
              </a:buClr>
              <a:buNone/>
            </a:pPr>
            <a:r>
              <a:rPr lang="de-DE" sz="1400" b="1" i="0" dirty="0" smtClean="0">
                <a:solidFill>
                  <a:srgbClr val="0070C0"/>
                </a:solidFill>
              </a:rPr>
              <a:t>Kapitel 6: COPD und Komorbiditäten</a:t>
            </a:r>
          </a:p>
          <a:p>
            <a:pPr marL="0" lvl="0" indent="0">
              <a:spcBef>
                <a:spcPts val="500"/>
              </a:spcBef>
              <a:buClr>
                <a:srgbClr val="0460A9">
                  <a:lumMod val="75000"/>
                </a:srgbClr>
              </a:buClr>
              <a:buNone/>
            </a:pPr>
            <a:r>
              <a:rPr lang="de-DE" sz="1100" b="0" i="0" dirty="0" smtClean="0">
                <a:solidFill>
                  <a:srgbClr val="000000"/>
                </a:solidFill>
              </a:rPr>
              <a:t>Die Strategien für das Management von kardiovaskulären und anderen bedeutenden Komorbiditäten sind detailliert dargestellt. Die komplexen Probleme multipler Morbiditäten und Medikationen werden beschrieben.</a:t>
            </a: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14</a:t>
            </a:fld>
            <a:endParaRPr lang="de-DE" sz="900" dirty="0"/>
          </a:p>
        </p:txBody>
      </p:sp>
      <p:sp>
        <p:nvSpPr>
          <p:cNvPr id="11" name="Rectangle 4"/>
          <p:cNvSpPr>
            <a:spLocks noChangeArrowheads="1"/>
          </p:cNvSpPr>
          <p:nvPr/>
        </p:nvSpPr>
        <p:spPr bwMode="auto">
          <a:xfrm>
            <a:off x="7596335" y="6503076"/>
            <a:ext cx="1430279" cy="27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endParaRPr dirty="0"/>
          </a:p>
        </p:txBody>
      </p:sp>
      <p:sp>
        <p:nvSpPr>
          <p:cNvPr id="12" name="Rectangle 4"/>
          <p:cNvSpPr>
            <a:spLocks noChangeArrowheads="1"/>
          </p:cNvSpPr>
          <p:nvPr/>
        </p:nvSpPr>
        <p:spPr bwMode="auto">
          <a:xfrm>
            <a:off x="6228185" y="6535504"/>
            <a:ext cx="2798430"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991277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5920" y="6320343"/>
            <a:ext cx="3952962" cy="461665"/>
          </a:xfrm>
          <a:prstGeom prst="rect">
            <a:avLst/>
          </a:prstGeom>
          <a:noFill/>
        </p:spPr>
        <p:txBody>
          <a:bodyPr wrap="square" rtlCol="0">
            <a:spAutoFit/>
          </a:bodyPr>
          <a:lstStyle/>
          <a:p>
            <a:r>
              <a:rPr lang="de-DE" sz="800" dirty="0" smtClean="0"/>
              <a:t>CAT: COPD Assessment Test, COPD: Chronsich obstruktive Lungenerkrankung, FEV</a:t>
            </a:r>
            <a:r>
              <a:rPr lang="de-DE" sz="800" baseline="-25000" dirty="0" smtClean="0"/>
              <a:t>1</a:t>
            </a:r>
            <a:r>
              <a:rPr lang="de-DE" sz="800" dirty="0" smtClean="0"/>
              <a:t>: Einsekundenkapazität, GOLD: Globale Initiative für chronisch obstruktive Lungenerkrankung, mMRC: modified Medical Research Council</a:t>
            </a:r>
            <a:endParaRPr lang="de-DE" sz="800" dirty="0"/>
          </a:p>
        </p:txBody>
      </p:sp>
      <p:sp>
        <p:nvSpPr>
          <p:cNvPr id="43" name="TextBox 42"/>
          <p:cNvSpPr txBox="1"/>
          <p:nvPr/>
        </p:nvSpPr>
        <p:spPr>
          <a:xfrm>
            <a:off x="4827589" y="3152001"/>
            <a:ext cx="1328588" cy="869469"/>
          </a:xfrm>
          <a:prstGeom prst="rect">
            <a:avLst/>
          </a:prstGeom>
          <a:noFill/>
          <a:ln w="25400">
            <a:solidFill>
              <a:schemeClr val="tx1"/>
            </a:solidFill>
            <a:prstDash val="sysDash"/>
          </a:ln>
        </p:spPr>
        <p:txBody>
          <a:bodyPr wrap="square" lIns="36000" rIns="36000" rtlCol="0">
            <a:spAutoFit/>
          </a:bodyPr>
          <a:lstStyle/>
          <a:p>
            <a:pPr algn="ctr"/>
            <a:r>
              <a:rPr lang="de-DE" sz="1200" b="1" dirty="0" smtClean="0"/>
              <a:t>≥2 </a:t>
            </a:r>
          </a:p>
          <a:p>
            <a:pPr algn="ctr"/>
            <a:r>
              <a:rPr lang="de-DE" sz="1200" b="1" dirty="0" smtClean="0"/>
              <a:t>oder</a:t>
            </a:r>
          </a:p>
          <a:p>
            <a:pPr algn="ctr"/>
            <a:r>
              <a:rPr lang="de-DE" sz="1200" b="1" dirty="0" smtClean="0"/>
              <a:t>≥1 mit </a:t>
            </a:r>
            <a:r>
              <a:rPr lang="de-DE" sz="1200" b="1" spc="-30" dirty="0" smtClean="0"/>
              <a:t>Hospitalisierung</a:t>
            </a:r>
          </a:p>
          <a:p>
            <a:pPr algn="ctr"/>
            <a:endParaRPr lang="de-DE" sz="250" b="1" spc="-30" dirty="0"/>
          </a:p>
        </p:txBody>
      </p:sp>
      <p:sp>
        <p:nvSpPr>
          <p:cNvPr id="44" name="TextBox 43"/>
          <p:cNvSpPr txBox="1"/>
          <p:nvPr/>
        </p:nvSpPr>
        <p:spPr>
          <a:xfrm>
            <a:off x="4835834" y="4492070"/>
            <a:ext cx="1310340" cy="646331"/>
          </a:xfrm>
          <a:prstGeom prst="rect">
            <a:avLst/>
          </a:prstGeom>
          <a:noFill/>
          <a:ln w="25400">
            <a:solidFill>
              <a:schemeClr val="tx1"/>
            </a:solidFill>
            <a:prstDash val="sysDash"/>
          </a:ln>
        </p:spPr>
        <p:txBody>
          <a:bodyPr wrap="square" lIns="36000" rIns="36000" rtlCol="0" anchor="ctr" anchorCtr="0">
            <a:spAutoFit/>
          </a:bodyPr>
          <a:lstStyle/>
          <a:p>
            <a:pPr algn="ctr"/>
            <a:r>
              <a:rPr lang="de-DE" sz="1200" b="1" dirty="0" smtClean="0"/>
              <a:t>0 oder 1 </a:t>
            </a:r>
          </a:p>
          <a:p>
            <a:pPr algn="ctr"/>
            <a:r>
              <a:rPr lang="de-DE" sz="1200" b="1" spc="-20" dirty="0" smtClean="0"/>
              <a:t>(ohne Hospitalisierung)</a:t>
            </a:r>
            <a:endParaRPr lang="de-DE" sz="1200" b="1" dirty="0"/>
          </a:p>
        </p:txBody>
      </p:sp>
      <p:sp>
        <p:nvSpPr>
          <p:cNvPr id="46" name="Rectangle 45"/>
          <p:cNvSpPr/>
          <p:nvPr/>
        </p:nvSpPr>
        <p:spPr>
          <a:xfrm>
            <a:off x="6482579" y="3152001"/>
            <a:ext cx="2191438" cy="217959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47" name="Straight Connector 46"/>
          <p:cNvCxnSpPr>
            <a:endCxn id="46" idx="2"/>
          </p:cNvCxnSpPr>
          <p:nvPr/>
        </p:nvCxnSpPr>
        <p:spPr>
          <a:xfrm>
            <a:off x="7563580" y="3161677"/>
            <a:ext cx="14718" cy="2169915"/>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5018" y="4232122"/>
            <a:ext cx="219143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693874" y="4500212"/>
            <a:ext cx="656970" cy="461665"/>
          </a:xfrm>
          <a:prstGeom prst="rect">
            <a:avLst/>
          </a:prstGeom>
          <a:noFill/>
        </p:spPr>
        <p:txBody>
          <a:bodyPr wrap="square" rtlCol="0">
            <a:spAutoFit/>
          </a:bodyPr>
          <a:lstStyle/>
          <a:p>
            <a:pPr algn="ctr"/>
            <a:r>
              <a:rPr lang="de-DE" sz="2400" b="1" dirty="0" smtClean="0"/>
              <a:t>A</a:t>
            </a:r>
            <a:endParaRPr lang="de-DE" sz="2400" b="1" dirty="0"/>
          </a:p>
        </p:txBody>
      </p:sp>
      <p:sp>
        <p:nvSpPr>
          <p:cNvPr id="50" name="TextBox 49"/>
          <p:cNvSpPr txBox="1"/>
          <p:nvPr/>
        </p:nvSpPr>
        <p:spPr>
          <a:xfrm>
            <a:off x="7803462" y="4497954"/>
            <a:ext cx="656970" cy="461665"/>
          </a:xfrm>
          <a:prstGeom prst="rect">
            <a:avLst/>
          </a:prstGeom>
          <a:noFill/>
        </p:spPr>
        <p:txBody>
          <a:bodyPr wrap="square" rtlCol="0">
            <a:spAutoFit/>
          </a:bodyPr>
          <a:lstStyle/>
          <a:p>
            <a:pPr algn="ctr"/>
            <a:r>
              <a:rPr lang="de-DE" sz="2400" b="1" dirty="0" smtClean="0"/>
              <a:t>B</a:t>
            </a:r>
            <a:endParaRPr lang="de-DE" sz="2400" b="1" dirty="0"/>
          </a:p>
        </p:txBody>
      </p:sp>
      <p:sp>
        <p:nvSpPr>
          <p:cNvPr id="51" name="TextBox 50"/>
          <p:cNvSpPr txBox="1"/>
          <p:nvPr/>
        </p:nvSpPr>
        <p:spPr>
          <a:xfrm>
            <a:off x="7803462" y="3443284"/>
            <a:ext cx="656970" cy="461665"/>
          </a:xfrm>
          <a:prstGeom prst="rect">
            <a:avLst/>
          </a:prstGeom>
          <a:noFill/>
        </p:spPr>
        <p:txBody>
          <a:bodyPr wrap="square" rtlCol="0">
            <a:spAutoFit/>
          </a:bodyPr>
          <a:lstStyle/>
          <a:p>
            <a:pPr algn="ctr"/>
            <a:r>
              <a:rPr lang="de-DE" sz="2400" b="1" dirty="0" smtClean="0"/>
              <a:t>D</a:t>
            </a:r>
            <a:endParaRPr lang="de-DE" sz="2400" b="1" dirty="0"/>
          </a:p>
        </p:txBody>
      </p:sp>
      <p:sp>
        <p:nvSpPr>
          <p:cNvPr id="52" name="TextBox 51"/>
          <p:cNvSpPr txBox="1"/>
          <p:nvPr/>
        </p:nvSpPr>
        <p:spPr>
          <a:xfrm>
            <a:off x="6707743" y="3443283"/>
            <a:ext cx="656970" cy="461665"/>
          </a:xfrm>
          <a:prstGeom prst="rect">
            <a:avLst/>
          </a:prstGeom>
          <a:noFill/>
        </p:spPr>
        <p:txBody>
          <a:bodyPr wrap="square" rtlCol="0">
            <a:spAutoFit/>
          </a:bodyPr>
          <a:lstStyle/>
          <a:p>
            <a:pPr algn="ctr"/>
            <a:r>
              <a:rPr lang="de-DE" sz="2400" b="1" dirty="0" smtClean="0"/>
              <a:t>C</a:t>
            </a:r>
            <a:endParaRPr lang="de-DE" sz="2400" b="1" dirty="0"/>
          </a:p>
        </p:txBody>
      </p:sp>
      <p:sp>
        <p:nvSpPr>
          <p:cNvPr id="53" name="TextBox 52"/>
          <p:cNvSpPr txBox="1"/>
          <p:nvPr/>
        </p:nvSpPr>
        <p:spPr>
          <a:xfrm>
            <a:off x="6476866" y="5436316"/>
            <a:ext cx="1047364" cy="461665"/>
          </a:xfrm>
          <a:prstGeom prst="rect">
            <a:avLst/>
          </a:prstGeom>
          <a:noFill/>
          <a:ln w="25400">
            <a:solidFill>
              <a:schemeClr val="tx1"/>
            </a:solidFill>
            <a:prstDash val="sysDash"/>
          </a:ln>
        </p:spPr>
        <p:txBody>
          <a:bodyPr wrap="square" rtlCol="0">
            <a:spAutoFit/>
          </a:bodyPr>
          <a:lstStyle/>
          <a:p>
            <a:pPr algn="ctr"/>
            <a:r>
              <a:rPr lang="de-DE" sz="1200" b="1" dirty="0" smtClean="0"/>
              <a:t>mMRC 0-1</a:t>
            </a:r>
          </a:p>
          <a:p>
            <a:pPr algn="ctr"/>
            <a:r>
              <a:rPr lang="de-DE" sz="1200" b="1" dirty="0" smtClean="0"/>
              <a:t>CAT &lt; 10</a:t>
            </a:r>
            <a:endParaRPr lang="de-DE" sz="1200" b="1" dirty="0"/>
          </a:p>
        </p:txBody>
      </p:sp>
      <p:sp>
        <p:nvSpPr>
          <p:cNvPr id="54" name="TextBox 53"/>
          <p:cNvSpPr txBox="1"/>
          <p:nvPr/>
        </p:nvSpPr>
        <p:spPr>
          <a:xfrm>
            <a:off x="7607602" y="5436316"/>
            <a:ext cx="1066415" cy="461665"/>
          </a:xfrm>
          <a:prstGeom prst="rect">
            <a:avLst/>
          </a:prstGeom>
          <a:noFill/>
          <a:ln w="25400">
            <a:solidFill>
              <a:schemeClr val="tx1"/>
            </a:solidFill>
            <a:prstDash val="sysDash"/>
          </a:ln>
        </p:spPr>
        <p:txBody>
          <a:bodyPr wrap="square" rtlCol="0">
            <a:spAutoFit/>
          </a:bodyPr>
          <a:lstStyle/>
          <a:p>
            <a:pPr algn="ctr"/>
            <a:r>
              <a:rPr lang="de-DE" sz="1200" b="1" dirty="0" smtClean="0"/>
              <a:t>mMRC ≥ 2</a:t>
            </a:r>
          </a:p>
          <a:p>
            <a:pPr algn="ctr"/>
            <a:r>
              <a:rPr lang="de-DE" sz="1200" b="1" dirty="0" smtClean="0"/>
              <a:t>CAT ≥ 10</a:t>
            </a:r>
            <a:endParaRPr lang="de-DE" sz="1200" b="1" dirty="0"/>
          </a:p>
        </p:txBody>
      </p:sp>
      <p:sp>
        <p:nvSpPr>
          <p:cNvPr id="40" name="TextBox 39"/>
          <p:cNvSpPr txBox="1"/>
          <p:nvPr/>
        </p:nvSpPr>
        <p:spPr>
          <a:xfrm>
            <a:off x="6498286" y="5960313"/>
            <a:ext cx="2164901" cy="276999"/>
          </a:xfrm>
          <a:prstGeom prst="rect">
            <a:avLst/>
          </a:prstGeom>
          <a:noFill/>
        </p:spPr>
        <p:txBody>
          <a:bodyPr wrap="square" rtlCol="0">
            <a:spAutoFit/>
          </a:bodyPr>
          <a:lstStyle/>
          <a:p>
            <a:pPr algn="ctr"/>
            <a:r>
              <a:rPr lang="de-DE" sz="1200" b="1" dirty="0" smtClean="0"/>
              <a:t>Symptome</a:t>
            </a:r>
            <a:endParaRPr lang="de-DE" sz="1100" dirty="0"/>
          </a:p>
        </p:txBody>
      </p:sp>
      <p:sp>
        <p:nvSpPr>
          <p:cNvPr id="41" name="TextBox 40"/>
          <p:cNvSpPr txBox="1"/>
          <p:nvPr/>
        </p:nvSpPr>
        <p:spPr>
          <a:xfrm>
            <a:off x="4809796" y="2688383"/>
            <a:ext cx="1346380" cy="461665"/>
          </a:xfrm>
          <a:prstGeom prst="rect">
            <a:avLst/>
          </a:prstGeom>
          <a:noFill/>
        </p:spPr>
        <p:txBody>
          <a:bodyPr wrap="square" rtlCol="0">
            <a:spAutoFit/>
          </a:bodyPr>
          <a:lstStyle/>
          <a:p>
            <a:pPr algn="ctr"/>
            <a:r>
              <a:rPr lang="de-DE" sz="1200" b="1" dirty="0" smtClean="0"/>
              <a:t>Exazerbations-</a:t>
            </a:r>
            <a:br>
              <a:rPr lang="de-DE" sz="1200" b="1" dirty="0" smtClean="0"/>
            </a:br>
            <a:r>
              <a:rPr lang="de-DE" sz="1200" b="1" dirty="0" smtClean="0"/>
              <a:t>historie</a:t>
            </a:r>
            <a:endParaRPr lang="de-DE" sz="1100" b="1" dirty="0"/>
          </a:p>
        </p:txBody>
      </p:sp>
      <p:sp>
        <p:nvSpPr>
          <p:cNvPr id="42" name="Rectangle 4"/>
          <p:cNvSpPr>
            <a:spLocks noChangeArrowheads="1"/>
          </p:cNvSpPr>
          <p:nvPr/>
        </p:nvSpPr>
        <p:spPr bwMode="auto">
          <a:xfrm>
            <a:off x="5014208" y="6533556"/>
            <a:ext cx="4022568"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altLang="en-US" sz="1000" dirty="0" smtClean="0">
                <a:solidFill>
                  <a:schemeClr val="tx1"/>
                </a:solidFill>
              </a:rPr>
              <a:t>GOLD Report 2017, www.goldcopd.org (letzter Zugriff  23.1.17)</a:t>
            </a:r>
            <a:endParaRPr lang="de-DE" altLang="en-US" sz="1000" dirty="0">
              <a:solidFill>
                <a:schemeClr val="tx1"/>
              </a:solidFill>
            </a:endParaRPr>
          </a:p>
        </p:txBody>
      </p:sp>
      <p:sp>
        <p:nvSpPr>
          <p:cNvPr id="45"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15</a:t>
            </a:fld>
            <a:endParaRPr lang="de-DE" sz="900" dirty="0"/>
          </a:p>
        </p:txBody>
      </p:sp>
      <p:sp>
        <p:nvSpPr>
          <p:cNvPr id="2" name="Title 1"/>
          <p:cNvSpPr>
            <a:spLocks noGrp="1"/>
          </p:cNvSpPr>
          <p:nvPr>
            <p:ph type="title"/>
          </p:nvPr>
        </p:nvSpPr>
        <p:spPr/>
        <p:txBody>
          <a:bodyPr>
            <a:normAutofit/>
          </a:bodyPr>
          <a:lstStyle/>
          <a:p>
            <a:r>
              <a:rPr lang="de-DE" dirty="0" smtClean="0">
                <a:solidFill>
                  <a:schemeClr val="accent1"/>
                </a:solidFill>
              </a:rPr>
              <a:t>Das präzisierte ABCD Bewertungssystem</a:t>
            </a:r>
            <a:br>
              <a:rPr lang="de-DE" dirty="0" smtClean="0">
                <a:solidFill>
                  <a:schemeClr val="accent1"/>
                </a:solidFill>
              </a:rPr>
            </a:br>
            <a:r>
              <a:rPr lang="de-DE" sz="2200" dirty="0" smtClean="0">
                <a:solidFill>
                  <a:schemeClr val="tx1"/>
                </a:solidFill>
              </a:rPr>
              <a:t>GOLD 2017</a:t>
            </a:r>
            <a:endParaRPr lang="de-DE" sz="22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3663761"/>
              </p:ext>
            </p:extLst>
          </p:nvPr>
        </p:nvGraphicFramePr>
        <p:xfrm>
          <a:off x="2555776" y="3162589"/>
          <a:ext cx="1872208" cy="1584960"/>
        </p:xfrm>
        <a:graphic>
          <a:graphicData uri="http://schemas.openxmlformats.org/drawingml/2006/table">
            <a:tbl>
              <a:tblPr firstRow="1" bandRow="1">
                <a:tableStyleId>{2D5ABB26-0587-4C30-8999-92F81FD0307C}</a:tableStyleId>
              </a:tblPr>
              <a:tblGrid>
                <a:gridCol w="792088"/>
                <a:gridCol w="1080120"/>
              </a:tblGrid>
              <a:tr h="398054">
                <a:tc>
                  <a:txBody>
                    <a:bodyPr/>
                    <a:lstStyle/>
                    <a:p>
                      <a:endParaRPr lang="en-GB" b="1" noProof="0" dirty="0"/>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GB" sz="1400" b="1" noProof="0" dirty="0" smtClean="0"/>
                        <a:t>FEV</a:t>
                      </a:r>
                      <a:r>
                        <a:rPr lang="en-GB" sz="1400" b="1" baseline="-25000" noProof="0" dirty="0" smtClean="0"/>
                        <a:t>1</a:t>
                      </a:r>
                      <a:r>
                        <a:rPr lang="en-GB" sz="1400" b="1" noProof="0" dirty="0" smtClean="0"/>
                        <a:t> </a:t>
                      </a:r>
                      <a:r>
                        <a:rPr lang="en-GB" noProof="0" dirty="0" smtClean="0"/>
                        <a:t/>
                      </a:r>
                      <a:br>
                        <a:rPr lang="en-GB" noProof="0" dirty="0" smtClean="0"/>
                      </a:br>
                      <a:r>
                        <a:rPr lang="en-GB" noProof="0" dirty="0" smtClean="0"/>
                        <a:t>(%</a:t>
                      </a:r>
                      <a:r>
                        <a:rPr lang="en-GB" baseline="0" noProof="0" dirty="0" smtClean="0"/>
                        <a:t> Soll)</a:t>
                      </a:r>
                      <a:endParaRPr lang="en-GB" noProof="0" dirty="0"/>
                    </a:p>
                  </a:txBody>
                  <a:tcPr marL="36000" marR="3600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23905">
                <a:tc>
                  <a:txBody>
                    <a:bodyPr/>
                    <a:lstStyle/>
                    <a:p>
                      <a:pPr algn="ctr"/>
                      <a:r>
                        <a:rPr lang="en-GB" b="1" noProof="0" dirty="0" smtClean="0"/>
                        <a:t>GOLD 1</a:t>
                      </a:r>
                      <a:endParaRPr lang="en-GB" b="1" noProof="0" dirty="0"/>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 80</a:t>
                      </a:r>
                      <a:endParaRPr lang="en-GB" noProof="0"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905">
                <a:tc>
                  <a:txBody>
                    <a:bodyPr/>
                    <a:lstStyle/>
                    <a:p>
                      <a:pPr algn="ctr"/>
                      <a:r>
                        <a:rPr lang="en-GB" b="1" noProof="0" dirty="0" smtClean="0"/>
                        <a:t>GOLD 2</a:t>
                      </a:r>
                      <a:endParaRPr lang="en-GB" b="1" noProof="0" dirty="0"/>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50-79</a:t>
                      </a:r>
                      <a:endParaRPr lang="en-GB" noProof="0"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905">
                <a:tc>
                  <a:txBody>
                    <a:bodyPr/>
                    <a:lstStyle/>
                    <a:p>
                      <a:pPr algn="ctr"/>
                      <a:r>
                        <a:rPr lang="en-GB" b="1" noProof="0" dirty="0" smtClean="0"/>
                        <a:t>GOLD 3</a:t>
                      </a:r>
                      <a:endParaRPr lang="en-GB" b="1" noProof="0" dirty="0"/>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30-49</a:t>
                      </a:r>
                      <a:endParaRPr lang="en-GB" noProof="0"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905">
                <a:tc>
                  <a:txBody>
                    <a:bodyPr/>
                    <a:lstStyle/>
                    <a:p>
                      <a:pPr algn="ctr"/>
                      <a:r>
                        <a:rPr lang="en-GB" b="1" noProof="0" dirty="0" smtClean="0"/>
                        <a:t>GOLD 4</a:t>
                      </a:r>
                      <a:endParaRPr lang="en-GB" b="1" noProof="0" dirty="0"/>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&lt; 30</a:t>
                      </a:r>
                      <a:endParaRPr lang="en-GB" noProof="0"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5"/>
          <p:cNvSpPr/>
          <p:nvPr/>
        </p:nvSpPr>
        <p:spPr>
          <a:xfrm>
            <a:off x="467544" y="3161676"/>
            <a:ext cx="1573684" cy="62736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tIns="46800" rIns="54000" rtlCol="0" anchor="ctr"/>
          <a:lstStyle/>
          <a:p>
            <a:pPr algn="ctr"/>
            <a:r>
              <a:rPr lang="de-DE" sz="1200" dirty="0" smtClean="0">
                <a:solidFill>
                  <a:schemeClr val="tx1"/>
                </a:solidFill>
              </a:rPr>
              <a:t>Post-</a:t>
            </a:r>
            <a:br>
              <a:rPr lang="de-DE" sz="1200" dirty="0" smtClean="0">
                <a:solidFill>
                  <a:schemeClr val="tx1"/>
                </a:solidFill>
              </a:rPr>
            </a:br>
            <a:r>
              <a:rPr lang="de-DE" sz="1200" dirty="0" smtClean="0">
                <a:solidFill>
                  <a:schemeClr val="tx1"/>
                </a:solidFill>
              </a:rPr>
              <a:t>bronchodilatatorisch FEV</a:t>
            </a:r>
            <a:r>
              <a:rPr lang="de-DE" sz="1200" baseline="-25000" dirty="0" smtClean="0">
                <a:solidFill>
                  <a:schemeClr val="tx1"/>
                </a:solidFill>
              </a:rPr>
              <a:t>1</a:t>
            </a:r>
            <a:r>
              <a:rPr lang="de-DE" sz="1200" dirty="0" smtClean="0">
                <a:solidFill>
                  <a:schemeClr val="tx1"/>
                </a:solidFill>
              </a:rPr>
              <a:t>/FVC &lt; 0,7</a:t>
            </a:r>
            <a:endParaRPr lang="de-DE" sz="1200" dirty="0">
              <a:solidFill>
                <a:schemeClr val="tx1"/>
              </a:solidFill>
            </a:endParaRPr>
          </a:p>
        </p:txBody>
      </p:sp>
      <p:sp>
        <p:nvSpPr>
          <p:cNvPr id="55" name="Rectangle 54"/>
          <p:cNvSpPr/>
          <p:nvPr/>
        </p:nvSpPr>
        <p:spPr>
          <a:xfrm>
            <a:off x="467544" y="1844904"/>
            <a:ext cx="1573684" cy="72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s</a:t>
            </a:r>
            <a:r>
              <a:rPr lang="de-DE" sz="1200" dirty="0" smtClean="0">
                <a:solidFill>
                  <a:schemeClr val="tx1"/>
                </a:solidFill>
              </a:rPr>
              <a:t>pirometrisch bestätigte </a:t>
            </a:r>
            <a:br>
              <a:rPr lang="de-DE" sz="1200" dirty="0" smtClean="0">
                <a:solidFill>
                  <a:schemeClr val="tx1"/>
                </a:solidFill>
              </a:rPr>
            </a:br>
            <a:r>
              <a:rPr lang="de-DE" sz="1200" dirty="0" smtClean="0">
                <a:solidFill>
                  <a:schemeClr val="tx1"/>
                </a:solidFill>
              </a:rPr>
              <a:t>Diagnose</a:t>
            </a:r>
            <a:endParaRPr lang="de-DE" sz="1200" dirty="0">
              <a:solidFill>
                <a:schemeClr val="tx1"/>
              </a:solidFill>
            </a:endParaRPr>
          </a:p>
        </p:txBody>
      </p:sp>
      <p:sp>
        <p:nvSpPr>
          <p:cNvPr id="58" name="Rectangle 57"/>
          <p:cNvSpPr/>
          <p:nvPr/>
        </p:nvSpPr>
        <p:spPr>
          <a:xfrm>
            <a:off x="2705038" y="1844904"/>
            <a:ext cx="1573684" cy="72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Bewertung der Atemflusslimitierung</a:t>
            </a:r>
            <a:endParaRPr lang="de-DE" sz="1200" dirty="0">
              <a:solidFill>
                <a:schemeClr val="tx1"/>
              </a:solidFill>
            </a:endParaRPr>
          </a:p>
        </p:txBody>
      </p:sp>
      <p:sp>
        <p:nvSpPr>
          <p:cNvPr id="79" name="Rectangle 78"/>
          <p:cNvSpPr/>
          <p:nvPr/>
        </p:nvSpPr>
        <p:spPr>
          <a:xfrm>
            <a:off x="6886748" y="1844904"/>
            <a:ext cx="1573684" cy="72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Bewertung von Symptomen/</a:t>
            </a:r>
            <a:br>
              <a:rPr lang="de-DE" sz="1200" dirty="0" smtClean="0">
                <a:solidFill>
                  <a:schemeClr val="tx1"/>
                </a:solidFill>
              </a:rPr>
            </a:br>
            <a:r>
              <a:rPr lang="de-DE" sz="1200" dirty="0" smtClean="0">
                <a:solidFill>
                  <a:schemeClr val="tx1"/>
                </a:solidFill>
              </a:rPr>
              <a:t>Exazerbationsrisiko</a:t>
            </a:r>
            <a:endParaRPr lang="de-DE" sz="1200" dirty="0">
              <a:solidFill>
                <a:schemeClr val="tx1"/>
              </a:solidFill>
            </a:endParaRPr>
          </a:p>
        </p:txBody>
      </p:sp>
      <p:sp>
        <p:nvSpPr>
          <p:cNvPr id="7" name="Right Arrow 6"/>
          <p:cNvSpPr/>
          <p:nvPr/>
        </p:nvSpPr>
        <p:spPr>
          <a:xfrm>
            <a:off x="2167272" y="2060888"/>
            <a:ext cx="432048" cy="28803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0" name="Right Arrow 79"/>
          <p:cNvSpPr/>
          <p:nvPr/>
        </p:nvSpPr>
        <p:spPr>
          <a:xfrm>
            <a:off x="5211855" y="2060888"/>
            <a:ext cx="432048" cy="28803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879383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6567" y="6440962"/>
            <a:ext cx="4771295" cy="338554"/>
          </a:xfrm>
          <a:prstGeom prst="rect">
            <a:avLst/>
          </a:prstGeom>
          <a:noFill/>
        </p:spPr>
        <p:txBody>
          <a:bodyPr wrap="square" rtlCol="0">
            <a:spAutoFit/>
          </a:bodyPr>
          <a:lstStyle/>
          <a:p>
            <a:r>
              <a:rPr lang="de-DE" sz="800" b="0" i="0" dirty="0" smtClean="0">
                <a:solidFill>
                  <a:srgbClr val="000000"/>
                </a:solidFill>
              </a:rPr>
              <a:t>GOLD: Globale Initiative für chronisch obstruktive Lungenerkrankung, LABA: langwirksamer β2-Agonist, LABD: langwirksamer Bronchodilatator, LAMA: langwirksames Anticholinergikum</a:t>
            </a:r>
          </a:p>
        </p:txBody>
      </p:sp>
      <p:sp>
        <p:nvSpPr>
          <p:cNvPr id="54"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16</a:t>
            </a:fld>
            <a:endParaRPr lang="de-DE" sz="900" dirty="0"/>
          </a:p>
        </p:txBody>
      </p:sp>
      <p:sp>
        <p:nvSpPr>
          <p:cNvPr id="2" name="Title 1"/>
          <p:cNvSpPr>
            <a:spLocks noGrp="1"/>
          </p:cNvSpPr>
          <p:nvPr>
            <p:ph type="title"/>
          </p:nvPr>
        </p:nvSpPr>
        <p:spPr/>
        <p:txBody>
          <a:bodyPr>
            <a:normAutofit/>
          </a:bodyPr>
          <a:lstStyle/>
          <a:p>
            <a:r>
              <a:rPr lang="de-DE" b="0" i="0" dirty="0" smtClean="0">
                <a:solidFill>
                  <a:srgbClr val="0460A9"/>
                </a:solidFill>
              </a:rPr>
              <a:t>Einsatz von Bronchodilatatoren</a:t>
            </a:r>
            <a:br>
              <a:rPr lang="de-DE" b="0" i="0" dirty="0" smtClean="0">
                <a:solidFill>
                  <a:srgbClr val="0460A9"/>
                </a:solidFill>
              </a:rPr>
            </a:br>
            <a:r>
              <a:rPr lang="de-DE" sz="2200" b="0" i="0" spc="-40" dirty="0" smtClean="0">
                <a:solidFill>
                  <a:schemeClr val="tx1"/>
                </a:solidFill>
              </a:rPr>
              <a:t>Kernpunkte</a:t>
            </a:r>
            <a:endParaRPr lang="en" sz="2200" spc="-40" dirty="0" smtClean="0">
              <a:solidFill>
                <a:schemeClr val="tx1"/>
              </a:solidFill>
            </a:endParaRPr>
          </a:p>
        </p:txBody>
      </p:sp>
      <p:sp>
        <p:nvSpPr>
          <p:cNvPr id="3" name="Content Placeholder 2"/>
          <p:cNvSpPr>
            <a:spLocks noGrp="1"/>
          </p:cNvSpPr>
          <p:nvPr>
            <p:ph idx="1"/>
          </p:nvPr>
        </p:nvSpPr>
        <p:spPr/>
        <p:txBody>
          <a:bodyPr>
            <a:normAutofit/>
          </a:bodyPr>
          <a:lstStyle/>
          <a:p>
            <a:pPr marL="265113" indent="-265113">
              <a:spcBef>
                <a:spcPts val="0"/>
              </a:spcBef>
              <a:spcAft>
                <a:spcPts val="1200"/>
              </a:spcAft>
              <a:buFont typeface="Wingdings" panose="05000000000000000000" pitchFamily="2" charset="2"/>
              <a:buChar char="§"/>
              <a:tabLst>
                <a:tab pos="265113" algn="l"/>
                <a:tab pos="3998913" algn="r"/>
                <a:tab pos="8229600" algn="r"/>
              </a:tabLst>
            </a:pPr>
            <a:r>
              <a:rPr lang="de-DE" sz="1400" b="0" i="0" dirty="0" smtClean="0">
                <a:solidFill>
                  <a:srgbClr val="000000"/>
                </a:solidFill>
              </a:rPr>
              <a:t>LABAs und LAMAs werden gegenüber kurz wirksamen Wirkstoffen bevorzugt, mit Ausnahme von Patienten mit nur gelegentlicher Atemnot </a:t>
            </a:r>
            <a:r>
              <a:rPr lang="de-DE" sz="1400" b="1" i="0" dirty="0" smtClean="0">
                <a:solidFill>
                  <a:srgbClr val="000000"/>
                </a:solidFill>
              </a:rPr>
              <a:t>(Evidenzgrad A)</a:t>
            </a:r>
          </a:p>
          <a:p>
            <a:pPr marL="265113" indent="-265113">
              <a:spcBef>
                <a:spcPts val="0"/>
              </a:spcBef>
              <a:spcAft>
                <a:spcPts val="1200"/>
              </a:spcAft>
              <a:buFont typeface="Wingdings" panose="05000000000000000000" pitchFamily="2" charset="2"/>
              <a:buChar char="§"/>
              <a:tabLst>
                <a:tab pos="265113" algn="l"/>
                <a:tab pos="3998913" algn="r"/>
                <a:tab pos="8229600" algn="r"/>
              </a:tabLst>
            </a:pPr>
            <a:r>
              <a:rPr lang="de-DE" sz="1400" b="0" i="0" dirty="0" smtClean="0">
                <a:solidFill>
                  <a:srgbClr val="000000"/>
                </a:solidFill>
              </a:rPr>
              <a:t>Die Patienten können zunächst eine Monotherapie mit einem langwirksamen Bronchodilatator erhalten oder eine duale Therapie mit langwirksamen Bronchodilatatoren. Bei Patienten mit anhaltender Dyspnoe (Atemnot) bei der Therapie mit einem Bronchodilatator kann auf zwei Bronchodilatatoren eskaliert werden </a:t>
            </a:r>
            <a:r>
              <a:rPr lang="de-DE" sz="1400" b="1" i="0" dirty="0" smtClean="0">
                <a:solidFill>
                  <a:srgbClr val="000000"/>
                </a:solidFill>
              </a:rPr>
              <a:t>(Evidenzgrad A) </a:t>
            </a:r>
          </a:p>
          <a:p>
            <a:pPr marL="265113" indent="-265113">
              <a:spcBef>
                <a:spcPts val="0"/>
              </a:spcBef>
              <a:spcAft>
                <a:spcPts val="1200"/>
              </a:spcAft>
              <a:buFont typeface="Wingdings" panose="05000000000000000000" pitchFamily="2" charset="2"/>
              <a:buChar char="§"/>
              <a:tabLst>
                <a:tab pos="265113" algn="l"/>
                <a:tab pos="3998913" algn="r"/>
                <a:tab pos="8229600" algn="r"/>
              </a:tabLst>
            </a:pPr>
            <a:r>
              <a:rPr lang="de-DE" sz="1400" b="0" i="0" dirty="0" smtClean="0">
                <a:solidFill>
                  <a:srgbClr val="000000"/>
                </a:solidFill>
              </a:rPr>
              <a:t>Inhalative Bronchodilatatoren werden gegenüber oralen Bronchodilatatoren bevorzugt empfohlen </a:t>
            </a:r>
            <a:r>
              <a:rPr lang="de-DE" sz="1400" b="1" i="0" dirty="0" smtClean="0">
                <a:solidFill>
                  <a:srgbClr val="000000"/>
                </a:solidFill>
              </a:rPr>
              <a:t>(Evidenzgrad A)</a:t>
            </a:r>
          </a:p>
          <a:p>
            <a:pPr marL="265113" indent="-265113">
              <a:spcBef>
                <a:spcPts val="0"/>
              </a:spcBef>
              <a:spcAft>
                <a:spcPts val="1200"/>
              </a:spcAft>
              <a:buFont typeface="Wingdings" panose="05000000000000000000" pitchFamily="2" charset="2"/>
              <a:buChar char="§"/>
              <a:tabLst>
                <a:tab pos="265113" algn="l"/>
                <a:tab pos="3998913" algn="r"/>
                <a:tab pos="8229600" algn="r"/>
              </a:tabLst>
            </a:pPr>
            <a:r>
              <a:rPr lang="de-DE" sz="1400" b="0" i="0" dirty="0" smtClean="0">
                <a:solidFill>
                  <a:srgbClr val="000000"/>
                </a:solidFill>
              </a:rPr>
              <a:t>Theophyllin wird nicht empfohlen, es sei denn, eine andere Langzeitbehandlung mit Bronchodilatatoren ist nicht verfügbar oder nicht finanzierbar </a:t>
            </a:r>
            <a:r>
              <a:rPr lang="de-DE" sz="1400" b="1" i="0" dirty="0" smtClean="0">
                <a:solidFill>
                  <a:srgbClr val="000000"/>
                </a:solidFill>
              </a:rPr>
              <a:t>(Evidenzgrad B)</a:t>
            </a:r>
          </a:p>
        </p:txBody>
      </p:sp>
      <p:sp>
        <p:nvSpPr>
          <p:cNvPr id="7" name="Rectangle 4"/>
          <p:cNvSpPr>
            <a:spLocks noChangeArrowheads="1"/>
          </p:cNvSpPr>
          <p:nvPr/>
        </p:nvSpPr>
        <p:spPr bwMode="auto">
          <a:xfrm>
            <a:off x="6228185" y="6535504"/>
            <a:ext cx="2798430"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3747307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17</a:t>
            </a:fld>
            <a:endParaRPr lang="de-DE" sz="900" dirty="0"/>
          </a:p>
        </p:txBody>
      </p:sp>
      <p:sp>
        <p:nvSpPr>
          <p:cNvPr id="2" name="Title 1"/>
          <p:cNvSpPr>
            <a:spLocks noGrp="1"/>
          </p:cNvSpPr>
          <p:nvPr>
            <p:ph type="title"/>
          </p:nvPr>
        </p:nvSpPr>
        <p:spPr/>
        <p:txBody>
          <a:bodyPr>
            <a:normAutofit/>
          </a:bodyPr>
          <a:lstStyle/>
          <a:p>
            <a:r>
              <a:rPr lang="de-DE" sz="2600" b="0" i="0" dirty="0" smtClean="0">
                <a:solidFill>
                  <a:srgbClr val="0460A9"/>
                </a:solidFill>
              </a:rPr>
              <a:t>Bronchodilatation bei stabiler COPD</a:t>
            </a:r>
            <a:br>
              <a:rPr lang="de-DE" sz="2600" b="0" i="0" dirty="0" smtClean="0">
                <a:solidFill>
                  <a:srgbClr val="0460A9"/>
                </a:solidFill>
              </a:rPr>
            </a:br>
            <a:r>
              <a:rPr lang="de-DE" sz="2200" b="0" i="0" dirty="0" smtClean="0">
                <a:solidFill>
                  <a:schemeClr val="tx1"/>
                </a:solidFill>
              </a:rPr>
              <a:t>Therapie</a:t>
            </a:r>
          </a:p>
        </p:txBody>
      </p:sp>
      <p:sp>
        <p:nvSpPr>
          <p:cNvPr id="3" name="Content Placeholder 2"/>
          <p:cNvSpPr>
            <a:spLocks noGrp="1"/>
          </p:cNvSpPr>
          <p:nvPr>
            <p:ph idx="1"/>
          </p:nvPr>
        </p:nvSpPr>
        <p:spPr/>
        <p:txBody>
          <a:bodyPr>
            <a:normAutofit fontScale="85000" lnSpcReduction="10000"/>
          </a:bodyPr>
          <a:lstStyle/>
          <a:p>
            <a:pPr marL="265113" indent="-265113">
              <a:lnSpc>
                <a:spcPct val="110000"/>
              </a:lnSpc>
              <a:spcBef>
                <a:spcPts val="0"/>
              </a:spcBef>
              <a:spcAft>
                <a:spcPts val="600"/>
              </a:spcAft>
              <a:buFont typeface="Wingdings" panose="05000000000000000000" pitchFamily="2" charset="2"/>
              <a:buChar char="§"/>
              <a:tabLst>
                <a:tab pos="265113" algn="l"/>
                <a:tab pos="3998913" algn="r"/>
                <a:tab pos="8229600" algn="r"/>
              </a:tabLst>
            </a:pPr>
            <a:r>
              <a:rPr lang="de-DE" sz="1600" b="0" i="0" dirty="0" smtClean="0">
                <a:solidFill>
                  <a:srgbClr val="000000"/>
                </a:solidFill>
              </a:rPr>
              <a:t>Inhalative Bronchodilatatoren bei COPD sind für das Symptommanagement von zentraler Bedeutung und werden typischerweise regelmäßig verabreicht, um Symptomen vorzubeugen oder diese zu lindern </a:t>
            </a:r>
            <a:r>
              <a:rPr lang="de-DE" sz="1600" b="1" i="0" dirty="0" smtClean="0">
                <a:solidFill>
                  <a:srgbClr val="000000"/>
                </a:solidFill>
              </a:rPr>
              <a:t>(Evidenzgrad A)</a:t>
            </a:r>
            <a:r>
              <a:rPr lang="de-DE" sz="1600" i="0" dirty="0" smtClean="0">
                <a:solidFill>
                  <a:srgbClr val="000000"/>
                </a:solidFill>
              </a:rPr>
              <a:t>.</a:t>
            </a:r>
          </a:p>
          <a:p>
            <a:pPr marL="265113" indent="-265113">
              <a:lnSpc>
                <a:spcPct val="110000"/>
              </a:lnSpc>
              <a:spcBef>
                <a:spcPts val="0"/>
              </a:spcBef>
              <a:spcAft>
                <a:spcPts val="600"/>
              </a:spcAft>
              <a:buFont typeface="Wingdings" panose="05000000000000000000" pitchFamily="2" charset="2"/>
              <a:buChar char="§"/>
              <a:tabLst>
                <a:tab pos="265113" algn="l"/>
                <a:tab pos="3998913" algn="r"/>
                <a:tab pos="8229600" algn="r"/>
              </a:tabLst>
            </a:pPr>
            <a:r>
              <a:rPr lang="de-DE" sz="1600" b="0" i="0" dirty="0" smtClean="0">
                <a:solidFill>
                  <a:srgbClr val="000000"/>
                </a:solidFill>
              </a:rPr>
              <a:t>Regelmäßige Anwendung und Bedarfsmedikation mit SABA oder SAMA verbessert die FEV</a:t>
            </a:r>
            <a:r>
              <a:rPr lang="de-DE" sz="1600" b="0" i="0" baseline="-25000" dirty="0" smtClean="0">
                <a:solidFill>
                  <a:srgbClr val="000000"/>
                </a:solidFill>
              </a:rPr>
              <a:t>1</a:t>
            </a:r>
            <a:r>
              <a:rPr lang="de-DE" sz="1600" b="0" i="0" dirty="0" smtClean="0">
                <a:solidFill>
                  <a:srgbClr val="000000"/>
                </a:solidFill>
              </a:rPr>
              <a:t> und die Symptome </a:t>
            </a:r>
            <a:r>
              <a:rPr lang="de-DE" sz="1600" b="1" i="0" dirty="0" smtClean="0">
                <a:solidFill>
                  <a:srgbClr val="000000"/>
                </a:solidFill>
              </a:rPr>
              <a:t>(Evidenzgrad A)</a:t>
            </a:r>
            <a:r>
              <a:rPr lang="de-DE" sz="1600" i="0" dirty="0" smtClean="0">
                <a:solidFill>
                  <a:srgbClr val="000000"/>
                </a:solidFill>
              </a:rPr>
              <a:t>.</a:t>
            </a:r>
            <a:endParaRPr lang="de-DE" sz="1600" b="1" i="0" dirty="0" smtClean="0">
              <a:solidFill>
                <a:srgbClr val="000000"/>
              </a:solidFill>
            </a:endParaRPr>
          </a:p>
          <a:p>
            <a:pPr marL="265113" indent="-265113">
              <a:lnSpc>
                <a:spcPct val="110000"/>
              </a:lnSpc>
              <a:spcBef>
                <a:spcPts val="0"/>
              </a:spcBef>
              <a:spcAft>
                <a:spcPts val="600"/>
              </a:spcAft>
              <a:buFont typeface="Wingdings" panose="05000000000000000000" pitchFamily="2" charset="2"/>
              <a:buChar char="§"/>
              <a:tabLst>
                <a:tab pos="265113" algn="l"/>
                <a:tab pos="3998913" algn="r"/>
                <a:tab pos="8229600" algn="r"/>
              </a:tabLst>
            </a:pPr>
            <a:r>
              <a:rPr lang="de-DE" sz="1600" b="0" i="0" dirty="0" smtClean="0">
                <a:solidFill>
                  <a:srgbClr val="000000"/>
                </a:solidFill>
              </a:rPr>
              <a:t>Kombinationen von SABA und SAMA sind der Monotherapie mit einem der beiden Medikamente im Hinblick auf die Verbesserung der FEV</a:t>
            </a:r>
            <a:r>
              <a:rPr lang="de-DE" sz="1600" b="0" i="0" baseline="-25000" dirty="0" smtClean="0">
                <a:solidFill>
                  <a:srgbClr val="000000"/>
                </a:solidFill>
              </a:rPr>
              <a:t>1</a:t>
            </a:r>
            <a:r>
              <a:rPr lang="de-DE" sz="1600" b="0" i="0" dirty="0" smtClean="0">
                <a:solidFill>
                  <a:srgbClr val="000000"/>
                </a:solidFill>
              </a:rPr>
              <a:t> und der Symptome überlegen </a:t>
            </a:r>
            <a:r>
              <a:rPr lang="de-DE" sz="1600" b="1" i="0" dirty="0" smtClean="0">
                <a:solidFill>
                  <a:srgbClr val="000000"/>
                </a:solidFill>
              </a:rPr>
              <a:t>(Evidenzgrad A)</a:t>
            </a:r>
            <a:r>
              <a:rPr lang="de-DE" sz="1600" i="0" dirty="0" smtClean="0">
                <a:solidFill>
                  <a:srgbClr val="000000"/>
                </a:solidFill>
              </a:rPr>
              <a:t>.</a:t>
            </a:r>
            <a:endParaRPr lang="de-DE" sz="1600" b="1" i="0" dirty="0" smtClean="0">
              <a:solidFill>
                <a:srgbClr val="000000"/>
              </a:solidFill>
            </a:endParaRPr>
          </a:p>
          <a:p>
            <a:pPr marL="265113" indent="-265113">
              <a:lnSpc>
                <a:spcPct val="110000"/>
              </a:lnSpc>
              <a:spcBef>
                <a:spcPts val="0"/>
              </a:spcBef>
              <a:spcAft>
                <a:spcPts val="600"/>
              </a:spcAft>
              <a:buFont typeface="Wingdings" panose="05000000000000000000" pitchFamily="2" charset="2"/>
              <a:buChar char="§"/>
              <a:tabLst>
                <a:tab pos="265113" algn="l"/>
                <a:tab pos="3998913" algn="r"/>
                <a:tab pos="8229600" algn="r"/>
              </a:tabLst>
            </a:pPr>
            <a:r>
              <a:rPr lang="de-DE" sz="1600" b="0" i="0" dirty="0" smtClean="0">
                <a:solidFill>
                  <a:srgbClr val="000000"/>
                </a:solidFill>
              </a:rPr>
              <a:t>LABAs und LAMAs verbessern die Lungenfunktion, die Atemnot und den Gesundheitsstatus des Patienten deutlich und senken die Häufigkeit des Auftretens von Exazerbationen </a:t>
            </a:r>
            <a:r>
              <a:rPr lang="de-DE" sz="1600" b="1" i="0" dirty="0" smtClean="0">
                <a:solidFill>
                  <a:srgbClr val="000000"/>
                </a:solidFill>
              </a:rPr>
              <a:t>(Evidenzgrad A)</a:t>
            </a:r>
            <a:r>
              <a:rPr lang="de-DE" sz="1600" i="0" dirty="0" smtClean="0">
                <a:solidFill>
                  <a:srgbClr val="000000"/>
                </a:solidFill>
              </a:rPr>
              <a:t>.</a:t>
            </a:r>
            <a:endParaRPr lang="de-DE" sz="1600" b="1" i="0" dirty="0" smtClean="0">
              <a:solidFill>
                <a:srgbClr val="000000"/>
              </a:solidFill>
            </a:endParaRPr>
          </a:p>
          <a:p>
            <a:pPr marL="265113" indent="-265113">
              <a:lnSpc>
                <a:spcPct val="110000"/>
              </a:lnSpc>
              <a:spcBef>
                <a:spcPts val="0"/>
              </a:spcBef>
              <a:spcAft>
                <a:spcPts val="600"/>
              </a:spcAft>
              <a:buFont typeface="Wingdings" panose="05000000000000000000" pitchFamily="2" charset="2"/>
              <a:buChar char="§"/>
              <a:tabLst>
                <a:tab pos="265113" algn="l"/>
                <a:tab pos="3998913" algn="r"/>
                <a:tab pos="8229600" algn="r"/>
              </a:tabLst>
            </a:pPr>
            <a:r>
              <a:rPr lang="de-DE" sz="1600" b="0" i="0" dirty="0" smtClean="0">
                <a:solidFill>
                  <a:srgbClr val="000000"/>
                </a:solidFill>
              </a:rPr>
              <a:t>LAMAs haben eine größere Wirkung auf die Reduktion von Exazerbationen als LABAs </a:t>
            </a:r>
            <a:r>
              <a:rPr lang="de-DE" sz="1600" b="1" i="0" dirty="0" smtClean="0">
                <a:solidFill>
                  <a:srgbClr val="000000"/>
                </a:solidFill>
              </a:rPr>
              <a:t>(Evidenzgrad A) </a:t>
            </a:r>
            <a:r>
              <a:rPr lang="de-DE" sz="1600" b="0" i="0" dirty="0" smtClean="0">
                <a:solidFill>
                  <a:srgbClr val="000000"/>
                </a:solidFill>
              </a:rPr>
              <a:t> und verringern die Anzahl der Krankenhausaufenthalte </a:t>
            </a:r>
            <a:r>
              <a:rPr lang="de-DE" sz="1600" b="1" i="0" dirty="0" smtClean="0">
                <a:solidFill>
                  <a:srgbClr val="000000"/>
                </a:solidFill>
              </a:rPr>
              <a:t>(Evidenzgrad B)</a:t>
            </a:r>
            <a:r>
              <a:rPr lang="de-DE" sz="1600" i="0" dirty="0" smtClean="0">
                <a:solidFill>
                  <a:srgbClr val="000000"/>
                </a:solidFill>
              </a:rPr>
              <a:t>.</a:t>
            </a:r>
            <a:endParaRPr lang="de-DE" sz="1600" b="1" i="0" dirty="0" smtClean="0">
              <a:solidFill>
                <a:srgbClr val="000000"/>
              </a:solidFill>
            </a:endParaRPr>
          </a:p>
          <a:p>
            <a:pPr marL="265113" indent="-265113">
              <a:lnSpc>
                <a:spcPct val="110000"/>
              </a:lnSpc>
              <a:spcBef>
                <a:spcPts val="0"/>
              </a:spcBef>
              <a:spcAft>
                <a:spcPts val="600"/>
              </a:spcAft>
              <a:buFont typeface="Wingdings" panose="05000000000000000000" pitchFamily="2" charset="2"/>
              <a:buChar char="§"/>
              <a:tabLst>
                <a:tab pos="265113" algn="l"/>
                <a:tab pos="3998913" algn="r"/>
                <a:tab pos="8229600" algn="r"/>
              </a:tabLst>
            </a:pPr>
            <a:r>
              <a:rPr lang="de-DE" sz="1600" b="0" i="0" dirty="0" smtClean="0">
                <a:solidFill>
                  <a:srgbClr val="000000"/>
                </a:solidFill>
              </a:rPr>
              <a:t>Kombinationstherapien mit einem LABA und einem LAMA verbessern die FEV</a:t>
            </a:r>
            <a:r>
              <a:rPr lang="de-DE" sz="1600" b="0" i="0" baseline="-25000" dirty="0" smtClean="0">
                <a:solidFill>
                  <a:srgbClr val="000000"/>
                </a:solidFill>
              </a:rPr>
              <a:t>1</a:t>
            </a:r>
            <a:r>
              <a:rPr lang="de-DE" sz="1600" b="0" i="0" dirty="0" smtClean="0">
                <a:solidFill>
                  <a:srgbClr val="000000"/>
                </a:solidFill>
              </a:rPr>
              <a:t> und verringern die Symptome gegenüber der Monotherapie</a:t>
            </a:r>
            <a:r>
              <a:rPr lang="de-DE" sz="1600" b="1" i="0" dirty="0" smtClean="0">
                <a:solidFill>
                  <a:srgbClr val="000000"/>
                </a:solidFill>
              </a:rPr>
              <a:t> (Evidenzgrad A)</a:t>
            </a:r>
            <a:r>
              <a:rPr lang="de-DE" sz="1600" i="0" dirty="0" smtClean="0">
                <a:solidFill>
                  <a:srgbClr val="000000"/>
                </a:solidFill>
              </a:rPr>
              <a:t>.</a:t>
            </a:r>
            <a:endParaRPr lang="de-DE" sz="1600" b="1" i="0" dirty="0" smtClean="0">
              <a:solidFill>
                <a:srgbClr val="000000"/>
              </a:solidFill>
            </a:endParaRPr>
          </a:p>
          <a:p>
            <a:pPr marL="265113" indent="-265113">
              <a:lnSpc>
                <a:spcPct val="110000"/>
              </a:lnSpc>
              <a:spcBef>
                <a:spcPts val="0"/>
              </a:spcBef>
              <a:spcAft>
                <a:spcPts val="600"/>
              </a:spcAft>
              <a:buFont typeface="Wingdings" panose="05000000000000000000" pitchFamily="2" charset="2"/>
              <a:buChar char="§"/>
              <a:tabLst>
                <a:tab pos="265113" algn="l"/>
                <a:tab pos="3998913" algn="r"/>
                <a:tab pos="8229600" algn="r"/>
              </a:tabLst>
            </a:pPr>
            <a:r>
              <a:rPr lang="de-DE" sz="1600" b="0" i="0" dirty="0" smtClean="0">
                <a:solidFill>
                  <a:srgbClr val="000000"/>
                </a:solidFill>
              </a:rPr>
              <a:t>Kombinationstherapien mit einem LABA und einem LAMA reduzieren die Exazerbationen im Vergleich zur Monotherapie </a:t>
            </a:r>
            <a:r>
              <a:rPr lang="de-DE" sz="1600" b="1" i="0" dirty="0" smtClean="0">
                <a:solidFill>
                  <a:srgbClr val="000000"/>
                </a:solidFill>
              </a:rPr>
              <a:t>(Evidenzgrad B) </a:t>
            </a:r>
            <a:r>
              <a:rPr lang="de-DE" sz="1600" b="0" i="0" dirty="0" smtClean="0">
                <a:solidFill>
                  <a:srgbClr val="000000"/>
                </a:solidFill>
              </a:rPr>
              <a:t>von ICS/LABA </a:t>
            </a:r>
            <a:r>
              <a:rPr lang="de-DE" sz="1600" b="1" i="0" dirty="0" smtClean="0">
                <a:solidFill>
                  <a:srgbClr val="000000"/>
                </a:solidFill>
              </a:rPr>
              <a:t>(Evidenzgrad B)</a:t>
            </a:r>
            <a:r>
              <a:rPr lang="de-DE" sz="1600" i="0" dirty="0" smtClean="0">
                <a:solidFill>
                  <a:srgbClr val="000000"/>
                </a:solidFill>
              </a:rPr>
              <a:t>.</a:t>
            </a:r>
            <a:endParaRPr lang="de-DE" sz="1600" b="1" i="0" dirty="0" smtClean="0">
              <a:solidFill>
                <a:srgbClr val="000000"/>
              </a:solidFill>
            </a:endParaRPr>
          </a:p>
          <a:p>
            <a:pPr marL="265113" indent="-265113">
              <a:lnSpc>
                <a:spcPct val="110000"/>
              </a:lnSpc>
              <a:spcBef>
                <a:spcPts val="0"/>
              </a:spcBef>
              <a:spcAft>
                <a:spcPts val="600"/>
              </a:spcAft>
              <a:buFont typeface="Wingdings" panose="05000000000000000000" pitchFamily="2" charset="2"/>
              <a:buChar char="§"/>
              <a:tabLst>
                <a:tab pos="265113" algn="l"/>
                <a:tab pos="3998913" algn="r"/>
                <a:tab pos="8229600" algn="r"/>
              </a:tabLst>
            </a:pPr>
            <a:r>
              <a:rPr lang="de-DE" sz="1600" b="0" i="0" dirty="0" smtClean="0">
                <a:solidFill>
                  <a:srgbClr val="000000"/>
                </a:solidFill>
              </a:rPr>
              <a:t>Tiotropium verbessert die Wirksamkeit der pulmonalen Rehabilitation durch die Verbesserung der körperlichen Belastbarkeit </a:t>
            </a:r>
            <a:r>
              <a:rPr lang="de-DE" sz="1600" b="1" i="0" dirty="0" smtClean="0">
                <a:solidFill>
                  <a:srgbClr val="000000"/>
                </a:solidFill>
              </a:rPr>
              <a:t>(Evidenzgrad B)</a:t>
            </a:r>
            <a:r>
              <a:rPr lang="de-DE" sz="1600" i="0" dirty="0" smtClean="0">
                <a:solidFill>
                  <a:srgbClr val="000000"/>
                </a:solidFill>
              </a:rPr>
              <a:t>.</a:t>
            </a:r>
            <a:endParaRPr lang="de-DE" sz="1600" b="1" i="0" dirty="0" smtClean="0">
              <a:solidFill>
                <a:srgbClr val="000000"/>
              </a:solidFill>
            </a:endParaRPr>
          </a:p>
          <a:p>
            <a:pPr marL="265113" indent="-265113">
              <a:lnSpc>
                <a:spcPct val="110000"/>
              </a:lnSpc>
              <a:spcBef>
                <a:spcPts val="0"/>
              </a:spcBef>
              <a:spcAft>
                <a:spcPts val="600"/>
              </a:spcAft>
              <a:buFont typeface="Wingdings" panose="05000000000000000000" pitchFamily="2" charset="2"/>
              <a:buChar char="§"/>
              <a:tabLst>
                <a:tab pos="265113" algn="l"/>
                <a:tab pos="3998913" algn="r"/>
                <a:tab pos="8229600" algn="r"/>
              </a:tabLst>
            </a:pPr>
            <a:r>
              <a:rPr lang="de-DE" sz="1600" b="0" i="0" dirty="0" smtClean="0">
                <a:solidFill>
                  <a:srgbClr val="000000"/>
                </a:solidFill>
              </a:rPr>
              <a:t>Theophyllin sorgt für einen geringen bronchodilatatorischen Effekt bei stabiler COPD (Evidenzgrad A) und dies ist mit einem mäßigen symptomatischen Nutzen verbunden </a:t>
            </a:r>
            <a:r>
              <a:rPr lang="de-DE" sz="1600" b="1" i="0" dirty="0" smtClean="0">
                <a:solidFill>
                  <a:srgbClr val="000000"/>
                </a:solidFill>
              </a:rPr>
              <a:t>(Evidenzgrad B)</a:t>
            </a:r>
            <a:r>
              <a:rPr lang="de-DE" sz="1600" i="0" dirty="0" smtClean="0">
                <a:solidFill>
                  <a:srgbClr val="000000"/>
                </a:solidFill>
              </a:rPr>
              <a:t>.</a:t>
            </a:r>
            <a:endParaRPr lang="de-DE" sz="1600" b="1" i="0" dirty="0" smtClean="0">
              <a:solidFill>
                <a:srgbClr val="000000"/>
              </a:solidFill>
            </a:endParaRPr>
          </a:p>
        </p:txBody>
      </p:sp>
      <p:sp>
        <p:nvSpPr>
          <p:cNvPr id="7" name="TextBox 6"/>
          <p:cNvSpPr txBox="1"/>
          <p:nvPr/>
        </p:nvSpPr>
        <p:spPr>
          <a:xfrm>
            <a:off x="331712" y="6329198"/>
            <a:ext cx="5546592" cy="461665"/>
          </a:xfrm>
          <a:prstGeom prst="rect">
            <a:avLst/>
          </a:prstGeom>
          <a:noFill/>
        </p:spPr>
        <p:txBody>
          <a:bodyPr wrap="square" rtlCol="0">
            <a:spAutoFit/>
          </a:bodyPr>
          <a:lstStyle/>
          <a:p>
            <a:r>
              <a:rPr lang="de-DE" sz="800" b="0" i="0" dirty="0" smtClean="0">
                <a:solidFill>
                  <a:srgbClr val="000000"/>
                </a:solidFill>
              </a:rPr>
              <a:t>COPD: Chronisch obstruktive Lungenerkrankung, GOLD: Globale Initiative für chronisch obstruktive Lungenerkrankung, FEV</a:t>
            </a:r>
            <a:r>
              <a:rPr lang="de-DE" sz="800" b="0" i="0" baseline="-25000" dirty="0" smtClean="0">
                <a:solidFill>
                  <a:srgbClr val="000000"/>
                </a:solidFill>
              </a:rPr>
              <a:t>1</a:t>
            </a:r>
            <a:r>
              <a:rPr lang="de-DE" sz="800" b="0" i="0" dirty="0" smtClean="0">
                <a:solidFill>
                  <a:srgbClr val="000000"/>
                </a:solidFill>
              </a:rPr>
              <a:t>: Einsekundenkapazität, ICS: inhalatives Corticosteroid, LABA: langwirksamer β</a:t>
            </a:r>
            <a:r>
              <a:rPr lang="de-DE" sz="800" b="0" i="0" baseline="-25000" dirty="0" smtClean="0">
                <a:solidFill>
                  <a:srgbClr val="000000"/>
                </a:solidFill>
              </a:rPr>
              <a:t>2</a:t>
            </a:r>
            <a:r>
              <a:rPr lang="de-DE" sz="800" b="0" i="0" dirty="0" smtClean="0">
                <a:solidFill>
                  <a:srgbClr val="000000"/>
                </a:solidFill>
              </a:rPr>
              <a:t>-Agonist, LAMA: langwirksames Anticholinergikum; SABA: kurzwirksamer β</a:t>
            </a:r>
            <a:r>
              <a:rPr lang="de-DE" sz="800" b="0" i="0" baseline="-25000" dirty="0" smtClean="0">
                <a:solidFill>
                  <a:srgbClr val="000000"/>
                </a:solidFill>
              </a:rPr>
              <a:t>2</a:t>
            </a:r>
            <a:r>
              <a:rPr lang="de-DE" sz="800" b="0" i="0" dirty="0" smtClean="0">
                <a:solidFill>
                  <a:srgbClr val="000000"/>
                </a:solidFill>
              </a:rPr>
              <a:t>-Agonist, SAMA: kurzwirksames Anticholinergikum</a:t>
            </a:r>
          </a:p>
        </p:txBody>
      </p:sp>
      <p:sp>
        <p:nvSpPr>
          <p:cNvPr id="9" name="Rectangle 4"/>
          <p:cNvSpPr>
            <a:spLocks noChangeArrowheads="1"/>
          </p:cNvSpPr>
          <p:nvPr/>
        </p:nvSpPr>
        <p:spPr bwMode="auto">
          <a:xfrm>
            <a:off x="6382361" y="6535504"/>
            <a:ext cx="2654414"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1696412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3021" y="6445005"/>
            <a:ext cx="4987372" cy="338554"/>
          </a:xfrm>
          <a:prstGeom prst="rect">
            <a:avLst/>
          </a:prstGeom>
          <a:noFill/>
        </p:spPr>
        <p:txBody>
          <a:bodyPr wrap="square" rtlCol="0">
            <a:spAutoFit/>
          </a:bodyPr>
          <a:lstStyle/>
          <a:p>
            <a:r>
              <a:rPr lang="de-DE" sz="800" b="0" i="0" dirty="0" smtClean="0">
                <a:solidFill>
                  <a:srgbClr val="000000"/>
                </a:solidFill>
              </a:rPr>
              <a:t>GOLD: Globale Initiative für chronisch obstruktive Lungenerkrankung, ICS: inhalatives Corticosteroid, LABA: langwirksamer β2-Agonist, LAMA: langwirksames Anticholinergikum; PD-4: Phosphodiesterase-4</a:t>
            </a:r>
          </a:p>
        </p:txBody>
      </p:sp>
      <p:sp>
        <p:nvSpPr>
          <p:cNvPr id="54"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18</a:t>
            </a:fld>
            <a:endParaRPr lang="de-DE" sz="900" dirty="0"/>
          </a:p>
        </p:txBody>
      </p:sp>
      <p:sp>
        <p:nvSpPr>
          <p:cNvPr id="8" name="Title 1"/>
          <p:cNvSpPr>
            <a:spLocks noGrp="1"/>
          </p:cNvSpPr>
          <p:nvPr>
            <p:ph type="title"/>
          </p:nvPr>
        </p:nvSpPr>
        <p:spPr/>
        <p:txBody>
          <a:bodyPr>
            <a:noAutofit/>
          </a:bodyPr>
          <a:lstStyle/>
          <a:p>
            <a:r>
              <a:rPr lang="de-DE" b="0" i="0" spc="-70" dirty="0" smtClean="0">
                <a:solidFill>
                  <a:srgbClr val="0460A9"/>
                </a:solidFill>
              </a:rPr>
              <a:t>Einsatz von anti-inflammatorischen Substanzen</a:t>
            </a:r>
            <a:br>
              <a:rPr lang="de-DE" b="0" i="0" spc="-70" dirty="0" smtClean="0">
                <a:solidFill>
                  <a:srgbClr val="0460A9"/>
                </a:solidFill>
              </a:rPr>
            </a:br>
            <a:r>
              <a:rPr lang="de-DE" sz="2200" b="0" i="0" spc="-40" dirty="0" smtClean="0">
                <a:solidFill>
                  <a:schemeClr val="tx1"/>
                </a:solidFill>
              </a:rPr>
              <a:t>Kernpunkte</a:t>
            </a:r>
            <a:endParaRPr lang="en" sz="2200" spc="-40" dirty="0" smtClean="0">
              <a:solidFill>
                <a:schemeClr val="tx1"/>
              </a:solidFill>
            </a:endParaRPr>
          </a:p>
        </p:txBody>
      </p:sp>
      <p:sp>
        <p:nvSpPr>
          <p:cNvPr id="9" name="Content Placeholder 2"/>
          <p:cNvSpPr>
            <a:spLocks noGrp="1"/>
          </p:cNvSpPr>
          <p:nvPr>
            <p:ph idx="1"/>
          </p:nvPr>
        </p:nvSpPr>
        <p:spPr/>
        <p:txBody>
          <a:bodyPr>
            <a:normAutofit/>
          </a:bodyPr>
          <a:lstStyle/>
          <a:p>
            <a:pPr marL="265113" indent="-265113">
              <a:buFont typeface="Wingdings" panose="05000000000000000000" pitchFamily="2" charset="2"/>
              <a:buChar char="§"/>
              <a:tabLst>
                <a:tab pos="265113" algn="l"/>
                <a:tab pos="3998913" algn="r"/>
                <a:tab pos="8229600" algn="r"/>
              </a:tabLst>
            </a:pPr>
            <a:r>
              <a:rPr lang="de-DE" sz="1400" b="0" i="0" dirty="0" smtClean="0">
                <a:solidFill>
                  <a:srgbClr val="000000"/>
                </a:solidFill>
              </a:rPr>
              <a:t>Eine langfristige Monotherapie mit ICS wird nicht empfohlen </a:t>
            </a:r>
            <a:r>
              <a:rPr lang="de-DE" sz="1400" b="1" i="0" dirty="0" smtClean="0">
                <a:solidFill>
                  <a:srgbClr val="000000"/>
                </a:solidFill>
              </a:rPr>
              <a:t>(Evidenzgrad A)</a:t>
            </a:r>
            <a:r>
              <a:rPr lang="de-DE" sz="1400" i="0" dirty="0" smtClean="0">
                <a:solidFill>
                  <a:srgbClr val="000000"/>
                </a:solidFill>
              </a:rPr>
              <a:t>.</a:t>
            </a:r>
            <a:endParaRPr lang="de-DE" sz="1400" b="1" i="0" dirty="0" smtClean="0">
              <a:solidFill>
                <a:srgbClr val="000000"/>
              </a:solidFill>
            </a:endParaRPr>
          </a:p>
          <a:p>
            <a:pPr marL="265113" indent="-265113">
              <a:buFont typeface="Wingdings" panose="05000000000000000000" pitchFamily="2" charset="2"/>
              <a:buChar char="§"/>
              <a:tabLst>
                <a:tab pos="265113" algn="l"/>
                <a:tab pos="3998913" algn="r"/>
                <a:tab pos="8229600" algn="r"/>
              </a:tabLst>
            </a:pPr>
            <a:r>
              <a:rPr lang="de-DE" sz="1400" b="0" i="0" dirty="0" smtClean="0">
                <a:solidFill>
                  <a:srgbClr val="000000"/>
                </a:solidFill>
              </a:rPr>
              <a:t>Eine Langzeitbehandlung mit ICS kann in Verbindung mit LABAs für Patienten in Betracht gezogen werden, bei denen trotz einer geeigneten Therapie mit langwirksamen Bronchodilatatoren Exazerbationen auftraten </a:t>
            </a:r>
            <a:r>
              <a:rPr lang="de-DE" sz="1400" b="1" i="0" dirty="0" smtClean="0">
                <a:solidFill>
                  <a:srgbClr val="000000"/>
                </a:solidFill>
              </a:rPr>
              <a:t>(Evidenzgrad A)</a:t>
            </a:r>
            <a:r>
              <a:rPr lang="de-DE" sz="1400" i="0" dirty="0" smtClean="0">
                <a:solidFill>
                  <a:srgbClr val="000000"/>
                </a:solidFill>
              </a:rPr>
              <a:t>.</a:t>
            </a:r>
            <a:endParaRPr lang="de-DE" sz="1400" b="1" i="0" dirty="0" smtClean="0">
              <a:solidFill>
                <a:srgbClr val="000000"/>
              </a:solidFill>
            </a:endParaRPr>
          </a:p>
          <a:p>
            <a:pPr marL="265113" indent="-265113">
              <a:buFont typeface="Wingdings" panose="05000000000000000000" pitchFamily="2" charset="2"/>
              <a:buChar char="§"/>
              <a:tabLst>
                <a:tab pos="265113" algn="l"/>
                <a:tab pos="3998913" algn="r"/>
                <a:tab pos="8229600" algn="r"/>
              </a:tabLst>
            </a:pPr>
            <a:r>
              <a:rPr lang="de-DE" sz="1400" b="0" i="0" dirty="0" smtClean="0">
                <a:solidFill>
                  <a:srgbClr val="000000"/>
                </a:solidFill>
              </a:rPr>
              <a:t>Eine langfristige Monotherapie mit oralen Corticosteroiden wird nicht empfohlen </a:t>
            </a:r>
            <a:r>
              <a:rPr lang="de-DE" sz="1400" b="1" i="0" dirty="0" smtClean="0">
                <a:solidFill>
                  <a:srgbClr val="000000"/>
                </a:solidFill>
              </a:rPr>
              <a:t>(Evidenzgrad A)</a:t>
            </a:r>
            <a:r>
              <a:rPr lang="de-DE" sz="1400" i="0" dirty="0" smtClean="0">
                <a:solidFill>
                  <a:srgbClr val="000000"/>
                </a:solidFill>
              </a:rPr>
              <a:t>.</a:t>
            </a:r>
            <a:endParaRPr lang="de-DE" sz="1400" b="1" i="0" dirty="0" smtClean="0">
              <a:solidFill>
                <a:srgbClr val="000000"/>
              </a:solidFill>
            </a:endParaRPr>
          </a:p>
          <a:p>
            <a:pPr marL="265113" indent="-265113">
              <a:tabLst>
                <a:tab pos="265113" algn="l"/>
                <a:tab pos="3998913" algn="r"/>
                <a:tab pos="8229600" algn="r"/>
              </a:tabLst>
            </a:pPr>
            <a:r>
              <a:rPr lang="de-DE" sz="1400" b="0" i="0" dirty="0" smtClean="0">
                <a:solidFill>
                  <a:srgbClr val="000000"/>
                </a:solidFill>
              </a:rPr>
              <a:t>Bei </a:t>
            </a:r>
            <a:r>
              <a:rPr lang="de-DE" sz="1400" dirty="0" smtClean="0">
                <a:solidFill>
                  <a:srgbClr val="000000"/>
                </a:solidFill>
              </a:rPr>
              <a:t>Patienten mit chronischer </a:t>
            </a:r>
            <a:r>
              <a:rPr lang="de-DE" sz="1400" dirty="0">
                <a:solidFill>
                  <a:srgbClr val="000000"/>
                </a:solidFill>
              </a:rPr>
              <a:t>Bronchitis und schwerer bis sehr schweren </a:t>
            </a:r>
            <a:r>
              <a:rPr lang="de-DE" sz="1400" dirty="0" smtClean="0">
                <a:solidFill>
                  <a:srgbClr val="000000"/>
                </a:solidFill>
              </a:rPr>
              <a:t>Atemwegsobstruktion, </a:t>
            </a:r>
            <a:r>
              <a:rPr lang="de-DE" sz="1400" b="0" i="0" dirty="0" smtClean="0">
                <a:solidFill>
                  <a:srgbClr val="000000"/>
                </a:solidFill>
              </a:rPr>
              <a:t>bei denen Exazerbationen trotz der Behandlung mit LABA/ICS oder LABA/LAMA/ICS auftreten, kann die zusätzliche Gabe eines PDE-4-Inhibitors </a:t>
            </a:r>
            <a:r>
              <a:rPr lang="de-DE" sz="1400" dirty="0" smtClean="0">
                <a:solidFill>
                  <a:srgbClr val="000000"/>
                </a:solidFill>
              </a:rPr>
              <a:t>in Betracht gezogen </a:t>
            </a:r>
            <a:r>
              <a:rPr lang="de-DE" sz="1400" b="0" i="0" dirty="0" smtClean="0">
                <a:solidFill>
                  <a:srgbClr val="000000"/>
                </a:solidFill>
              </a:rPr>
              <a:t>werden </a:t>
            </a:r>
            <a:r>
              <a:rPr lang="de-DE" sz="1400" b="1" i="0" dirty="0" smtClean="0">
                <a:solidFill>
                  <a:srgbClr val="000000"/>
                </a:solidFill>
              </a:rPr>
              <a:t>(Evidenzgrad B)</a:t>
            </a:r>
            <a:r>
              <a:rPr lang="de-DE" sz="1400" i="0" dirty="0" smtClean="0">
                <a:solidFill>
                  <a:srgbClr val="000000"/>
                </a:solidFill>
              </a:rPr>
              <a:t>.</a:t>
            </a:r>
            <a:endParaRPr lang="de-DE" sz="1400" b="1" i="0" dirty="0" smtClean="0">
              <a:solidFill>
                <a:srgbClr val="000000"/>
              </a:solidFill>
            </a:endParaRPr>
          </a:p>
          <a:p>
            <a:pPr marL="265113" indent="-265113">
              <a:buFont typeface="Wingdings" panose="05000000000000000000" pitchFamily="2" charset="2"/>
              <a:buChar char="§"/>
              <a:tabLst>
                <a:tab pos="265113" algn="l"/>
                <a:tab pos="3998913" algn="r"/>
                <a:tab pos="8229600" algn="r"/>
              </a:tabLst>
            </a:pPr>
            <a:r>
              <a:rPr lang="de-DE" sz="1400" b="0" i="0" dirty="0" smtClean="0">
                <a:solidFill>
                  <a:srgbClr val="000000"/>
                </a:solidFill>
              </a:rPr>
              <a:t>Bei Ex-Rauchern mit Exazerbationen trotz einer geeigneten Therapie kann die Gabe von Makroliden </a:t>
            </a:r>
            <a:r>
              <a:rPr lang="de-DE" sz="1400" dirty="0" smtClean="0">
                <a:solidFill>
                  <a:srgbClr val="000000"/>
                </a:solidFill>
              </a:rPr>
              <a:t>in Betracht gezogen </a:t>
            </a:r>
            <a:r>
              <a:rPr lang="de-DE" sz="1400" b="0" i="0" dirty="0" smtClean="0">
                <a:solidFill>
                  <a:srgbClr val="000000"/>
                </a:solidFill>
              </a:rPr>
              <a:t>werden </a:t>
            </a:r>
            <a:r>
              <a:rPr lang="de-DE" sz="1400" b="1" i="0" dirty="0" smtClean="0">
                <a:solidFill>
                  <a:srgbClr val="000000"/>
                </a:solidFill>
              </a:rPr>
              <a:t>(Evidenzgrad B)</a:t>
            </a:r>
            <a:r>
              <a:rPr lang="de-DE" sz="1400" i="0" dirty="0" smtClean="0">
                <a:solidFill>
                  <a:srgbClr val="000000"/>
                </a:solidFill>
              </a:rPr>
              <a:t>.</a:t>
            </a:r>
            <a:endParaRPr lang="de-DE" sz="1400" b="1" i="0" dirty="0" smtClean="0">
              <a:solidFill>
                <a:srgbClr val="000000"/>
              </a:solidFill>
            </a:endParaRPr>
          </a:p>
          <a:p>
            <a:pPr marL="265113" indent="-265113">
              <a:buFont typeface="Wingdings" panose="05000000000000000000" pitchFamily="2" charset="2"/>
              <a:buChar char="§"/>
              <a:tabLst>
                <a:tab pos="265113" algn="l"/>
                <a:tab pos="3998913" algn="r"/>
                <a:tab pos="8229600" algn="r"/>
              </a:tabLst>
            </a:pPr>
            <a:r>
              <a:rPr lang="de-DE" sz="1400" b="0" i="0" dirty="0" smtClean="0">
                <a:solidFill>
                  <a:srgbClr val="000000"/>
                </a:solidFill>
              </a:rPr>
              <a:t>Eine Statin-Therapie wird für die Prävention von Exazerbationen nicht empfohlen </a:t>
            </a:r>
            <a:r>
              <a:rPr lang="de-DE" sz="1400" b="1" i="0" dirty="0" smtClean="0">
                <a:solidFill>
                  <a:srgbClr val="000000"/>
                </a:solidFill>
              </a:rPr>
              <a:t>(Evidenzgrad A)</a:t>
            </a:r>
            <a:r>
              <a:rPr lang="de-DE" sz="1400" i="0" dirty="0" smtClean="0">
                <a:solidFill>
                  <a:srgbClr val="000000"/>
                </a:solidFill>
              </a:rPr>
              <a:t>.</a:t>
            </a:r>
            <a:endParaRPr lang="de-DE" sz="1400" b="1" i="0" dirty="0" smtClean="0">
              <a:solidFill>
                <a:srgbClr val="000000"/>
              </a:solidFill>
            </a:endParaRPr>
          </a:p>
          <a:p>
            <a:pPr marL="265113" indent="-265113">
              <a:buFont typeface="Wingdings" panose="05000000000000000000" pitchFamily="2" charset="2"/>
              <a:buChar char="§"/>
              <a:tabLst>
                <a:tab pos="265113" algn="l"/>
                <a:tab pos="3998913" algn="r"/>
                <a:tab pos="8229600" algn="r"/>
              </a:tabLst>
            </a:pPr>
            <a:r>
              <a:rPr lang="de-DE" sz="1400" b="0" i="0" dirty="0" smtClean="0">
                <a:solidFill>
                  <a:srgbClr val="000000"/>
                </a:solidFill>
              </a:rPr>
              <a:t>Antioxidativ wirkende Mukolytika werden nur für ausgewählte Patienten empfohlen </a:t>
            </a:r>
            <a:r>
              <a:rPr lang="de-DE" sz="1400" b="1" i="0" dirty="0" smtClean="0">
                <a:solidFill>
                  <a:srgbClr val="000000"/>
                </a:solidFill>
              </a:rPr>
              <a:t>(Evidenzgrad A)</a:t>
            </a:r>
            <a:r>
              <a:rPr lang="de-DE" sz="1400" i="0" dirty="0" smtClean="0">
                <a:solidFill>
                  <a:srgbClr val="000000"/>
                </a:solidFill>
              </a:rPr>
              <a:t>.</a:t>
            </a:r>
            <a:endParaRPr lang="de-DE" sz="1400" b="1" i="0" dirty="0" smtClean="0">
              <a:solidFill>
                <a:srgbClr val="000000"/>
              </a:solidFill>
            </a:endParaRPr>
          </a:p>
        </p:txBody>
      </p:sp>
      <p:sp>
        <p:nvSpPr>
          <p:cNvPr id="7" name="Rectangle 4"/>
          <p:cNvSpPr>
            <a:spLocks noChangeArrowheads="1"/>
          </p:cNvSpPr>
          <p:nvPr/>
        </p:nvSpPr>
        <p:spPr bwMode="auto">
          <a:xfrm>
            <a:off x="5996651" y="6535504"/>
            <a:ext cx="3040123"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2067927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6346" y="6319480"/>
            <a:ext cx="4627279" cy="461665"/>
          </a:xfrm>
          <a:prstGeom prst="rect">
            <a:avLst/>
          </a:prstGeom>
          <a:noFill/>
        </p:spPr>
        <p:txBody>
          <a:bodyPr wrap="square" rtlCol="0">
            <a:spAutoFit/>
          </a:bodyPr>
          <a:lstStyle/>
          <a:p>
            <a:r>
              <a:rPr lang="de-DE" sz="800" dirty="0">
                <a:solidFill>
                  <a:srgbClr val="000000"/>
                </a:solidFill>
              </a:rPr>
              <a:t>COPD: Chronisch obstruktive Lungenerkrankung, GOLD</a:t>
            </a:r>
            <a:r>
              <a:rPr lang="de-DE" sz="800" b="0" i="0" dirty="0" smtClean="0">
                <a:solidFill>
                  <a:srgbClr val="000000"/>
                </a:solidFill>
              </a:rPr>
              <a:t>: Globale Initiative für chronisch obstruktive Lungenerkrankung, LABA: langwirksamer  β</a:t>
            </a:r>
            <a:r>
              <a:rPr lang="de-DE" sz="800" b="0" i="0" baseline="-25000" dirty="0" smtClean="0">
                <a:solidFill>
                  <a:srgbClr val="000000"/>
                </a:solidFill>
              </a:rPr>
              <a:t>2</a:t>
            </a:r>
            <a:r>
              <a:rPr lang="de-DE" sz="800" b="0" i="0" dirty="0" smtClean="0">
                <a:solidFill>
                  <a:srgbClr val="000000"/>
                </a:solidFill>
              </a:rPr>
              <a:t>-Agonist, LABD: langwirksamer Bronchodilatator, LAMA: langwirksames </a:t>
            </a:r>
            <a:r>
              <a:rPr lang="de-DE" sz="800" dirty="0">
                <a:solidFill>
                  <a:srgbClr val="000000"/>
                </a:solidFill>
              </a:rPr>
              <a:t>Anticholinergikum, PD-4: </a:t>
            </a:r>
            <a:r>
              <a:rPr lang="de-DE" sz="800" dirty="0" smtClean="0">
                <a:solidFill>
                  <a:srgbClr val="000000"/>
                </a:solidFill>
              </a:rPr>
              <a:t>Phosphodiesterase-4</a:t>
            </a:r>
            <a:endParaRPr lang="de-DE" sz="800" dirty="0">
              <a:solidFill>
                <a:srgbClr val="000000"/>
              </a:solidFill>
            </a:endParaRPr>
          </a:p>
        </p:txBody>
      </p:sp>
      <p:sp>
        <p:nvSpPr>
          <p:cNvPr id="54"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19</a:t>
            </a:fld>
            <a:endParaRPr lang="de-DE" sz="900" dirty="0"/>
          </a:p>
        </p:txBody>
      </p:sp>
      <p:sp>
        <p:nvSpPr>
          <p:cNvPr id="2" name="Title 1"/>
          <p:cNvSpPr>
            <a:spLocks noGrp="1"/>
          </p:cNvSpPr>
          <p:nvPr>
            <p:ph type="title"/>
          </p:nvPr>
        </p:nvSpPr>
        <p:spPr/>
        <p:txBody>
          <a:bodyPr>
            <a:normAutofit/>
          </a:bodyPr>
          <a:lstStyle/>
          <a:p>
            <a:r>
              <a:rPr lang="de-DE" b="0" i="0" dirty="0" smtClean="0">
                <a:solidFill>
                  <a:srgbClr val="0460A9"/>
                </a:solidFill>
              </a:rPr>
              <a:t>Anti-inflammatorische Therapie bei stabiler COPD (1/2)</a:t>
            </a:r>
            <a:endParaRPr lang="en" dirty="0" smtClean="0"/>
          </a:p>
        </p:txBody>
      </p:sp>
      <p:sp>
        <p:nvSpPr>
          <p:cNvPr id="3" name="Content Placeholder 2"/>
          <p:cNvSpPr>
            <a:spLocks noGrp="1"/>
          </p:cNvSpPr>
          <p:nvPr>
            <p:ph idx="1"/>
          </p:nvPr>
        </p:nvSpPr>
        <p:spPr>
          <a:xfrm>
            <a:off x="467544" y="1340768"/>
            <a:ext cx="8424936" cy="5112568"/>
          </a:xfrm>
        </p:spPr>
        <p:txBody>
          <a:bodyPr>
            <a:normAutofit lnSpcReduction="10000"/>
          </a:bodyPr>
          <a:lstStyle/>
          <a:p>
            <a:pPr marL="0" indent="0">
              <a:buNone/>
              <a:tabLst>
                <a:tab pos="265113" algn="l"/>
                <a:tab pos="3998913" algn="r"/>
                <a:tab pos="8229600" algn="r"/>
              </a:tabLst>
            </a:pPr>
            <a:r>
              <a:rPr lang="de-DE" sz="1400" b="1" i="0" dirty="0" smtClean="0">
                <a:solidFill>
                  <a:srgbClr val="0070C0"/>
                </a:solidFill>
              </a:rPr>
              <a:t>Inhalative Corticosteroide</a:t>
            </a:r>
          </a:p>
          <a:p>
            <a:pPr marL="285750" indent="-285750">
              <a:lnSpc>
                <a:spcPct val="110000"/>
              </a:lnSpc>
              <a:spcBef>
                <a:spcPts val="1000"/>
              </a:spcBef>
              <a:buFont typeface="Wingdings" panose="05000000000000000000" pitchFamily="2" charset="2"/>
              <a:buChar char="§"/>
              <a:tabLst>
                <a:tab pos="265113" algn="l"/>
                <a:tab pos="3998913" algn="r"/>
                <a:tab pos="8229600" algn="r"/>
              </a:tabLst>
            </a:pPr>
            <a:r>
              <a:rPr lang="de-DE" sz="1400" b="0" i="0" dirty="0" smtClean="0">
                <a:solidFill>
                  <a:srgbClr val="000000"/>
                </a:solidFill>
              </a:rPr>
              <a:t>Ein ICS kombiniert mit einem LABA ist wirksamer als die einzelnen Komponenten allein für die Verbesserung der Lungenfunktion und den Gesundheitsstatus bei Patienten mit Exazerbationen und moderater bis sehr schwerer COPD </a:t>
            </a:r>
            <a:r>
              <a:rPr lang="de-DE" sz="1400" b="1" i="0" dirty="0" smtClean="0">
                <a:solidFill>
                  <a:srgbClr val="000000"/>
                </a:solidFill>
              </a:rPr>
              <a:t>(Evidenzgrad A)</a:t>
            </a:r>
            <a:r>
              <a:rPr lang="de-DE" sz="1400" i="0" dirty="0" smtClean="0">
                <a:solidFill>
                  <a:srgbClr val="000000"/>
                </a:solidFill>
              </a:rPr>
              <a:t>.</a:t>
            </a:r>
            <a:endParaRPr lang="de-DE" sz="1400" b="1" i="0" dirty="0" smtClean="0">
              <a:solidFill>
                <a:srgbClr val="000000"/>
              </a:solidFill>
            </a:endParaRPr>
          </a:p>
          <a:p>
            <a:pPr marL="285750" indent="-285750">
              <a:lnSpc>
                <a:spcPct val="110000"/>
              </a:lnSpc>
              <a:spcBef>
                <a:spcPts val="600"/>
              </a:spcBef>
              <a:buFont typeface="Wingdings" panose="05000000000000000000" pitchFamily="2" charset="2"/>
              <a:buChar char="§"/>
              <a:tabLst>
                <a:tab pos="265113" algn="l"/>
                <a:tab pos="3998913" algn="r"/>
                <a:tab pos="8229600" algn="r"/>
              </a:tabLst>
            </a:pPr>
            <a:r>
              <a:rPr lang="de-DE" sz="1400" b="0" i="0" dirty="0" smtClean="0">
                <a:solidFill>
                  <a:srgbClr val="000000"/>
                </a:solidFill>
              </a:rPr>
              <a:t>Die regelmäßige Behandlung mit ICS erhöht das Risiko einer Pneumonie insbesondere bei Patienten mit sehr schwerer COPD </a:t>
            </a:r>
            <a:r>
              <a:rPr lang="de-DE" sz="1400" b="1" i="0" dirty="0" smtClean="0">
                <a:solidFill>
                  <a:srgbClr val="000000"/>
                </a:solidFill>
              </a:rPr>
              <a:t>(Evidenzgrad A)</a:t>
            </a:r>
            <a:r>
              <a:rPr lang="de-DE" sz="1400" i="0" dirty="0" smtClean="0">
                <a:solidFill>
                  <a:srgbClr val="000000"/>
                </a:solidFill>
              </a:rPr>
              <a:t>.</a:t>
            </a:r>
            <a:endParaRPr lang="de-DE" sz="1400" b="1" i="0" dirty="0" smtClean="0">
              <a:solidFill>
                <a:srgbClr val="000000"/>
              </a:solidFill>
            </a:endParaRPr>
          </a:p>
          <a:p>
            <a:pPr marL="285750" indent="-285750">
              <a:lnSpc>
                <a:spcPct val="110000"/>
              </a:lnSpc>
              <a:spcBef>
                <a:spcPts val="600"/>
              </a:spcBef>
              <a:spcAft>
                <a:spcPts val="600"/>
              </a:spcAft>
              <a:buFont typeface="Wingdings" panose="05000000000000000000" pitchFamily="2" charset="2"/>
              <a:buChar char="§"/>
              <a:tabLst>
                <a:tab pos="265113" algn="l"/>
                <a:tab pos="3998913" algn="r"/>
                <a:tab pos="8229600" algn="r"/>
              </a:tabLst>
            </a:pPr>
            <a:r>
              <a:rPr lang="de-DE" sz="1400" b="0" i="0" dirty="0" smtClean="0">
                <a:solidFill>
                  <a:srgbClr val="000000"/>
                </a:solidFill>
              </a:rPr>
              <a:t>Die inhalative Triple-Therapie mit ICS/LAMA/LABA verbessert die Lungenfunktion, die Symptome und den Gesundheitsstatus </a:t>
            </a:r>
            <a:r>
              <a:rPr lang="de-DE" sz="1400" b="1" i="0" dirty="0" smtClean="0">
                <a:solidFill>
                  <a:srgbClr val="000000"/>
                </a:solidFill>
              </a:rPr>
              <a:t>(Evidenzgrad A) </a:t>
            </a:r>
            <a:r>
              <a:rPr lang="de-DE" sz="1400" b="0" i="0" dirty="0" smtClean="0">
                <a:solidFill>
                  <a:srgbClr val="000000"/>
                </a:solidFill>
              </a:rPr>
              <a:t>und reduziert Exazerbationen </a:t>
            </a:r>
            <a:r>
              <a:rPr lang="de-DE" sz="1400" b="1" i="0" dirty="0" smtClean="0">
                <a:solidFill>
                  <a:srgbClr val="000000"/>
                </a:solidFill>
              </a:rPr>
              <a:t>(Evidenzgrad B) </a:t>
            </a:r>
            <a:r>
              <a:rPr lang="de-DE" sz="1400" b="0" i="0" dirty="0" smtClean="0">
                <a:solidFill>
                  <a:srgbClr val="000000"/>
                </a:solidFill>
              </a:rPr>
              <a:t>verglichen </a:t>
            </a:r>
            <a:br>
              <a:rPr lang="de-DE" sz="1400" b="0" i="0" dirty="0" smtClean="0">
                <a:solidFill>
                  <a:srgbClr val="000000"/>
                </a:solidFill>
              </a:rPr>
            </a:br>
            <a:r>
              <a:rPr lang="de-DE" sz="1400" b="0" i="0" dirty="0" smtClean="0">
                <a:solidFill>
                  <a:srgbClr val="000000"/>
                </a:solidFill>
              </a:rPr>
              <a:t>mit einer ICS/LABA-Kombinationstherapie oder LAMA-Monotherapie</a:t>
            </a:r>
            <a:r>
              <a:rPr lang="de-DE" sz="1400" i="0" dirty="0" smtClean="0">
                <a:solidFill>
                  <a:srgbClr val="000000"/>
                </a:solidFill>
              </a:rPr>
              <a:t>.</a:t>
            </a:r>
            <a:endParaRPr lang="de-DE" sz="1400" b="0" i="0" dirty="0" smtClean="0">
              <a:solidFill>
                <a:srgbClr val="000000"/>
              </a:solidFill>
            </a:endParaRPr>
          </a:p>
          <a:p>
            <a:pPr marL="0" indent="0">
              <a:buNone/>
              <a:tabLst>
                <a:tab pos="265113" algn="l"/>
                <a:tab pos="3998913" algn="r"/>
                <a:tab pos="8229600" algn="r"/>
              </a:tabLst>
            </a:pPr>
            <a:r>
              <a:rPr lang="de-DE" sz="1400" b="1" i="0" dirty="0" smtClean="0">
                <a:solidFill>
                  <a:srgbClr val="0070C0"/>
                </a:solidFill>
              </a:rPr>
              <a:t>Orale Corticosteroide:</a:t>
            </a:r>
          </a:p>
          <a:p>
            <a:pPr marL="285750" indent="-285750">
              <a:lnSpc>
                <a:spcPct val="110000"/>
              </a:lnSpc>
              <a:spcBef>
                <a:spcPts val="1000"/>
              </a:spcBef>
              <a:spcAft>
                <a:spcPts val="600"/>
              </a:spcAft>
              <a:buFont typeface="Wingdings" panose="05000000000000000000" pitchFamily="2" charset="2"/>
              <a:buChar char="§"/>
              <a:tabLst>
                <a:tab pos="265113" algn="l"/>
                <a:tab pos="3998913" algn="r"/>
                <a:tab pos="8229600" algn="r"/>
              </a:tabLst>
            </a:pPr>
            <a:r>
              <a:rPr lang="de-DE" sz="1400" b="0" i="0" dirty="0" smtClean="0">
                <a:solidFill>
                  <a:srgbClr val="000000"/>
                </a:solidFill>
              </a:rPr>
              <a:t>Die Langzeitanwendung von oralen Corticosteroiden hat zahlreiche Nebenwirkungen </a:t>
            </a:r>
            <a:r>
              <a:rPr lang="de-DE" sz="1400" b="1" i="0" dirty="0" smtClean="0">
                <a:solidFill>
                  <a:srgbClr val="000000"/>
                </a:solidFill>
              </a:rPr>
              <a:t>(Evidenzgrad A)</a:t>
            </a:r>
            <a:r>
              <a:rPr lang="de-DE" sz="1400" i="0" dirty="0" smtClean="0">
                <a:solidFill>
                  <a:srgbClr val="000000"/>
                </a:solidFill>
              </a:rPr>
              <a:t>,</a:t>
            </a:r>
            <a:r>
              <a:rPr lang="de-DE" sz="1400" b="1" i="0" dirty="0" smtClean="0">
                <a:solidFill>
                  <a:srgbClr val="000000"/>
                </a:solidFill>
              </a:rPr>
              <a:t> </a:t>
            </a:r>
            <a:r>
              <a:rPr lang="de-DE" sz="1400" b="0" i="0" dirty="0" smtClean="0">
                <a:solidFill>
                  <a:srgbClr val="000000"/>
                </a:solidFill>
              </a:rPr>
              <a:t> während ein Nutzen nicht nachgewiesen werden kann </a:t>
            </a:r>
            <a:r>
              <a:rPr lang="de-DE" sz="1400" b="1" i="0" dirty="0" smtClean="0">
                <a:solidFill>
                  <a:srgbClr val="000000"/>
                </a:solidFill>
              </a:rPr>
              <a:t>(Evidenzgrad C)</a:t>
            </a:r>
            <a:r>
              <a:rPr lang="de-DE" sz="1400" i="0" dirty="0" smtClean="0">
                <a:solidFill>
                  <a:srgbClr val="000000"/>
                </a:solidFill>
              </a:rPr>
              <a:t>.</a:t>
            </a:r>
            <a:endParaRPr lang="de-DE" sz="1400" b="1" i="0" dirty="0" smtClean="0">
              <a:solidFill>
                <a:srgbClr val="000000"/>
              </a:solidFill>
            </a:endParaRPr>
          </a:p>
          <a:p>
            <a:pPr marL="0" indent="0">
              <a:buNone/>
              <a:tabLst>
                <a:tab pos="265113" algn="l"/>
                <a:tab pos="3998913" algn="r"/>
                <a:tab pos="8229600" algn="r"/>
              </a:tabLst>
            </a:pPr>
            <a:r>
              <a:rPr lang="de-DE" sz="1400" b="1" i="0" dirty="0" smtClean="0">
                <a:solidFill>
                  <a:srgbClr val="0070C0"/>
                </a:solidFill>
              </a:rPr>
              <a:t>PDE-4-Inhibitoren</a:t>
            </a:r>
          </a:p>
          <a:p>
            <a:pPr marL="285750" indent="-285750">
              <a:spcBef>
                <a:spcPts val="1000"/>
              </a:spcBef>
              <a:spcAft>
                <a:spcPts val="600"/>
              </a:spcAft>
              <a:buFont typeface="Wingdings" panose="05000000000000000000" pitchFamily="2" charset="2"/>
              <a:buChar char="§"/>
              <a:tabLst>
                <a:tab pos="265113" algn="l"/>
                <a:tab pos="3998913" algn="r"/>
                <a:tab pos="8229600" algn="r"/>
              </a:tabLst>
            </a:pPr>
            <a:r>
              <a:rPr lang="de-DE" sz="1400" b="0" i="0" spc="-50" dirty="0" smtClean="0">
                <a:solidFill>
                  <a:srgbClr val="000000"/>
                </a:solidFill>
              </a:rPr>
              <a:t>Bei Patienten mit chronischer Bronchitis, schwerer bis sehr schwerer COPD und vorherigen Exazerbationen:</a:t>
            </a:r>
          </a:p>
          <a:p>
            <a:pPr marL="536575" indent="-268288">
              <a:spcBef>
                <a:spcPts val="600"/>
              </a:spcBef>
              <a:buClr>
                <a:srgbClr val="0070C0"/>
              </a:buClr>
              <a:buFont typeface="Wingdings" panose="05000000000000000000" pitchFamily="2" charset="2"/>
              <a:buChar char="§"/>
              <a:tabLst>
                <a:tab pos="536575" algn="l"/>
                <a:tab pos="3998913" algn="r"/>
                <a:tab pos="8229600" algn="r"/>
              </a:tabLst>
            </a:pPr>
            <a:r>
              <a:rPr lang="de-DE" sz="1200" b="0" i="0" dirty="0" smtClean="0">
                <a:solidFill>
                  <a:srgbClr val="000000"/>
                </a:solidFill>
              </a:rPr>
              <a:t>Ein PDE-4-Inhibitor verbessert die Lungenfunktion und reduziert moderate bis schwere Exazerbationen </a:t>
            </a:r>
            <a:r>
              <a:rPr lang="de-DE" sz="1200" b="1" i="0" dirty="0" smtClean="0">
                <a:solidFill>
                  <a:srgbClr val="000000"/>
                </a:solidFill>
              </a:rPr>
              <a:t>(Evidenzgrad A)</a:t>
            </a:r>
          </a:p>
          <a:p>
            <a:pPr marL="536575" indent="-268288">
              <a:spcBef>
                <a:spcPts val="600"/>
              </a:spcBef>
              <a:buClr>
                <a:srgbClr val="0070C0"/>
              </a:buClr>
              <a:buFont typeface="Wingdings" panose="05000000000000000000" pitchFamily="2" charset="2"/>
              <a:buChar char="§"/>
              <a:tabLst>
                <a:tab pos="536575" algn="l"/>
                <a:tab pos="3998913" algn="r"/>
                <a:tab pos="8229600" algn="r"/>
              </a:tabLst>
            </a:pPr>
            <a:r>
              <a:rPr lang="de-DE" sz="1200" b="0" i="0" dirty="0" smtClean="0">
                <a:solidFill>
                  <a:srgbClr val="000000"/>
                </a:solidFill>
              </a:rPr>
              <a:t>Ein PDE-4-Inhibitor verbessert die Lungenfunktion des Patienten und verringert Exazerbationen bei Patienten, </a:t>
            </a:r>
            <a:br>
              <a:rPr lang="de-DE" sz="1200" b="0" i="0" dirty="0" smtClean="0">
                <a:solidFill>
                  <a:srgbClr val="000000"/>
                </a:solidFill>
              </a:rPr>
            </a:br>
            <a:r>
              <a:rPr lang="de-DE" sz="1200" b="0" i="0" dirty="0" smtClean="0">
                <a:solidFill>
                  <a:srgbClr val="000000"/>
                </a:solidFill>
              </a:rPr>
              <a:t>die eine LABA/ICS-Kombination mit fester Dosis erhalten </a:t>
            </a:r>
            <a:r>
              <a:rPr lang="de-DE" sz="1200" b="1" i="0" dirty="0" smtClean="0">
                <a:solidFill>
                  <a:srgbClr val="000000"/>
                </a:solidFill>
              </a:rPr>
              <a:t>(Evidenzgrad B)</a:t>
            </a:r>
          </a:p>
        </p:txBody>
      </p:sp>
      <p:sp>
        <p:nvSpPr>
          <p:cNvPr id="7" name="Rectangle 4"/>
          <p:cNvSpPr>
            <a:spLocks noChangeArrowheads="1"/>
          </p:cNvSpPr>
          <p:nvPr/>
        </p:nvSpPr>
        <p:spPr bwMode="auto">
          <a:xfrm>
            <a:off x="6278984" y="6535504"/>
            <a:ext cx="2751799"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1580813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467544" y="308640"/>
            <a:ext cx="8208912" cy="960120"/>
          </a:xfrm>
        </p:spPr>
        <p:txBody>
          <a:bodyPr anchor="t" anchorCtr="0">
            <a:normAutofit/>
          </a:bodyPr>
          <a:lstStyle/>
          <a:p>
            <a:pPr eaLnBrk="1" hangingPunct="1"/>
            <a:r>
              <a:rPr lang="de-DE" b="1" i="0" dirty="0" smtClean="0">
                <a:solidFill>
                  <a:schemeClr val="accent1"/>
                </a:solidFill>
              </a:rPr>
              <a:t>Richtlinien zur Verwendung</a:t>
            </a:r>
          </a:p>
        </p:txBody>
      </p:sp>
      <p:sp>
        <p:nvSpPr>
          <p:cNvPr id="5"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2</a:t>
            </a:fld>
            <a:endParaRPr lang="de-DE" sz="900" dirty="0"/>
          </a:p>
        </p:txBody>
      </p:sp>
      <p:sp>
        <p:nvSpPr>
          <p:cNvPr id="8" name="Content Placeholder 8"/>
          <p:cNvSpPr txBox="1">
            <a:spLocks/>
          </p:cNvSpPr>
          <p:nvPr/>
        </p:nvSpPr>
        <p:spPr>
          <a:xfrm>
            <a:off x="467544" y="1340768"/>
            <a:ext cx="8208912" cy="4896544"/>
          </a:xfrm>
          <a:prstGeom prst="rect">
            <a:avLst/>
          </a:prstGeom>
        </p:spPr>
        <p:txBody>
          <a:bodyPr vert="horz" lIns="0" tIns="0" rIns="0" bIns="0" spcCol="182880" rtlCol="0">
            <a:normAutofit fontScale="85000" lnSpcReduction="10000"/>
          </a:bodyPr>
          <a:lstStyle>
            <a:lvl1pPr marL="228600" indent="-228600" algn="l" defTabSz="914400" rtl="0" eaLnBrk="1" latinLnBrk="0" hangingPunct="1">
              <a:spcBef>
                <a:spcPts val="1200"/>
              </a:spcBef>
              <a:buClr>
                <a:schemeClr val="accent1">
                  <a:lumMod val="75000"/>
                </a:schemeClr>
              </a:buClr>
              <a:buSzPct val="120000"/>
              <a:buFont typeface="Wingdings" panose="05000000000000000000" pitchFamily="2" charset="2"/>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
                <a:srgbClr val="0070C0"/>
              </a:buClr>
              <a:buSzPct val="100000"/>
              <a:buFont typeface="Wingdings" panose="05000000000000000000" pitchFamily="2" charset="2"/>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
                <a:schemeClr val="accent1">
                  <a:lumMod val="40000"/>
                  <a:lumOff val="60000"/>
                </a:schemeClr>
              </a:buClr>
              <a:buSzPct val="100000"/>
              <a:buFont typeface="Wingdings" panose="05000000000000000000" pitchFamily="2" charset="2"/>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
                <a:schemeClr val="accent4"/>
              </a:buClr>
              <a:buSzPct val="100000"/>
              <a:buFont typeface="Wingdings" panose="05000000000000000000" pitchFamily="2" charset="2"/>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
                <a:schemeClr val="accent3"/>
              </a:buClr>
              <a:buSzPct val="10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125" indent="-365125">
              <a:lnSpc>
                <a:spcPct val="100000"/>
              </a:lnSpc>
              <a:spcBef>
                <a:spcPts val="0"/>
              </a:spcBef>
              <a:spcAft>
                <a:spcPts val="1200"/>
              </a:spcAft>
              <a:buClr>
                <a:schemeClr val="accent1"/>
              </a:buClr>
            </a:pPr>
            <a:r>
              <a:rPr lang="de-DE" dirty="0"/>
              <a:t>Dieser Foliensatz ist freigegeben zur Abgabe an externe </a:t>
            </a:r>
            <a:r>
              <a:rPr lang="de-DE" spc="-30" dirty="0"/>
              <a:t>Fachkreis-angehörige durch Mitarbeiter der Medizin der Novartis Pharma GmbH</a:t>
            </a:r>
          </a:p>
          <a:p>
            <a:pPr marL="365125" indent="-365125">
              <a:spcAft>
                <a:spcPts val="1200"/>
              </a:spcAft>
              <a:buClr>
                <a:schemeClr val="accent1"/>
              </a:buClr>
            </a:pPr>
            <a:r>
              <a:rPr lang="de-DE" altLang="de-DE" spc="-30" dirty="0"/>
              <a:t>Dieser Foliensatz darf nicht zu werblichen Zwecken verwendet werden</a:t>
            </a:r>
          </a:p>
          <a:p>
            <a:pPr marL="365125" indent="-365125">
              <a:spcAft>
                <a:spcPts val="1200"/>
              </a:spcAft>
              <a:buClr>
                <a:schemeClr val="accent1"/>
              </a:buClr>
            </a:pPr>
            <a:r>
              <a:rPr lang="de-DE" altLang="de-DE" dirty="0"/>
              <a:t>Dieser Foliensatz entspricht den Prinzipien und Standards des Globalen NP4 Implementierungsverfahrens von Medical Affairs </a:t>
            </a:r>
            <a:br>
              <a:rPr lang="de-DE" altLang="de-DE" dirty="0"/>
            </a:br>
            <a:r>
              <a:rPr lang="de-DE" altLang="de-DE" dirty="0"/>
              <a:t>&amp; Health Economics and Outcomes Research (MAHEOR)</a:t>
            </a:r>
            <a:endParaRPr lang="en-US" altLang="de-DE" dirty="0"/>
          </a:p>
          <a:p>
            <a:pPr marL="365125" indent="-365125">
              <a:spcAft>
                <a:spcPts val="1200"/>
              </a:spcAft>
              <a:buClr>
                <a:schemeClr val="accent1"/>
              </a:buClr>
            </a:pPr>
            <a:r>
              <a:rPr lang="de-DE" altLang="de-DE" dirty="0"/>
              <a:t>Diese Folien sind für den persönlichen Gebrauch des Empfängers  bestimmt und nicht für die  allgemeine Verbreitung</a:t>
            </a:r>
          </a:p>
          <a:p>
            <a:pPr marL="365125" indent="-365125">
              <a:spcAft>
                <a:spcPts val="1200"/>
              </a:spcAft>
              <a:buClr>
                <a:schemeClr val="accent1"/>
              </a:buClr>
            </a:pPr>
            <a:r>
              <a:rPr lang="de-DE" altLang="de-DE" dirty="0"/>
              <a:t>Novartis übernimmt keine Verantwortung für Änderungen des Inhalts dieser Folienpräsentation</a:t>
            </a:r>
          </a:p>
          <a:p>
            <a:pPr marL="0" indent="0">
              <a:spcAft>
                <a:spcPts val="1200"/>
              </a:spcAft>
              <a:buClr>
                <a:srgbClr val="002060"/>
              </a:buClr>
              <a:buNone/>
            </a:pPr>
            <a:r>
              <a:rPr lang="de-DE" altLang="de-DE" dirty="0"/>
              <a:t/>
            </a:r>
            <a:br>
              <a:rPr lang="de-DE" altLang="de-DE" dirty="0"/>
            </a:br>
            <a:r>
              <a:rPr lang="de-DE" altLang="de-DE" dirty="0"/>
              <a:t>Stand: </a:t>
            </a:r>
            <a:r>
              <a:rPr lang="de-DE" altLang="de-DE" dirty="0" smtClean="0"/>
              <a:t>Januar 2017</a:t>
            </a:r>
            <a:endParaRPr lang="en-US" altLang="de-DE" dirty="0"/>
          </a:p>
        </p:txBody>
      </p:sp>
    </p:spTree>
    <p:extLst>
      <p:ext uri="{BB962C8B-B14F-4D97-AF65-F5344CB8AC3E}">
        <p14:creationId xmlns:p14="http://schemas.microsoft.com/office/powerpoint/2010/main" val="3762171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6567" y="6319480"/>
            <a:ext cx="5131335" cy="461665"/>
          </a:xfrm>
          <a:prstGeom prst="rect">
            <a:avLst/>
          </a:prstGeom>
          <a:noFill/>
        </p:spPr>
        <p:txBody>
          <a:bodyPr wrap="square" rtlCol="0">
            <a:spAutoFit/>
          </a:bodyPr>
          <a:lstStyle/>
          <a:p>
            <a:r>
              <a:rPr lang="de-DE" sz="800" dirty="0">
                <a:solidFill>
                  <a:srgbClr val="000000"/>
                </a:solidFill>
              </a:rPr>
              <a:t>COPD: Chronisch obstruktive Lungenerkrankung, </a:t>
            </a:r>
            <a:r>
              <a:rPr lang="de-DE" sz="800" b="0" i="0" dirty="0" smtClean="0">
                <a:solidFill>
                  <a:srgbClr val="000000"/>
                </a:solidFill>
              </a:rPr>
              <a:t>GOLD: Globale Initiative für chronisch obstruktive Lungenerkrankung, LABA: langwirksamer β</a:t>
            </a:r>
            <a:r>
              <a:rPr lang="de-DE" sz="800" b="0" i="0" baseline="-25000" dirty="0" smtClean="0">
                <a:solidFill>
                  <a:srgbClr val="000000"/>
                </a:solidFill>
              </a:rPr>
              <a:t>2</a:t>
            </a:r>
            <a:r>
              <a:rPr lang="de-DE" sz="800" b="0" i="0" dirty="0" smtClean="0">
                <a:solidFill>
                  <a:srgbClr val="000000"/>
                </a:solidFill>
              </a:rPr>
              <a:t>-Agonist, LABD: langwirksamer Bronchodilatator, LAMA: langwirksames Anticholinergikum</a:t>
            </a:r>
          </a:p>
        </p:txBody>
      </p:sp>
      <p:sp>
        <p:nvSpPr>
          <p:cNvPr id="54"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20</a:t>
            </a:fld>
            <a:endParaRPr lang="de-DE" sz="900" dirty="0"/>
          </a:p>
        </p:txBody>
      </p:sp>
      <p:sp>
        <p:nvSpPr>
          <p:cNvPr id="8" name="Title 1"/>
          <p:cNvSpPr>
            <a:spLocks noGrp="1"/>
          </p:cNvSpPr>
          <p:nvPr>
            <p:ph type="title"/>
          </p:nvPr>
        </p:nvSpPr>
        <p:spPr/>
        <p:txBody>
          <a:bodyPr>
            <a:normAutofit/>
          </a:bodyPr>
          <a:lstStyle/>
          <a:p>
            <a:r>
              <a:rPr lang="de-DE" b="0" i="0" dirty="0" smtClean="0">
                <a:solidFill>
                  <a:srgbClr val="0460A9"/>
                </a:solidFill>
              </a:rPr>
              <a:t>Anti-inflammatorische Therapie bei stabiler COPD (2/2)</a:t>
            </a:r>
            <a:endParaRPr lang="en" dirty="0" smtClean="0"/>
          </a:p>
        </p:txBody>
      </p:sp>
      <p:sp>
        <p:nvSpPr>
          <p:cNvPr id="3" name="Content Placeholder 2"/>
          <p:cNvSpPr>
            <a:spLocks noGrp="1"/>
          </p:cNvSpPr>
          <p:nvPr>
            <p:ph idx="1"/>
          </p:nvPr>
        </p:nvSpPr>
        <p:spPr>
          <a:xfrm>
            <a:off x="467544" y="1340768"/>
            <a:ext cx="8208912" cy="4824536"/>
          </a:xfrm>
        </p:spPr>
        <p:txBody>
          <a:bodyPr>
            <a:normAutofit/>
          </a:bodyPr>
          <a:lstStyle/>
          <a:p>
            <a:pPr marL="0" indent="0">
              <a:buNone/>
              <a:tabLst>
                <a:tab pos="265113" algn="l"/>
                <a:tab pos="3998913" algn="r"/>
                <a:tab pos="8229600" algn="r"/>
              </a:tabLst>
            </a:pPr>
            <a:r>
              <a:rPr lang="de-DE" sz="1600" b="1" i="0" dirty="0" smtClean="0">
                <a:solidFill>
                  <a:srgbClr val="0070C0"/>
                </a:solidFill>
              </a:rPr>
              <a:t>Antibiotika</a:t>
            </a:r>
          </a:p>
          <a:p>
            <a:pPr marL="268288" indent="-268288">
              <a:buFont typeface="Wingdings" panose="05000000000000000000" pitchFamily="2" charset="2"/>
              <a:buChar char="§"/>
              <a:tabLst>
                <a:tab pos="268288" algn="l"/>
                <a:tab pos="3998913" algn="r"/>
                <a:tab pos="8229600" algn="r"/>
              </a:tabLst>
            </a:pPr>
            <a:r>
              <a:rPr lang="de-DE" sz="1400" b="0" i="0" dirty="0" smtClean="0">
                <a:solidFill>
                  <a:srgbClr val="000000"/>
                </a:solidFill>
              </a:rPr>
              <a:t>Eine langfristige Azithromycin- und Erythromycin-Therapie reduziert die Exazerbationen im Laufe eines Jahres </a:t>
            </a:r>
            <a:r>
              <a:rPr lang="de-DE" sz="1400" b="1" i="0" dirty="0" smtClean="0">
                <a:solidFill>
                  <a:srgbClr val="000000"/>
                </a:solidFill>
              </a:rPr>
              <a:t>(Evidenzgrad A)</a:t>
            </a:r>
            <a:r>
              <a:rPr lang="de-DE" sz="1400" i="0" dirty="0" smtClean="0">
                <a:solidFill>
                  <a:srgbClr val="000000"/>
                </a:solidFill>
              </a:rPr>
              <a:t>.</a:t>
            </a:r>
            <a:endParaRPr lang="de-DE" sz="1400" b="1" i="0" dirty="0" smtClean="0">
              <a:solidFill>
                <a:srgbClr val="000000"/>
              </a:solidFill>
            </a:endParaRPr>
          </a:p>
          <a:p>
            <a:pPr marL="268288" indent="-268288">
              <a:spcAft>
                <a:spcPts val="600"/>
              </a:spcAft>
              <a:tabLst>
                <a:tab pos="268288" algn="l"/>
                <a:tab pos="3998913" algn="r"/>
                <a:tab pos="8229600" algn="r"/>
              </a:tabLst>
            </a:pPr>
            <a:r>
              <a:rPr lang="de-DE" sz="1400" dirty="0">
                <a:solidFill>
                  <a:srgbClr val="000000"/>
                </a:solidFill>
              </a:rPr>
              <a:t>Die Behandlung mit Azithromycin ist mit einer erhöhten Inzidenz von bakterieller Resistenz (</a:t>
            </a:r>
            <a:r>
              <a:rPr lang="de-DE" sz="1400" b="1" dirty="0">
                <a:solidFill>
                  <a:srgbClr val="000000"/>
                </a:solidFill>
              </a:rPr>
              <a:t>Evidenzgrad A) </a:t>
            </a:r>
            <a:r>
              <a:rPr lang="de-DE" sz="1400" dirty="0">
                <a:solidFill>
                  <a:srgbClr val="000000"/>
                </a:solidFill>
              </a:rPr>
              <a:t>und Hörbeeinträchtigungen </a:t>
            </a:r>
            <a:r>
              <a:rPr lang="de-DE" sz="1400" b="1" dirty="0">
                <a:solidFill>
                  <a:srgbClr val="000000"/>
                </a:solidFill>
              </a:rPr>
              <a:t>(Evidenzgrad B)</a:t>
            </a:r>
            <a:r>
              <a:rPr lang="de-DE" sz="1400" dirty="0"/>
              <a:t> </a:t>
            </a:r>
            <a:r>
              <a:rPr lang="de-DE" sz="1400" dirty="0" smtClean="0"/>
              <a:t>assoziiert.</a:t>
            </a:r>
            <a:endParaRPr lang="de-DE" sz="1400" dirty="0"/>
          </a:p>
          <a:p>
            <a:pPr marL="0" indent="0">
              <a:buNone/>
              <a:tabLst>
                <a:tab pos="268288" algn="l"/>
                <a:tab pos="3998913" algn="r"/>
                <a:tab pos="8229600" algn="r"/>
              </a:tabLst>
            </a:pPr>
            <a:r>
              <a:rPr lang="de-DE" sz="1400" b="1" i="0" dirty="0" smtClean="0">
                <a:solidFill>
                  <a:srgbClr val="0070C0"/>
                </a:solidFill>
              </a:rPr>
              <a:t>Mukolytika/Antioxidantien</a:t>
            </a:r>
          </a:p>
          <a:p>
            <a:pPr marL="285750" indent="-285750">
              <a:spcAft>
                <a:spcPts val="600"/>
              </a:spcAft>
              <a:buFont typeface="Wingdings" panose="05000000000000000000" pitchFamily="2" charset="2"/>
              <a:buChar char="§"/>
              <a:tabLst>
                <a:tab pos="268288" algn="l"/>
                <a:tab pos="3998913" algn="r"/>
                <a:tab pos="8229600" algn="r"/>
              </a:tabLst>
            </a:pPr>
            <a:r>
              <a:rPr lang="de-DE" sz="1400" b="0" i="0" dirty="0" smtClean="0">
                <a:solidFill>
                  <a:srgbClr val="000000"/>
                </a:solidFill>
              </a:rPr>
              <a:t>Die regelmäßige Anwendung von N-Acetylcystein (NAC) und Carbocystein reduziert das Risiko von Exazerbationen  bei ausgewählten Patientengruppen </a:t>
            </a:r>
            <a:r>
              <a:rPr lang="de-DE" sz="1400" b="1" i="0" dirty="0" smtClean="0">
                <a:solidFill>
                  <a:srgbClr val="000000"/>
                </a:solidFill>
              </a:rPr>
              <a:t>(Evidenzgrad B)</a:t>
            </a:r>
            <a:r>
              <a:rPr lang="de-DE" sz="1400" i="0" dirty="0" smtClean="0">
                <a:solidFill>
                  <a:srgbClr val="000000"/>
                </a:solidFill>
              </a:rPr>
              <a:t>.</a:t>
            </a:r>
            <a:endParaRPr lang="de-DE" sz="1400" b="1" i="0" dirty="0" smtClean="0">
              <a:solidFill>
                <a:srgbClr val="000000"/>
              </a:solidFill>
            </a:endParaRPr>
          </a:p>
          <a:p>
            <a:pPr marL="0" indent="0">
              <a:buNone/>
              <a:tabLst>
                <a:tab pos="268288" algn="l"/>
                <a:tab pos="3998913" algn="r"/>
                <a:tab pos="8229600" algn="r"/>
              </a:tabLst>
            </a:pPr>
            <a:r>
              <a:rPr lang="de-DE" sz="1400" b="1" i="0" dirty="0" smtClean="0">
                <a:solidFill>
                  <a:srgbClr val="0070C0"/>
                </a:solidFill>
              </a:rPr>
              <a:t>Andere entzündungshemmende Mittel</a:t>
            </a:r>
          </a:p>
          <a:p>
            <a:pPr marL="285750" indent="-285750">
              <a:buFont typeface="Wingdings" panose="05000000000000000000" pitchFamily="2" charset="2"/>
              <a:buChar char="§"/>
              <a:tabLst>
                <a:tab pos="268288" algn="l"/>
                <a:tab pos="3998913" algn="r"/>
                <a:tab pos="8229600" algn="r"/>
              </a:tabLst>
            </a:pPr>
            <a:r>
              <a:rPr lang="de-DE" sz="1400" b="0" i="0" dirty="0" smtClean="0">
                <a:solidFill>
                  <a:srgbClr val="000000"/>
                </a:solidFill>
              </a:rPr>
              <a:t>Simvastatin verhindert Exazerbationen bei COPD-Patienten, bei denen ein erhöhtes Risiko für Exazerbationen besteht und die keine Indikation für eine Statintherapie haben, nicht </a:t>
            </a:r>
            <a:r>
              <a:rPr lang="de-DE" sz="1400" b="1" i="0" dirty="0" smtClean="0">
                <a:solidFill>
                  <a:srgbClr val="000000"/>
                </a:solidFill>
              </a:rPr>
              <a:t>(Evidenzgrad A)</a:t>
            </a:r>
            <a:r>
              <a:rPr lang="de-DE" sz="1400" b="0" i="0" dirty="0" smtClean="0">
                <a:solidFill>
                  <a:srgbClr val="000000"/>
                </a:solidFill>
              </a:rPr>
              <a:t>. Dennoch lassen Beobachtungsstudien darauf schließen, dass Statine positive Auswirkungen auf einige Therapieergebnisse bei Patienten mit COPD haben, die diese Medikation bei kardiovaskulären und metabolischen Indikationen erhalten </a:t>
            </a:r>
            <a:r>
              <a:rPr lang="de-DE" sz="1400" b="1" i="0" dirty="0" smtClean="0">
                <a:solidFill>
                  <a:srgbClr val="000000"/>
                </a:solidFill>
              </a:rPr>
              <a:t>(Evidenzgrad C)</a:t>
            </a:r>
            <a:r>
              <a:rPr lang="de-DE" sz="1400" i="0" dirty="0" smtClean="0">
                <a:solidFill>
                  <a:srgbClr val="000000"/>
                </a:solidFill>
              </a:rPr>
              <a:t>.</a:t>
            </a:r>
            <a:endParaRPr lang="de-DE" sz="1400" b="1" i="0" dirty="0" smtClean="0">
              <a:solidFill>
                <a:srgbClr val="000000"/>
              </a:solidFill>
            </a:endParaRPr>
          </a:p>
          <a:p>
            <a:pPr marL="285750" indent="-285750">
              <a:buFont typeface="Wingdings" panose="05000000000000000000" pitchFamily="2" charset="2"/>
              <a:buChar char="§"/>
              <a:tabLst>
                <a:tab pos="268288" algn="l"/>
                <a:tab pos="3998913" algn="r"/>
                <a:tab pos="8229600" algn="r"/>
              </a:tabLst>
            </a:pPr>
            <a:r>
              <a:rPr lang="de-DE" sz="1400" b="0" i="0" dirty="0" smtClean="0">
                <a:solidFill>
                  <a:srgbClr val="000000"/>
                </a:solidFill>
              </a:rPr>
              <a:t>Leukotrien-Modifikatoren wurden bei COPD-Patienten nicht ausreichend getestet.</a:t>
            </a:r>
          </a:p>
        </p:txBody>
      </p:sp>
      <p:sp>
        <p:nvSpPr>
          <p:cNvPr id="7" name="Rectangle 4"/>
          <p:cNvSpPr>
            <a:spLocks noChangeArrowheads="1"/>
          </p:cNvSpPr>
          <p:nvPr/>
        </p:nvSpPr>
        <p:spPr bwMode="auto">
          <a:xfrm>
            <a:off x="6382361" y="6535504"/>
            <a:ext cx="2654414"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1678196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flipV="1">
            <a:off x="6140894" y="4588128"/>
            <a:ext cx="0" cy="834226"/>
          </a:xfrm>
          <a:prstGeom prst="straightConnector1">
            <a:avLst/>
          </a:prstGeom>
          <a:ln w="25400" cmpd="dbl">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2" idx="0"/>
            <a:endCxn id="33" idx="2"/>
          </p:cNvCxnSpPr>
          <p:nvPr/>
        </p:nvCxnSpPr>
        <p:spPr>
          <a:xfrm flipV="1">
            <a:off x="2372174" y="2265293"/>
            <a:ext cx="0" cy="788608"/>
          </a:xfrm>
          <a:prstGeom prst="straightConnector1">
            <a:avLst/>
          </a:prstGeom>
          <a:ln w="25400" cmpd="dbl">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16494" y="4957743"/>
            <a:ext cx="761256" cy="276999"/>
          </a:xfrm>
          <a:prstGeom prst="rect">
            <a:avLst/>
          </a:prstGeom>
          <a:noFill/>
          <a:ln w="25400">
            <a:noFill/>
          </a:ln>
        </p:spPr>
        <p:txBody>
          <a:bodyPr wrap="square" rtlCol="0">
            <a:spAutoFit/>
          </a:bodyPr>
          <a:lstStyle/>
          <a:p>
            <a:pPr algn="ctr"/>
            <a:r>
              <a:rPr lang="de-DE" sz="600" b="0" i="0" dirty="0" smtClean="0">
                <a:solidFill>
                  <a:srgbClr val="000000"/>
                </a:solidFill>
              </a:rPr>
              <a:t>Wirkung bewerten</a:t>
            </a:r>
          </a:p>
        </p:txBody>
      </p:sp>
      <p:sp>
        <p:nvSpPr>
          <p:cNvPr id="26" name="TextBox 25"/>
          <p:cNvSpPr txBox="1"/>
          <p:nvPr/>
        </p:nvSpPr>
        <p:spPr>
          <a:xfrm>
            <a:off x="6115000" y="4907518"/>
            <a:ext cx="761256" cy="276999"/>
          </a:xfrm>
          <a:prstGeom prst="rect">
            <a:avLst/>
          </a:prstGeom>
          <a:noFill/>
          <a:ln w="25400">
            <a:noFill/>
          </a:ln>
        </p:spPr>
        <p:txBody>
          <a:bodyPr wrap="square" rtlCol="0">
            <a:spAutoFit/>
          </a:bodyPr>
          <a:lstStyle/>
          <a:p>
            <a:pPr algn="ctr"/>
            <a:r>
              <a:rPr lang="de-DE" sz="600" b="0" i="0" dirty="0" smtClean="0">
                <a:solidFill>
                  <a:srgbClr val="000000"/>
                </a:solidFill>
              </a:rPr>
              <a:t>Anhaltende Symptome</a:t>
            </a:r>
          </a:p>
        </p:txBody>
      </p:sp>
      <p:sp>
        <p:nvSpPr>
          <p:cNvPr id="10" name="TextBox 9"/>
          <p:cNvSpPr txBox="1"/>
          <p:nvPr/>
        </p:nvSpPr>
        <p:spPr>
          <a:xfrm>
            <a:off x="336567" y="6319480"/>
            <a:ext cx="5419367" cy="461665"/>
          </a:xfrm>
          <a:prstGeom prst="rect">
            <a:avLst/>
          </a:prstGeom>
          <a:noFill/>
        </p:spPr>
        <p:txBody>
          <a:bodyPr wrap="square" rtlCol="0">
            <a:spAutoFit/>
          </a:bodyPr>
          <a:lstStyle/>
          <a:p>
            <a:r>
              <a:rPr lang="de-DE" sz="800" dirty="0">
                <a:solidFill>
                  <a:srgbClr val="000000"/>
                </a:solidFill>
              </a:rPr>
              <a:t>COPD: Chronisch obstruktive Lungenerkrankung, </a:t>
            </a:r>
            <a:r>
              <a:rPr lang="de-DE" sz="800" b="0" i="0" dirty="0" smtClean="0">
                <a:solidFill>
                  <a:srgbClr val="000000"/>
                </a:solidFill>
              </a:rPr>
              <a:t>GOLD: Globale Initiative für chronisch obstruktive Lungenerkrankung, ICS: inhalatives Corticosteroid, LABA: langwirksamer β</a:t>
            </a:r>
            <a:r>
              <a:rPr lang="de-DE" sz="800" b="0" i="0" baseline="-25000" dirty="0" smtClean="0">
                <a:solidFill>
                  <a:srgbClr val="000000"/>
                </a:solidFill>
              </a:rPr>
              <a:t>2</a:t>
            </a:r>
            <a:r>
              <a:rPr lang="de-DE" sz="800" b="0" i="0" dirty="0" smtClean="0">
                <a:solidFill>
                  <a:srgbClr val="000000"/>
                </a:solidFill>
              </a:rPr>
              <a:t>-Agonist, LABD: langwirksamer Bronchodilatator, LAMA: langwirksames Anticholinergikum</a:t>
            </a:r>
          </a:p>
        </p:txBody>
      </p:sp>
      <p:sp>
        <p:nvSpPr>
          <p:cNvPr id="13" name="Rectangle 12"/>
          <p:cNvSpPr/>
          <p:nvPr/>
        </p:nvSpPr>
        <p:spPr>
          <a:xfrm>
            <a:off x="1364046" y="3798400"/>
            <a:ext cx="3096000" cy="22320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4" name="TextBox 13"/>
          <p:cNvSpPr txBox="1"/>
          <p:nvPr/>
        </p:nvSpPr>
        <p:spPr>
          <a:xfrm>
            <a:off x="1369416" y="3827964"/>
            <a:ext cx="879474" cy="261610"/>
          </a:xfrm>
          <a:prstGeom prst="rect">
            <a:avLst/>
          </a:prstGeom>
          <a:noFill/>
        </p:spPr>
        <p:txBody>
          <a:bodyPr wrap="square" rtlCol="0">
            <a:spAutoFit/>
          </a:bodyPr>
          <a:lstStyle/>
          <a:p>
            <a:r>
              <a:rPr lang="de-DE" sz="1100" b="1" i="0" dirty="0" smtClean="0">
                <a:solidFill>
                  <a:srgbClr val="000000"/>
                </a:solidFill>
              </a:rPr>
              <a:t>Gruppe A</a:t>
            </a:r>
          </a:p>
        </p:txBody>
      </p:sp>
      <p:sp>
        <p:nvSpPr>
          <p:cNvPr id="16" name="TextBox 15"/>
          <p:cNvSpPr txBox="1"/>
          <p:nvPr/>
        </p:nvSpPr>
        <p:spPr>
          <a:xfrm>
            <a:off x="2264466" y="5536873"/>
            <a:ext cx="1265312" cy="184666"/>
          </a:xfrm>
          <a:prstGeom prst="rect">
            <a:avLst/>
          </a:prstGeom>
          <a:solidFill>
            <a:schemeClr val="bg1"/>
          </a:solidFill>
          <a:ln w="15875">
            <a:solidFill>
              <a:srgbClr val="00B050"/>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Ein Bronchodilatator</a:t>
            </a:r>
          </a:p>
        </p:txBody>
      </p:sp>
      <p:sp>
        <p:nvSpPr>
          <p:cNvPr id="17" name="TextBox 16"/>
          <p:cNvSpPr txBox="1"/>
          <p:nvPr/>
        </p:nvSpPr>
        <p:spPr>
          <a:xfrm>
            <a:off x="2156454" y="4249574"/>
            <a:ext cx="1481336" cy="461665"/>
          </a:xfrm>
          <a:prstGeom prst="rect">
            <a:avLst/>
          </a:prstGeom>
          <a:solidFill>
            <a:schemeClr val="bg1"/>
          </a:solidFill>
          <a:ln w="158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Weiterführen, absetzen oder </a:t>
            </a:r>
            <a:r>
              <a:rPr lang="en" sz="600" dirty="0" smtClean="0"/>
              <a:t/>
            </a:r>
            <a:br>
              <a:rPr lang="en" sz="600" dirty="0" smtClean="0"/>
            </a:br>
            <a:r>
              <a:rPr lang="de-DE" sz="600" b="1" i="0" dirty="0" smtClean="0">
                <a:solidFill>
                  <a:srgbClr val="000000"/>
                </a:solidFill>
              </a:rPr>
              <a:t>eine alternative Klasse </a:t>
            </a:r>
            <a:r>
              <a:rPr lang="en" sz="600" dirty="0" smtClean="0"/>
              <a:t/>
            </a:r>
            <a:br>
              <a:rPr lang="en" sz="600" dirty="0" smtClean="0"/>
            </a:br>
            <a:r>
              <a:rPr lang="de-DE" sz="600" b="1" i="0" dirty="0" smtClean="0">
                <a:solidFill>
                  <a:srgbClr val="000000"/>
                </a:solidFill>
              </a:rPr>
              <a:t>von Bronchodilatatoren ausprobieren</a:t>
            </a:r>
          </a:p>
        </p:txBody>
      </p:sp>
      <p:cxnSp>
        <p:nvCxnSpPr>
          <p:cNvPr id="19" name="Straight Arrow Connector 18"/>
          <p:cNvCxnSpPr/>
          <p:nvPr/>
        </p:nvCxnSpPr>
        <p:spPr>
          <a:xfrm flipV="1">
            <a:off x="2897122" y="5267310"/>
            <a:ext cx="0" cy="2520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639109" y="3793602"/>
            <a:ext cx="3096000" cy="22320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22" name="TextBox 21"/>
          <p:cNvSpPr txBox="1"/>
          <p:nvPr/>
        </p:nvSpPr>
        <p:spPr>
          <a:xfrm>
            <a:off x="4651972" y="3801098"/>
            <a:ext cx="879474" cy="261610"/>
          </a:xfrm>
          <a:prstGeom prst="rect">
            <a:avLst/>
          </a:prstGeom>
          <a:noFill/>
        </p:spPr>
        <p:txBody>
          <a:bodyPr wrap="square" rtlCol="0">
            <a:spAutoFit/>
          </a:bodyPr>
          <a:lstStyle/>
          <a:p>
            <a:r>
              <a:rPr lang="de-DE" sz="1100" b="1" i="0" dirty="0" smtClean="0">
                <a:solidFill>
                  <a:srgbClr val="000000"/>
                </a:solidFill>
              </a:rPr>
              <a:t>Gruppe</a:t>
            </a:r>
            <a:r>
              <a:rPr lang="de-DE" sz="600" b="1" i="0" dirty="0" smtClean="0">
                <a:solidFill>
                  <a:srgbClr val="000000"/>
                </a:solidFill>
              </a:rPr>
              <a:t> </a:t>
            </a:r>
            <a:r>
              <a:rPr lang="de-DE" sz="1100" b="1" i="0" dirty="0" smtClean="0">
                <a:solidFill>
                  <a:srgbClr val="000000"/>
                </a:solidFill>
              </a:rPr>
              <a:t>B</a:t>
            </a:r>
          </a:p>
        </p:txBody>
      </p:sp>
      <p:sp>
        <p:nvSpPr>
          <p:cNvPr id="23" name="TextBox 22"/>
          <p:cNvSpPr txBox="1"/>
          <p:nvPr/>
        </p:nvSpPr>
        <p:spPr>
          <a:xfrm>
            <a:off x="5333525" y="5422353"/>
            <a:ext cx="1614739" cy="276999"/>
          </a:xfrm>
          <a:prstGeom prst="rect">
            <a:avLst/>
          </a:prstGeom>
          <a:solidFill>
            <a:schemeClr val="bg1"/>
          </a:solidFill>
          <a:ln w="15875">
            <a:solidFill>
              <a:srgbClr val="00B050"/>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Ein langwirksamer Bronchodilatator</a:t>
            </a:r>
            <a:r>
              <a:rPr lang="en" sz="600" dirty="0" smtClean="0"/>
              <a:t/>
            </a:r>
            <a:br>
              <a:rPr lang="en" sz="600" dirty="0" smtClean="0"/>
            </a:br>
            <a:r>
              <a:rPr lang="de-DE" sz="600" b="1" i="0" dirty="0" smtClean="0">
                <a:solidFill>
                  <a:srgbClr val="000000"/>
                </a:solidFill>
              </a:rPr>
              <a:t>(LAMA oder LABA)</a:t>
            </a:r>
          </a:p>
        </p:txBody>
      </p:sp>
      <p:sp>
        <p:nvSpPr>
          <p:cNvPr id="24" name="TextBox 23"/>
          <p:cNvSpPr txBox="1"/>
          <p:nvPr/>
        </p:nvSpPr>
        <p:spPr>
          <a:xfrm>
            <a:off x="5333525" y="4372684"/>
            <a:ext cx="1614739" cy="184666"/>
          </a:xfrm>
          <a:prstGeom prst="rect">
            <a:avLst/>
          </a:prstGeom>
          <a:solidFill>
            <a:schemeClr val="bg1"/>
          </a:solidFill>
          <a:ln w="15875">
            <a:solidFill>
              <a:srgbClr val="00B050"/>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LAMA + LABA</a:t>
            </a:r>
          </a:p>
        </p:txBody>
      </p:sp>
      <p:sp>
        <p:nvSpPr>
          <p:cNvPr id="29" name="TextBox 28"/>
          <p:cNvSpPr txBox="1"/>
          <p:nvPr/>
        </p:nvSpPr>
        <p:spPr>
          <a:xfrm>
            <a:off x="1477550" y="2572028"/>
            <a:ext cx="862202" cy="276999"/>
          </a:xfrm>
          <a:prstGeom prst="rect">
            <a:avLst/>
          </a:prstGeom>
          <a:noFill/>
          <a:ln w="25400">
            <a:noFill/>
          </a:ln>
        </p:spPr>
        <p:txBody>
          <a:bodyPr wrap="square" rtlCol="0">
            <a:spAutoFit/>
          </a:bodyPr>
          <a:lstStyle/>
          <a:p>
            <a:pPr algn="ctr"/>
            <a:r>
              <a:rPr lang="de-DE" sz="600" b="0" i="0" dirty="0" smtClean="0">
                <a:solidFill>
                  <a:srgbClr val="000000"/>
                </a:solidFill>
              </a:rPr>
              <a:t>Weitere Exazerbation(en)</a:t>
            </a:r>
          </a:p>
        </p:txBody>
      </p:sp>
      <p:sp>
        <p:nvSpPr>
          <p:cNvPr id="30" name="Rectangle 29"/>
          <p:cNvSpPr/>
          <p:nvPr/>
        </p:nvSpPr>
        <p:spPr>
          <a:xfrm>
            <a:off x="1364046" y="1398871"/>
            <a:ext cx="3096000" cy="22320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390164" y="1409757"/>
            <a:ext cx="879474" cy="261610"/>
          </a:xfrm>
          <a:prstGeom prst="rect">
            <a:avLst/>
          </a:prstGeom>
          <a:noFill/>
        </p:spPr>
        <p:txBody>
          <a:bodyPr wrap="square" rtlCol="0">
            <a:spAutoFit/>
          </a:bodyPr>
          <a:lstStyle/>
          <a:p>
            <a:r>
              <a:rPr lang="de-DE" sz="1100" b="1" i="0" dirty="0" smtClean="0">
                <a:solidFill>
                  <a:srgbClr val="000000"/>
                </a:solidFill>
              </a:rPr>
              <a:t>Gruppe C</a:t>
            </a:r>
          </a:p>
        </p:txBody>
      </p:sp>
      <p:sp>
        <p:nvSpPr>
          <p:cNvPr id="33" name="TextBox 32"/>
          <p:cNvSpPr txBox="1"/>
          <p:nvPr/>
        </p:nvSpPr>
        <p:spPr>
          <a:xfrm>
            <a:off x="1915956" y="2080627"/>
            <a:ext cx="912436" cy="184666"/>
          </a:xfrm>
          <a:prstGeom prst="rect">
            <a:avLst/>
          </a:prstGeom>
          <a:solidFill>
            <a:schemeClr val="bg1"/>
          </a:solidFill>
          <a:ln w="15875">
            <a:solidFill>
              <a:srgbClr val="00B050"/>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LAMA + LABA</a:t>
            </a:r>
          </a:p>
        </p:txBody>
      </p:sp>
      <p:sp>
        <p:nvSpPr>
          <p:cNvPr id="38" name="TextBox 37"/>
          <p:cNvSpPr txBox="1"/>
          <p:nvPr/>
        </p:nvSpPr>
        <p:spPr>
          <a:xfrm>
            <a:off x="3283268" y="2082042"/>
            <a:ext cx="807232" cy="184666"/>
          </a:xfrm>
          <a:prstGeom prst="rect">
            <a:avLst/>
          </a:prstGeom>
          <a:solidFill>
            <a:schemeClr val="bg1"/>
          </a:solidFill>
          <a:ln w="158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LABA + ICS</a:t>
            </a:r>
          </a:p>
        </p:txBody>
      </p:sp>
      <p:cxnSp>
        <p:nvCxnSpPr>
          <p:cNvPr id="40" name="Straight Arrow Connector 39"/>
          <p:cNvCxnSpPr>
            <a:endCxn id="38" idx="2"/>
          </p:cNvCxnSpPr>
          <p:nvPr/>
        </p:nvCxnSpPr>
        <p:spPr>
          <a:xfrm flipV="1">
            <a:off x="2492020" y="2266708"/>
            <a:ext cx="1194864" cy="7699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932040" y="2961568"/>
            <a:ext cx="946677" cy="276999"/>
          </a:xfrm>
          <a:prstGeom prst="rect">
            <a:avLst/>
          </a:prstGeom>
          <a:noFill/>
          <a:ln w="25400">
            <a:noFill/>
          </a:ln>
        </p:spPr>
        <p:txBody>
          <a:bodyPr wrap="square" rtlCol="0">
            <a:spAutoFit/>
          </a:bodyPr>
          <a:lstStyle/>
          <a:p>
            <a:pPr algn="ctr"/>
            <a:r>
              <a:rPr lang="de-DE" sz="600" b="0" i="0" dirty="0" smtClean="0">
                <a:solidFill>
                  <a:srgbClr val="000000"/>
                </a:solidFill>
              </a:rPr>
              <a:t>Weitere Exazerbation(en)</a:t>
            </a:r>
          </a:p>
        </p:txBody>
      </p:sp>
      <p:sp>
        <p:nvSpPr>
          <p:cNvPr id="44" name="Rectangle 43"/>
          <p:cNvSpPr/>
          <p:nvPr/>
        </p:nvSpPr>
        <p:spPr>
          <a:xfrm>
            <a:off x="4644352" y="1398871"/>
            <a:ext cx="3096000" cy="22320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656239" y="1410301"/>
            <a:ext cx="879474" cy="261610"/>
          </a:xfrm>
          <a:prstGeom prst="rect">
            <a:avLst/>
          </a:prstGeom>
          <a:noFill/>
        </p:spPr>
        <p:txBody>
          <a:bodyPr wrap="square" rtlCol="0">
            <a:spAutoFit/>
          </a:bodyPr>
          <a:lstStyle/>
          <a:p>
            <a:r>
              <a:rPr lang="de-DE" sz="1100" b="1" i="0" dirty="0" smtClean="0">
                <a:solidFill>
                  <a:srgbClr val="000000"/>
                </a:solidFill>
              </a:rPr>
              <a:t>Gruppe D</a:t>
            </a:r>
          </a:p>
        </p:txBody>
      </p:sp>
      <p:sp>
        <p:nvSpPr>
          <p:cNvPr id="46" name="TextBox 45"/>
          <p:cNvSpPr txBox="1"/>
          <p:nvPr/>
        </p:nvSpPr>
        <p:spPr>
          <a:xfrm>
            <a:off x="4780404" y="3271078"/>
            <a:ext cx="616324" cy="184666"/>
          </a:xfrm>
          <a:prstGeom prst="rect">
            <a:avLst/>
          </a:prstGeom>
          <a:solidFill>
            <a:schemeClr val="bg1"/>
          </a:solidFill>
          <a:ln w="158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LAMA</a:t>
            </a:r>
          </a:p>
        </p:txBody>
      </p:sp>
      <p:sp>
        <p:nvSpPr>
          <p:cNvPr id="47" name="TextBox 46"/>
          <p:cNvSpPr txBox="1"/>
          <p:nvPr/>
        </p:nvSpPr>
        <p:spPr>
          <a:xfrm>
            <a:off x="4788024" y="1737526"/>
            <a:ext cx="1296144" cy="461665"/>
          </a:xfrm>
          <a:prstGeom prst="rect">
            <a:avLst/>
          </a:prstGeom>
          <a:solidFill>
            <a:schemeClr val="bg1"/>
          </a:solidFill>
          <a:ln w="15875">
            <a:solidFill>
              <a:schemeClr val="tx1"/>
            </a:solidFill>
          </a:ln>
          <a:effectLst>
            <a:outerShdw blurRad="50800" dist="38100" dir="2700000" algn="tl" rotWithShape="0">
              <a:prstClr val="black">
                <a:alpha val="40000"/>
              </a:prstClr>
            </a:outerShdw>
          </a:effectLst>
        </p:spPr>
        <p:txBody>
          <a:bodyPr wrap="square" lIns="72000" rIns="72000" rtlCol="0">
            <a:spAutoFit/>
          </a:bodyPr>
          <a:lstStyle/>
          <a:p>
            <a:pPr algn="ctr"/>
            <a:r>
              <a:rPr lang="de-DE" sz="600" b="1" i="0" dirty="0" smtClean="0">
                <a:solidFill>
                  <a:srgbClr val="000000"/>
                </a:solidFill>
              </a:rPr>
              <a:t>Rofulimast in Betracht ziehen, </a:t>
            </a:r>
            <a:r>
              <a:rPr lang="en" sz="600" dirty="0" smtClean="0"/>
              <a:t/>
            </a:r>
            <a:br>
              <a:rPr lang="en" sz="600" dirty="0" smtClean="0"/>
            </a:br>
            <a:r>
              <a:rPr lang="de-DE" sz="600" b="1" i="0" dirty="0" smtClean="0">
                <a:solidFill>
                  <a:srgbClr val="000000"/>
                </a:solidFill>
              </a:rPr>
              <a:t>wenn FEV</a:t>
            </a:r>
            <a:r>
              <a:rPr lang="de-DE" sz="600" b="1" i="0" baseline="-25000" dirty="0" smtClean="0">
                <a:solidFill>
                  <a:srgbClr val="000000"/>
                </a:solidFill>
              </a:rPr>
              <a:t>1</a:t>
            </a:r>
            <a:r>
              <a:rPr lang="de-DE" sz="600" b="1" i="0" dirty="0" smtClean="0">
                <a:solidFill>
                  <a:srgbClr val="000000"/>
                </a:solidFill>
              </a:rPr>
              <a:t> &lt; 50% Soll </a:t>
            </a:r>
            <a:r>
              <a:rPr lang="en" sz="600" dirty="0" smtClean="0"/>
              <a:t/>
            </a:r>
            <a:br>
              <a:rPr lang="en" sz="600" dirty="0" smtClean="0"/>
            </a:br>
            <a:r>
              <a:rPr lang="de-DE" sz="600" b="1" i="0" dirty="0" smtClean="0">
                <a:solidFill>
                  <a:srgbClr val="000000"/>
                </a:solidFill>
              </a:rPr>
              <a:t>und Patient </a:t>
            </a:r>
            <a:r>
              <a:rPr lang="en" sz="600" dirty="0" smtClean="0"/>
              <a:t/>
            </a:r>
            <a:br>
              <a:rPr lang="en" sz="600" dirty="0" smtClean="0"/>
            </a:br>
            <a:r>
              <a:rPr lang="de-DE" sz="600" b="1" i="0" dirty="0" smtClean="0">
                <a:solidFill>
                  <a:srgbClr val="000000"/>
                </a:solidFill>
              </a:rPr>
              <a:t>chronische Bronchitis</a:t>
            </a:r>
            <a:r>
              <a:rPr lang="de-DE" sz="600" b="0" i="0" dirty="0" smtClean="0"/>
              <a:t> hat</a:t>
            </a:r>
          </a:p>
        </p:txBody>
      </p:sp>
      <p:sp>
        <p:nvSpPr>
          <p:cNvPr id="49" name="TextBox 48"/>
          <p:cNvSpPr txBox="1"/>
          <p:nvPr/>
        </p:nvSpPr>
        <p:spPr>
          <a:xfrm>
            <a:off x="6349987" y="1902927"/>
            <a:ext cx="1047009" cy="276999"/>
          </a:xfrm>
          <a:prstGeom prst="rect">
            <a:avLst/>
          </a:prstGeom>
          <a:solidFill>
            <a:schemeClr val="bg1"/>
          </a:solidFill>
          <a:ln w="15875">
            <a:solidFill>
              <a:schemeClr val="tx1"/>
            </a:solidFill>
          </a:ln>
          <a:effectLst>
            <a:outerShdw blurRad="50800" dist="38100" dir="2700000" algn="tl" rotWithShape="0">
              <a:prstClr val="black">
                <a:alpha val="40000"/>
              </a:prstClr>
            </a:outerShdw>
          </a:effectLst>
        </p:spPr>
        <p:txBody>
          <a:bodyPr wrap="square" lIns="36000" rIns="36000" rtlCol="0">
            <a:spAutoFit/>
          </a:bodyPr>
          <a:lstStyle/>
          <a:p>
            <a:pPr algn="ctr"/>
            <a:r>
              <a:rPr lang="de-DE" sz="600" b="1" i="0" dirty="0" smtClean="0">
                <a:solidFill>
                  <a:srgbClr val="000000"/>
                </a:solidFill>
              </a:rPr>
              <a:t>Makrolid in Betracht ziehen (bei Ex-Rauchern)</a:t>
            </a:r>
          </a:p>
        </p:txBody>
      </p:sp>
      <p:sp>
        <p:nvSpPr>
          <p:cNvPr id="52" name="TextBox 51"/>
          <p:cNvSpPr txBox="1"/>
          <p:nvPr/>
        </p:nvSpPr>
        <p:spPr>
          <a:xfrm>
            <a:off x="5734771" y="3273027"/>
            <a:ext cx="815353" cy="184666"/>
          </a:xfrm>
          <a:prstGeom prst="rect">
            <a:avLst/>
          </a:prstGeom>
          <a:solidFill>
            <a:schemeClr val="bg1"/>
          </a:solidFill>
          <a:ln w="15875">
            <a:solidFill>
              <a:srgbClr val="00B050"/>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LAMA + LABA</a:t>
            </a:r>
          </a:p>
        </p:txBody>
      </p:sp>
      <p:sp>
        <p:nvSpPr>
          <p:cNvPr id="53" name="TextBox 52"/>
          <p:cNvSpPr txBox="1"/>
          <p:nvPr/>
        </p:nvSpPr>
        <p:spPr>
          <a:xfrm>
            <a:off x="6883876" y="3271078"/>
            <a:ext cx="696949" cy="184666"/>
          </a:xfrm>
          <a:prstGeom prst="rect">
            <a:avLst/>
          </a:prstGeom>
          <a:solidFill>
            <a:schemeClr val="bg1"/>
          </a:solidFill>
          <a:ln w="158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LABA + ICS</a:t>
            </a:r>
          </a:p>
        </p:txBody>
      </p:sp>
      <p:cxnSp>
        <p:nvCxnSpPr>
          <p:cNvPr id="64" name="Straight Arrow Connector 63"/>
          <p:cNvCxnSpPr>
            <a:stCxn id="46" idx="3"/>
            <a:endCxn id="52" idx="1"/>
          </p:cNvCxnSpPr>
          <p:nvPr/>
        </p:nvCxnSpPr>
        <p:spPr>
          <a:xfrm>
            <a:off x="5396728" y="3363411"/>
            <a:ext cx="338043" cy="194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657379" y="2639557"/>
            <a:ext cx="1154981" cy="276999"/>
          </a:xfrm>
          <a:prstGeom prst="rect">
            <a:avLst/>
          </a:prstGeom>
          <a:noFill/>
          <a:ln w="25400">
            <a:noFill/>
          </a:ln>
        </p:spPr>
        <p:txBody>
          <a:bodyPr wrap="square" rtlCol="0">
            <a:spAutoFit/>
          </a:bodyPr>
          <a:lstStyle/>
          <a:p>
            <a:pPr algn="ctr"/>
            <a:r>
              <a:rPr lang="de-DE" sz="600" b="0" i="0" dirty="0" smtClean="0">
                <a:solidFill>
                  <a:srgbClr val="000000"/>
                </a:solidFill>
              </a:rPr>
              <a:t>Anhaltende Symptome/</a:t>
            </a:r>
            <a:br>
              <a:rPr lang="de-DE" sz="600" b="0" i="0" dirty="0" smtClean="0">
                <a:solidFill>
                  <a:srgbClr val="000000"/>
                </a:solidFill>
              </a:rPr>
            </a:br>
            <a:r>
              <a:rPr lang="de-DE" sz="600" b="0" i="0" dirty="0" smtClean="0">
                <a:solidFill>
                  <a:srgbClr val="000000"/>
                </a:solidFill>
              </a:rPr>
              <a:t>weitere Exazerbation(en)</a:t>
            </a:r>
          </a:p>
        </p:txBody>
      </p:sp>
      <p:cxnSp>
        <p:nvCxnSpPr>
          <p:cNvPr id="78" name="Straight Arrow Connector 77"/>
          <p:cNvCxnSpPr>
            <a:stCxn id="63" idx="0"/>
            <a:endCxn id="49" idx="2"/>
          </p:cNvCxnSpPr>
          <p:nvPr/>
        </p:nvCxnSpPr>
        <p:spPr>
          <a:xfrm flipV="1">
            <a:off x="6148047" y="2179926"/>
            <a:ext cx="725445" cy="37107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3" idx="0"/>
            <a:endCxn id="47" idx="2"/>
          </p:cNvCxnSpPr>
          <p:nvPr/>
        </p:nvCxnSpPr>
        <p:spPr>
          <a:xfrm flipH="1" flipV="1">
            <a:off x="5436096" y="2199191"/>
            <a:ext cx="711951" cy="351808"/>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788024" y="2406983"/>
            <a:ext cx="860168" cy="276999"/>
          </a:xfrm>
          <a:prstGeom prst="rect">
            <a:avLst/>
          </a:prstGeom>
          <a:noFill/>
          <a:ln w="25400">
            <a:noFill/>
          </a:ln>
        </p:spPr>
        <p:txBody>
          <a:bodyPr wrap="square" rtlCol="0">
            <a:spAutoFit/>
          </a:bodyPr>
          <a:lstStyle/>
          <a:p>
            <a:pPr algn="ctr"/>
            <a:r>
              <a:rPr lang="de-DE" sz="600" b="0" i="0" dirty="0" smtClean="0">
                <a:solidFill>
                  <a:srgbClr val="000000"/>
                </a:solidFill>
              </a:rPr>
              <a:t>Weitere Exazerbation(en)</a:t>
            </a:r>
          </a:p>
        </p:txBody>
      </p:sp>
      <p:sp>
        <p:nvSpPr>
          <p:cNvPr id="54"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21</a:t>
            </a:fld>
            <a:endParaRPr lang="de-DE" sz="900" dirty="0"/>
          </a:p>
        </p:txBody>
      </p:sp>
      <p:sp>
        <p:nvSpPr>
          <p:cNvPr id="2" name="Title 1"/>
          <p:cNvSpPr>
            <a:spLocks noGrp="1"/>
          </p:cNvSpPr>
          <p:nvPr>
            <p:ph type="title"/>
          </p:nvPr>
        </p:nvSpPr>
        <p:spPr>
          <a:xfrm>
            <a:off x="429444" y="169590"/>
            <a:ext cx="8208912" cy="960120"/>
          </a:xfrm>
        </p:spPr>
        <p:txBody>
          <a:bodyPr>
            <a:normAutofit/>
          </a:bodyPr>
          <a:lstStyle/>
          <a:p>
            <a:r>
              <a:rPr lang="de-DE" sz="2400" b="0" i="0" dirty="0" smtClean="0">
                <a:solidFill>
                  <a:srgbClr val="0460A9"/>
                </a:solidFill>
              </a:rPr>
              <a:t>Therapiealgorithmen für die medikamentöse Behandlung der COPD nach GOLD-Grad</a:t>
            </a:r>
          </a:p>
        </p:txBody>
      </p:sp>
      <p:sp>
        <p:nvSpPr>
          <p:cNvPr id="32" name="TextBox 31"/>
          <p:cNvSpPr txBox="1"/>
          <p:nvPr/>
        </p:nvSpPr>
        <p:spPr>
          <a:xfrm>
            <a:off x="2095976" y="3053901"/>
            <a:ext cx="552396" cy="184666"/>
          </a:xfrm>
          <a:prstGeom prst="rect">
            <a:avLst/>
          </a:prstGeom>
          <a:solidFill>
            <a:schemeClr val="bg1"/>
          </a:solidFill>
          <a:ln w="15875">
            <a:solidFill>
              <a:srgbClr val="00B050"/>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LAMA</a:t>
            </a:r>
          </a:p>
        </p:txBody>
      </p:sp>
      <p:grpSp>
        <p:nvGrpSpPr>
          <p:cNvPr id="4" name="Group 3"/>
          <p:cNvGrpSpPr/>
          <p:nvPr/>
        </p:nvGrpSpPr>
        <p:grpSpPr>
          <a:xfrm>
            <a:off x="1331640" y="6030400"/>
            <a:ext cx="1951628" cy="338554"/>
            <a:chOff x="1331640" y="6030400"/>
            <a:chExt cx="1951628" cy="338554"/>
          </a:xfrm>
        </p:grpSpPr>
        <p:sp>
          <p:nvSpPr>
            <p:cNvPr id="91" name="TextBox 90"/>
            <p:cNvSpPr txBox="1"/>
            <p:nvPr/>
          </p:nvSpPr>
          <p:spPr>
            <a:xfrm>
              <a:off x="1331640" y="6030400"/>
              <a:ext cx="1951628" cy="338554"/>
            </a:xfrm>
            <a:prstGeom prst="rect">
              <a:avLst/>
            </a:prstGeom>
            <a:noFill/>
            <a:ln w="25400">
              <a:noFill/>
            </a:ln>
          </p:spPr>
          <p:txBody>
            <a:bodyPr wrap="square" rtlCol="0">
              <a:spAutoFit/>
            </a:bodyPr>
            <a:lstStyle/>
            <a:p>
              <a:r>
                <a:rPr lang="de-DE" sz="800" b="0" i="0" dirty="0" smtClean="0">
                  <a:solidFill>
                    <a:srgbClr val="000000"/>
                  </a:solidFill>
                </a:rPr>
                <a:t>Bevorzugte Behandlung =  </a:t>
              </a:r>
            </a:p>
            <a:p>
              <a:endParaRPr lang="en-US" sz="800" dirty="0"/>
            </a:p>
          </p:txBody>
        </p:sp>
        <p:cxnSp>
          <p:nvCxnSpPr>
            <p:cNvPr id="56" name="Straight Arrow Connector 55"/>
            <p:cNvCxnSpPr/>
            <p:nvPr/>
          </p:nvCxnSpPr>
          <p:spPr>
            <a:xfrm>
              <a:off x="2771800" y="6151399"/>
              <a:ext cx="413354" cy="0"/>
            </a:xfrm>
            <a:prstGeom prst="straightConnector1">
              <a:avLst/>
            </a:prstGeom>
            <a:ln w="19050" cmpd="dbl">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p:cNvCxnSpPr/>
          <p:nvPr/>
        </p:nvCxnSpPr>
        <p:spPr>
          <a:xfrm flipV="1">
            <a:off x="2897122" y="4711239"/>
            <a:ext cx="0" cy="2520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6542886" y="3343087"/>
            <a:ext cx="32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557164" y="3422715"/>
            <a:ext cx="32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6061690" y="2961568"/>
            <a:ext cx="0" cy="298815"/>
          </a:xfrm>
          <a:prstGeom prst="straightConnector1">
            <a:avLst/>
          </a:prstGeom>
          <a:ln w="25400" cmpd="dbl">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6200000" flipH="1" flipV="1">
            <a:off x="6059822" y="3122257"/>
            <a:ext cx="306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946107" y="2550999"/>
            <a:ext cx="403880" cy="369332"/>
          </a:xfrm>
          <a:prstGeom prst="rect">
            <a:avLst/>
          </a:prstGeom>
          <a:solidFill>
            <a:schemeClr val="bg1"/>
          </a:solidFill>
          <a:ln w="15875">
            <a:solidFill>
              <a:srgbClr val="00B050"/>
            </a:solidFill>
          </a:ln>
          <a:effectLst>
            <a:outerShdw blurRad="50800" dist="38100" dir="2700000" algn="tl" rotWithShape="0">
              <a:prstClr val="black">
                <a:alpha val="40000"/>
              </a:prstClr>
            </a:outerShdw>
          </a:effectLst>
        </p:spPr>
        <p:txBody>
          <a:bodyPr wrap="square" lIns="36000" rIns="36000" rtlCol="0">
            <a:spAutoFit/>
          </a:bodyPr>
          <a:lstStyle/>
          <a:p>
            <a:pPr algn="ctr"/>
            <a:r>
              <a:rPr lang="de-DE" sz="600" b="1" i="0" dirty="0" smtClean="0">
                <a:solidFill>
                  <a:srgbClr val="000000"/>
                </a:solidFill>
              </a:rPr>
              <a:t>LAMA </a:t>
            </a:r>
            <a:r>
              <a:rPr lang="en" sz="600" dirty="0" smtClean="0"/>
              <a:t/>
            </a:r>
            <a:br>
              <a:rPr lang="en" sz="600" dirty="0" smtClean="0"/>
            </a:br>
            <a:r>
              <a:rPr lang="de-DE" sz="600" b="1" i="0" dirty="0" smtClean="0">
                <a:solidFill>
                  <a:srgbClr val="000000"/>
                </a:solidFill>
              </a:rPr>
              <a:t>+ LABA </a:t>
            </a:r>
            <a:r>
              <a:rPr lang="en" sz="600" dirty="0" smtClean="0"/>
              <a:t/>
            </a:r>
            <a:br>
              <a:rPr lang="en" sz="600" dirty="0" smtClean="0"/>
            </a:br>
            <a:r>
              <a:rPr lang="de-DE" sz="600" b="1" i="0" dirty="0" smtClean="0">
                <a:solidFill>
                  <a:srgbClr val="000000"/>
                </a:solidFill>
              </a:rPr>
              <a:t>+ ICS</a:t>
            </a:r>
          </a:p>
        </p:txBody>
      </p:sp>
      <p:cxnSp>
        <p:nvCxnSpPr>
          <p:cNvPr id="89" name="Straight Arrow Connector 88"/>
          <p:cNvCxnSpPr>
            <a:stCxn id="53" idx="0"/>
            <a:endCxn id="63" idx="3"/>
          </p:cNvCxnSpPr>
          <p:nvPr/>
        </p:nvCxnSpPr>
        <p:spPr>
          <a:xfrm flipH="1" flipV="1">
            <a:off x="6349987" y="2735665"/>
            <a:ext cx="882364" cy="53541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8" name="Rectangle 4"/>
          <p:cNvSpPr>
            <a:spLocks noChangeArrowheads="1"/>
          </p:cNvSpPr>
          <p:nvPr/>
        </p:nvSpPr>
        <p:spPr bwMode="auto">
          <a:xfrm>
            <a:off x="6349987" y="6535504"/>
            <a:ext cx="2676627"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2478178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516494" y="4957743"/>
            <a:ext cx="761256" cy="276999"/>
          </a:xfrm>
          <a:prstGeom prst="rect">
            <a:avLst/>
          </a:prstGeom>
          <a:noFill/>
          <a:ln w="25400">
            <a:noFill/>
          </a:ln>
        </p:spPr>
        <p:txBody>
          <a:bodyPr wrap="square" rtlCol="0">
            <a:spAutoFit/>
          </a:bodyPr>
          <a:lstStyle/>
          <a:p>
            <a:pPr algn="ctr"/>
            <a:r>
              <a:rPr lang="de-DE" sz="600" b="0" i="0" dirty="0" smtClean="0">
                <a:solidFill>
                  <a:srgbClr val="000000"/>
                </a:solidFill>
              </a:rPr>
              <a:t>Wirkung bewerten</a:t>
            </a:r>
          </a:p>
        </p:txBody>
      </p:sp>
      <p:sp>
        <p:nvSpPr>
          <p:cNvPr id="13" name="Rectangle 12"/>
          <p:cNvSpPr/>
          <p:nvPr/>
        </p:nvSpPr>
        <p:spPr>
          <a:xfrm>
            <a:off x="1364046" y="3798400"/>
            <a:ext cx="3096000" cy="22320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4" name="TextBox 13"/>
          <p:cNvSpPr txBox="1"/>
          <p:nvPr/>
        </p:nvSpPr>
        <p:spPr>
          <a:xfrm>
            <a:off x="1369416" y="3827964"/>
            <a:ext cx="879474" cy="261610"/>
          </a:xfrm>
          <a:prstGeom prst="rect">
            <a:avLst/>
          </a:prstGeom>
          <a:noFill/>
        </p:spPr>
        <p:txBody>
          <a:bodyPr wrap="square" rtlCol="0">
            <a:spAutoFit/>
          </a:bodyPr>
          <a:lstStyle/>
          <a:p>
            <a:r>
              <a:rPr lang="de-DE" sz="1100" b="1" i="0" dirty="0" smtClean="0">
                <a:solidFill>
                  <a:srgbClr val="000000"/>
                </a:solidFill>
              </a:rPr>
              <a:t>Gruppe A</a:t>
            </a:r>
          </a:p>
        </p:txBody>
      </p:sp>
      <p:sp>
        <p:nvSpPr>
          <p:cNvPr id="16" name="TextBox 15"/>
          <p:cNvSpPr txBox="1"/>
          <p:nvPr/>
        </p:nvSpPr>
        <p:spPr>
          <a:xfrm>
            <a:off x="2264466" y="5536873"/>
            <a:ext cx="1265312" cy="184666"/>
          </a:xfrm>
          <a:prstGeom prst="rect">
            <a:avLst/>
          </a:prstGeom>
          <a:solidFill>
            <a:schemeClr val="bg1"/>
          </a:solidFill>
          <a:ln w="15875">
            <a:solidFill>
              <a:srgbClr val="00B050"/>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Ein Bronchodilatator</a:t>
            </a:r>
          </a:p>
        </p:txBody>
      </p:sp>
      <p:sp>
        <p:nvSpPr>
          <p:cNvPr id="17" name="TextBox 16"/>
          <p:cNvSpPr txBox="1"/>
          <p:nvPr/>
        </p:nvSpPr>
        <p:spPr>
          <a:xfrm>
            <a:off x="2156454" y="4249574"/>
            <a:ext cx="1481336" cy="461665"/>
          </a:xfrm>
          <a:prstGeom prst="rect">
            <a:avLst/>
          </a:prstGeom>
          <a:solidFill>
            <a:schemeClr val="bg1"/>
          </a:solidFill>
          <a:ln w="158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Weiterführen, absetzen oder </a:t>
            </a:r>
            <a:r>
              <a:rPr lang="en" sz="600" dirty="0" smtClean="0"/>
              <a:t/>
            </a:r>
            <a:br>
              <a:rPr lang="en" sz="600" dirty="0" smtClean="0"/>
            </a:br>
            <a:r>
              <a:rPr lang="de-DE" sz="600" b="1" i="0" dirty="0" smtClean="0">
                <a:solidFill>
                  <a:srgbClr val="000000"/>
                </a:solidFill>
              </a:rPr>
              <a:t>eine alternative Klasse </a:t>
            </a:r>
            <a:r>
              <a:rPr lang="en" sz="600" dirty="0" smtClean="0"/>
              <a:t/>
            </a:r>
            <a:br>
              <a:rPr lang="en" sz="600" dirty="0" smtClean="0"/>
            </a:br>
            <a:r>
              <a:rPr lang="de-DE" sz="600" b="1" i="0" dirty="0" smtClean="0">
                <a:solidFill>
                  <a:srgbClr val="000000"/>
                </a:solidFill>
              </a:rPr>
              <a:t>von Bronchodilatatoren ausprobieren</a:t>
            </a:r>
          </a:p>
        </p:txBody>
      </p:sp>
      <p:cxnSp>
        <p:nvCxnSpPr>
          <p:cNvPr id="19" name="Straight Arrow Connector 18"/>
          <p:cNvCxnSpPr/>
          <p:nvPr/>
        </p:nvCxnSpPr>
        <p:spPr>
          <a:xfrm flipV="1">
            <a:off x="2897122" y="5267310"/>
            <a:ext cx="0" cy="2520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22</a:t>
            </a:fld>
            <a:endParaRPr lang="de-DE" sz="900" dirty="0"/>
          </a:p>
        </p:txBody>
      </p:sp>
      <p:grpSp>
        <p:nvGrpSpPr>
          <p:cNvPr id="5" name="Group 4"/>
          <p:cNvGrpSpPr/>
          <p:nvPr/>
        </p:nvGrpSpPr>
        <p:grpSpPr>
          <a:xfrm>
            <a:off x="1797798" y="6113174"/>
            <a:ext cx="2198138" cy="338554"/>
            <a:chOff x="1797798" y="6093296"/>
            <a:chExt cx="2198138" cy="338554"/>
          </a:xfrm>
        </p:grpSpPr>
        <p:sp>
          <p:nvSpPr>
            <p:cNvPr id="91" name="TextBox 90"/>
            <p:cNvSpPr txBox="1"/>
            <p:nvPr/>
          </p:nvSpPr>
          <p:spPr>
            <a:xfrm>
              <a:off x="1797798" y="6093296"/>
              <a:ext cx="2198138" cy="338554"/>
            </a:xfrm>
            <a:prstGeom prst="rect">
              <a:avLst/>
            </a:prstGeom>
            <a:noFill/>
            <a:ln w="25400">
              <a:noFill/>
            </a:ln>
          </p:spPr>
          <p:txBody>
            <a:bodyPr wrap="square" rtlCol="0">
              <a:spAutoFit/>
            </a:bodyPr>
            <a:lstStyle/>
            <a:p>
              <a:r>
                <a:rPr lang="de-DE" sz="800" b="0" i="0" dirty="0" smtClean="0">
                  <a:solidFill>
                    <a:srgbClr val="000000"/>
                  </a:solidFill>
                </a:rPr>
                <a:t>Bevorzugte Behandlung =  </a:t>
              </a:r>
            </a:p>
            <a:p>
              <a:endParaRPr lang="en-US" sz="800" dirty="0"/>
            </a:p>
          </p:txBody>
        </p:sp>
        <p:cxnSp>
          <p:nvCxnSpPr>
            <p:cNvPr id="56" name="Straight Arrow Connector 55"/>
            <p:cNvCxnSpPr/>
            <p:nvPr/>
          </p:nvCxnSpPr>
          <p:spPr>
            <a:xfrm>
              <a:off x="3237958" y="6214295"/>
              <a:ext cx="413354" cy="0"/>
            </a:xfrm>
            <a:prstGeom prst="straightConnector1">
              <a:avLst/>
            </a:prstGeom>
            <a:ln w="19050" cmpd="dbl">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p:cNvCxnSpPr/>
          <p:nvPr/>
        </p:nvCxnSpPr>
        <p:spPr>
          <a:xfrm flipV="1">
            <a:off x="2897122" y="4711239"/>
            <a:ext cx="0" cy="2520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p:nvPr>
        </p:nvSpPr>
        <p:spPr>
          <a:xfrm>
            <a:off x="467544" y="188640"/>
            <a:ext cx="8352928" cy="960120"/>
          </a:xfrm>
        </p:spPr>
        <p:txBody>
          <a:bodyPr>
            <a:noAutofit/>
          </a:bodyPr>
          <a:lstStyle/>
          <a:p>
            <a:r>
              <a:rPr lang="de-DE" spc="-70" dirty="0" smtClean="0">
                <a:solidFill>
                  <a:srgbClr val="0460A9"/>
                </a:solidFill>
              </a:rPr>
              <a:t>Medikamentöse Behandlung </a:t>
            </a:r>
            <a:r>
              <a:rPr lang="de-DE" dirty="0" smtClean="0">
                <a:solidFill>
                  <a:srgbClr val="0460A9"/>
                </a:solidFill>
              </a:rPr>
              <a:t>nach </a:t>
            </a:r>
            <a:r>
              <a:rPr lang="de-DE" dirty="0">
                <a:solidFill>
                  <a:srgbClr val="0460A9"/>
                </a:solidFill>
              </a:rPr>
              <a:t>GOLD-Grad</a:t>
            </a:r>
            <a:r>
              <a:rPr lang="de-DE" spc="-70" dirty="0" smtClean="0">
                <a:solidFill>
                  <a:srgbClr val="0460A9"/>
                </a:solidFill>
              </a:rPr>
              <a:t> </a:t>
            </a:r>
            <a:br>
              <a:rPr lang="de-DE" spc="-70" dirty="0" smtClean="0">
                <a:solidFill>
                  <a:srgbClr val="0460A9"/>
                </a:solidFill>
              </a:rPr>
            </a:br>
            <a:r>
              <a:rPr lang="de-DE" sz="2200" spc="-70" dirty="0" smtClean="0">
                <a:solidFill>
                  <a:schemeClr val="tx1"/>
                </a:solidFill>
              </a:rPr>
              <a:t>Algorithmus </a:t>
            </a:r>
            <a:r>
              <a:rPr lang="de-DE" sz="2200" spc="-70" dirty="0">
                <a:solidFill>
                  <a:schemeClr val="tx1"/>
                </a:solidFill>
              </a:rPr>
              <a:t>für die </a:t>
            </a:r>
            <a:r>
              <a:rPr lang="de-DE" sz="2200" b="0" i="0" dirty="0" smtClean="0">
                <a:solidFill>
                  <a:schemeClr val="tx1"/>
                </a:solidFill>
              </a:rPr>
              <a:t>Gruppe A</a:t>
            </a:r>
          </a:p>
        </p:txBody>
      </p:sp>
      <p:sp>
        <p:nvSpPr>
          <p:cNvPr id="2" name="Rectangle 1"/>
          <p:cNvSpPr/>
          <p:nvPr/>
        </p:nvSpPr>
        <p:spPr>
          <a:xfrm>
            <a:off x="339359" y="6571646"/>
            <a:ext cx="4572000" cy="215444"/>
          </a:xfrm>
          <a:prstGeom prst="rect">
            <a:avLst/>
          </a:prstGeom>
        </p:spPr>
        <p:txBody>
          <a:bodyPr>
            <a:spAutoFit/>
          </a:bodyPr>
          <a:lstStyle/>
          <a:p>
            <a:r>
              <a:rPr lang="de-DE" sz="800" dirty="0">
                <a:solidFill>
                  <a:srgbClr val="000000"/>
                </a:solidFill>
              </a:rPr>
              <a:t>GOLD: Globale Initiative für chronisch obstruktive Lungenerkrankung</a:t>
            </a:r>
            <a:endParaRPr lang="de-DE" sz="800" dirty="0"/>
          </a:p>
        </p:txBody>
      </p:sp>
      <p:sp>
        <p:nvSpPr>
          <p:cNvPr id="18" name="Rectangle 4"/>
          <p:cNvSpPr>
            <a:spLocks noChangeArrowheads="1"/>
          </p:cNvSpPr>
          <p:nvPr/>
        </p:nvSpPr>
        <p:spPr bwMode="auto">
          <a:xfrm>
            <a:off x="6349987" y="6535504"/>
            <a:ext cx="2676627"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1979335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67544" y="1340768"/>
            <a:ext cx="8208912" cy="4896544"/>
          </a:xfrm>
        </p:spPr>
        <p:txBody>
          <a:bodyPr>
            <a:normAutofit/>
          </a:bodyPr>
          <a:lstStyle/>
          <a:p>
            <a:pPr>
              <a:buFont typeface="Wingdings" panose="05000000000000000000" pitchFamily="2" charset="2"/>
              <a:buChar char="§"/>
            </a:pPr>
            <a:r>
              <a:rPr lang="de-DE" sz="1400" b="0" i="0" dirty="0" smtClean="0">
                <a:solidFill>
                  <a:srgbClr val="000000"/>
                </a:solidFill>
              </a:rPr>
              <a:t>Allen Patienten der Gruppe A sollten, je nach Wirkung auf das Symptom Atemnot, eine Behandlung mit einem Bronchodilatator erhalten.</a:t>
            </a:r>
          </a:p>
          <a:p>
            <a:pPr>
              <a:buFont typeface="Wingdings" panose="05000000000000000000" pitchFamily="2" charset="2"/>
              <a:buChar char="§"/>
            </a:pPr>
            <a:r>
              <a:rPr lang="de-DE" sz="1400" b="0" i="0" dirty="0" smtClean="0">
                <a:solidFill>
                  <a:srgbClr val="000000"/>
                </a:solidFill>
              </a:rPr>
              <a:t>Dabei kann es sich um einen kurz- oder langwirksamen Bronchodilatator handeln.</a:t>
            </a:r>
          </a:p>
          <a:p>
            <a:pPr>
              <a:buFont typeface="Wingdings" panose="05000000000000000000" pitchFamily="2" charset="2"/>
              <a:buChar char="§"/>
            </a:pPr>
            <a:r>
              <a:rPr lang="de-DE" sz="1400" b="0" i="0" dirty="0" smtClean="0">
                <a:solidFill>
                  <a:srgbClr val="000000"/>
                </a:solidFill>
              </a:rPr>
              <a:t>Diese Behandlung sollte fortgesetzt werden, </a:t>
            </a:r>
            <a:r>
              <a:rPr lang="de-DE" sz="1400" b="0" i="0" smtClean="0">
                <a:solidFill>
                  <a:srgbClr val="000000"/>
                </a:solidFill>
              </a:rPr>
              <a:t>wenn ein symptomatischer </a:t>
            </a:r>
            <a:r>
              <a:rPr lang="de-DE" sz="1400" b="0" i="0" dirty="0" smtClean="0">
                <a:solidFill>
                  <a:srgbClr val="000000"/>
                </a:solidFill>
              </a:rPr>
              <a:t>Nutzen dokumentiert werden konnte.</a:t>
            </a: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23</a:t>
            </a:fld>
            <a:endParaRPr lang="de-DE" sz="900" dirty="0"/>
          </a:p>
        </p:txBody>
      </p:sp>
      <p:sp>
        <p:nvSpPr>
          <p:cNvPr id="14" name="Title 1"/>
          <p:cNvSpPr>
            <a:spLocks noGrp="1"/>
          </p:cNvSpPr>
          <p:nvPr>
            <p:ph type="title"/>
          </p:nvPr>
        </p:nvSpPr>
        <p:spPr>
          <a:xfrm>
            <a:off x="467544" y="188640"/>
            <a:ext cx="8352928" cy="960120"/>
          </a:xfrm>
        </p:spPr>
        <p:txBody>
          <a:bodyPr>
            <a:noAutofit/>
          </a:bodyPr>
          <a:lstStyle/>
          <a:p>
            <a:r>
              <a:rPr lang="de-DE" spc="-70" dirty="0">
                <a:solidFill>
                  <a:srgbClr val="0460A9"/>
                </a:solidFill>
              </a:rPr>
              <a:t>Algorithmus für die medikamentöse Behandlung </a:t>
            </a:r>
            <a:r>
              <a:rPr lang="de-DE" sz="2200" b="0" i="0" dirty="0" smtClean="0">
                <a:solidFill>
                  <a:srgbClr val="000000"/>
                </a:solidFill>
              </a:rPr>
              <a:t>GOLD Gruppe A</a:t>
            </a:r>
          </a:p>
        </p:txBody>
      </p:sp>
      <p:sp>
        <p:nvSpPr>
          <p:cNvPr id="7" name="Rectangle 6"/>
          <p:cNvSpPr/>
          <p:nvPr/>
        </p:nvSpPr>
        <p:spPr>
          <a:xfrm>
            <a:off x="339359" y="6510686"/>
            <a:ext cx="4572000" cy="215444"/>
          </a:xfrm>
          <a:prstGeom prst="rect">
            <a:avLst/>
          </a:prstGeom>
        </p:spPr>
        <p:txBody>
          <a:bodyPr>
            <a:spAutoFit/>
          </a:bodyPr>
          <a:lstStyle/>
          <a:p>
            <a:r>
              <a:rPr lang="de-DE" sz="800" dirty="0">
                <a:solidFill>
                  <a:srgbClr val="000000"/>
                </a:solidFill>
              </a:rPr>
              <a:t>GOLD: Globale Initiative für chronisch obstruktive Lungenerkrankung</a:t>
            </a:r>
            <a:endParaRPr lang="de-DE" sz="800" dirty="0"/>
          </a:p>
        </p:txBody>
      </p:sp>
      <p:sp>
        <p:nvSpPr>
          <p:cNvPr id="8" name="Rectangle 4"/>
          <p:cNvSpPr>
            <a:spLocks noChangeArrowheads="1"/>
          </p:cNvSpPr>
          <p:nvPr/>
        </p:nvSpPr>
        <p:spPr bwMode="auto">
          <a:xfrm>
            <a:off x="6349987" y="6535504"/>
            <a:ext cx="2676627"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858349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flipV="1">
            <a:off x="6140894" y="4588128"/>
            <a:ext cx="0" cy="834226"/>
          </a:xfrm>
          <a:prstGeom prst="straightConnector1">
            <a:avLst/>
          </a:prstGeom>
          <a:ln w="25400" cmpd="dbl">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15000" y="4907518"/>
            <a:ext cx="761256" cy="276999"/>
          </a:xfrm>
          <a:prstGeom prst="rect">
            <a:avLst/>
          </a:prstGeom>
          <a:noFill/>
          <a:ln w="25400">
            <a:noFill/>
          </a:ln>
        </p:spPr>
        <p:txBody>
          <a:bodyPr wrap="square" rtlCol="0">
            <a:spAutoFit/>
          </a:bodyPr>
          <a:lstStyle/>
          <a:p>
            <a:pPr algn="ctr"/>
            <a:r>
              <a:rPr lang="de-DE" sz="600" b="0" i="0" dirty="0" smtClean="0">
                <a:solidFill>
                  <a:srgbClr val="000000"/>
                </a:solidFill>
              </a:rPr>
              <a:t>Anhaltende Symptome</a:t>
            </a:r>
          </a:p>
        </p:txBody>
      </p:sp>
      <p:sp>
        <p:nvSpPr>
          <p:cNvPr id="10" name="TextBox 9"/>
          <p:cNvSpPr txBox="1"/>
          <p:nvPr/>
        </p:nvSpPr>
        <p:spPr>
          <a:xfrm>
            <a:off x="336567" y="6390162"/>
            <a:ext cx="5419367" cy="338554"/>
          </a:xfrm>
          <a:prstGeom prst="rect">
            <a:avLst/>
          </a:prstGeom>
          <a:noFill/>
        </p:spPr>
        <p:txBody>
          <a:bodyPr wrap="square" rtlCol="0">
            <a:spAutoFit/>
          </a:bodyPr>
          <a:lstStyle/>
          <a:p>
            <a:r>
              <a:rPr lang="de-DE" sz="800" b="0" i="0" dirty="0" smtClean="0">
                <a:solidFill>
                  <a:srgbClr val="000000"/>
                </a:solidFill>
              </a:rPr>
              <a:t>GOLD: Globale Initiative für chronisch obstruktive Lungenerkrankung, ICS: inhalatives Corticosteroid, LABA: langwirksamer β</a:t>
            </a:r>
            <a:r>
              <a:rPr lang="de-DE" sz="800" b="0" i="0" baseline="-25000" dirty="0" smtClean="0">
                <a:solidFill>
                  <a:srgbClr val="000000"/>
                </a:solidFill>
              </a:rPr>
              <a:t>2</a:t>
            </a:r>
            <a:r>
              <a:rPr lang="de-DE" sz="800" b="0" i="0" dirty="0" smtClean="0">
                <a:solidFill>
                  <a:srgbClr val="000000"/>
                </a:solidFill>
              </a:rPr>
              <a:t>-Agonist, LABD: langwirksamer Bronchodilatator, LAMA: langwirksames Anticholinergikum</a:t>
            </a:r>
          </a:p>
        </p:txBody>
      </p:sp>
      <p:sp>
        <p:nvSpPr>
          <p:cNvPr id="21" name="Rectangle 20"/>
          <p:cNvSpPr/>
          <p:nvPr/>
        </p:nvSpPr>
        <p:spPr>
          <a:xfrm>
            <a:off x="4639109" y="3793602"/>
            <a:ext cx="3096000" cy="22320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22" name="TextBox 21"/>
          <p:cNvSpPr txBox="1"/>
          <p:nvPr/>
        </p:nvSpPr>
        <p:spPr>
          <a:xfrm>
            <a:off x="4651972" y="3801098"/>
            <a:ext cx="879474" cy="261610"/>
          </a:xfrm>
          <a:prstGeom prst="rect">
            <a:avLst/>
          </a:prstGeom>
          <a:noFill/>
        </p:spPr>
        <p:txBody>
          <a:bodyPr wrap="square" rtlCol="0">
            <a:spAutoFit/>
          </a:bodyPr>
          <a:lstStyle/>
          <a:p>
            <a:r>
              <a:rPr lang="de-DE" sz="1100" b="1" i="0" dirty="0" smtClean="0">
                <a:solidFill>
                  <a:srgbClr val="000000"/>
                </a:solidFill>
              </a:rPr>
              <a:t>Gruppe</a:t>
            </a:r>
            <a:r>
              <a:rPr lang="de-DE" sz="600" b="1" i="0" dirty="0" smtClean="0">
                <a:solidFill>
                  <a:srgbClr val="000000"/>
                </a:solidFill>
              </a:rPr>
              <a:t> </a:t>
            </a:r>
            <a:r>
              <a:rPr lang="de-DE" sz="1100" b="1" i="0" dirty="0" smtClean="0">
                <a:solidFill>
                  <a:srgbClr val="000000"/>
                </a:solidFill>
              </a:rPr>
              <a:t>B</a:t>
            </a:r>
          </a:p>
        </p:txBody>
      </p:sp>
      <p:sp>
        <p:nvSpPr>
          <p:cNvPr id="23" name="TextBox 22"/>
          <p:cNvSpPr txBox="1"/>
          <p:nvPr/>
        </p:nvSpPr>
        <p:spPr>
          <a:xfrm>
            <a:off x="5333525" y="5422353"/>
            <a:ext cx="1614739" cy="276999"/>
          </a:xfrm>
          <a:prstGeom prst="rect">
            <a:avLst/>
          </a:prstGeom>
          <a:solidFill>
            <a:schemeClr val="bg1"/>
          </a:solidFill>
          <a:ln w="15875">
            <a:solidFill>
              <a:srgbClr val="00B050"/>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Ein langwirksamer Bronchodilatator</a:t>
            </a:r>
            <a:r>
              <a:rPr lang="en" sz="600" dirty="0" smtClean="0"/>
              <a:t/>
            </a:r>
            <a:br>
              <a:rPr lang="en" sz="600" dirty="0" smtClean="0"/>
            </a:br>
            <a:r>
              <a:rPr lang="de-DE" sz="600" b="1" i="0" dirty="0" smtClean="0">
                <a:solidFill>
                  <a:srgbClr val="000000"/>
                </a:solidFill>
              </a:rPr>
              <a:t>(LAMA oder LABA)</a:t>
            </a:r>
          </a:p>
        </p:txBody>
      </p:sp>
      <p:sp>
        <p:nvSpPr>
          <p:cNvPr id="24" name="TextBox 23"/>
          <p:cNvSpPr txBox="1"/>
          <p:nvPr/>
        </p:nvSpPr>
        <p:spPr>
          <a:xfrm>
            <a:off x="5333525" y="4372684"/>
            <a:ext cx="1614739" cy="184666"/>
          </a:xfrm>
          <a:prstGeom prst="rect">
            <a:avLst/>
          </a:prstGeom>
          <a:solidFill>
            <a:schemeClr val="bg1"/>
          </a:solidFill>
          <a:ln w="15875">
            <a:solidFill>
              <a:srgbClr val="00B050"/>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LAMA + LABA</a:t>
            </a:r>
          </a:p>
        </p:txBody>
      </p:sp>
      <p:sp>
        <p:nvSpPr>
          <p:cNvPr id="54"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24</a:t>
            </a:fld>
            <a:endParaRPr lang="de-DE" sz="900" dirty="0"/>
          </a:p>
        </p:txBody>
      </p:sp>
      <p:grpSp>
        <p:nvGrpSpPr>
          <p:cNvPr id="4" name="Group 3"/>
          <p:cNvGrpSpPr/>
          <p:nvPr/>
        </p:nvGrpSpPr>
        <p:grpSpPr>
          <a:xfrm>
            <a:off x="5148064" y="6102408"/>
            <a:ext cx="2232248" cy="338554"/>
            <a:chOff x="1331640" y="6030400"/>
            <a:chExt cx="2232248" cy="338554"/>
          </a:xfrm>
        </p:grpSpPr>
        <p:sp>
          <p:nvSpPr>
            <p:cNvPr id="91" name="TextBox 90"/>
            <p:cNvSpPr txBox="1"/>
            <p:nvPr/>
          </p:nvSpPr>
          <p:spPr>
            <a:xfrm>
              <a:off x="1331640" y="6030400"/>
              <a:ext cx="2232248" cy="338554"/>
            </a:xfrm>
            <a:prstGeom prst="rect">
              <a:avLst/>
            </a:prstGeom>
            <a:noFill/>
            <a:ln w="25400">
              <a:noFill/>
            </a:ln>
          </p:spPr>
          <p:txBody>
            <a:bodyPr wrap="square" rtlCol="0">
              <a:spAutoFit/>
            </a:bodyPr>
            <a:lstStyle/>
            <a:p>
              <a:r>
                <a:rPr lang="de-DE" sz="800" b="0" i="0" dirty="0" smtClean="0">
                  <a:solidFill>
                    <a:srgbClr val="000000"/>
                  </a:solidFill>
                </a:rPr>
                <a:t>Bevorzugte Behandlung =  </a:t>
              </a:r>
            </a:p>
            <a:p>
              <a:endParaRPr lang="en-US" sz="800" dirty="0"/>
            </a:p>
          </p:txBody>
        </p:sp>
        <p:cxnSp>
          <p:nvCxnSpPr>
            <p:cNvPr id="56" name="Straight Arrow Connector 55"/>
            <p:cNvCxnSpPr/>
            <p:nvPr/>
          </p:nvCxnSpPr>
          <p:spPr>
            <a:xfrm>
              <a:off x="2771800" y="6151399"/>
              <a:ext cx="413354" cy="0"/>
            </a:xfrm>
            <a:prstGeom prst="straightConnector1">
              <a:avLst/>
            </a:prstGeom>
            <a:ln w="19050" cmpd="dbl">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itle 1"/>
          <p:cNvSpPr>
            <a:spLocks noGrp="1"/>
          </p:cNvSpPr>
          <p:nvPr>
            <p:ph type="title"/>
          </p:nvPr>
        </p:nvSpPr>
        <p:spPr>
          <a:xfrm>
            <a:off x="467544" y="188640"/>
            <a:ext cx="8352928" cy="960120"/>
          </a:xfrm>
        </p:spPr>
        <p:txBody>
          <a:bodyPr>
            <a:noAutofit/>
          </a:bodyPr>
          <a:lstStyle/>
          <a:p>
            <a:r>
              <a:rPr lang="de-DE" spc="-70" dirty="0" smtClean="0">
                <a:solidFill>
                  <a:srgbClr val="0460A9"/>
                </a:solidFill>
              </a:rPr>
              <a:t>Medikamentöse Behandlung </a:t>
            </a:r>
            <a:r>
              <a:rPr lang="de-DE" dirty="0" smtClean="0">
                <a:solidFill>
                  <a:srgbClr val="0460A9"/>
                </a:solidFill>
              </a:rPr>
              <a:t>nach </a:t>
            </a:r>
            <a:r>
              <a:rPr lang="de-DE" dirty="0">
                <a:solidFill>
                  <a:srgbClr val="0460A9"/>
                </a:solidFill>
              </a:rPr>
              <a:t>GOLD-Grad</a:t>
            </a:r>
            <a:r>
              <a:rPr lang="de-DE" spc="-70" dirty="0" smtClean="0">
                <a:solidFill>
                  <a:srgbClr val="0460A9"/>
                </a:solidFill>
              </a:rPr>
              <a:t> </a:t>
            </a:r>
            <a:br>
              <a:rPr lang="de-DE" spc="-70" dirty="0" smtClean="0">
                <a:solidFill>
                  <a:srgbClr val="0460A9"/>
                </a:solidFill>
              </a:rPr>
            </a:br>
            <a:r>
              <a:rPr lang="de-DE" sz="2200" spc="-70" dirty="0" smtClean="0">
                <a:solidFill>
                  <a:schemeClr val="tx1"/>
                </a:solidFill>
              </a:rPr>
              <a:t>Algorithmus </a:t>
            </a:r>
            <a:r>
              <a:rPr lang="de-DE" sz="2200" spc="-70" dirty="0">
                <a:solidFill>
                  <a:schemeClr val="tx1"/>
                </a:solidFill>
              </a:rPr>
              <a:t>für die </a:t>
            </a:r>
            <a:r>
              <a:rPr lang="de-DE" sz="2200" b="0" i="0" dirty="0" smtClean="0">
                <a:solidFill>
                  <a:schemeClr val="tx1"/>
                </a:solidFill>
              </a:rPr>
              <a:t>Gruppe </a:t>
            </a:r>
            <a:r>
              <a:rPr lang="de-DE" sz="2200" dirty="0">
                <a:solidFill>
                  <a:schemeClr val="tx1"/>
                </a:solidFill>
              </a:rPr>
              <a:t>B</a:t>
            </a:r>
            <a:endParaRPr lang="de-DE" sz="2200" b="0" i="0" dirty="0" smtClean="0">
              <a:solidFill>
                <a:schemeClr val="tx1"/>
              </a:solidFill>
            </a:endParaRPr>
          </a:p>
        </p:txBody>
      </p:sp>
      <p:sp>
        <p:nvSpPr>
          <p:cNvPr id="15" name="Rectangle 4"/>
          <p:cNvSpPr>
            <a:spLocks noChangeArrowheads="1"/>
          </p:cNvSpPr>
          <p:nvPr/>
        </p:nvSpPr>
        <p:spPr bwMode="auto">
          <a:xfrm>
            <a:off x="6349987" y="6535504"/>
            <a:ext cx="2676627"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439490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467544" y="188640"/>
            <a:ext cx="8424936" cy="960120"/>
          </a:xfrm>
        </p:spPr>
        <p:txBody>
          <a:bodyPr>
            <a:noAutofit/>
          </a:bodyPr>
          <a:lstStyle/>
          <a:p>
            <a:r>
              <a:rPr lang="de-DE" b="0" i="0" spc="-70" dirty="0" smtClean="0">
                <a:solidFill>
                  <a:srgbClr val="0460A9"/>
                </a:solidFill>
              </a:rPr>
              <a:t>Algorithmus für die medikamentöse Behandlung</a:t>
            </a:r>
            <a:r>
              <a:rPr lang="en" spc="-70" dirty="0" smtClean="0"/>
              <a:t/>
            </a:r>
            <a:br>
              <a:rPr lang="en" spc="-70" dirty="0" smtClean="0"/>
            </a:br>
            <a:r>
              <a:rPr lang="de-DE" sz="2200" b="0" i="0" dirty="0" smtClean="0">
                <a:solidFill>
                  <a:srgbClr val="000000"/>
                </a:solidFill>
              </a:rPr>
              <a:t>GOLD Gruppe B</a:t>
            </a:r>
          </a:p>
        </p:txBody>
      </p:sp>
      <p:sp>
        <p:nvSpPr>
          <p:cNvPr id="5" name="Content Placeholder 4"/>
          <p:cNvSpPr>
            <a:spLocks noGrp="1"/>
          </p:cNvSpPr>
          <p:nvPr>
            <p:ph idx="1"/>
          </p:nvPr>
        </p:nvSpPr>
        <p:spPr/>
        <p:txBody>
          <a:bodyPr>
            <a:normAutofit/>
          </a:bodyPr>
          <a:lstStyle/>
          <a:p>
            <a:pPr>
              <a:buFont typeface="Wingdings" panose="05000000000000000000" pitchFamily="2" charset="2"/>
              <a:buChar char="§"/>
            </a:pPr>
            <a:r>
              <a:rPr lang="de-DE" sz="1400" b="0" i="0" dirty="0" smtClean="0">
                <a:solidFill>
                  <a:srgbClr val="000000"/>
                </a:solidFill>
              </a:rPr>
              <a:t>Die Anfangstherapie sollte ein langwirksamer Bronchodilatator sein (BD). </a:t>
            </a:r>
            <a:br>
              <a:rPr lang="de-DE" sz="1400" b="0" i="0" dirty="0" smtClean="0">
                <a:solidFill>
                  <a:srgbClr val="000000"/>
                </a:solidFill>
              </a:rPr>
            </a:br>
            <a:r>
              <a:rPr lang="de-DE" sz="1400" b="0" i="0" dirty="0" smtClean="0">
                <a:solidFill>
                  <a:srgbClr val="000000"/>
                </a:solidFill>
              </a:rPr>
              <a:t>Langwirksame BDs sind den bei Bedarf verwendeten kurzwirksamen BDs  überlegen, weshalb </a:t>
            </a:r>
            <a:r>
              <a:rPr lang="de-DE" sz="1400" dirty="0" smtClean="0">
                <a:solidFill>
                  <a:srgbClr val="000000"/>
                </a:solidFill>
              </a:rPr>
              <a:t>diese </a:t>
            </a:r>
            <a:r>
              <a:rPr lang="de-DE" sz="1400" b="0" i="0" dirty="0" smtClean="0">
                <a:solidFill>
                  <a:srgbClr val="000000"/>
                </a:solidFill>
              </a:rPr>
              <a:t>empfohlen werden</a:t>
            </a:r>
            <a:r>
              <a:rPr lang="de-DE" sz="1400" b="0" i="0" baseline="30000" dirty="0" smtClean="0">
                <a:solidFill>
                  <a:srgbClr val="000000"/>
                </a:solidFill>
              </a:rPr>
              <a:t>1,2</a:t>
            </a:r>
            <a:r>
              <a:rPr lang="de-DE" sz="1400" b="0" i="0" dirty="0" smtClean="0">
                <a:solidFill>
                  <a:srgbClr val="000000"/>
                </a:solidFill>
              </a:rPr>
              <a:t>.</a:t>
            </a:r>
          </a:p>
          <a:p>
            <a:pPr>
              <a:buFont typeface="Wingdings" panose="05000000000000000000" pitchFamily="2" charset="2"/>
              <a:buChar char="§"/>
            </a:pPr>
            <a:r>
              <a:rPr lang="de-DE" sz="1400" b="0" i="0" dirty="0" smtClean="0">
                <a:solidFill>
                  <a:srgbClr val="000000"/>
                </a:solidFill>
              </a:rPr>
              <a:t>Es gibt keinen Beleg für eine Bevorzugung einer bestimmten Klasse langwirksamer BDs für die anfängliche Linderung von Symptomen. Die Wahl sollte sich nach der Wahrnehmung des Patienten hinsichtlich seiner Symptomlinderung richten.</a:t>
            </a:r>
          </a:p>
          <a:p>
            <a:pPr>
              <a:buFont typeface="Wingdings" panose="05000000000000000000" pitchFamily="2" charset="2"/>
              <a:buChar char="§"/>
            </a:pPr>
            <a:r>
              <a:rPr lang="de-DE" sz="1400" b="0" i="0" dirty="0" smtClean="0">
                <a:solidFill>
                  <a:srgbClr val="000000"/>
                </a:solidFill>
              </a:rPr>
              <a:t>Bei Patienten mit andauernder Atemnot unter einer Monotherapie</a:t>
            </a:r>
            <a:r>
              <a:rPr lang="de-DE" sz="1400" b="0" i="0" baseline="30000" dirty="0" smtClean="0">
                <a:solidFill>
                  <a:srgbClr val="000000"/>
                </a:solidFill>
              </a:rPr>
              <a:t>3</a:t>
            </a:r>
            <a:r>
              <a:rPr lang="de-DE" sz="1400" b="0" i="0" dirty="0" smtClean="0">
                <a:solidFill>
                  <a:srgbClr val="000000"/>
                </a:solidFill>
              </a:rPr>
              <a:t> wird die Verwendung von zwei BDs empfohlen.</a:t>
            </a:r>
          </a:p>
          <a:p>
            <a:pPr>
              <a:buFont typeface="Wingdings" panose="05000000000000000000" pitchFamily="2" charset="2"/>
              <a:buChar char="§"/>
            </a:pPr>
            <a:r>
              <a:rPr lang="de-DE" sz="1400" b="0" i="0" dirty="0" smtClean="0">
                <a:solidFill>
                  <a:srgbClr val="000000"/>
                </a:solidFill>
              </a:rPr>
              <a:t>Für Patienten mit schwerer Atemnot kann eine Anfangstherapie mit zwei BDs in Betracht gezogen werden.</a:t>
            </a:r>
          </a:p>
          <a:p>
            <a:pPr>
              <a:buFont typeface="Wingdings" panose="05000000000000000000" pitchFamily="2" charset="2"/>
              <a:buChar char="§"/>
            </a:pPr>
            <a:r>
              <a:rPr lang="de-DE" sz="1400" b="0" i="0" dirty="0" smtClean="0">
                <a:solidFill>
                  <a:srgbClr val="000000"/>
                </a:solidFill>
              </a:rPr>
              <a:t>Wenn das Hinzufügen eines zweiten BDs die Symptome nicht lindert, wird vorgeschlagen, die Behandlung wieder auf einen einzelnen BD zu reduzieren.</a:t>
            </a:r>
          </a:p>
          <a:p>
            <a:pPr>
              <a:buFont typeface="Wingdings" panose="05000000000000000000" pitchFamily="2" charset="2"/>
              <a:buChar char="§"/>
            </a:pPr>
            <a:r>
              <a:rPr lang="de-DE" sz="1400" b="0" i="0" dirty="0" smtClean="0">
                <a:solidFill>
                  <a:srgbClr val="000000"/>
                </a:solidFill>
              </a:rPr>
              <a:t>Patienten der Gruppe B haben mit hoher Wahrscheinlichkeit Komorbiditäten, die die Symptomatik der Patienten und deren Prognose beeinträchtigen, weshalb diese untersucht werden müssen</a:t>
            </a:r>
            <a:r>
              <a:rPr lang="de-DE" sz="1400" b="0" i="0" baseline="30000" dirty="0" smtClean="0">
                <a:solidFill>
                  <a:srgbClr val="000000"/>
                </a:solidFill>
              </a:rPr>
              <a:t>4,5</a:t>
            </a:r>
            <a:r>
              <a:rPr lang="de-DE" sz="1400" b="0" i="0" dirty="0" smtClean="0">
                <a:solidFill>
                  <a:srgbClr val="000000"/>
                </a:solidFill>
              </a:rPr>
              <a:t>.</a:t>
            </a:r>
            <a:endParaRPr lang="de-DE" sz="1400" b="0" i="0" baseline="30000" dirty="0" smtClean="0">
              <a:solidFill>
                <a:srgbClr val="000000"/>
              </a:solidFill>
            </a:endParaRPr>
          </a:p>
          <a:p>
            <a:pPr>
              <a:buFont typeface="Wingdings" panose="05000000000000000000" pitchFamily="2" charset="2"/>
              <a:buChar char="§"/>
            </a:pPr>
            <a:endParaRPr lang="de-DE" baseline="30000" dirty="0" smtClean="0"/>
          </a:p>
          <a:p>
            <a:pPr>
              <a:buFont typeface="Wingdings" panose="05000000000000000000" pitchFamily="2" charset="2"/>
              <a:buChar char="§"/>
            </a:pPr>
            <a:endParaRPr lang="de-DE" dirty="0"/>
          </a:p>
        </p:txBody>
      </p:sp>
      <p:sp>
        <p:nvSpPr>
          <p:cNvPr id="6" name="TextBox 5"/>
          <p:cNvSpPr txBox="1"/>
          <p:nvPr/>
        </p:nvSpPr>
        <p:spPr>
          <a:xfrm>
            <a:off x="339002" y="6555382"/>
            <a:ext cx="1314911" cy="215444"/>
          </a:xfrm>
          <a:prstGeom prst="rect">
            <a:avLst/>
          </a:prstGeom>
          <a:noFill/>
        </p:spPr>
        <p:txBody>
          <a:bodyPr wrap="square" rtlCol="0">
            <a:spAutoFit/>
          </a:bodyPr>
          <a:lstStyle/>
          <a:p>
            <a:r>
              <a:rPr lang="de-DE" sz="800" b="0" i="0" dirty="0" smtClean="0">
                <a:solidFill>
                  <a:srgbClr val="000000"/>
                </a:solidFill>
              </a:rPr>
              <a:t>BD: Bronchodilatator</a:t>
            </a: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25</a:t>
            </a:fld>
            <a:endParaRPr lang="de-DE" sz="900" dirty="0"/>
          </a:p>
        </p:txBody>
      </p:sp>
      <p:sp>
        <p:nvSpPr>
          <p:cNvPr id="11" name="Rectangle 10"/>
          <p:cNvSpPr/>
          <p:nvPr/>
        </p:nvSpPr>
        <p:spPr>
          <a:xfrm>
            <a:off x="2987824" y="6234523"/>
            <a:ext cx="6046848" cy="553998"/>
          </a:xfrm>
          <a:prstGeom prst="rect">
            <a:avLst/>
          </a:prstGeom>
        </p:spPr>
        <p:txBody>
          <a:bodyPr wrap="square">
            <a:spAutoFit/>
          </a:bodyPr>
          <a:lstStyle/>
          <a:p>
            <a:pPr algn="r"/>
            <a:r>
              <a:rPr lang="de-DE" sz="1000" dirty="0" smtClean="0">
                <a:latin typeface="Arial" panose="020B0604020202020204" pitchFamily="34" charset="0"/>
                <a:ea typeface="Calibri" panose="020F0502020204030204" pitchFamily="34" charset="0"/>
              </a:rPr>
              <a:t>www.goldcopd.org (letzter Zugriff  23.1.17); </a:t>
            </a:r>
            <a:r>
              <a:rPr lang="de-DE" sz="1000" baseline="30000" dirty="0" smtClean="0">
                <a:latin typeface="Arial" panose="020B0604020202020204" pitchFamily="34" charset="0"/>
                <a:ea typeface="Calibri" panose="020F0502020204030204" pitchFamily="34" charset="0"/>
              </a:rPr>
              <a:t>1</a:t>
            </a:r>
            <a:r>
              <a:rPr lang="de-DE" sz="1000" dirty="0" smtClean="0">
                <a:latin typeface="Arial" panose="020B0604020202020204" pitchFamily="34" charset="0"/>
                <a:ea typeface="Calibri" panose="020F0502020204030204" pitchFamily="34" charset="0"/>
              </a:rPr>
              <a:t>Appleton et al., Cochrane Syst Rev, 2006, (3):CD00114; </a:t>
            </a:r>
            <a:r>
              <a:rPr lang="de-DE" sz="1000" baseline="30000" dirty="0" smtClean="0">
                <a:latin typeface="Arial" panose="020B0604020202020204" pitchFamily="34" charset="0"/>
              </a:rPr>
              <a:t>2</a:t>
            </a:r>
            <a:r>
              <a:rPr lang="de-DE" sz="1000" dirty="0" smtClean="0">
                <a:latin typeface="Arial" panose="020B0604020202020204" pitchFamily="34" charset="0"/>
              </a:rPr>
              <a:t>Barr et al., Cochrane Syst Rev, 2005, (2):CD002876; </a:t>
            </a:r>
            <a:r>
              <a:rPr lang="de-DE" sz="1000" baseline="30000" dirty="0" smtClean="0">
                <a:latin typeface="Arial" panose="020B0604020202020204" pitchFamily="34" charset="0"/>
              </a:rPr>
              <a:t>3</a:t>
            </a:r>
            <a:r>
              <a:rPr lang="de-DE" sz="1000" dirty="0" smtClean="0">
                <a:latin typeface="Arial" panose="020B0604020202020204" pitchFamily="34" charset="0"/>
              </a:rPr>
              <a:t>Karner et al., Cochrane Syst Rev, 2012, (4):CD008989; </a:t>
            </a:r>
            <a:r>
              <a:rPr lang="de-DE" sz="1000" baseline="30000" dirty="0" smtClean="0">
                <a:latin typeface="Arial" panose="020B0604020202020204" pitchFamily="34" charset="0"/>
              </a:rPr>
              <a:t>4</a:t>
            </a:r>
            <a:r>
              <a:rPr lang="de-DE" sz="1000" dirty="0" smtClean="0">
                <a:latin typeface="Arial" panose="020B0604020202020204" pitchFamily="34" charset="0"/>
              </a:rPr>
              <a:t>Lange et al., AJRCCM, 2012, 186(10):975-81; </a:t>
            </a:r>
            <a:r>
              <a:rPr lang="de-DE" sz="1000" baseline="30000" dirty="0" smtClean="0">
                <a:latin typeface="Arial" panose="020B0604020202020204" pitchFamily="34" charset="0"/>
              </a:rPr>
              <a:t>5</a:t>
            </a:r>
            <a:r>
              <a:rPr lang="de-DE" sz="1000" dirty="0" smtClean="0">
                <a:latin typeface="Arial" panose="020B0604020202020204" pitchFamily="34" charset="0"/>
              </a:rPr>
              <a:t>Agusti et al., ERJ, 2013, 42(3):636-46 </a:t>
            </a:r>
            <a:endParaRPr lang="de-DE" sz="1000" dirty="0"/>
          </a:p>
        </p:txBody>
      </p:sp>
    </p:spTree>
    <p:extLst>
      <p:ext uri="{BB962C8B-B14F-4D97-AF65-F5344CB8AC3E}">
        <p14:creationId xmlns:p14="http://schemas.microsoft.com/office/powerpoint/2010/main" val="239092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a:stCxn id="32" idx="0"/>
            <a:endCxn id="33" idx="2"/>
          </p:cNvCxnSpPr>
          <p:nvPr/>
        </p:nvCxnSpPr>
        <p:spPr>
          <a:xfrm flipV="1">
            <a:off x="2372174" y="2265293"/>
            <a:ext cx="0" cy="788608"/>
          </a:xfrm>
          <a:prstGeom prst="straightConnector1">
            <a:avLst/>
          </a:prstGeom>
          <a:ln w="25400" cmpd="dbl">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6567" y="6440962"/>
            <a:ext cx="5419367" cy="338554"/>
          </a:xfrm>
          <a:prstGeom prst="rect">
            <a:avLst/>
          </a:prstGeom>
          <a:noFill/>
        </p:spPr>
        <p:txBody>
          <a:bodyPr wrap="square" rtlCol="0">
            <a:spAutoFit/>
          </a:bodyPr>
          <a:lstStyle/>
          <a:p>
            <a:r>
              <a:rPr lang="de-DE" sz="800" b="0" i="0" dirty="0" smtClean="0">
                <a:solidFill>
                  <a:srgbClr val="000000"/>
                </a:solidFill>
              </a:rPr>
              <a:t>GOLD: Globale Initiative für chronisch obstruktive Lungenerkrankung, ICS: inhalatives Corticosteroid, LABA: langwirksamer β</a:t>
            </a:r>
            <a:r>
              <a:rPr lang="de-DE" sz="800" b="0" i="0" baseline="-25000" dirty="0" smtClean="0">
                <a:solidFill>
                  <a:srgbClr val="000000"/>
                </a:solidFill>
              </a:rPr>
              <a:t>2</a:t>
            </a:r>
            <a:r>
              <a:rPr lang="de-DE" sz="800" b="0" i="0" dirty="0" smtClean="0">
                <a:solidFill>
                  <a:srgbClr val="000000"/>
                </a:solidFill>
              </a:rPr>
              <a:t>-Agonist, LABD: langwirksamer Bronchodilatator, LAMA: langwirksames Anticholinergikum</a:t>
            </a:r>
          </a:p>
        </p:txBody>
      </p:sp>
      <p:sp>
        <p:nvSpPr>
          <p:cNvPr id="29" name="TextBox 28"/>
          <p:cNvSpPr txBox="1"/>
          <p:nvPr/>
        </p:nvSpPr>
        <p:spPr>
          <a:xfrm>
            <a:off x="1477550" y="2572028"/>
            <a:ext cx="862202" cy="276999"/>
          </a:xfrm>
          <a:prstGeom prst="rect">
            <a:avLst/>
          </a:prstGeom>
          <a:noFill/>
          <a:ln w="25400">
            <a:noFill/>
          </a:ln>
        </p:spPr>
        <p:txBody>
          <a:bodyPr wrap="square" rtlCol="0">
            <a:spAutoFit/>
          </a:bodyPr>
          <a:lstStyle/>
          <a:p>
            <a:pPr algn="ctr"/>
            <a:r>
              <a:rPr lang="de-DE" sz="600" b="0" i="0" dirty="0" smtClean="0">
                <a:solidFill>
                  <a:srgbClr val="000000"/>
                </a:solidFill>
              </a:rPr>
              <a:t>Weitere Exazerbation(en)</a:t>
            </a:r>
          </a:p>
        </p:txBody>
      </p:sp>
      <p:sp>
        <p:nvSpPr>
          <p:cNvPr id="30" name="Rectangle 29"/>
          <p:cNvSpPr/>
          <p:nvPr/>
        </p:nvSpPr>
        <p:spPr>
          <a:xfrm>
            <a:off x="1364046" y="1398871"/>
            <a:ext cx="3096000" cy="22320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390164" y="1409757"/>
            <a:ext cx="879474" cy="261610"/>
          </a:xfrm>
          <a:prstGeom prst="rect">
            <a:avLst/>
          </a:prstGeom>
          <a:noFill/>
        </p:spPr>
        <p:txBody>
          <a:bodyPr wrap="square" rtlCol="0">
            <a:spAutoFit/>
          </a:bodyPr>
          <a:lstStyle/>
          <a:p>
            <a:r>
              <a:rPr lang="de-DE" sz="1100" b="1" i="0" dirty="0" smtClean="0">
                <a:solidFill>
                  <a:srgbClr val="000000"/>
                </a:solidFill>
              </a:rPr>
              <a:t>Gruppe C</a:t>
            </a:r>
          </a:p>
        </p:txBody>
      </p:sp>
      <p:sp>
        <p:nvSpPr>
          <p:cNvPr id="33" name="TextBox 32"/>
          <p:cNvSpPr txBox="1"/>
          <p:nvPr/>
        </p:nvSpPr>
        <p:spPr>
          <a:xfrm>
            <a:off x="1915956" y="2080627"/>
            <a:ext cx="912436" cy="184666"/>
          </a:xfrm>
          <a:prstGeom prst="rect">
            <a:avLst/>
          </a:prstGeom>
          <a:solidFill>
            <a:schemeClr val="bg1"/>
          </a:solidFill>
          <a:ln w="15875">
            <a:solidFill>
              <a:srgbClr val="00B050"/>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LAMA + LABA</a:t>
            </a:r>
          </a:p>
        </p:txBody>
      </p:sp>
      <p:sp>
        <p:nvSpPr>
          <p:cNvPr id="38" name="TextBox 37"/>
          <p:cNvSpPr txBox="1"/>
          <p:nvPr/>
        </p:nvSpPr>
        <p:spPr>
          <a:xfrm>
            <a:off x="3283268" y="2082042"/>
            <a:ext cx="807232" cy="184666"/>
          </a:xfrm>
          <a:prstGeom prst="rect">
            <a:avLst/>
          </a:prstGeom>
          <a:solidFill>
            <a:schemeClr val="bg1"/>
          </a:solidFill>
          <a:ln w="158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LABA + ICS</a:t>
            </a:r>
          </a:p>
        </p:txBody>
      </p:sp>
      <p:cxnSp>
        <p:nvCxnSpPr>
          <p:cNvPr id="40" name="Straight Arrow Connector 39"/>
          <p:cNvCxnSpPr>
            <a:endCxn id="38" idx="2"/>
          </p:cNvCxnSpPr>
          <p:nvPr/>
        </p:nvCxnSpPr>
        <p:spPr>
          <a:xfrm flipV="1">
            <a:off x="2492020" y="2266708"/>
            <a:ext cx="1194864" cy="7699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26</a:t>
            </a:fld>
            <a:endParaRPr lang="de-DE" sz="900" dirty="0"/>
          </a:p>
        </p:txBody>
      </p:sp>
      <p:sp>
        <p:nvSpPr>
          <p:cNvPr id="32" name="TextBox 31"/>
          <p:cNvSpPr txBox="1"/>
          <p:nvPr/>
        </p:nvSpPr>
        <p:spPr>
          <a:xfrm>
            <a:off x="2095976" y="3053901"/>
            <a:ext cx="552396" cy="184666"/>
          </a:xfrm>
          <a:prstGeom prst="rect">
            <a:avLst/>
          </a:prstGeom>
          <a:solidFill>
            <a:schemeClr val="bg1"/>
          </a:solidFill>
          <a:ln w="15875">
            <a:solidFill>
              <a:srgbClr val="00B050"/>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LAMA</a:t>
            </a:r>
          </a:p>
        </p:txBody>
      </p:sp>
      <p:grpSp>
        <p:nvGrpSpPr>
          <p:cNvPr id="4" name="Group 3"/>
          <p:cNvGrpSpPr/>
          <p:nvPr/>
        </p:nvGrpSpPr>
        <p:grpSpPr>
          <a:xfrm>
            <a:off x="1807906" y="3714597"/>
            <a:ext cx="2160240" cy="338554"/>
            <a:chOff x="1807906" y="3684780"/>
            <a:chExt cx="2160240" cy="338554"/>
          </a:xfrm>
        </p:grpSpPr>
        <p:sp>
          <p:nvSpPr>
            <p:cNvPr id="91" name="TextBox 90"/>
            <p:cNvSpPr txBox="1"/>
            <p:nvPr/>
          </p:nvSpPr>
          <p:spPr>
            <a:xfrm>
              <a:off x="1807906" y="3684780"/>
              <a:ext cx="2160240" cy="338554"/>
            </a:xfrm>
            <a:prstGeom prst="rect">
              <a:avLst/>
            </a:prstGeom>
            <a:noFill/>
            <a:ln w="25400">
              <a:noFill/>
            </a:ln>
          </p:spPr>
          <p:txBody>
            <a:bodyPr wrap="square" rtlCol="0">
              <a:spAutoFit/>
            </a:bodyPr>
            <a:lstStyle/>
            <a:p>
              <a:r>
                <a:rPr lang="de-DE" sz="800" b="0" i="0" dirty="0" smtClean="0">
                  <a:solidFill>
                    <a:srgbClr val="000000"/>
                  </a:solidFill>
                </a:rPr>
                <a:t>Bevorzugte Behandlung =  </a:t>
              </a:r>
            </a:p>
            <a:p>
              <a:endParaRPr lang="en-US" sz="800" dirty="0"/>
            </a:p>
          </p:txBody>
        </p:sp>
        <p:cxnSp>
          <p:nvCxnSpPr>
            <p:cNvPr id="56" name="Straight Arrow Connector 55"/>
            <p:cNvCxnSpPr/>
            <p:nvPr/>
          </p:nvCxnSpPr>
          <p:spPr>
            <a:xfrm>
              <a:off x="3248066" y="3805779"/>
              <a:ext cx="413354" cy="0"/>
            </a:xfrm>
            <a:prstGeom prst="straightConnector1">
              <a:avLst/>
            </a:prstGeom>
            <a:ln w="19050" cmpd="dbl">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Title 1"/>
          <p:cNvSpPr>
            <a:spLocks noGrp="1"/>
          </p:cNvSpPr>
          <p:nvPr>
            <p:ph type="title"/>
          </p:nvPr>
        </p:nvSpPr>
        <p:spPr>
          <a:xfrm>
            <a:off x="467544" y="188640"/>
            <a:ext cx="8352928" cy="960120"/>
          </a:xfrm>
        </p:spPr>
        <p:txBody>
          <a:bodyPr>
            <a:noAutofit/>
          </a:bodyPr>
          <a:lstStyle/>
          <a:p>
            <a:r>
              <a:rPr lang="de-DE" spc="-70" dirty="0" smtClean="0">
                <a:solidFill>
                  <a:srgbClr val="0460A9"/>
                </a:solidFill>
              </a:rPr>
              <a:t>Medikamentöse Behandlung </a:t>
            </a:r>
            <a:r>
              <a:rPr lang="de-DE" dirty="0" smtClean="0">
                <a:solidFill>
                  <a:srgbClr val="0460A9"/>
                </a:solidFill>
              </a:rPr>
              <a:t>nach </a:t>
            </a:r>
            <a:r>
              <a:rPr lang="de-DE" dirty="0">
                <a:solidFill>
                  <a:srgbClr val="0460A9"/>
                </a:solidFill>
              </a:rPr>
              <a:t>GOLD-Grad</a:t>
            </a:r>
            <a:r>
              <a:rPr lang="de-DE" spc="-70" dirty="0" smtClean="0">
                <a:solidFill>
                  <a:srgbClr val="0460A9"/>
                </a:solidFill>
              </a:rPr>
              <a:t> </a:t>
            </a:r>
            <a:br>
              <a:rPr lang="de-DE" spc="-70" dirty="0" smtClean="0">
                <a:solidFill>
                  <a:srgbClr val="0460A9"/>
                </a:solidFill>
              </a:rPr>
            </a:br>
            <a:r>
              <a:rPr lang="de-DE" sz="2200" spc="-70" dirty="0" smtClean="0">
                <a:solidFill>
                  <a:schemeClr val="tx1"/>
                </a:solidFill>
              </a:rPr>
              <a:t>Algorithmus </a:t>
            </a:r>
            <a:r>
              <a:rPr lang="de-DE" sz="2200" spc="-70" dirty="0">
                <a:solidFill>
                  <a:schemeClr val="tx1"/>
                </a:solidFill>
              </a:rPr>
              <a:t>für die </a:t>
            </a:r>
            <a:r>
              <a:rPr lang="de-DE" sz="2200" b="0" i="0" dirty="0" smtClean="0">
                <a:solidFill>
                  <a:schemeClr val="tx1"/>
                </a:solidFill>
              </a:rPr>
              <a:t>Gruppe </a:t>
            </a:r>
            <a:r>
              <a:rPr lang="de-DE" sz="2200" dirty="0" smtClean="0">
                <a:solidFill>
                  <a:schemeClr val="tx1"/>
                </a:solidFill>
              </a:rPr>
              <a:t>C</a:t>
            </a:r>
            <a:endParaRPr lang="de-DE" sz="2200" b="0" i="0" dirty="0" smtClean="0">
              <a:solidFill>
                <a:schemeClr val="tx1"/>
              </a:solidFill>
            </a:endParaRPr>
          </a:p>
        </p:txBody>
      </p:sp>
      <p:sp>
        <p:nvSpPr>
          <p:cNvPr id="17" name="Rectangle 4"/>
          <p:cNvSpPr>
            <a:spLocks noChangeArrowheads="1"/>
          </p:cNvSpPr>
          <p:nvPr/>
        </p:nvSpPr>
        <p:spPr bwMode="auto">
          <a:xfrm>
            <a:off x="6349987" y="6535504"/>
            <a:ext cx="2676627"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3356059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Font typeface="Wingdings" panose="05000000000000000000" pitchFamily="2" charset="2"/>
              <a:buChar char="§"/>
            </a:pPr>
            <a:r>
              <a:rPr lang="de-DE" sz="1400" b="0" i="0" dirty="0" smtClean="0">
                <a:solidFill>
                  <a:srgbClr val="000000"/>
                </a:solidFill>
              </a:rPr>
              <a:t>Die Initialtherapie sollte aus einem langwirksamen BD bestehen. </a:t>
            </a:r>
            <a:br>
              <a:rPr lang="de-DE" sz="1400" b="0" i="0" dirty="0" smtClean="0">
                <a:solidFill>
                  <a:srgbClr val="000000"/>
                </a:solidFill>
              </a:rPr>
            </a:br>
            <a:r>
              <a:rPr lang="de-DE" sz="300" b="0" i="0" dirty="0" smtClean="0">
                <a:solidFill>
                  <a:srgbClr val="000000"/>
                </a:solidFill>
              </a:rPr>
              <a:t/>
            </a:r>
            <a:br>
              <a:rPr lang="de-DE" sz="300" b="0" i="0" dirty="0" smtClean="0">
                <a:solidFill>
                  <a:srgbClr val="000000"/>
                </a:solidFill>
              </a:rPr>
            </a:br>
            <a:r>
              <a:rPr lang="de-DE" sz="1400" b="0" i="0" dirty="0" smtClean="0">
                <a:solidFill>
                  <a:srgbClr val="000000"/>
                </a:solidFill>
              </a:rPr>
              <a:t>In zwei Head-to-Head-Vergleichen</a:t>
            </a:r>
            <a:r>
              <a:rPr lang="de-DE" sz="1400" b="0" i="0" baseline="30000" dirty="0" smtClean="0">
                <a:solidFill>
                  <a:srgbClr val="000000"/>
                </a:solidFill>
              </a:rPr>
              <a:t>1,2</a:t>
            </a:r>
            <a:r>
              <a:rPr lang="de-DE" sz="1400" b="0" i="0" dirty="0" smtClean="0">
                <a:solidFill>
                  <a:srgbClr val="000000"/>
                </a:solidFill>
              </a:rPr>
              <a:t> war das untersuchte LAMA hinsichtlich der Exazerbationsprävention dem LABA überlegen, weshalb in dieser Gruppe empfohlen wird, die Behandlung mit einem LAMA  zu beginnen.</a:t>
            </a:r>
          </a:p>
          <a:p>
            <a:pPr>
              <a:buFont typeface="Wingdings" panose="05000000000000000000" pitchFamily="2" charset="2"/>
              <a:buChar char="§"/>
            </a:pPr>
            <a:r>
              <a:rPr lang="de-DE" sz="1400" b="0" i="0" dirty="0" smtClean="0">
                <a:solidFill>
                  <a:srgbClr val="000000"/>
                </a:solidFill>
              </a:rPr>
              <a:t>Patienten mit </a:t>
            </a:r>
            <a:r>
              <a:rPr lang="de-DE" sz="1400" dirty="0" smtClean="0">
                <a:solidFill>
                  <a:srgbClr val="000000"/>
                </a:solidFill>
              </a:rPr>
              <a:t>häufigen </a:t>
            </a:r>
            <a:r>
              <a:rPr lang="de-DE" sz="1400" b="0" i="0" dirty="0" smtClean="0">
                <a:solidFill>
                  <a:srgbClr val="000000"/>
                </a:solidFill>
              </a:rPr>
              <a:t>Exazerbationen profitieren eventuell davon, wenn ein zweiter LABD (LABA/LAMA) hinzugefügt oder eine Kombination aus LABA/ICS verwendet wird. Da ICS bei manchen Patienten das Risiko der Entwicklung einer Pneumonie erhöht, ist die erste Wahl LABA/LAMA.</a:t>
            </a:r>
          </a:p>
        </p:txBody>
      </p:sp>
      <p:sp>
        <p:nvSpPr>
          <p:cNvPr id="6" name="TextBox 5"/>
          <p:cNvSpPr txBox="1"/>
          <p:nvPr/>
        </p:nvSpPr>
        <p:spPr>
          <a:xfrm>
            <a:off x="336567" y="6288779"/>
            <a:ext cx="3678801" cy="461665"/>
          </a:xfrm>
          <a:prstGeom prst="rect">
            <a:avLst/>
          </a:prstGeom>
          <a:noFill/>
        </p:spPr>
        <p:txBody>
          <a:bodyPr wrap="square" rtlCol="0">
            <a:spAutoFit/>
          </a:bodyPr>
          <a:lstStyle/>
          <a:p>
            <a:r>
              <a:rPr lang="de-DE" sz="800" b="0" i="0" dirty="0" smtClean="0">
                <a:solidFill>
                  <a:srgbClr val="000000"/>
                </a:solidFill>
              </a:rPr>
              <a:t>BD: Bronchodilatator, ICS: inhalatives Corticosteroid, LABA: langwirksamer β</a:t>
            </a:r>
            <a:r>
              <a:rPr lang="de-DE" sz="800" b="0" i="0" baseline="-25000" dirty="0" smtClean="0">
                <a:solidFill>
                  <a:srgbClr val="000000"/>
                </a:solidFill>
              </a:rPr>
              <a:t>2</a:t>
            </a:r>
            <a:r>
              <a:rPr lang="de-DE" sz="800" b="0" i="0" dirty="0" smtClean="0">
                <a:solidFill>
                  <a:srgbClr val="000000"/>
                </a:solidFill>
              </a:rPr>
              <a:t>-Agonist, LABD: langwirksamer Bronchodilatator, LAMA: langwirksames Anticholinergikum, LABA/LAMA: dualer Bronchodilatator</a:t>
            </a: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27</a:t>
            </a:fld>
            <a:endParaRPr lang="de-DE" sz="900" dirty="0"/>
          </a:p>
        </p:txBody>
      </p:sp>
      <p:sp>
        <p:nvSpPr>
          <p:cNvPr id="9" name="Rectangle 8"/>
          <p:cNvSpPr/>
          <p:nvPr/>
        </p:nvSpPr>
        <p:spPr>
          <a:xfrm>
            <a:off x="4294128" y="6377558"/>
            <a:ext cx="4723209" cy="415498"/>
          </a:xfrm>
          <a:prstGeom prst="rect">
            <a:avLst/>
          </a:prstGeom>
        </p:spPr>
        <p:txBody>
          <a:bodyPr wrap="square">
            <a:spAutoFit/>
          </a:bodyPr>
          <a:lstStyle/>
          <a:p>
            <a:pPr algn="r"/>
            <a:r>
              <a:rPr lang="de-DE" sz="1000" dirty="0" smtClean="0">
                <a:latin typeface="Arial" panose="020B0604020202020204" pitchFamily="34" charset="0"/>
                <a:ea typeface="Calibri" panose="020F0502020204030204" pitchFamily="34" charset="0"/>
              </a:rPr>
              <a:t>www.goldcopd.org (letzter Zugriff  23.1.17); </a:t>
            </a:r>
            <a:r>
              <a:rPr lang="de-DE" sz="1000" baseline="30000" dirty="0" smtClean="0">
                <a:latin typeface="Arial" panose="020B0604020202020204" pitchFamily="34" charset="0"/>
                <a:ea typeface="Calibri" panose="020F0502020204030204" pitchFamily="34" charset="0"/>
              </a:rPr>
              <a:t>1</a:t>
            </a:r>
            <a:r>
              <a:rPr lang="de-DE" sz="1000" dirty="0" smtClean="0">
                <a:latin typeface="Arial" panose="020B0604020202020204" pitchFamily="34" charset="0"/>
                <a:ea typeface="Calibri" panose="020F0502020204030204" pitchFamily="34" charset="0"/>
              </a:rPr>
              <a:t>Vogelmeier et al., NEJM, 2011, 364(12): 1093-103; </a:t>
            </a:r>
            <a:r>
              <a:rPr lang="de-DE" sz="1000" baseline="30000" dirty="0" smtClean="0">
                <a:latin typeface="Arial" panose="020B0604020202020204" pitchFamily="34" charset="0"/>
              </a:rPr>
              <a:t>2</a:t>
            </a:r>
            <a:r>
              <a:rPr lang="de-DE" sz="1000" dirty="0" smtClean="0">
                <a:latin typeface="Arial" panose="020B0604020202020204" pitchFamily="34" charset="0"/>
              </a:rPr>
              <a:t>Decramer et al., Lancet Respir Med, 2013, 1(7):524-33</a:t>
            </a:r>
            <a:endParaRPr lang="de-DE" sz="1000" dirty="0"/>
          </a:p>
        </p:txBody>
      </p:sp>
      <p:sp>
        <p:nvSpPr>
          <p:cNvPr id="11" name="Title 1"/>
          <p:cNvSpPr>
            <a:spLocks noGrp="1"/>
          </p:cNvSpPr>
          <p:nvPr>
            <p:ph type="title"/>
          </p:nvPr>
        </p:nvSpPr>
        <p:spPr>
          <a:xfrm>
            <a:off x="467544" y="188640"/>
            <a:ext cx="8424936" cy="960120"/>
          </a:xfrm>
        </p:spPr>
        <p:txBody>
          <a:bodyPr>
            <a:noAutofit/>
          </a:bodyPr>
          <a:lstStyle/>
          <a:p>
            <a:r>
              <a:rPr lang="de-DE" b="0" i="0" spc="-100" dirty="0" smtClean="0">
                <a:solidFill>
                  <a:srgbClr val="0460A9"/>
                </a:solidFill>
              </a:rPr>
              <a:t>Algorithmus für die medikamentöse Behandlung</a:t>
            </a:r>
            <a:r>
              <a:rPr lang="en" spc="-100" dirty="0" smtClean="0"/>
              <a:t/>
            </a:r>
            <a:br>
              <a:rPr lang="en" spc="-100" dirty="0" smtClean="0"/>
            </a:br>
            <a:r>
              <a:rPr lang="de-DE" sz="2200" b="0" i="0" dirty="0" smtClean="0">
                <a:solidFill>
                  <a:srgbClr val="000000"/>
                </a:solidFill>
              </a:rPr>
              <a:t>GOLD Gruppe </a:t>
            </a:r>
            <a:r>
              <a:rPr lang="de-DE" sz="2200" dirty="0">
                <a:solidFill>
                  <a:srgbClr val="000000"/>
                </a:solidFill>
              </a:rPr>
              <a:t>C</a:t>
            </a:r>
            <a:endParaRPr lang="de-DE" sz="2200" b="0" i="0" dirty="0" smtClean="0">
              <a:solidFill>
                <a:srgbClr val="000000"/>
              </a:solidFill>
            </a:endParaRPr>
          </a:p>
        </p:txBody>
      </p:sp>
    </p:spTree>
    <p:extLst>
      <p:ext uri="{BB962C8B-B14F-4D97-AF65-F5344CB8AC3E}">
        <p14:creationId xmlns:p14="http://schemas.microsoft.com/office/powerpoint/2010/main" val="3074838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6407" y="6430802"/>
            <a:ext cx="5419367" cy="338554"/>
          </a:xfrm>
          <a:prstGeom prst="rect">
            <a:avLst/>
          </a:prstGeom>
          <a:noFill/>
        </p:spPr>
        <p:txBody>
          <a:bodyPr wrap="square" rtlCol="0">
            <a:spAutoFit/>
          </a:bodyPr>
          <a:lstStyle/>
          <a:p>
            <a:r>
              <a:rPr lang="de-DE" sz="800" b="0" i="0" dirty="0" smtClean="0">
                <a:solidFill>
                  <a:srgbClr val="000000"/>
                </a:solidFill>
              </a:rPr>
              <a:t>GOLD: Globale Initiative für chronisch obstruktive Lungenerkrankung, ICS: inhalatives Corticosteroid, LABA: langwirksamer β</a:t>
            </a:r>
            <a:r>
              <a:rPr lang="de-DE" sz="800" b="0" i="0" baseline="-25000" dirty="0" smtClean="0">
                <a:solidFill>
                  <a:srgbClr val="000000"/>
                </a:solidFill>
              </a:rPr>
              <a:t>2</a:t>
            </a:r>
            <a:r>
              <a:rPr lang="de-DE" sz="800" b="0" i="0" dirty="0" smtClean="0">
                <a:solidFill>
                  <a:srgbClr val="000000"/>
                </a:solidFill>
              </a:rPr>
              <a:t>-Agonist, LABD: langwirksamer Bronchodilatator, LAMA: langwirksames Anticholinergikum</a:t>
            </a:r>
          </a:p>
        </p:txBody>
      </p:sp>
      <p:sp>
        <p:nvSpPr>
          <p:cNvPr id="43" name="TextBox 42"/>
          <p:cNvSpPr txBox="1"/>
          <p:nvPr/>
        </p:nvSpPr>
        <p:spPr>
          <a:xfrm>
            <a:off x="4932040" y="2961568"/>
            <a:ext cx="946677" cy="276999"/>
          </a:xfrm>
          <a:prstGeom prst="rect">
            <a:avLst/>
          </a:prstGeom>
          <a:noFill/>
          <a:ln w="25400">
            <a:noFill/>
          </a:ln>
        </p:spPr>
        <p:txBody>
          <a:bodyPr wrap="square" rtlCol="0">
            <a:spAutoFit/>
          </a:bodyPr>
          <a:lstStyle/>
          <a:p>
            <a:pPr algn="ctr"/>
            <a:r>
              <a:rPr lang="de-DE" sz="600" b="0" i="0" dirty="0" smtClean="0">
                <a:solidFill>
                  <a:srgbClr val="000000"/>
                </a:solidFill>
              </a:rPr>
              <a:t>Weitere Exazerbation(en)</a:t>
            </a:r>
          </a:p>
        </p:txBody>
      </p:sp>
      <p:sp>
        <p:nvSpPr>
          <p:cNvPr id="44" name="Rectangle 43"/>
          <p:cNvSpPr/>
          <p:nvPr/>
        </p:nvSpPr>
        <p:spPr>
          <a:xfrm>
            <a:off x="4644352" y="1398871"/>
            <a:ext cx="3096000" cy="22320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656239" y="1410301"/>
            <a:ext cx="879474" cy="261610"/>
          </a:xfrm>
          <a:prstGeom prst="rect">
            <a:avLst/>
          </a:prstGeom>
          <a:noFill/>
        </p:spPr>
        <p:txBody>
          <a:bodyPr wrap="square" rtlCol="0">
            <a:spAutoFit/>
          </a:bodyPr>
          <a:lstStyle/>
          <a:p>
            <a:r>
              <a:rPr lang="de-DE" sz="1100" b="1" i="0" dirty="0" smtClean="0">
                <a:solidFill>
                  <a:srgbClr val="000000"/>
                </a:solidFill>
              </a:rPr>
              <a:t>Gruppe D</a:t>
            </a:r>
          </a:p>
        </p:txBody>
      </p:sp>
      <p:sp>
        <p:nvSpPr>
          <p:cNvPr id="46" name="TextBox 45"/>
          <p:cNvSpPr txBox="1"/>
          <p:nvPr/>
        </p:nvSpPr>
        <p:spPr>
          <a:xfrm>
            <a:off x="4780404" y="3271078"/>
            <a:ext cx="616324" cy="184666"/>
          </a:xfrm>
          <a:prstGeom prst="rect">
            <a:avLst/>
          </a:prstGeom>
          <a:solidFill>
            <a:schemeClr val="bg1"/>
          </a:solidFill>
          <a:ln w="158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LAMA</a:t>
            </a:r>
          </a:p>
        </p:txBody>
      </p:sp>
      <p:sp>
        <p:nvSpPr>
          <p:cNvPr id="47" name="TextBox 46"/>
          <p:cNvSpPr txBox="1"/>
          <p:nvPr/>
        </p:nvSpPr>
        <p:spPr>
          <a:xfrm>
            <a:off x="4788024" y="1737526"/>
            <a:ext cx="1296144" cy="461665"/>
          </a:xfrm>
          <a:prstGeom prst="rect">
            <a:avLst/>
          </a:prstGeom>
          <a:solidFill>
            <a:schemeClr val="bg1"/>
          </a:solidFill>
          <a:ln w="15875">
            <a:solidFill>
              <a:schemeClr val="tx1"/>
            </a:solidFill>
          </a:ln>
          <a:effectLst>
            <a:outerShdw blurRad="50800" dist="38100" dir="2700000" algn="tl" rotWithShape="0">
              <a:prstClr val="black">
                <a:alpha val="40000"/>
              </a:prstClr>
            </a:outerShdw>
          </a:effectLst>
        </p:spPr>
        <p:txBody>
          <a:bodyPr wrap="square" lIns="72000" rIns="72000" rtlCol="0">
            <a:spAutoFit/>
          </a:bodyPr>
          <a:lstStyle/>
          <a:p>
            <a:pPr algn="ctr"/>
            <a:r>
              <a:rPr lang="de-DE" sz="600" b="1" i="0" dirty="0" smtClean="0">
                <a:solidFill>
                  <a:srgbClr val="000000"/>
                </a:solidFill>
              </a:rPr>
              <a:t>Rofulimast in Betracht ziehen, </a:t>
            </a:r>
            <a:r>
              <a:rPr lang="en" sz="600" dirty="0" smtClean="0"/>
              <a:t/>
            </a:r>
            <a:br>
              <a:rPr lang="en" sz="600" dirty="0" smtClean="0"/>
            </a:br>
            <a:r>
              <a:rPr lang="de-DE" sz="600" b="1" i="0" dirty="0" smtClean="0">
                <a:solidFill>
                  <a:srgbClr val="000000"/>
                </a:solidFill>
              </a:rPr>
              <a:t>wenn FEV</a:t>
            </a:r>
            <a:r>
              <a:rPr lang="de-DE" sz="600" b="1" i="0" baseline="-25000" dirty="0" smtClean="0">
                <a:solidFill>
                  <a:srgbClr val="000000"/>
                </a:solidFill>
              </a:rPr>
              <a:t>1</a:t>
            </a:r>
            <a:r>
              <a:rPr lang="de-DE" sz="600" b="1" i="0" dirty="0" smtClean="0">
                <a:solidFill>
                  <a:srgbClr val="000000"/>
                </a:solidFill>
              </a:rPr>
              <a:t> &lt; 50% Soll </a:t>
            </a:r>
            <a:r>
              <a:rPr lang="en" sz="600" dirty="0" smtClean="0"/>
              <a:t/>
            </a:r>
            <a:br>
              <a:rPr lang="en" sz="600" dirty="0" smtClean="0"/>
            </a:br>
            <a:r>
              <a:rPr lang="de-DE" sz="600" b="1" i="0" dirty="0" smtClean="0">
                <a:solidFill>
                  <a:srgbClr val="000000"/>
                </a:solidFill>
              </a:rPr>
              <a:t>und Patient </a:t>
            </a:r>
            <a:r>
              <a:rPr lang="en" sz="600" dirty="0" smtClean="0"/>
              <a:t/>
            </a:r>
            <a:br>
              <a:rPr lang="en" sz="600" dirty="0" smtClean="0"/>
            </a:br>
            <a:r>
              <a:rPr lang="de-DE" sz="600" b="1" i="0" dirty="0" smtClean="0">
                <a:solidFill>
                  <a:srgbClr val="000000"/>
                </a:solidFill>
              </a:rPr>
              <a:t>chronische Bronchitis</a:t>
            </a:r>
            <a:r>
              <a:rPr lang="de-DE" sz="600" b="0" i="0" dirty="0" smtClean="0"/>
              <a:t> hat</a:t>
            </a:r>
          </a:p>
        </p:txBody>
      </p:sp>
      <p:sp>
        <p:nvSpPr>
          <p:cNvPr id="49" name="TextBox 48"/>
          <p:cNvSpPr txBox="1"/>
          <p:nvPr/>
        </p:nvSpPr>
        <p:spPr>
          <a:xfrm>
            <a:off x="6349987" y="1902927"/>
            <a:ext cx="1047009" cy="276999"/>
          </a:xfrm>
          <a:prstGeom prst="rect">
            <a:avLst/>
          </a:prstGeom>
          <a:solidFill>
            <a:schemeClr val="bg1"/>
          </a:solidFill>
          <a:ln w="15875">
            <a:solidFill>
              <a:schemeClr val="tx1"/>
            </a:solidFill>
          </a:ln>
          <a:effectLst>
            <a:outerShdw blurRad="50800" dist="38100" dir="2700000" algn="tl" rotWithShape="0">
              <a:prstClr val="black">
                <a:alpha val="40000"/>
              </a:prstClr>
            </a:outerShdw>
          </a:effectLst>
        </p:spPr>
        <p:txBody>
          <a:bodyPr wrap="square" lIns="36000" rIns="36000" rtlCol="0">
            <a:spAutoFit/>
          </a:bodyPr>
          <a:lstStyle/>
          <a:p>
            <a:pPr algn="ctr"/>
            <a:r>
              <a:rPr lang="de-DE" sz="600" b="1" i="0" dirty="0" smtClean="0">
                <a:solidFill>
                  <a:srgbClr val="000000"/>
                </a:solidFill>
              </a:rPr>
              <a:t>Makrolid in Betracht ziehen (bei Ex-Rauchern)</a:t>
            </a:r>
          </a:p>
        </p:txBody>
      </p:sp>
      <p:sp>
        <p:nvSpPr>
          <p:cNvPr id="52" name="TextBox 51"/>
          <p:cNvSpPr txBox="1"/>
          <p:nvPr/>
        </p:nvSpPr>
        <p:spPr>
          <a:xfrm>
            <a:off x="5734771" y="3273027"/>
            <a:ext cx="815353" cy="184666"/>
          </a:xfrm>
          <a:prstGeom prst="rect">
            <a:avLst/>
          </a:prstGeom>
          <a:solidFill>
            <a:schemeClr val="bg1"/>
          </a:solidFill>
          <a:ln w="15875">
            <a:solidFill>
              <a:srgbClr val="00B050"/>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LAMA + LABA</a:t>
            </a:r>
          </a:p>
        </p:txBody>
      </p:sp>
      <p:sp>
        <p:nvSpPr>
          <p:cNvPr id="53" name="TextBox 52"/>
          <p:cNvSpPr txBox="1"/>
          <p:nvPr/>
        </p:nvSpPr>
        <p:spPr>
          <a:xfrm>
            <a:off x="6883876" y="3271078"/>
            <a:ext cx="696949" cy="184666"/>
          </a:xfrm>
          <a:prstGeom prst="rect">
            <a:avLst/>
          </a:prstGeom>
          <a:solidFill>
            <a:schemeClr val="bg1"/>
          </a:solidFill>
          <a:ln w="158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e-DE" sz="600" b="1" i="0" dirty="0" smtClean="0">
                <a:solidFill>
                  <a:srgbClr val="000000"/>
                </a:solidFill>
              </a:rPr>
              <a:t>LABA + ICS</a:t>
            </a:r>
          </a:p>
        </p:txBody>
      </p:sp>
      <p:cxnSp>
        <p:nvCxnSpPr>
          <p:cNvPr id="64" name="Straight Arrow Connector 63"/>
          <p:cNvCxnSpPr>
            <a:stCxn id="46" idx="3"/>
            <a:endCxn id="52" idx="1"/>
          </p:cNvCxnSpPr>
          <p:nvPr/>
        </p:nvCxnSpPr>
        <p:spPr>
          <a:xfrm>
            <a:off x="5396728" y="3363411"/>
            <a:ext cx="338043" cy="194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657379" y="2639557"/>
            <a:ext cx="1154981" cy="276999"/>
          </a:xfrm>
          <a:prstGeom prst="rect">
            <a:avLst/>
          </a:prstGeom>
          <a:noFill/>
          <a:ln w="25400">
            <a:noFill/>
          </a:ln>
        </p:spPr>
        <p:txBody>
          <a:bodyPr wrap="square" rtlCol="0">
            <a:spAutoFit/>
          </a:bodyPr>
          <a:lstStyle/>
          <a:p>
            <a:pPr algn="ctr"/>
            <a:r>
              <a:rPr lang="de-DE" sz="600" b="0" i="0" dirty="0" smtClean="0">
                <a:solidFill>
                  <a:srgbClr val="000000"/>
                </a:solidFill>
              </a:rPr>
              <a:t>Anhaltende Symptome</a:t>
            </a:r>
          </a:p>
          <a:p>
            <a:pPr algn="ctr"/>
            <a:r>
              <a:rPr lang="de-DE" sz="600" b="0" i="0" dirty="0" smtClean="0">
                <a:solidFill>
                  <a:srgbClr val="000000"/>
                </a:solidFill>
              </a:rPr>
              <a:t>/weitere Exazerbation(en)</a:t>
            </a:r>
          </a:p>
        </p:txBody>
      </p:sp>
      <p:cxnSp>
        <p:nvCxnSpPr>
          <p:cNvPr id="78" name="Straight Arrow Connector 77"/>
          <p:cNvCxnSpPr>
            <a:stCxn id="63" idx="0"/>
            <a:endCxn id="49" idx="2"/>
          </p:cNvCxnSpPr>
          <p:nvPr/>
        </p:nvCxnSpPr>
        <p:spPr>
          <a:xfrm flipV="1">
            <a:off x="6148047" y="2179926"/>
            <a:ext cx="725445" cy="37107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3" idx="0"/>
            <a:endCxn id="47" idx="2"/>
          </p:cNvCxnSpPr>
          <p:nvPr/>
        </p:nvCxnSpPr>
        <p:spPr>
          <a:xfrm flipH="1" flipV="1">
            <a:off x="5436096" y="2199191"/>
            <a:ext cx="711951" cy="351808"/>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788024" y="2406983"/>
            <a:ext cx="860168" cy="276999"/>
          </a:xfrm>
          <a:prstGeom prst="rect">
            <a:avLst/>
          </a:prstGeom>
          <a:noFill/>
          <a:ln w="25400">
            <a:noFill/>
          </a:ln>
        </p:spPr>
        <p:txBody>
          <a:bodyPr wrap="square" rtlCol="0">
            <a:spAutoFit/>
          </a:bodyPr>
          <a:lstStyle/>
          <a:p>
            <a:pPr algn="ctr"/>
            <a:r>
              <a:rPr lang="de-DE" sz="600" b="0" i="0" dirty="0" smtClean="0">
                <a:solidFill>
                  <a:srgbClr val="000000"/>
                </a:solidFill>
              </a:rPr>
              <a:t>Weitere Exazerbation(en)</a:t>
            </a:r>
          </a:p>
        </p:txBody>
      </p:sp>
      <p:sp>
        <p:nvSpPr>
          <p:cNvPr id="54"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28</a:t>
            </a:fld>
            <a:endParaRPr lang="de-DE" sz="900" dirty="0"/>
          </a:p>
        </p:txBody>
      </p:sp>
      <p:grpSp>
        <p:nvGrpSpPr>
          <p:cNvPr id="4" name="Group 3"/>
          <p:cNvGrpSpPr/>
          <p:nvPr/>
        </p:nvGrpSpPr>
        <p:grpSpPr>
          <a:xfrm>
            <a:off x="5220072" y="3716205"/>
            <a:ext cx="2016224" cy="338554"/>
            <a:chOff x="1331640" y="6030400"/>
            <a:chExt cx="2016224" cy="338554"/>
          </a:xfrm>
        </p:grpSpPr>
        <p:sp>
          <p:nvSpPr>
            <p:cNvPr id="91" name="TextBox 90"/>
            <p:cNvSpPr txBox="1"/>
            <p:nvPr/>
          </p:nvSpPr>
          <p:spPr>
            <a:xfrm>
              <a:off x="1331640" y="6030400"/>
              <a:ext cx="2016224" cy="338554"/>
            </a:xfrm>
            <a:prstGeom prst="rect">
              <a:avLst/>
            </a:prstGeom>
            <a:noFill/>
            <a:ln w="25400">
              <a:noFill/>
            </a:ln>
          </p:spPr>
          <p:txBody>
            <a:bodyPr wrap="square" rtlCol="0">
              <a:spAutoFit/>
            </a:bodyPr>
            <a:lstStyle/>
            <a:p>
              <a:r>
                <a:rPr lang="de-DE" sz="800" b="0" i="0" dirty="0" smtClean="0">
                  <a:solidFill>
                    <a:srgbClr val="000000"/>
                  </a:solidFill>
                </a:rPr>
                <a:t>Bevorzugte Behandlung =  </a:t>
              </a:r>
            </a:p>
            <a:p>
              <a:endParaRPr lang="en-US" sz="800" dirty="0"/>
            </a:p>
          </p:txBody>
        </p:sp>
        <p:cxnSp>
          <p:nvCxnSpPr>
            <p:cNvPr id="56" name="Straight Arrow Connector 55"/>
            <p:cNvCxnSpPr/>
            <p:nvPr/>
          </p:nvCxnSpPr>
          <p:spPr>
            <a:xfrm>
              <a:off x="2771800" y="6151399"/>
              <a:ext cx="413354" cy="0"/>
            </a:xfrm>
            <a:prstGeom prst="straightConnector1">
              <a:avLst/>
            </a:prstGeom>
            <a:ln w="19050" cmpd="dbl">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p:cNvCxnSpPr/>
          <p:nvPr/>
        </p:nvCxnSpPr>
        <p:spPr>
          <a:xfrm flipH="1">
            <a:off x="6542886" y="3343087"/>
            <a:ext cx="32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6061690" y="2961568"/>
            <a:ext cx="0" cy="298815"/>
          </a:xfrm>
          <a:prstGeom prst="straightConnector1">
            <a:avLst/>
          </a:prstGeom>
          <a:ln w="25400" cmpd="dbl">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6200000" flipH="1" flipV="1">
            <a:off x="6059822" y="3122257"/>
            <a:ext cx="306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946107" y="2550999"/>
            <a:ext cx="403880" cy="369332"/>
          </a:xfrm>
          <a:prstGeom prst="rect">
            <a:avLst/>
          </a:prstGeom>
          <a:solidFill>
            <a:schemeClr val="bg1"/>
          </a:solidFill>
          <a:ln w="15875">
            <a:solidFill>
              <a:srgbClr val="00B050"/>
            </a:solidFill>
          </a:ln>
          <a:effectLst>
            <a:outerShdw blurRad="50800" dist="38100" dir="2700000" algn="tl" rotWithShape="0">
              <a:prstClr val="black">
                <a:alpha val="40000"/>
              </a:prstClr>
            </a:outerShdw>
          </a:effectLst>
        </p:spPr>
        <p:txBody>
          <a:bodyPr wrap="square" lIns="36000" rIns="36000" rtlCol="0">
            <a:spAutoFit/>
          </a:bodyPr>
          <a:lstStyle/>
          <a:p>
            <a:pPr algn="ctr"/>
            <a:r>
              <a:rPr lang="de-DE" sz="600" b="1" i="0" dirty="0" smtClean="0">
                <a:solidFill>
                  <a:srgbClr val="000000"/>
                </a:solidFill>
              </a:rPr>
              <a:t>LAMA </a:t>
            </a:r>
            <a:r>
              <a:rPr lang="en" sz="600" dirty="0" smtClean="0"/>
              <a:t/>
            </a:r>
            <a:br>
              <a:rPr lang="en" sz="600" dirty="0" smtClean="0"/>
            </a:br>
            <a:r>
              <a:rPr lang="de-DE" sz="600" b="1" i="0" dirty="0" smtClean="0">
                <a:solidFill>
                  <a:srgbClr val="000000"/>
                </a:solidFill>
              </a:rPr>
              <a:t>+ LABA </a:t>
            </a:r>
            <a:r>
              <a:rPr lang="en" sz="600" dirty="0" smtClean="0"/>
              <a:t/>
            </a:r>
            <a:br>
              <a:rPr lang="en" sz="600" dirty="0" smtClean="0"/>
            </a:br>
            <a:r>
              <a:rPr lang="de-DE" sz="600" b="1" i="0" dirty="0" smtClean="0">
                <a:solidFill>
                  <a:srgbClr val="000000"/>
                </a:solidFill>
              </a:rPr>
              <a:t>+ ICS</a:t>
            </a:r>
          </a:p>
        </p:txBody>
      </p:sp>
      <p:cxnSp>
        <p:nvCxnSpPr>
          <p:cNvPr id="89" name="Straight Arrow Connector 88"/>
          <p:cNvCxnSpPr>
            <a:stCxn id="53" idx="0"/>
            <a:endCxn id="63" idx="3"/>
          </p:cNvCxnSpPr>
          <p:nvPr/>
        </p:nvCxnSpPr>
        <p:spPr>
          <a:xfrm flipH="1" flipV="1">
            <a:off x="6349987" y="2735665"/>
            <a:ext cx="882364" cy="53541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title"/>
          </p:nvPr>
        </p:nvSpPr>
        <p:spPr>
          <a:xfrm>
            <a:off x="467544" y="188640"/>
            <a:ext cx="8352928" cy="960120"/>
          </a:xfrm>
        </p:spPr>
        <p:txBody>
          <a:bodyPr>
            <a:noAutofit/>
          </a:bodyPr>
          <a:lstStyle/>
          <a:p>
            <a:r>
              <a:rPr lang="de-DE" spc="-70" dirty="0" smtClean="0">
                <a:solidFill>
                  <a:srgbClr val="0460A9"/>
                </a:solidFill>
              </a:rPr>
              <a:t>Medikamentöse Behandlung </a:t>
            </a:r>
            <a:r>
              <a:rPr lang="de-DE" dirty="0" smtClean="0">
                <a:solidFill>
                  <a:srgbClr val="0460A9"/>
                </a:solidFill>
              </a:rPr>
              <a:t>nach </a:t>
            </a:r>
            <a:r>
              <a:rPr lang="de-DE" dirty="0">
                <a:solidFill>
                  <a:srgbClr val="0460A9"/>
                </a:solidFill>
              </a:rPr>
              <a:t>GOLD-Grad</a:t>
            </a:r>
            <a:r>
              <a:rPr lang="de-DE" spc="-70" dirty="0" smtClean="0">
                <a:solidFill>
                  <a:srgbClr val="0460A9"/>
                </a:solidFill>
              </a:rPr>
              <a:t> </a:t>
            </a:r>
            <a:br>
              <a:rPr lang="de-DE" spc="-70" dirty="0" smtClean="0">
                <a:solidFill>
                  <a:srgbClr val="0460A9"/>
                </a:solidFill>
              </a:rPr>
            </a:br>
            <a:r>
              <a:rPr lang="de-DE" sz="2200" spc="-70" dirty="0" smtClean="0">
                <a:solidFill>
                  <a:schemeClr val="tx1"/>
                </a:solidFill>
              </a:rPr>
              <a:t>Algorithmus </a:t>
            </a:r>
            <a:r>
              <a:rPr lang="de-DE" sz="2200" spc="-70" dirty="0">
                <a:solidFill>
                  <a:schemeClr val="tx1"/>
                </a:solidFill>
              </a:rPr>
              <a:t>für die </a:t>
            </a:r>
            <a:r>
              <a:rPr lang="de-DE" sz="2200" b="0" i="0" dirty="0" smtClean="0">
                <a:solidFill>
                  <a:schemeClr val="tx1"/>
                </a:solidFill>
              </a:rPr>
              <a:t>Gruppe D</a:t>
            </a:r>
          </a:p>
        </p:txBody>
      </p:sp>
      <p:sp>
        <p:nvSpPr>
          <p:cNvPr id="27" name="Rectangle 4"/>
          <p:cNvSpPr>
            <a:spLocks noChangeArrowheads="1"/>
          </p:cNvSpPr>
          <p:nvPr/>
        </p:nvSpPr>
        <p:spPr bwMode="auto">
          <a:xfrm>
            <a:off x="6349987" y="6535504"/>
            <a:ext cx="2676627"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3452872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69404" y="1332822"/>
            <a:ext cx="8423076" cy="4896544"/>
          </a:xfrm>
        </p:spPr>
        <p:txBody>
          <a:bodyPr>
            <a:normAutofit fontScale="77500" lnSpcReduction="20000"/>
          </a:bodyPr>
          <a:lstStyle/>
          <a:p>
            <a:pPr>
              <a:lnSpc>
                <a:spcPct val="120000"/>
              </a:lnSpc>
              <a:spcBef>
                <a:spcPts val="600"/>
              </a:spcBef>
              <a:spcAft>
                <a:spcPts val="200"/>
              </a:spcAft>
              <a:buFont typeface="Wingdings" panose="05000000000000000000" pitchFamily="2" charset="2"/>
              <a:buChar char="§"/>
            </a:pPr>
            <a:r>
              <a:rPr lang="de-DE" sz="1800" b="0" i="0" dirty="0" smtClean="0">
                <a:solidFill>
                  <a:srgbClr val="000000"/>
                </a:solidFill>
              </a:rPr>
              <a:t>Aus folgenden Gründen wird empfohlen, die Therapie mit einer LABA/LAMA-Kombination zu beginnen:</a:t>
            </a:r>
          </a:p>
          <a:p>
            <a:pPr lvl="1">
              <a:lnSpc>
                <a:spcPct val="120000"/>
              </a:lnSpc>
            </a:pPr>
            <a:r>
              <a:rPr lang="de-DE" sz="1500" b="0" i="0" dirty="0" smtClean="0">
                <a:solidFill>
                  <a:srgbClr val="000000"/>
                </a:solidFill>
              </a:rPr>
              <a:t>In Studien mit Patient-Reported-Outcomes</a:t>
            </a:r>
            <a:r>
              <a:rPr lang="de-DE" sz="1500" dirty="0" smtClean="0">
                <a:solidFill>
                  <a:srgbClr val="000000"/>
                </a:solidFill>
              </a:rPr>
              <a:t> </a:t>
            </a:r>
            <a:r>
              <a:rPr lang="de-DE" sz="1500" b="0" i="0" dirty="0" smtClean="0">
                <a:solidFill>
                  <a:srgbClr val="000000"/>
                </a:solidFill>
              </a:rPr>
              <a:t>(PRO) als primärer Endpunkt zeigten LABA/LAMA-Kombinationen überlegene Ergebnisse im Vergleich zu den Einzelsubstanzen</a:t>
            </a:r>
            <a:r>
              <a:rPr lang="de-DE" sz="1500" b="0" i="0" baseline="30000" dirty="0" smtClean="0">
                <a:solidFill>
                  <a:srgbClr val="000000"/>
                </a:solidFill>
              </a:rPr>
              <a:t>1</a:t>
            </a:r>
            <a:r>
              <a:rPr lang="de-DE" sz="1500" b="0" i="0" dirty="0" smtClean="0">
                <a:solidFill>
                  <a:srgbClr val="000000"/>
                </a:solidFill>
              </a:rPr>
              <a:t>. Wenn als Anfangsbehandlung ein einzelner BD gewählt wird, sollte auf Grundlage eines Vergleichs zu LABAs LAMA bevorzugt werden, um eine Exazerbation zu verhindern (Details s. Kapitel 3).</a:t>
            </a:r>
          </a:p>
          <a:p>
            <a:pPr lvl="1">
              <a:lnSpc>
                <a:spcPct val="120000"/>
              </a:lnSpc>
            </a:pPr>
            <a:r>
              <a:rPr lang="de-DE" sz="1500" b="0" i="0" dirty="0" smtClean="0">
                <a:solidFill>
                  <a:srgbClr val="000000"/>
                </a:solidFill>
              </a:rPr>
              <a:t>Eine LABA/LAMA-Kombination war einer LABA/ICS-Kombination bei der Verhinderung von Exazerbationen und anderen patientenrelevanten Therapieergebnissen überlegen</a:t>
            </a:r>
            <a:r>
              <a:rPr lang="de-DE" sz="1500" b="0" i="0" baseline="30000" dirty="0" smtClean="0">
                <a:solidFill>
                  <a:srgbClr val="000000"/>
                </a:solidFill>
              </a:rPr>
              <a:t>2</a:t>
            </a:r>
            <a:r>
              <a:rPr lang="de-DE" sz="1500" b="0" i="0" dirty="0" smtClean="0">
                <a:solidFill>
                  <a:srgbClr val="000000"/>
                </a:solidFill>
              </a:rPr>
              <a:t>.</a:t>
            </a:r>
            <a:endParaRPr lang="de-DE" sz="1500" b="0" i="0" baseline="30000" dirty="0" smtClean="0">
              <a:solidFill>
                <a:srgbClr val="000000"/>
              </a:solidFill>
            </a:endParaRPr>
          </a:p>
          <a:p>
            <a:pPr lvl="1">
              <a:lnSpc>
                <a:spcPct val="120000"/>
              </a:lnSpc>
            </a:pPr>
            <a:r>
              <a:rPr lang="de-DE" sz="1500" b="0" i="0" dirty="0" smtClean="0">
                <a:solidFill>
                  <a:srgbClr val="000000"/>
                </a:solidFill>
              </a:rPr>
              <a:t>Patienten der Gruppe D mit einer ICS-Behandlung haben ein höheres Risiko, eine Pneumonie zu entwickeln</a:t>
            </a:r>
            <a:r>
              <a:rPr lang="de-DE" sz="1500" b="0" i="0" baseline="30000" dirty="0" smtClean="0">
                <a:solidFill>
                  <a:srgbClr val="000000"/>
                </a:solidFill>
              </a:rPr>
              <a:t>3,4</a:t>
            </a:r>
            <a:r>
              <a:rPr lang="de-DE" sz="1500" b="0" i="0" dirty="0" smtClean="0">
                <a:solidFill>
                  <a:srgbClr val="000000"/>
                </a:solidFill>
              </a:rPr>
              <a:t>.</a:t>
            </a:r>
          </a:p>
          <a:p>
            <a:pPr>
              <a:lnSpc>
                <a:spcPct val="120000"/>
              </a:lnSpc>
            </a:pPr>
            <a:r>
              <a:rPr lang="de-DE" sz="1800" b="0" i="0" dirty="0" smtClean="0">
                <a:solidFill>
                  <a:srgbClr val="000000"/>
                </a:solidFill>
              </a:rPr>
              <a:t>Bei einigen Patienten ist die Initialtherapie mit LABA/ICS möglicherweise die erste Wahl. Diese Patienten können eine Krankengeschichte und/oder Befunde haben, die auf ein Asthma-COPD-Overlap hinweisen. </a:t>
            </a:r>
            <a:r>
              <a:rPr lang="de-DE" sz="1800" dirty="0" smtClean="0">
                <a:solidFill>
                  <a:srgbClr val="000000"/>
                </a:solidFill>
              </a:rPr>
              <a:t>Auch </a:t>
            </a:r>
            <a:r>
              <a:rPr lang="de-DE" sz="1800" dirty="0">
                <a:solidFill>
                  <a:srgbClr val="000000"/>
                </a:solidFill>
              </a:rPr>
              <a:t>wenn die Diskussion hierzu noch im Gange ist, kann e</a:t>
            </a:r>
            <a:r>
              <a:rPr lang="de-DE" sz="1800" dirty="0"/>
              <a:t>ine hohe </a:t>
            </a:r>
            <a:r>
              <a:rPr lang="de-DE" sz="1800" dirty="0" smtClean="0"/>
              <a:t>Bluteosinophilen-Anzahl </a:t>
            </a:r>
            <a:r>
              <a:rPr lang="de-DE" sz="1800" dirty="0"/>
              <a:t>als Parameter </a:t>
            </a:r>
            <a:r>
              <a:rPr lang="de-DE" sz="1800" dirty="0">
                <a:solidFill>
                  <a:srgbClr val="000000"/>
                </a:solidFill>
              </a:rPr>
              <a:t>berücksichtigt werden, um die Verwendung von ICS bei einigen Patienten zu </a:t>
            </a:r>
            <a:r>
              <a:rPr lang="de-DE" sz="1800" dirty="0" smtClean="0">
                <a:solidFill>
                  <a:srgbClr val="000000"/>
                </a:solidFill>
              </a:rPr>
              <a:t>begründen </a:t>
            </a:r>
            <a:r>
              <a:rPr lang="de-DE" sz="1800" i="1" dirty="0" smtClean="0">
                <a:solidFill>
                  <a:srgbClr val="000000"/>
                </a:solidFill>
              </a:rPr>
              <a:t>(Details im Kapitel 2 &amp; Appendix).</a:t>
            </a:r>
            <a:endParaRPr lang="de-DE" sz="1800" b="0" i="1" dirty="0" smtClean="0">
              <a:solidFill>
                <a:srgbClr val="000000"/>
              </a:solidFill>
            </a:endParaRPr>
          </a:p>
          <a:p>
            <a:pPr>
              <a:lnSpc>
                <a:spcPct val="120000"/>
              </a:lnSpc>
              <a:spcAft>
                <a:spcPts val="200"/>
              </a:spcAft>
              <a:buFont typeface="Wingdings" panose="05000000000000000000" pitchFamily="2" charset="2"/>
              <a:buChar char="§"/>
            </a:pPr>
            <a:r>
              <a:rPr lang="de-DE" sz="1800" b="0" i="0" dirty="0" smtClean="0">
                <a:solidFill>
                  <a:srgbClr val="000000"/>
                </a:solidFill>
              </a:rPr>
              <a:t>Bei Patienten, die unter einer LABA/LAMA-Therapie weiter exazerbieren, werden zwei alternative Behandlungspfade empfohlen:</a:t>
            </a:r>
          </a:p>
          <a:p>
            <a:pPr lvl="1">
              <a:lnSpc>
                <a:spcPct val="120000"/>
              </a:lnSpc>
            </a:pPr>
            <a:r>
              <a:rPr lang="de-DE" sz="1500" b="1" i="0" dirty="0" smtClean="0">
                <a:solidFill>
                  <a:srgbClr val="000000"/>
                </a:solidFill>
              </a:rPr>
              <a:t>Eskalation zu LABA/LAMA/ICS. </a:t>
            </a:r>
            <a:r>
              <a:rPr lang="de-DE" sz="1500" b="0" i="0" dirty="0" smtClean="0">
                <a:solidFill>
                  <a:srgbClr val="000000"/>
                </a:solidFill>
              </a:rPr>
              <a:t>Derzeit werden noch Studien durchgeführt, die die Wirksamkeit von LABA/LAMA vs. LABA/LAMA/ICS hinsichtlich der Prävention von Exazerbationen untersuchen.</a:t>
            </a:r>
          </a:p>
          <a:p>
            <a:pPr lvl="1">
              <a:lnSpc>
                <a:spcPct val="120000"/>
              </a:lnSpc>
            </a:pPr>
            <a:r>
              <a:rPr lang="de-DE" sz="1500" b="1" i="0" dirty="0" smtClean="0">
                <a:solidFill>
                  <a:srgbClr val="000000"/>
                </a:solidFill>
              </a:rPr>
              <a:t>Wechsel zu LABA/ICS. </a:t>
            </a:r>
            <a:r>
              <a:rPr lang="de-DE" sz="1500" b="0" i="0" dirty="0" smtClean="0">
                <a:solidFill>
                  <a:srgbClr val="000000"/>
                </a:solidFill>
              </a:rPr>
              <a:t>Allerdings besteht kein Nachweis dafür, dass der Wechsel von LABA/LAMA auf LABA/ICS zu einer besseren Prävention von Exazerbationen führt. Falls die LABA/ICS-Behandlung keine positiven Auswirkungen auf Exazerbationen/Symptome hat, kann LAMA hinzugefügt werden.</a:t>
            </a:r>
          </a:p>
          <a:p>
            <a:pPr lvl="1">
              <a:lnSpc>
                <a:spcPct val="120000"/>
              </a:lnSpc>
            </a:pPr>
            <a:endParaRPr lang="en-US" sz="1400" dirty="0" smtClean="0"/>
          </a:p>
          <a:p>
            <a:pPr>
              <a:lnSpc>
                <a:spcPct val="120000"/>
              </a:lnSpc>
              <a:buFont typeface="Wingdings" panose="05000000000000000000" pitchFamily="2" charset="2"/>
              <a:buChar char="§"/>
            </a:pPr>
            <a:endParaRPr lang="en-US" sz="2000" dirty="0" smtClean="0"/>
          </a:p>
        </p:txBody>
      </p:sp>
      <p:sp>
        <p:nvSpPr>
          <p:cNvPr id="6" name="TextBox 5"/>
          <p:cNvSpPr txBox="1"/>
          <p:nvPr/>
        </p:nvSpPr>
        <p:spPr>
          <a:xfrm>
            <a:off x="334882" y="6302178"/>
            <a:ext cx="4184542" cy="461665"/>
          </a:xfrm>
          <a:prstGeom prst="rect">
            <a:avLst/>
          </a:prstGeom>
          <a:noFill/>
        </p:spPr>
        <p:txBody>
          <a:bodyPr wrap="square" rtlCol="0">
            <a:spAutoFit/>
          </a:bodyPr>
          <a:lstStyle/>
          <a:p>
            <a:r>
              <a:rPr lang="de-DE" sz="800" b="0" i="0" dirty="0" smtClean="0">
                <a:solidFill>
                  <a:srgbClr val="000000"/>
                </a:solidFill>
              </a:rPr>
              <a:t>BD: Bronchodilatator, ICS: inhalatives Corticosteroid, LABA: langwirksamer β</a:t>
            </a:r>
            <a:r>
              <a:rPr lang="de-DE" sz="800" b="0" i="0" baseline="-25000" dirty="0" smtClean="0">
                <a:solidFill>
                  <a:srgbClr val="000000"/>
                </a:solidFill>
              </a:rPr>
              <a:t>2</a:t>
            </a:r>
            <a:r>
              <a:rPr lang="de-DE" sz="800" b="0" i="0" dirty="0" smtClean="0">
                <a:solidFill>
                  <a:srgbClr val="000000"/>
                </a:solidFill>
              </a:rPr>
              <a:t>-Agonist, LABD: langwirksamer Bronchodilatator, LAMA: langwirksames Anticholinergikum, LABA/LAMA: dualer Bronchodilatator</a:t>
            </a:r>
          </a:p>
        </p:txBody>
      </p:sp>
      <p:sp>
        <p:nvSpPr>
          <p:cNvPr id="13"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29</a:t>
            </a:fld>
            <a:endParaRPr lang="de-DE" sz="900" dirty="0"/>
          </a:p>
        </p:txBody>
      </p:sp>
      <p:sp>
        <p:nvSpPr>
          <p:cNvPr id="7" name="Rectangle 6"/>
          <p:cNvSpPr/>
          <p:nvPr/>
        </p:nvSpPr>
        <p:spPr>
          <a:xfrm>
            <a:off x="5004048" y="6062220"/>
            <a:ext cx="4028939" cy="707886"/>
          </a:xfrm>
          <a:prstGeom prst="rect">
            <a:avLst/>
          </a:prstGeom>
        </p:spPr>
        <p:txBody>
          <a:bodyPr wrap="square">
            <a:spAutoFit/>
          </a:bodyPr>
          <a:lstStyle/>
          <a:p>
            <a:pPr algn="r"/>
            <a:r>
              <a:rPr lang="de-DE" sz="1000" dirty="0" smtClean="0">
                <a:latin typeface="Arial" panose="020B0604020202020204" pitchFamily="34" charset="0"/>
                <a:ea typeface="Calibri" panose="020F0502020204030204" pitchFamily="34" charset="0"/>
              </a:rPr>
              <a:t>www.goldcopd.org (letzter Zugriff  23.1.17); </a:t>
            </a:r>
            <a:r>
              <a:rPr lang="de-DE" sz="1000" baseline="30000" dirty="0" smtClean="0">
                <a:latin typeface="Arial" panose="020B0604020202020204" pitchFamily="34" charset="0"/>
                <a:ea typeface="Calibri" panose="020F0502020204030204" pitchFamily="34" charset="0"/>
              </a:rPr>
              <a:t>1</a:t>
            </a:r>
            <a:r>
              <a:rPr lang="de-DE" sz="1000" dirty="0" smtClean="0">
                <a:latin typeface="Arial" panose="020B0604020202020204" pitchFamily="34" charset="0"/>
                <a:ea typeface="Calibri" panose="020F0502020204030204" pitchFamily="34" charset="0"/>
              </a:rPr>
              <a:t>Wedzicha et al., Lancet Respir Med, 2013, 1(3):199-209;</a:t>
            </a:r>
            <a:r>
              <a:rPr lang="de-DE" sz="1000" baseline="30000" dirty="0" smtClean="0">
                <a:latin typeface="Arial" panose="020B0604020202020204" pitchFamily="34" charset="0"/>
                <a:ea typeface="Calibri" panose="020F0502020204030204" pitchFamily="34" charset="0"/>
              </a:rPr>
              <a:t> 2</a:t>
            </a:r>
            <a:r>
              <a:rPr lang="de-DE" sz="1000" dirty="0" smtClean="0">
                <a:latin typeface="Arial" panose="020B0604020202020204" pitchFamily="34" charset="0"/>
                <a:ea typeface="Calibri" panose="020F0502020204030204" pitchFamily="34" charset="0"/>
              </a:rPr>
              <a:t>Wedzicha et al., NEJM, 2016, 374(23): 2222-34; </a:t>
            </a:r>
            <a:r>
              <a:rPr lang="de-DE" sz="1000" baseline="30000" dirty="0" smtClean="0">
                <a:latin typeface="Arial" panose="020B0604020202020204" pitchFamily="34" charset="0"/>
                <a:ea typeface="Calibri" panose="020F0502020204030204" pitchFamily="34" charset="0"/>
              </a:rPr>
              <a:t> 3</a:t>
            </a:r>
            <a:r>
              <a:rPr lang="de-DE" sz="1000" dirty="0" smtClean="0">
                <a:latin typeface="Arial" panose="020B0604020202020204" pitchFamily="34" charset="0"/>
                <a:ea typeface="Calibri" panose="020F0502020204030204" pitchFamily="34" charset="0"/>
              </a:rPr>
              <a:t>Crim et al., Annals of ATS, 2015, 12(1):27-34; </a:t>
            </a:r>
            <a:r>
              <a:rPr lang="de-DE" sz="1000" baseline="30000" dirty="0" smtClean="0">
                <a:latin typeface="Arial" panose="020B0604020202020204" pitchFamily="34" charset="0"/>
              </a:rPr>
              <a:t>4</a:t>
            </a:r>
            <a:r>
              <a:rPr lang="de-DE" sz="1000" dirty="0" smtClean="0">
                <a:latin typeface="Arial" panose="020B0604020202020204" pitchFamily="34" charset="0"/>
              </a:rPr>
              <a:t>Vogelmeier et al., NEJM, 2011, 364(12)1093-103</a:t>
            </a:r>
            <a:endParaRPr lang="de-DE" sz="1000" dirty="0"/>
          </a:p>
        </p:txBody>
      </p:sp>
      <p:sp>
        <p:nvSpPr>
          <p:cNvPr id="10" name="Title 1"/>
          <p:cNvSpPr>
            <a:spLocks noGrp="1"/>
          </p:cNvSpPr>
          <p:nvPr>
            <p:ph type="title"/>
          </p:nvPr>
        </p:nvSpPr>
        <p:spPr>
          <a:xfrm>
            <a:off x="467544" y="188640"/>
            <a:ext cx="8352928" cy="960120"/>
          </a:xfrm>
        </p:spPr>
        <p:txBody>
          <a:bodyPr>
            <a:noAutofit/>
          </a:bodyPr>
          <a:lstStyle/>
          <a:p>
            <a:r>
              <a:rPr lang="de-DE" b="0" i="0" spc="-70" dirty="0" smtClean="0">
                <a:solidFill>
                  <a:srgbClr val="0460A9"/>
                </a:solidFill>
              </a:rPr>
              <a:t>Algorithmus für die medikamentöse Behandlung</a:t>
            </a:r>
            <a:r>
              <a:rPr lang="en" spc="-70" dirty="0" smtClean="0"/>
              <a:t/>
            </a:r>
            <a:br>
              <a:rPr lang="en" spc="-70" dirty="0" smtClean="0"/>
            </a:br>
            <a:r>
              <a:rPr lang="de-DE" sz="2200" b="0" i="0" dirty="0" smtClean="0">
                <a:solidFill>
                  <a:srgbClr val="000000"/>
                </a:solidFill>
              </a:rPr>
              <a:t>GOLD Gruppe </a:t>
            </a:r>
            <a:r>
              <a:rPr lang="de-DE" sz="2200" dirty="0" smtClean="0">
                <a:solidFill>
                  <a:srgbClr val="000000"/>
                </a:solidFill>
              </a:rPr>
              <a:t>D (1/2)</a:t>
            </a:r>
            <a:endParaRPr lang="de-DE" sz="2200" b="0" i="0" dirty="0" smtClean="0">
              <a:solidFill>
                <a:srgbClr val="000000"/>
              </a:solidFill>
            </a:endParaRPr>
          </a:p>
        </p:txBody>
      </p:sp>
    </p:spTree>
    <p:extLst>
      <p:ext uri="{BB962C8B-B14F-4D97-AF65-F5344CB8AC3E}">
        <p14:creationId xmlns:p14="http://schemas.microsoft.com/office/powerpoint/2010/main" val="1183014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 r="2"/>
          <a:stretch>
            <a:fillRect/>
          </a:stretch>
        </p:blipFill>
        <p:spPr/>
      </p:pic>
      <p:sp>
        <p:nvSpPr>
          <p:cNvPr id="2" name="Title 1"/>
          <p:cNvSpPr>
            <a:spLocks noGrp="1"/>
          </p:cNvSpPr>
          <p:nvPr>
            <p:ph type="ctrTitle"/>
          </p:nvPr>
        </p:nvSpPr>
        <p:spPr>
          <a:xfrm>
            <a:off x="1965960" y="4581128"/>
            <a:ext cx="6490654" cy="1704176"/>
          </a:xfrm>
        </p:spPr>
        <p:txBody>
          <a:bodyPr anchor="t" anchorCtr="0">
            <a:noAutofit/>
          </a:bodyPr>
          <a:lstStyle/>
          <a:p>
            <a:pPr>
              <a:lnSpc>
                <a:spcPct val="100000"/>
              </a:lnSpc>
              <a:spcAft>
                <a:spcPts val="1200"/>
              </a:spcAft>
            </a:pPr>
            <a:r>
              <a:rPr lang="de-DE" sz="2000" dirty="0" smtClean="0">
                <a:solidFill>
                  <a:srgbClr val="000000"/>
                </a:solidFill>
              </a:rPr>
              <a:t>Empfehlungen der Globalen </a:t>
            </a:r>
            <a:r>
              <a:rPr lang="de-DE" sz="2000" b="0" i="0" dirty="0" smtClean="0">
                <a:solidFill>
                  <a:srgbClr val="000000"/>
                </a:solidFill>
              </a:rPr>
              <a:t>Initiative für chronisch obstruktive Lungenerkrankung (GOLD) 2016 vs. 2017</a:t>
            </a:r>
            <a:br>
              <a:rPr lang="de-DE" sz="2000" b="0" i="0" dirty="0" smtClean="0">
                <a:solidFill>
                  <a:srgbClr val="000000"/>
                </a:solidFill>
              </a:rPr>
            </a:br>
            <a:r>
              <a:rPr lang="de-DE" sz="800" b="0" i="0" dirty="0" smtClean="0">
                <a:solidFill>
                  <a:srgbClr val="000000"/>
                </a:solidFill>
              </a:rPr>
              <a:t/>
            </a:r>
            <a:br>
              <a:rPr lang="de-DE" sz="800" b="0" i="0" dirty="0" smtClean="0">
                <a:solidFill>
                  <a:srgbClr val="000000"/>
                </a:solidFill>
              </a:rPr>
            </a:br>
            <a:r>
              <a:rPr lang="de-DE" sz="1600" b="0" i="0" dirty="0" smtClean="0">
                <a:solidFill>
                  <a:srgbClr val="000000"/>
                </a:solidFill>
              </a:rPr>
              <a:t>Zusammenfassung der wichtigsten Änderungen</a:t>
            </a:r>
            <a:br>
              <a:rPr lang="de-DE" sz="1600" b="0" i="0" dirty="0" smtClean="0">
                <a:solidFill>
                  <a:srgbClr val="000000"/>
                </a:solidFill>
              </a:rPr>
            </a:br>
            <a:r>
              <a:rPr lang="de-DE" sz="300" b="0" i="0" dirty="0" smtClean="0">
                <a:solidFill>
                  <a:srgbClr val="000000"/>
                </a:solidFill>
              </a:rPr>
              <a:t/>
            </a:r>
            <a:br>
              <a:rPr lang="de-DE" sz="300" b="0" i="0" dirty="0" smtClean="0">
                <a:solidFill>
                  <a:srgbClr val="000000"/>
                </a:solidFill>
              </a:rPr>
            </a:br>
            <a:r>
              <a:rPr lang="de-DE" sz="1400" b="0" i="0" dirty="0" smtClean="0">
                <a:solidFill>
                  <a:srgbClr val="000000"/>
                </a:solidFill>
              </a:rPr>
              <a:t>Schwerpunkt: medikamentöse Behandlung bei stabiler COPD</a:t>
            </a:r>
            <a:endParaRPr lang="de-DE" sz="1600" b="0" i="0" dirty="0" smtClean="0">
              <a:solidFill>
                <a:srgbClr val="000000"/>
              </a:solidFill>
            </a:endParaRPr>
          </a:p>
        </p:txBody>
      </p:sp>
      <p:sp>
        <p:nvSpPr>
          <p:cNvPr id="9" name="Text Placeholder 7"/>
          <p:cNvSpPr>
            <a:spLocks noGrp="1"/>
          </p:cNvSpPr>
          <p:nvPr>
            <p:ph type="body" sz="quarter" idx="12"/>
          </p:nvPr>
        </p:nvSpPr>
        <p:spPr/>
        <p:txBody>
          <a:bodyPr>
            <a:normAutofit/>
          </a:bodyPr>
          <a:lstStyle/>
          <a:p>
            <a:r>
              <a:rPr lang="de-DE" sz="1800" b="1" i="0" dirty="0" smtClean="0">
                <a:solidFill>
                  <a:srgbClr val="FFFFFF"/>
                </a:solidFill>
              </a:rPr>
              <a:t>Respiratory</a:t>
            </a:r>
          </a:p>
        </p:txBody>
      </p:sp>
    </p:spTree>
    <p:extLst>
      <p:ext uri="{BB962C8B-B14F-4D97-AF65-F5344CB8AC3E}">
        <p14:creationId xmlns:p14="http://schemas.microsoft.com/office/powerpoint/2010/main" val="3505848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67544" y="1340768"/>
            <a:ext cx="8208912" cy="4896544"/>
          </a:xfrm>
        </p:spPr>
        <p:txBody>
          <a:bodyPr>
            <a:normAutofit/>
          </a:bodyPr>
          <a:lstStyle/>
          <a:p>
            <a:pPr>
              <a:spcAft>
                <a:spcPts val="600"/>
              </a:spcAft>
              <a:buFont typeface="Wingdings" panose="05000000000000000000" pitchFamily="2" charset="2"/>
              <a:buChar char="§"/>
            </a:pPr>
            <a:r>
              <a:rPr lang="de-DE" sz="1600" b="0" i="0" dirty="0" smtClean="0">
                <a:solidFill>
                  <a:srgbClr val="000000"/>
                </a:solidFill>
              </a:rPr>
              <a:t>Wenn mit LABA/LAMA/ICS behandelte Patienten weiterhin Exazerbationen haben, kann die folgende Option in Betracht gezogen werden:</a:t>
            </a:r>
          </a:p>
          <a:p>
            <a:pPr lvl="1"/>
            <a:r>
              <a:rPr lang="de-DE" sz="1400" b="1" i="0" dirty="0" smtClean="0">
                <a:solidFill>
                  <a:srgbClr val="000000"/>
                </a:solidFill>
              </a:rPr>
              <a:t>Roflumilast hinzufügen. </a:t>
            </a:r>
            <a:r>
              <a:rPr lang="de-DE" sz="1400" b="0" i="0" dirty="0" smtClean="0">
                <a:solidFill>
                  <a:srgbClr val="000000"/>
                </a:solidFill>
              </a:rPr>
              <a:t>Dies kann bei Patienten mit einem FEV</a:t>
            </a:r>
            <a:r>
              <a:rPr lang="de-DE" sz="1400" b="0" i="0" baseline="-25000" dirty="0" smtClean="0">
                <a:solidFill>
                  <a:srgbClr val="000000"/>
                </a:solidFill>
              </a:rPr>
              <a:t>1</a:t>
            </a:r>
            <a:r>
              <a:rPr lang="de-DE" sz="1400" b="0" i="0" dirty="0" smtClean="0">
                <a:solidFill>
                  <a:srgbClr val="000000"/>
                </a:solidFill>
              </a:rPr>
              <a:t> &lt; 50 % Soll und chronischer Bronchitis</a:t>
            </a:r>
            <a:r>
              <a:rPr lang="de-DE" sz="1400" b="0" i="0" baseline="30000" dirty="0" smtClean="0">
                <a:solidFill>
                  <a:srgbClr val="000000"/>
                </a:solidFill>
              </a:rPr>
              <a:t>1</a:t>
            </a:r>
            <a:r>
              <a:rPr lang="de-DE" sz="1400" b="0" i="0" dirty="0" smtClean="0">
                <a:solidFill>
                  <a:srgbClr val="000000"/>
                </a:solidFill>
              </a:rPr>
              <a:t> in Betracht gezogen werden, insbesondere wenn diese im vergangenen Jahr mindestens einmal aufgrund einer Exazerbation stationär behandelt wurden</a:t>
            </a:r>
            <a:r>
              <a:rPr lang="de-DE" sz="1400" b="0" i="0" baseline="30000" dirty="0" smtClean="0">
                <a:solidFill>
                  <a:srgbClr val="000000"/>
                </a:solidFill>
              </a:rPr>
              <a:t>2</a:t>
            </a:r>
            <a:r>
              <a:rPr lang="de-DE" sz="1400" b="0" i="0" baseline="-25000" dirty="0" smtClean="0">
                <a:solidFill>
                  <a:srgbClr val="000000"/>
                </a:solidFill>
              </a:rPr>
              <a:t>.</a:t>
            </a:r>
          </a:p>
          <a:p>
            <a:pPr lvl="1"/>
            <a:r>
              <a:rPr lang="de-DE" sz="1400" b="1" i="0" dirty="0" smtClean="0">
                <a:solidFill>
                  <a:srgbClr val="000000"/>
                </a:solidFill>
              </a:rPr>
              <a:t>Makrolid hinzufügen. </a:t>
            </a:r>
            <a:r>
              <a:rPr lang="de-DE" sz="1400" b="0" i="0" dirty="0" smtClean="0">
                <a:solidFill>
                  <a:srgbClr val="000000"/>
                </a:solidFill>
              </a:rPr>
              <a:t>Der beste Nachweis existiert für die Verwendung von Azithromyzin</a:t>
            </a:r>
            <a:r>
              <a:rPr lang="de-DE" sz="1400" b="0" i="0" baseline="30000" dirty="0" smtClean="0">
                <a:solidFill>
                  <a:srgbClr val="000000"/>
                </a:solidFill>
              </a:rPr>
              <a:t>3,4</a:t>
            </a:r>
            <a:r>
              <a:rPr lang="de-DE" sz="1400" b="0" i="0" dirty="0" smtClean="0">
                <a:solidFill>
                  <a:srgbClr val="000000"/>
                </a:solidFill>
              </a:rPr>
              <a:t>. Bei der Entscheidung sollte die mögliche Entwicklung von Keimresistenzen berücksichtigt werden.</a:t>
            </a:r>
          </a:p>
          <a:p>
            <a:pPr lvl="1"/>
            <a:r>
              <a:rPr lang="de-DE" sz="1400" b="1" i="0" dirty="0" smtClean="0">
                <a:solidFill>
                  <a:srgbClr val="000000"/>
                </a:solidFill>
              </a:rPr>
              <a:t>ICS absetzen. </a:t>
            </a:r>
            <a:r>
              <a:rPr lang="de-DE" sz="1400" b="0" i="0" dirty="0" smtClean="0">
                <a:solidFill>
                  <a:srgbClr val="000000"/>
                </a:solidFill>
              </a:rPr>
              <a:t>Mangelnde Wirksamkeit, ein erhöhtes Risiko unerwünschter Ereignisse (einschließlich Pneumonie) und Belege dafür, dass das Absetzen keine signifikante Schäden verursacht, unterstützen diese Empfehlung (Details s. Kapitel 3).</a:t>
            </a:r>
          </a:p>
          <a:p>
            <a:pPr lvl="1"/>
            <a:endParaRPr lang="en-US" sz="1200" dirty="0" smtClean="0"/>
          </a:p>
          <a:p>
            <a:pPr>
              <a:lnSpc>
                <a:spcPct val="120000"/>
              </a:lnSpc>
              <a:buFont typeface="Wingdings" panose="05000000000000000000" pitchFamily="2" charset="2"/>
              <a:buChar char="§"/>
            </a:pPr>
            <a:endParaRPr lang="en-US" sz="2000" dirty="0" smtClean="0"/>
          </a:p>
        </p:txBody>
      </p:sp>
      <p:sp>
        <p:nvSpPr>
          <p:cNvPr id="6" name="TextBox 5"/>
          <p:cNvSpPr txBox="1"/>
          <p:nvPr/>
        </p:nvSpPr>
        <p:spPr>
          <a:xfrm>
            <a:off x="336613" y="6314577"/>
            <a:ext cx="4771295" cy="461665"/>
          </a:xfrm>
          <a:prstGeom prst="rect">
            <a:avLst/>
          </a:prstGeom>
          <a:noFill/>
        </p:spPr>
        <p:txBody>
          <a:bodyPr wrap="square" rtlCol="0">
            <a:spAutoFit/>
          </a:bodyPr>
          <a:lstStyle/>
          <a:p>
            <a:r>
              <a:rPr lang="de-DE" sz="800" b="0" i="0" dirty="0" smtClean="0">
                <a:solidFill>
                  <a:srgbClr val="000000"/>
                </a:solidFill>
              </a:rPr>
              <a:t>BD: Bronchodilatator, </a:t>
            </a:r>
            <a:r>
              <a:rPr lang="de-DE" sz="800" dirty="0">
                <a:solidFill>
                  <a:srgbClr val="000000"/>
                </a:solidFill>
              </a:rPr>
              <a:t>GOLD: Globale Initiative für chronisch obstruktive Lungenerkrankung </a:t>
            </a:r>
            <a:r>
              <a:rPr lang="de-DE" sz="800" dirty="0" smtClean="0">
                <a:solidFill>
                  <a:srgbClr val="000000"/>
                </a:solidFill>
              </a:rPr>
              <a:t>,ICS</a:t>
            </a:r>
            <a:r>
              <a:rPr lang="de-DE" sz="800" b="0" i="0" dirty="0" smtClean="0">
                <a:solidFill>
                  <a:srgbClr val="000000"/>
                </a:solidFill>
              </a:rPr>
              <a:t>: inhalatives Corticosteroid, LABA: langwirksamer β</a:t>
            </a:r>
            <a:r>
              <a:rPr lang="de-DE" sz="800" b="0" i="0" baseline="-25000" dirty="0" smtClean="0">
                <a:solidFill>
                  <a:srgbClr val="000000"/>
                </a:solidFill>
              </a:rPr>
              <a:t>2</a:t>
            </a:r>
            <a:r>
              <a:rPr lang="de-DE" sz="800" b="0" i="0" dirty="0" smtClean="0">
                <a:solidFill>
                  <a:srgbClr val="000000"/>
                </a:solidFill>
              </a:rPr>
              <a:t>-Agonist, LABD: langwirksamer Bronchodilatator, LAMA: langwirksames Anticholinergikum, LABA/LAMA: dualer Bronchodilatator</a:t>
            </a: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30</a:t>
            </a:fld>
            <a:endParaRPr lang="de-DE" sz="900" dirty="0"/>
          </a:p>
        </p:txBody>
      </p:sp>
      <p:sp>
        <p:nvSpPr>
          <p:cNvPr id="9" name="Rectangle 8"/>
          <p:cNvSpPr/>
          <p:nvPr/>
        </p:nvSpPr>
        <p:spPr>
          <a:xfrm>
            <a:off x="5260712" y="6070716"/>
            <a:ext cx="3768055" cy="707886"/>
          </a:xfrm>
          <a:prstGeom prst="rect">
            <a:avLst/>
          </a:prstGeom>
        </p:spPr>
        <p:txBody>
          <a:bodyPr wrap="square">
            <a:spAutoFit/>
          </a:bodyPr>
          <a:lstStyle/>
          <a:p>
            <a:pPr algn="r"/>
            <a:r>
              <a:rPr lang="de-DE" sz="1000" dirty="0" smtClean="0">
                <a:latin typeface="Arial" panose="020B0604020202020204" pitchFamily="34" charset="0"/>
                <a:ea typeface="Calibri" panose="020F0502020204030204" pitchFamily="34" charset="0"/>
              </a:rPr>
              <a:t>www.goldcopd.org (letzter Zugriff 23.1.17); </a:t>
            </a:r>
            <a:r>
              <a:rPr lang="de-DE" sz="1000" baseline="30000" dirty="0" smtClean="0">
                <a:latin typeface="Arial" panose="020B0604020202020204" pitchFamily="34" charset="0"/>
                <a:ea typeface="Calibri" panose="020F0502020204030204" pitchFamily="34" charset="0"/>
              </a:rPr>
              <a:t>1</a:t>
            </a:r>
            <a:r>
              <a:rPr lang="de-DE" sz="1000" dirty="0" smtClean="0">
                <a:latin typeface="Arial" panose="020B0604020202020204" pitchFamily="34" charset="0"/>
                <a:ea typeface="Calibri" panose="020F0502020204030204" pitchFamily="34" charset="0"/>
              </a:rPr>
              <a:t>Martinez et al., Lancet, 2015, 385(9971):857-66; </a:t>
            </a:r>
            <a:r>
              <a:rPr lang="de-DE" sz="1000" baseline="30000" dirty="0" smtClean="0">
                <a:latin typeface="Arial" panose="020B0604020202020204" pitchFamily="34" charset="0"/>
              </a:rPr>
              <a:t>2</a:t>
            </a:r>
            <a:r>
              <a:rPr lang="de-DE" sz="1000" dirty="0" smtClean="0">
                <a:latin typeface="Arial" panose="020B0604020202020204" pitchFamily="34" charset="0"/>
              </a:rPr>
              <a:t>Martinez et al., AJRCCM, 2016, 194(5):559-67; </a:t>
            </a:r>
            <a:r>
              <a:rPr lang="de-DE" sz="1000" baseline="30000" dirty="0" smtClean="0">
                <a:latin typeface="Arial" panose="020B0604020202020204" pitchFamily="34" charset="0"/>
              </a:rPr>
              <a:t>3</a:t>
            </a:r>
            <a:r>
              <a:rPr lang="de-DE" sz="1000" dirty="0" smtClean="0">
                <a:latin typeface="Arial" panose="020B0604020202020204" pitchFamily="34" charset="0"/>
              </a:rPr>
              <a:t>Albert et al., NEJM, 2011, 365(8):689-98; </a:t>
            </a:r>
            <a:r>
              <a:rPr lang="de-DE" sz="1000" baseline="30000" dirty="0" smtClean="0">
                <a:latin typeface="Arial" panose="020B0604020202020204" pitchFamily="34" charset="0"/>
              </a:rPr>
              <a:t>4</a:t>
            </a:r>
            <a:r>
              <a:rPr lang="de-DE" sz="1000" dirty="0" smtClean="0">
                <a:latin typeface="Arial" panose="020B0604020202020204" pitchFamily="34" charset="0"/>
              </a:rPr>
              <a:t>Han et al., AJRCCM, 2014, 189(12):1503-8 </a:t>
            </a:r>
            <a:endParaRPr lang="de-DE" sz="1000" dirty="0"/>
          </a:p>
        </p:txBody>
      </p:sp>
      <p:sp>
        <p:nvSpPr>
          <p:cNvPr id="12" name="Title 1"/>
          <p:cNvSpPr>
            <a:spLocks noGrp="1"/>
          </p:cNvSpPr>
          <p:nvPr>
            <p:ph type="title"/>
          </p:nvPr>
        </p:nvSpPr>
        <p:spPr>
          <a:xfrm>
            <a:off x="467544" y="188640"/>
            <a:ext cx="8352928" cy="960120"/>
          </a:xfrm>
        </p:spPr>
        <p:txBody>
          <a:bodyPr>
            <a:noAutofit/>
          </a:bodyPr>
          <a:lstStyle/>
          <a:p>
            <a:r>
              <a:rPr lang="de-DE" b="0" i="0" spc="-70" dirty="0" smtClean="0">
                <a:solidFill>
                  <a:srgbClr val="0460A9"/>
                </a:solidFill>
              </a:rPr>
              <a:t>Algorithmus für die medikamentöse Behandlung</a:t>
            </a:r>
            <a:r>
              <a:rPr lang="en" spc="-70" dirty="0" smtClean="0"/>
              <a:t/>
            </a:r>
            <a:br>
              <a:rPr lang="en" spc="-70" dirty="0" smtClean="0"/>
            </a:br>
            <a:r>
              <a:rPr lang="de-DE" sz="2200" b="0" i="0" dirty="0" smtClean="0">
                <a:solidFill>
                  <a:srgbClr val="000000"/>
                </a:solidFill>
              </a:rPr>
              <a:t>GOLD Gruppe </a:t>
            </a:r>
            <a:r>
              <a:rPr lang="de-DE" sz="2200" dirty="0" smtClean="0">
                <a:solidFill>
                  <a:srgbClr val="000000"/>
                </a:solidFill>
              </a:rPr>
              <a:t>D (2/2)</a:t>
            </a:r>
            <a:endParaRPr lang="de-DE" sz="2200" b="0" i="0" dirty="0" smtClean="0">
              <a:solidFill>
                <a:srgbClr val="000000"/>
              </a:solidFill>
            </a:endParaRPr>
          </a:p>
        </p:txBody>
      </p:sp>
    </p:spTree>
    <p:extLst>
      <p:ext uri="{BB962C8B-B14F-4D97-AF65-F5344CB8AC3E}">
        <p14:creationId xmlns:p14="http://schemas.microsoft.com/office/powerpoint/2010/main" val="1774977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lIns="0" tIns="0" rIns="0" bIns="0" rtlCol="0" anchor="ctr" anchorCtr="0">
            <a:noAutofit/>
          </a:bodyPr>
          <a:lstStyle/>
          <a:p>
            <a:r>
              <a:rPr lang="de-DE" b="1" dirty="0" smtClean="0">
                <a:solidFill>
                  <a:schemeClr val="accent1"/>
                </a:solidFill>
              </a:rPr>
              <a:t>Therapieoptionen für die stabile COPD </a:t>
            </a:r>
            <a:br>
              <a:rPr lang="de-DE" b="1" dirty="0" smtClean="0">
                <a:solidFill>
                  <a:schemeClr val="accent1"/>
                </a:solidFill>
              </a:rPr>
            </a:br>
            <a:r>
              <a:rPr lang="de-DE" sz="2200" b="1" dirty="0" smtClean="0">
                <a:solidFill>
                  <a:schemeClr val="tx1"/>
                </a:solidFill>
              </a:rPr>
              <a:t>GOLD 2016</a:t>
            </a:r>
            <a:endParaRPr lang="de-DE" sz="2200" b="1" baseline="30000" dirty="0">
              <a:solidFill>
                <a:schemeClr val="tx1"/>
              </a:solidFill>
            </a:endParaRPr>
          </a:p>
        </p:txBody>
      </p:sp>
      <p:sp>
        <p:nvSpPr>
          <p:cNvPr id="11" name="Rounded Rectangle 10"/>
          <p:cNvSpPr/>
          <p:nvPr/>
        </p:nvSpPr>
        <p:spPr>
          <a:xfrm>
            <a:off x="2863810" y="1388676"/>
            <a:ext cx="1440000" cy="648000"/>
          </a:xfrm>
          <a:prstGeom prst="roundRect">
            <a:avLst/>
          </a:prstGeom>
          <a:solidFill>
            <a:schemeClr val="accent1">
              <a:lumMod val="75000"/>
            </a:schemeClr>
          </a:solidFill>
          <a:ln w="25400" cap="flat" cmpd="sng" algn="ctr">
            <a:noFill/>
            <a:prstDash val="solid"/>
          </a:ln>
          <a:effectLst/>
        </p:spPr>
        <p:txBody>
          <a:bodyPr lIns="72000" rIns="72000" rtlCol="0" anchor="ctr"/>
          <a:lstStyle/>
          <a:p>
            <a:pPr lvl="0" algn="ctr" fontAlgn="base">
              <a:spcBef>
                <a:spcPct val="0"/>
              </a:spcBef>
              <a:spcAft>
                <a:spcPct val="0"/>
              </a:spcAft>
              <a:defRPr/>
            </a:pPr>
            <a:r>
              <a:rPr lang="de-DE" sz="1200" b="1" kern="0" dirty="0" smtClean="0">
                <a:solidFill>
                  <a:prstClr val="white"/>
                </a:solidFill>
              </a:rPr>
              <a:t>Anticholinergika</a:t>
            </a:r>
            <a:endParaRPr kumimoji="0" lang="de-DE" sz="1200" b="1" i="0" u="none" strike="noStrike" kern="0" cap="none" spc="0" normalizeH="0" baseline="0" noProof="0" dirty="0" smtClean="0">
              <a:ln>
                <a:noFill/>
              </a:ln>
              <a:solidFill>
                <a:prstClr val="white"/>
              </a:solidFill>
              <a:effectLst/>
              <a:uLnTx/>
              <a:uFillTx/>
            </a:endParaRPr>
          </a:p>
        </p:txBody>
      </p:sp>
      <p:sp>
        <p:nvSpPr>
          <p:cNvPr id="14" name="TextBox 13"/>
          <p:cNvSpPr txBox="1"/>
          <p:nvPr/>
        </p:nvSpPr>
        <p:spPr>
          <a:xfrm>
            <a:off x="123887" y="2364306"/>
            <a:ext cx="1116000" cy="1461939"/>
          </a:xfrm>
          <a:prstGeom prst="rect">
            <a:avLst/>
          </a:prstGeom>
          <a:solidFill>
            <a:schemeClr val="accent5">
              <a:lumMod val="20000"/>
              <a:lumOff val="80000"/>
            </a:schemeClr>
          </a:solidFill>
        </p:spPr>
        <p:txBody>
          <a:bodyPr wrap="square" lIns="36000" tIns="36000" rIns="36000" b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1" i="0" u="none" strike="noStrike" kern="0" cap="none" spc="0" normalizeH="0" baseline="0" noProof="0" dirty="0" smtClean="0">
                <a:ln>
                  <a:noFill/>
                </a:ln>
                <a:effectLst/>
                <a:uLnTx/>
                <a:uFillTx/>
              </a:rPr>
              <a:t>kurzwirksame </a:t>
            </a:r>
            <a:r>
              <a:rPr kumimoji="0" lang="de-DE" sz="1050" b="1" i="0" u="none" strike="noStrike" kern="0" cap="none" spc="0" normalizeH="0" baseline="0" noProof="0" dirty="0" smtClean="0">
                <a:ln>
                  <a:noFill/>
                </a:ln>
                <a:effectLst/>
                <a:uLnTx/>
                <a:uFillTx/>
                <a:cs typeface="Arial" panose="020B0604020202020204" pitchFamily="34" charset="0"/>
              </a:rPr>
              <a:t>Agonisten</a:t>
            </a:r>
            <a:br>
              <a:rPr kumimoji="0" lang="de-DE" sz="1050" b="1" i="0" u="none" strike="noStrike" kern="0" cap="none" spc="0" normalizeH="0" baseline="0" noProof="0" dirty="0" smtClean="0">
                <a:ln>
                  <a:noFill/>
                </a:ln>
                <a:effectLst/>
                <a:uLnTx/>
                <a:uFillTx/>
                <a:cs typeface="Arial" panose="020B0604020202020204" pitchFamily="34" charset="0"/>
              </a:rPr>
            </a:br>
            <a:r>
              <a:rPr kumimoji="0" lang="de-DE" sz="1050" b="1" i="0" u="none" strike="noStrike" kern="0" cap="none" spc="0" normalizeH="0" baseline="0" noProof="0" dirty="0" smtClean="0">
                <a:ln>
                  <a:noFill/>
                </a:ln>
                <a:effectLst/>
                <a:uLnTx/>
                <a:uFillTx/>
                <a:cs typeface="Arial" panose="020B0604020202020204" pitchFamily="34" charset="0"/>
              </a:rPr>
              <a:t>(</a:t>
            </a:r>
            <a:r>
              <a:rPr kumimoji="0" lang="de-DE" sz="1050" b="1" i="0" u="none" strike="noStrike" kern="0" cap="none" spc="0" normalizeH="0" baseline="0" noProof="0" dirty="0" smtClean="0">
                <a:ln>
                  <a:noFill/>
                </a:ln>
                <a:effectLst/>
                <a:uLnTx/>
                <a:uFillTx/>
              </a:rPr>
              <a:t>SABA)</a:t>
            </a:r>
            <a:endParaRPr kumimoji="0" lang="de-DE" sz="1050" b="1" i="0" u="none" strike="noStrike" kern="0" cap="none" spc="0" normalizeH="0" baseline="0" noProof="0" dirty="0" smtClean="0">
              <a:ln>
                <a:noFill/>
              </a:ln>
              <a:effectLst/>
              <a:uLnTx/>
              <a:uFillTx/>
              <a:cs typeface="Arial" panose="020B0604020202020204" pitchFamily="34" charset="0"/>
            </a:endParaRPr>
          </a:p>
          <a:p>
            <a:pPr marL="0" marR="0" lvl="0" indent="0" algn="ctr" defTabSz="914400" eaLnBrk="1" fontAlgn="base" latinLnBrk="0" hangingPunct="1">
              <a:spcBef>
                <a:spcPct val="0"/>
              </a:spcBef>
              <a:spcAft>
                <a:spcPts val="60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Fenoterol </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Levalbuterol Salbutamol (Albuterol) Terbutalin</a:t>
            </a:r>
          </a:p>
        </p:txBody>
      </p:sp>
      <p:sp>
        <p:nvSpPr>
          <p:cNvPr id="15" name="TextBox 14"/>
          <p:cNvSpPr txBox="1"/>
          <p:nvPr/>
        </p:nvSpPr>
        <p:spPr>
          <a:xfrm>
            <a:off x="1282660" y="2364306"/>
            <a:ext cx="1116000" cy="1623521"/>
          </a:xfrm>
          <a:prstGeom prst="rect">
            <a:avLst/>
          </a:prstGeom>
          <a:solidFill>
            <a:schemeClr val="accent5">
              <a:lumMod val="20000"/>
              <a:lumOff val="80000"/>
            </a:schemeClr>
          </a:solidFill>
        </p:spPr>
        <p:txBody>
          <a:bodyPr wrap="square" lIns="36000" rIns="36000" b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lang="de-DE" sz="1050" b="1" kern="0" dirty="0"/>
              <a:t>l</a:t>
            </a:r>
            <a:r>
              <a:rPr lang="de-DE" sz="1050" b="1" kern="0" dirty="0" smtClean="0"/>
              <a:t>angwirksame</a:t>
            </a:r>
            <a:br>
              <a:rPr lang="de-DE" sz="1050" b="1" kern="0" dirty="0" smtClean="0"/>
            </a:br>
            <a:r>
              <a:rPr kumimoji="0" lang="de-DE" sz="1050" b="1" i="0" u="none" strike="noStrike" kern="0" cap="none" spc="0" normalizeH="0" baseline="0" noProof="0" dirty="0" smtClean="0">
                <a:ln>
                  <a:noFill/>
                </a:ln>
                <a:effectLst/>
                <a:uLnTx/>
                <a:uFillTx/>
                <a:cs typeface="Arial" panose="020B0604020202020204" pitchFamily="34" charset="0"/>
              </a:rPr>
              <a:t>β</a:t>
            </a:r>
            <a:r>
              <a:rPr kumimoji="0" lang="de-DE" sz="1050" b="1" i="0" u="none" strike="noStrike" kern="0" cap="none" spc="0" normalizeH="0" baseline="-25000" noProof="0" dirty="0" smtClean="0">
                <a:ln>
                  <a:noFill/>
                </a:ln>
                <a:effectLst/>
                <a:uLnTx/>
                <a:uFillTx/>
                <a:cs typeface="Arial" panose="020B0604020202020204" pitchFamily="34" charset="0"/>
              </a:rPr>
              <a:t>2</a:t>
            </a:r>
            <a:r>
              <a:rPr kumimoji="0" lang="de-DE" sz="1050" b="1" i="0" u="none" strike="noStrike" kern="0" cap="none" spc="0" normalizeH="0" baseline="0" noProof="0" dirty="0" smtClean="0">
                <a:ln>
                  <a:noFill/>
                </a:ln>
                <a:effectLst/>
                <a:uLnTx/>
                <a:uFillTx/>
                <a:cs typeface="Arial" panose="020B0604020202020204" pitchFamily="34" charset="0"/>
              </a:rPr>
              <a:t>-Agonisten (</a:t>
            </a:r>
            <a:r>
              <a:rPr kumimoji="0" lang="de-DE" sz="1050" b="1" i="0" u="none" strike="noStrike" kern="0" cap="none" spc="0" normalizeH="0" baseline="0" noProof="0" dirty="0" smtClean="0">
                <a:ln>
                  <a:noFill/>
                </a:ln>
                <a:effectLst/>
                <a:uLnTx/>
                <a:uFillTx/>
              </a:rPr>
              <a:t>LABA)</a:t>
            </a:r>
            <a:endParaRPr kumimoji="0" lang="de-DE" sz="1050" b="1" i="0" u="none" strike="noStrike" kern="0" cap="none" spc="0" normalizeH="0" baseline="0" noProof="0" dirty="0" smtClean="0">
              <a:ln>
                <a:noFill/>
              </a:ln>
              <a:effectLst/>
              <a:uLnTx/>
              <a:uFillTx/>
              <a:cs typeface="Arial" panose="020B0604020202020204" pitchFamily="34" charset="0"/>
            </a:endParaRPr>
          </a:p>
          <a:p>
            <a:pPr marL="0" marR="0" lvl="0" indent="0" algn="ctr" defTabSz="914400" eaLnBrk="1" fontAlgn="base" latinLnBrk="0" hangingPunct="1">
              <a:spcBef>
                <a:spcPct val="0"/>
              </a:spcBef>
              <a:spcAft>
                <a:spcPts val="60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Formoterol</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Arformoterol</a:t>
            </a:r>
            <a:r>
              <a:rPr lang="de-DE" sz="1050" kern="0" dirty="0">
                <a:solidFill>
                  <a:prstClr val="black"/>
                </a:solidFill>
              </a:rPr>
              <a:t/>
            </a:r>
            <a:br>
              <a:rPr lang="de-DE" sz="1050" kern="0" dirty="0">
                <a:solidFill>
                  <a:prstClr val="black"/>
                </a:solidFill>
              </a:rPr>
            </a:br>
            <a:r>
              <a:rPr kumimoji="0" lang="de-DE" sz="1050" b="0" i="0" u="none" strike="noStrike" kern="0" cap="none" spc="0" normalizeH="0" baseline="0" noProof="0" dirty="0" smtClean="0">
                <a:ln>
                  <a:noFill/>
                </a:ln>
                <a:solidFill>
                  <a:prstClr val="black"/>
                </a:solidFill>
                <a:effectLst/>
                <a:uLnTx/>
                <a:uFillTx/>
              </a:rPr>
              <a:t>Indacaterol</a:t>
            </a:r>
            <a:r>
              <a:rPr lang="de-DE" sz="1050" kern="0" dirty="0">
                <a:solidFill>
                  <a:prstClr val="black"/>
                </a:solidFill>
              </a:rPr>
              <a:t/>
            </a:r>
            <a:br>
              <a:rPr lang="de-DE" sz="1050" kern="0" dirty="0">
                <a:solidFill>
                  <a:prstClr val="black"/>
                </a:solidFill>
              </a:rPr>
            </a:br>
            <a:r>
              <a:rPr kumimoji="0" lang="de-DE" sz="1050" b="0" i="0" u="none" strike="noStrike" kern="0" cap="none" spc="0" normalizeH="0" baseline="0" noProof="0" dirty="0" smtClean="0">
                <a:ln>
                  <a:noFill/>
                </a:ln>
                <a:solidFill>
                  <a:prstClr val="black"/>
                </a:solidFill>
                <a:effectLst/>
                <a:uLnTx/>
                <a:uFillTx/>
              </a:rPr>
              <a:t>Olodaterol</a:t>
            </a:r>
            <a:r>
              <a:rPr lang="de-DE" sz="1050" kern="0" dirty="0">
                <a:solidFill>
                  <a:prstClr val="black"/>
                </a:solidFill>
              </a:rPr>
              <a:t/>
            </a:r>
            <a:br>
              <a:rPr lang="de-DE" sz="1050" kern="0" dirty="0">
                <a:solidFill>
                  <a:prstClr val="black"/>
                </a:solidFill>
              </a:rPr>
            </a:br>
            <a:r>
              <a:rPr kumimoji="0" lang="de-DE" sz="1050" b="0" i="0" u="none" strike="noStrike" kern="0" cap="none" spc="0" normalizeH="0" baseline="0" noProof="0" dirty="0" smtClean="0">
                <a:ln>
                  <a:noFill/>
                </a:ln>
                <a:solidFill>
                  <a:prstClr val="black"/>
                </a:solidFill>
                <a:effectLst/>
                <a:uLnTx/>
                <a:uFillTx/>
              </a:rPr>
              <a:t>Salmeterol</a:t>
            </a:r>
            <a:r>
              <a:rPr lang="de-DE" sz="1050" kern="0" dirty="0">
                <a:solidFill>
                  <a:prstClr val="black"/>
                </a:solidFill>
              </a:rPr>
              <a:t/>
            </a:r>
            <a:br>
              <a:rPr lang="de-DE" sz="1050" kern="0" dirty="0">
                <a:solidFill>
                  <a:prstClr val="black"/>
                </a:solidFill>
              </a:rPr>
            </a:br>
            <a:r>
              <a:rPr kumimoji="0" lang="de-DE" sz="1050" b="0" i="0" u="none" strike="noStrike" kern="0" cap="none" spc="0" normalizeH="0" baseline="0" noProof="0" dirty="0" smtClean="0">
                <a:ln>
                  <a:noFill/>
                </a:ln>
                <a:effectLst/>
                <a:uLnTx/>
                <a:uFillTx/>
              </a:rPr>
              <a:t>Tulobuterol</a:t>
            </a:r>
            <a:endParaRPr kumimoji="0" lang="de-DE" sz="1050" b="0" i="0" u="none" strike="noStrike" kern="0" cap="none" spc="0" normalizeH="0" baseline="0" noProof="0" dirty="0" smtClean="0">
              <a:ln>
                <a:noFill/>
              </a:ln>
              <a:effectLst/>
              <a:uLnTx/>
              <a:uFillTx/>
              <a:ea typeface="Calibri"/>
              <a:cs typeface="Times New Roman"/>
            </a:endParaRPr>
          </a:p>
        </p:txBody>
      </p:sp>
      <p:sp>
        <p:nvSpPr>
          <p:cNvPr id="16" name="TextBox 15"/>
          <p:cNvSpPr txBox="1"/>
          <p:nvPr/>
        </p:nvSpPr>
        <p:spPr>
          <a:xfrm>
            <a:off x="3655738" y="2364306"/>
            <a:ext cx="1116000" cy="1300356"/>
          </a:xfrm>
          <a:prstGeom prst="rect">
            <a:avLst/>
          </a:prstGeom>
          <a:solidFill>
            <a:schemeClr val="accent5">
              <a:lumMod val="20000"/>
              <a:lumOff val="80000"/>
            </a:schemeClr>
          </a:solidFill>
        </p:spPr>
        <p:txBody>
          <a:bodyPr wrap="square" lIns="36000" rIns="36000" b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1" i="0" u="none" strike="noStrike" kern="0" cap="none" spc="0" normalizeH="0" baseline="0" noProof="0" dirty="0" smtClean="0">
                <a:ln>
                  <a:noFill/>
                </a:ln>
                <a:effectLst/>
                <a:uLnTx/>
                <a:uFillTx/>
              </a:rPr>
              <a:t>langwirksame </a:t>
            </a:r>
            <a:r>
              <a:rPr kumimoji="0" lang="de-DE" sz="1050" b="1" i="0" u="none" strike="noStrike" kern="0" cap="none" spc="-50" normalizeH="0" noProof="0" dirty="0" smtClean="0">
                <a:ln>
                  <a:noFill/>
                </a:ln>
                <a:effectLst/>
                <a:uLnTx/>
                <a:uFillTx/>
              </a:rPr>
              <a:t>Anticholinergika</a:t>
            </a:r>
            <a:r>
              <a:rPr kumimoji="0" lang="de-DE" sz="1050" b="1" i="0" u="none" strike="noStrike" kern="0" cap="none" spc="0" normalizeH="0" noProof="0" dirty="0" smtClean="0">
                <a:ln>
                  <a:noFill/>
                </a:ln>
                <a:effectLst/>
                <a:uLnTx/>
                <a:uFillTx/>
              </a:rPr>
              <a:t> </a:t>
            </a:r>
            <a:r>
              <a:rPr kumimoji="0" lang="de-DE" sz="1050" b="1" i="0" u="none" strike="noStrike" kern="0" cap="none" spc="0" normalizeH="0" baseline="0" noProof="0" dirty="0" smtClean="0">
                <a:ln>
                  <a:noFill/>
                </a:ln>
                <a:effectLst/>
                <a:uLnTx/>
                <a:uFillTx/>
                <a:cs typeface="Arial" panose="020B0604020202020204" pitchFamily="34" charset="0"/>
              </a:rPr>
              <a:t>(LAMA)</a:t>
            </a:r>
            <a:endParaRPr kumimoji="0" lang="de-DE" sz="1050" b="1" i="0" u="none" strike="noStrike" kern="0" cap="none" spc="0" normalizeH="0" baseline="0" noProof="0" dirty="0" smtClean="0">
              <a:ln>
                <a:noFill/>
              </a:ln>
              <a:effectLst/>
              <a:uLnTx/>
              <a:uFillTx/>
            </a:endParaRPr>
          </a:p>
          <a:p>
            <a:pPr lvl="0" algn="ctr" fontAlgn="base">
              <a:spcBef>
                <a:spcPct val="0"/>
              </a:spcBef>
              <a:spcAft>
                <a:spcPts val="600"/>
              </a:spcAft>
              <a:defRPr/>
            </a:pPr>
            <a:r>
              <a:rPr lang="de-DE" sz="1050" kern="0" dirty="0" smtClean="0">
                <a:solidFill>
                  <a:prstClr val="black"/>
                </a:solidFill>
              </a:rPr>
              <a:t>Aclidinium</a:t>
            </a:r>
            <a:br>
              <a:rPr lang="de-DE" sz="1050" kern="0" dirty="0" smtClean="0">
                <a:solidFill>
                  <a:prstClr val="black"/>
                </a:solidFill>
              </a:rPr>
            </a:br>
            <a:r>
              <a:rPr lang="de-DE" sz="1050" kern="0" dirty="0" smtClean="0">
                <a:solidFill>
                  <a:prstClr val="black"/>
                </a:solidFill>
              </a:rPr>
              <a:t>Glycopyrronium</a:t>
            </a:r>
            <a:br>
              <a:rPr lang="de-DE" sz="1050" kern="0" dirty="0" smtClean="0">
                <a:solidFill>
                  <a:prstClr val="black"/>
                </a:solidFill>
              </a:rPr>
            </a:br>
            <a:r>
              <a:rPr lang="de-DE" sz="1050" kern="0" dirty="0" smtClean="0">
                <a:solidFill>
                  <a:prstClr val="black"/>
                </a:solidFill>
              </a:rPr>
              <a:t>Tiotropium</a:t>
            </a:r>
            <a:br>
              <a:rPr lang="de-DE" sz="1050" kern="0" dirty="0" smtClean="0">
                <a:solidFill>
                  <a:prstClr val="black"/>
                </a:solidFill>
              </a:rPr>
            </a:br>
            <a:r>
              <a:rPr lang="de-DE" sz="1050" kern="0" dirty="0" smtClean="0">
                <a:solidFill>
                  <a:prstClr val="black"/>
                </a:solidFill>
              </a:rPr>
              <a:t>Umeclidinium</a:t>
            </a:r>
          </a:p>
        </p:txBody>
      </p:sp>
      <p:sp>
        <p:nvSpPr>
          <p:cNvPr id="17" name="TextBox 16"/>
          <p:cNvSpPr txBox="1"/>
          <p:nvPr/>
        </p:nvSpPr>
        <p:spPr>
          <a:xfrm>
            <a:off x="2497485" y="2364306"/>
            <a:ext cx="1116000" cy="977191"/>
          </a:xfrm>
          <a:prstGeom prst="rect">
            <a:avLst/>
          </a:prstGeom>
          <a:solidFill>
            <a:schemeClr val="accent5">
              <a:lumMod val="20000"/>
              <a:lumOff val="80000"/>
            </a:schemeClr>
          </a:solidFill>
        </p:spPr>
        <p:txBody>
          <a:bodyPr wrap="square" lIns="36000" rIns="36000" b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1" i="0" u="none" strike="noStrike" kern="0" cap="none" spc="0" normalizeH="0" baseline="0" noProof="0" dirty="0" smtClean="0">
                <a:ln>
                  <a:noFill/>
                </a:ln>
                <a:effectLst/>
                <a:uLnTx/>
                <a:uFillTx/>
              </a:rPr>
              <a:t>kurzwirksame</a:t>
            </a:r>
            <a:r>
              <a:rPr kumimoji="0" lang="de-DE" sz="1050" b="1" i="0" u="none" strike="noStrike" kern="0" cap="none" spc="0" normalizeH="0" noProof="0" dirty="0" smtClean="0">
                <a:ln>
                  <a:noFill/>
                </a:ln>
                <a:effectLst/>
                <a:uLnTx/>
                <a:uFillTx/>
              </a:rPr>
              <a:t> </a:t>
            </a:r>
            <a:r>
              <a:rPr kumimoji="0" lang="de-DE" sz="1050" b="1" i="0" u="none" strike="noStrike" kern="0" cap="none" spc="-50" normalizeH="0" noProof="0" dirty="0" smtClean="0">
                <a:ln>
                  <a:noFill/>
                </a:ln>
                <a:effectLst/>
                <a:uLnTx/>
                <a:uFillTx/>
              </a:rPr>
              <a:t>Anticholinergika</a:t>
            </a:r>
            <a:r>
              <a:rPr kumimoji="0" lang="de-DE" sz="1050" b="1" i="0" u="none" strike="noStrike" kern="0" cap="none" spc="0" normalizeH="0" baseline="0" noProof="0" dirty="0" smtClean="0">
                <a:ln>
                  <a:noFill/>
                </a:ln>
                <a:effectLst/>
                <a:uLnTx/>
                <a:uFillTx/>
                <a:cs typeface="Arial" panose="020B0604020202020204" pitchFamily="34" charset="0"/>
              </a:rPr>
              <a:t> (</a:t>
            </a:r>
            <a:r>
              <a:rPr kumimoji="0" lang="de-DE" sz="1050" b="1" i="0" u="none" strike="noStrike" kern="0" cap="none" spc="0" normalizeH="0" baseline="0" noProof="0" dirty="0" smtClean="0">
                <a:ln>
                  <a:noFill/>
                </a:ln>
                <a:effectLst/>
                <a:uLnTx/>
                <a:uFillTx/>
              </a:rPr>
              <a:t>SAMA)</a:t>
            </a:r>
          </a:p>
          <a:p>
            <a:pPr lvl="0" algn="ctr" fontAlgn="base">
              <a:spcBef>
                <a:spcPct val="0"/>
              </a:spcBef>
              <a:spcAft>
                <a:spcPts val="600"/>
              </a:spcAft>
              <a:defRPr/>
            </a:pPr>
            <a:r>
              <a:rPr lang="de-DE" sz="1050" kern="0" dirty="0" smtClean="0">
                <a:solidFill>
                  <a:prstClr val="black"/>
                </a:solidFill>
              </a:rPr>
              <a:t>Ipratropium</a:t>
            </a:r>
            <a:br>
              <a:rPr lang="de-DE" sz="1050" kern="0" dirty="0" smtClean="0">
                <a:solidFill>
                  <a:prstClr val="black"/>
                </a:solidFill>
              </a:rPr>
            </a:br>
            <a:r>
              <a:rPr lang="de-DE" sz="1050" kern="0" dirty="0" smtClean="0">
                <a:solidFill>
                  <a:prstClr val="black"/>
                </a:solidFill>
              </a:rPr>
              <a:t>Oxitropium</a:t>
            </a:r>
            <a:endParaRPr lang="de-DE" sz="1050" kern="0" dirty="0">
              <a:solidFill>
                <a:prstClr val="black"/>
              </a:solidFill>
            </a:endParaRPr>
          </a:p>
        </p:txBody>
      </p:sp>
      <p:sp>
        <p:nvSpPr>
          <p:cNvPr id="18" name="Rounded Rectangle 17"/>
          <p:cNvSpPr/>
          <p:nvPr/>
        </p:nvSpPr>
        <p:spPr>
          <a:xfrm>
            <a:off x="4747802" y="1388676"/>
            <a:ext cx="1368000" cy="648000"/>
          </a:xfrm>
          <a:prstGeom prst="roundRect">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1" i="0" u="none" strike="noStrike" kern="0" cap="none" spc="0" normalizeH="0" baseline="0" noProof="0" dirty="0" smtClean="0">
                <a:ln>
                  <a:noFill/>
                </a:ln>
                <a:solidFill>
                  <a:prstClr val="white"/>
                </a:solidFill>
                <a:effectLst/>
                <a:uLnTx/>
                <a:uFillTx/>
                <a:ea typeface="+mn-ea"/>
                <a:cs typeface="+mn-cs"/>
              </a:rPr>
              <a:t>Methylxanthine</a:t>
            </a:r>
          </a:p>
        </p:txBody>
      </p:sp>
      <p:sp>
        <p:nvSpPr>
          <p:cNvPr id="19" name="Rounded Rectangle 18"/>
          <p:cNvSpPr/>
          <p:nvPr/>
        </p:nvSpPr>
        <p:spPr>
          <a:xfrm>
            <a:off x="6153150" y="1388676"/>
            <a:ext cx="1404000" cy="648000"/>
          </a:xfrm>
          <a:prstGeom prst="roundRect">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1" i="0" u="none" strike="noStrike" kern="0" cap="none" spc="0" normalizeH="0" baseline="0" noProof="0" dirty="0" smtClean="0">
                <a:ln>
                  <a:noFill/>
                </a:ln>
                <a:solidFill>
                  <a:prstClr val="white"/>
                </a:solidFill>
                <a:effectLst/>
                <a:uLnTx/>
                <a:uFillTx/>
                <a:ea typeface="+mn-ea"/>
                <a:cs typeface="+mn-cs"/>
              </a:rPr>
              <a:t>Corticosteroide</a:t>
            </a:r>
            <a:endParaRPr kumimoji="0" lang="de-DE" sz="1200" b="0" i="0" u="none" strike="noStrike" kern="0" cap="none" spc="0" normalizeH="0" baseline="0" noProof="0" dirty="0" smtClean="0">
              <a:ln>
                <a:noFill/>
              </a:ln>
              <a:solidFill>
                <a:prstClr val="white"/>
              </a:solidFill>
              <a:effectLst/>
              <a:uLnTx/>
              <a:uFillTx/>
              <a:ea typeface="+mn-ea"/>
              <a:cs typeface="+mn-cs"/>
            </a:endParaRPr>
          </a:p>
        </p:txBody>
      </p:sp>
      <p:sp>
        <p:nvSpPr>
          <p:cNvPr id="24" name="TextBox 23"/>
          <p:cNvSpPr txBox="1"/>
          <p:nvPr/>
        </p:nvSpPr>
        <p:spPr>
          <a:xfrm>
            <a:off x="4874088" y="2364306"/>
            <a:ext cx="1116000" cy="415498"/>
          </a:xfrm>
          <a:prstGeom prst="rect">
            <a:avLst/>
          </a:prstGeom>
          <a:solidFill>
            <a:schemeClr val="accent5">
              <a:lumMod val="20000"/>
              <a:lumOff val="80000"/>
            </a:schemeClr>
          </a:solidFill>
        </p:spPr>
        <p:txBody>
          <a:bodyPr wrap="square" lIns="36000" rIns="36000" b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Aminophyllin</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Theophyllin</a:t>
            </a:r>
          </a:p>
        </p:txBody>
      </p:sp>
      <p:sp>
        <p:nvSpPr>
          <p:cNvPr id="25" name="TextBox 24"/>
          <p:cNvSpPr txBox="1"/>
          <p:nvPr/>
        </p:nvSpPr>
        <p:spPr>
          <a:xfrm>
            <a:off x="6299051" y="2364306"/>
            <a:ext cx="1116000" cy="1929177"/>
          </a:xfrm>
          <a:prstGeom prst="rect">
            <a:avLst/>
          </a:prstGeom>
          <a:solidFill>
            <a:schemeClr val="accent5">
              <a:lumMod val="20000"/>
              <a:lumOff val="80000"/>
            </a:schemeClr>
          </a:solidFill>
        </p:spPr>
        <p:txBody>
          <a:bodyPr wrap="square" lIns="36000" tIns="36000" rIns="36000" b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1" i="0" u="none" strike="noStrike" kern="0" cap="none" spc="0" normalizeH="0" baseline="0" noProof="0" dirty="0" smtClean="0">
                <a:ln>
                  <a:noFill/>
                </a:ln>
                <a:effectLst/>
                <a:uLnTx/>
                <a:uFillTx/>
              </a:rPr>
              <a:t>Inhalative </a:t>
            </a:r>
            <a:r>
              <a:rPr kumimoji="0" lang="de-DE" sz="1050" b="1" i="0" u="none" strike="noStrike" kern="0" cap="none" spc="-50" normalizeH="0" noProof="0" dirty="0" smtClean="0">
                <a:ln>
                  <a:noFill/>
                </a:ln>
                <a:effectLst/>
                <a:uLnTx/>
                <a:uFillTx/>
              </a:rPr>
              <a:t>Corticosteroide</a:t>
            </a:r>
            <a:r>
              <a:rPr kumimoji="0" lang="de-DE" sz="1050" b="1" i="0" u="none" strike="noStrike" kern="0" cap="none" spc="0" normalizeH="0" baseline="0" noProof="0" dirty="0" smtClean="0">
                <a:ln>
                  <a:noFill/>
                </a:ln>
                <a:effectLst/>
                <a:uLnTx/>
                <a:uFillTx/>
              </a:rPr>
              <a:t> (ICS)</a:t>
            </a:r>
          </a:p>
          <a:p>
            <a:pPr marL="0" marR="0" lvl="0" indent="0" algn="ctr" defTabSz="914400" eaLnBrk="1" fontAlgn="base" latinLnBrk="0" hangingPunct="1">
              <a:spcBef>
                <a:spcPct val="0"/>
              </a:spcBef>
              <a:spcAft>
                <a:spcPts val="60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Beclometason</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Budesonid</a:t>
            </a:r>
            <a:r>
              <a:rPr lang="de-DE" sz="1050" kern="0" dirty="0">
                <a:solidFill>
                  <a:prstClr val="black"/>
                </a:solidFill>
              </a:rPr>
              <a:t/>
            </a:r>
            <a:br>
              <a:rPr lang="de-DE" sz="1050" kern="0" dirty="0">
                <a:solidFill>
                  <a:prstClr val="black"/>
                </a:solidFill>
              </a:rPr>
            </a:br>
            <a:r>
              <a:rPr kumimoji="0" lang="de-DE" sz="1050" b="0" i="0" u="none" strike="noStrike" kern="0" cap="none" spc="0" normalizeH="0" baseline="0" noProof="0" dirty="0" smtClean="0">
                <a:ln>
                  <a:noFill/>
                </a:ln>
                <a:solidFill>
                  <a:prstClr val="black"/>
                </a:solidFill>
                <a:effectLst/>
                <a:uLnTx/>
                <a:uFillTx/>
              </a:rPr>
              <a:t>Fluticason</a:t>
            </a:r>
          </a:p>
          <a:p>
            <a:pPr marL="0" marR="0" lvl="0" indent="0" algn="ctr" defTabSz="914400" eaLnBrk="1" fontAlgn="base" latinLnBrk="0" hangingPunct="1">
              <a:spcBef>
                <a:spcPct val="0"/>
              </a:spcBef>
              <a:spcAft>
                <a:spcPts val="600"/>
              </a:spcAft>
              <a:buClrTx/>
              <a:buSzTx/>
              <a:buFontTx/>
              <a:buNone/>
              <a:tabLst/>
              <a:defRPr/>
            </a:pPr>
            <a:r>
              <a:rPr kumimoji="0" lang="de-DE" sz="1050" b="1" i="0" u="none" strike="noStrike" kern="0" cap="none" spc="0" normalizeH="0" baseline="0" noProof="0" dirty="0" smtClean="0">
                <a:ln>
                  <a:noFill/>
                </a:ln>
                <a:effectLst/>
                <a:uLnTx/>
                <a:uFillTx/>
              </a:rPr>
              <a:t>Systemische </a:t>
            </a:r>
            <a:r>
              <a:rPr lang="de-DE" sz="1050" b="1" kern="0" spc="-50" dirty="0" smtClean="0"/>
              <a:t>C</a:t>
            </a:r>
            <a:r>
              <a:rPr kumimoji="0" lang="de-DE" sz="1050" b="1" i="0" u="none" strike="noStrike" kern="0" cap="none" spc="-50" normalizeH="0" noProof="0" dirty="0" smtClean="0">
                <a:ln>
                  <a:noFill/>
                </a:ln>
                <a:effectLst/>
                <a:uLnTx/>
                <a:uFillTx/>
              </a:rPr>
              <a:t>orticosteroide</a:t>
            </a:r>
          </a:p>
          <a:p>
            <a:pPr marL="0" marR="0" lvl="0" indent="0" algn="ctr" defTabSz="914400" eaLnBrk="1" fontAlgn="base" latinLnBrk="0" hangingPunct="1">
              <a:spcBef>
                <a:spcPct val="0"/>
              </a:spcBef>
              <a:spcAft>
                <a:spcPts val="60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Prednison</a:t>
            </a:r>
            <a:r>
              <a:rPr lang="de-DE" sz="1050" kern="0" dirty="0">
                <a:solidFill>
                  <a:prstClr val="black"/>
                </a:solidFill>
              </a:rPr>
              <a:t/>
            </a:r>
            <a:br>
              <a:rPr lang="de-DE" sz="1050" kern="0" dirty="0">
                <a:solidFill>
                  <a:prstClr val="black"/>
                </a:solidFill>
              </a:rPr>
            </a:br>
            <a:r>
              <a:rPr kumimoji="0" lang="de-DE" sz="1050" b="0" i="0" u="none" strike="noStrike" kern="0" cap="none" spc="-50" normalizeH="0" noProof="0" dirty="0" smtClean="0">
                <a:ln>
                  <a:noFill/>
                </a:ln>
                <a:solidFill>
                  <a:prstClr val="black"/>
                </a:solidFill>
                <a:effectLst/>
                <a:uLnTx/>
                <a:uFillTx/>
              </a:rPr>
              <a:t>Methylprednisolon</a:t>
            </a:r>
            <a:endParaRPr kumimoji="0" lang="de-DE" sz="1050" b="0" i="0" u="none" strike="noStrike" kern="0" cap="none" spc="-50" normalizeH="0" noProof="0" dirty="0" smtClean="0">
              <a:ln>
                <a:noFill/>
              </a:ln>
              <a:solidFill>
                <a:prstClr val="black"/>
              </a:solidFill>
              <a:effectLst/>
              <a:uLnTx/>
              <a:uFillTx/>
              <a:ea typeface="Calibri"/>
              <a:cs typeface="Times New Roman"/>
            </a:endParaRPr>
          </a:p>
        </p:txBody>
      </p:sp>
      <p:sp>
        <p:nvSpPr>
          <p:cNvPr id="26" name="Rounded Rectangle 25"/>
          <p:cNvSpPr/>
          <p:nvPr/>
        </p:nvSpPr>
        <p:spPr>
          <a:xfrm>
            <a:off x="7593623" y="1392365"/>
            <a:ext cx="1440000" cy="648000"/>
          </a:xfrm>
          <a:prstGeom prst="roundRect">
            <a:avLst/>
          </a:prstGeom>
          <a:solidFill>
            <a:schemeClr val="accent1">
              <a:lumMod val="75000"/>
            </a:schemeClr>
          </a:solidFill>
          <a:ln w="25400" cap="flat" cmpd="sng" algn="ctr">
            <a:noFill/>
            <a:prstDash val="solid"/>
          </a:ln>
          <a:effectLst/>
        </p:spPr>
        <p:txBody>
          <a:bodyPr lIns="36000" r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1" i="0" u="none" strike="noStrike" kern="0" cap="none" spc="-50" normalizeH="0" noProof="0" dirty="0" smtClean="0">
                <a:ln>
                  <a:noFill/>
                </a:ln>
                <a:solidFill>
                  <a:prstClr val="white"/>
                </a:solidFill>
                <a:effectLst/>
                <a:uLnTx/>
                <a:uFillTx/>
                <a:ea typeface="+mn-ea"/>
                <a:cs typeface="+mn-cs"/>
              </a:rPr>
              <a:t>Phosphodiesterase-4-inhibitoren</a:t>
            </a:r>
            <a:r>
              <a:rPr kumimoji="0" lang="de-DE" sz="1200" b="1" i="0" u="none" strike="noStrike" kern="0" cap="none" spc="0" normalizeH="0" baseline="0" noProof="0" dirty="0" smtClean="0">
                <a:ln>
                  <a:noFill/>
                </a:ln>
                <a:solidFill>
                  <a:prstClr val="white"/>
                </a:solidFill>
                <a:effectLst/>
                <a:uLnTx/>
                <a:uFillTx/>
                <a:ea typeface="+mn-ea"/>
                <a:cs typeface="+mn-cs"/>
              </a:rPr>
              <a:t> (PDE-4i)</a:t>
            </a:r>
          </a:p>
        </p:txBody>
      </p:sp>
      <p:sp>
        <p:nvSpPr>
          <p:cNvPr id="27" name="TextBox 26"/>
          <p:cNvSpPr txBox="1"/>
          <p:nvPr/>
        </p:nvSpPr>
        <p:spPr>
          <a:xfrm>
            <a:off x="7758261" y="2364306"/>
            <a:ext cx="1116000" cy="253916"/>
          </a:xfrm>
          <a:prstGeom prst="rect">
            <a:avLst/>
          </a:prstGeom>
          <a:solidFill>
            <a:schemeClr val="accent5">
              <a:lumMod val="20000"/>
              <a:lumOff val="80000"/>
            </a:schemeClr>
          </a:solidFill>
        </p:spPr>
        <p:txBody>
          <a:bodyPr wrap="square" lIns="36000" r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Roflumilast</a:t>
            </a:r>
          </a:p>
        </p:txBody>
      </p:sp>
      <p:sp>
        <p:nvSpPr>
          <p:cNvPr id="32" name="Rounded Rectangle 31"/>
          <p:cNvSpPr/>
          <p:nvPr/>
        </p:nvSpPr>
        <p:spPr>
          <a:xfrm>
            <a:off x="631480" y="4908568"/>
            <a:ext cx="1620000" cy="703093"/>
          </a:xfrm>
          <a:prstGeom prst="roundRect">
            <a:avLst/>
          </a:prstGeom>
          <a:solidFill>
            <a:schemeClr val="accent1">
              <a:lumMod val="75000"/>
            </a:schemeClr>
          </a:solidFill>
          <a:ln w="25400" cap="flat" cmpd="sng" algn="ctr">
            <a:noFill/>
            <a:prstDash val="solid"/>
          </a:ln>
          <a:effectLst/>
        </p:spPr>
        <p:txBody>
          <a:bodyPr lIns="36000" r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1" i="0" u="none" strike="noStrike" kern="0" cap="none" spc="0" normalizeH="0" baseline="0" noProof="0" dirty="0" smtClean="0">
                <a:ln>
                  <a:noFill/>
                </a:ln>
                <a:solidFill>
                  <a:prstClr val="white"/>
                </a:solidFill>
                <a:effectLst/>
                <a:uLnTx/>
                <a:uFillTx/>
                <a:ea typeface="+mn-ea"/>
                <a:cs typeface="Arial" panose="020B0604020202020204" pitchFamily="34" charset="0"/>
              </a:rPr>
              <a:t>Kombinations-therapie</a:t>
            </a:r>
            <a:r>
              <a:rPr kumimoji="0" lang="de-DE" sz="1200" b="1" i="0" u="none" strike="noStrike" kern="0" cap="none" spc="0" normalizeH="0" noProof="0" dirty="0" smtClean="0">
                <a:ln>
                  <a:noFill/>
                </a:ln>
                <a:solidFill>
                  <a:prstClr val="white"/>
                </a:solidFill>
                <a:effectLst/>
                <a:uLnTx/>
                <a:uFillTx/>
                <a:ea typeface="+mn-ea"/>
                <a:cs typeface="Arial" panose="020B0604020202020204" pitchFamily="34" charset="0"/>
              </a:rPr>
              <a:t> </a:t>
            </a:r>
            <a:endParaRPr kumimoji="0" lang="de-DE" sz="1200" b="1" i="0" u="none" strike="noStrike" kern="0" cap="none" spc="0" normalizeH="0" baseline="0" noProof="0" dirty="0" smtClean="0">
              <a:ln>
                <a:noFill/>
              </a:ln>
              <a:solidFill>
                <a:prstClr val="white"/>
              </a:solidFill>
              <a:effectLst/>
              <a:uLnTx/>
              <a:uFillTx/>
              <a:ea typeface="+mn-ea"/>
              <a:cs typeface="Arial" panose="020B0604020202020204" pitchFamily="34" charset="0"/>
            </a:endParaRPr>
          </a:p>
        </p:txBody>
      </p:sp>
      <p:sp>
        <p:nvSpPr>
          <p:cNvPr id="35" name="TextBox 34"/>
          <p:cNvSpPr txBox="1"/>
          <p:nvPr/>
        </p:nvSpPr>
        <p:spPr>
          <a:xfrm>
            <a:off x="3347864" y="4480554"/>
            <a:ext cx="2344329" cy="654025"/>
          </a:xfrm>
          <a:prstGeom prst="rect">
            <a:avLst/>
          </a:prstGeom>
          <a:solidFill>
            <a:schemeClr val="accent5">
              <a:lumMod val="20000"/>
              <a:lumOff val="80000"/>
            </a:schemeClr>
          </a:solidFill>
        </p:spPr>
        <p:txBody>
          <a:bodyPr wrap="square" r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1" i="0" u="none" strike="noStrike" kern="0" cap="none" spc="0" normalizeH="0" baseline="0" noProof="0" dirty="0" smtClean="0">
                <a:ln>
                  <a:noFill/>
                </a:ln>
                <a:effectLst/>
                <a:uLnTx/>
                <a:uFillTx/>
              </a:rPr>
              <a:t>SABA/SAMA</a:t>
            </a:r>
          </a:p>
          <a:p>
            <a:pPr marL="0" marR="0" lvl="0" indent="0" algn="ctr" defTabSz="914400" eaLnBrk="1" fontAlgn="base" latinLnBrk="0" hangingPunct="1">
              <a:spcBef>
                <a:spcPct val="0"/>
              </a:spcBef>
              <a:spcAft>
                <a:spcPct val="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Fenoterol/Ipratropium</a:t>
            </a:r>
          </a:p>
          <a:p>
            <a:pPr marL="0" marR="0" lvl="0" indent="0" algn="ctr" defTabSz="914400" eaLnBrk="1" fontAlgn="base" latinLnBrk="0" hangingPunct="1">
              <a:spcBef>
                <a:spcPct val="0"/>
              </a:spcBef>
              <a:spcAft>
                <a:spcPct val="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Salbutamol/Ipratropium</a:t>
            </a:r>
            <a:endParaRPr kumimoji="0" lang="de-DE" sz="1050" b="0" i="0" u="none" strike="noStrike" kern="0" cap="none" spc="0" normalizeH="0" baseline="0" noProof="0" dirty="0" smtClean="0">
              <a:ln>
                <a:noFill/>
              </a:ln>
              <a:solidFill>
                <a:prstClr val="black"/>
              </a:solidFill>
              <a:effectLst/>
              <a:uLnTx/>
              <a:uFillTx/>
              <a:ea typeface="Calibri"/>
              <a:cs typeface="Times New Roman"/>
            </a:endParaRPr>
          </a:p>
        </p:txBody>
      </p:sp>
      <p:sp>
        <p:nvSpPr>
          <p:cNvPr id="36" name="TextBox 35"/>
          <p:cNvSpPr txBox="1"/>
          <p:nvPr/>
        </p:nvSpPr>
        <p:spPr>
          <a:xfrm>
            <a:off x="5901474" y="4690475"/>
            <a:ext cx="2630966" cy="1138773"/>
          </a:xfrm>
          <a:prstGeom prst="rect">
            <a:avLst/>
          </a:prstGeom>
          <a:solidFill>
            <a:schemeClr val="accent5">
              <a:lumMod val="20000"/>
              <a:lumOff val="80000"/>
            </a:schemeClr>
          </a:solidFill>
        </p:spPr>
        <p:txBody>
          <a:bodyPr wrap="square" r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1" i="0" u="none" strike="noStrike" kern="0" cap="none" spc="0" normalizeH="0" baseline="0" noProof="0" dirty="0" smtClean="0">
                <a:ln>
                  <a:noFill/>
                </a:ln>
                <a:effectLst/>
                <a:uLnTx/>
                <a:uFillTx/>
              </a:rPr>
              <a:t>LABA/ICS</a:t>
            </a:r>
          </a:p>
          <a:p>
            <a:pPr marL="0" marR="0" lvl="0" indent="0" algn="ctr" defTabSz="914400" eaLnBrk="1" fontAlgn="base" latinLnBrk="0" hangingPunct="1">
              <a:spcBef>
                <a:spcPct val="0"/>
              </a:spcBef>
              <a:spcAft>
                <a:spcPts val="600"/>
              </a:spcAft>
              <a:buClrTx/>
              <a:buSzTx/>
              <a:buFontTx/>
              <a:buNone/>
              <a:tabLst/>
              <a:defRPr/>
            </a:pPr>
            <a:r>
              <a:rPr lang="de-DE" sz="1050" kern="0" dirty="0" smtClean="0">
                <a:solidFill>
                  <a:prstClr val="black"/>
                </a:solidFill>
              </a:rPr>
              <a:t>F</a:t>
            </a:r>
            <a:r>
              <a:rPr kumimoji="0" lang="de-DE" sz="1050" b="0" i="0" u="none" strike="noStrike" kern="0" cap="none" spc="0" normalizeH="0" baseline="0" noProof="0" dirty="0" smtClean="0">
                <a:ln>
                  <a:noFill/>
                </a:ln>
                <a:solidFill>
                  <a:prstClr val="black"/>
                </a:solidFill>
                <a:effectLst/>
                <a:uLnTx/>
                <a:uFillTx/>
              </a:rPr>
              <a:t>ormoterol/Beclometason</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Formoterol/Budesonid</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Formoterol/Mometason</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Salmeterol/Fluticason</a:t>
            </a:r>
            <a:r>
              <a:rPr kumimoji="0" lang="de-DE" sz="1050" b="0" i="0" u="none" strike="noStrike" kern="0" cap="none" spc="0" normalizeH="0" noProof="0" dirty="0" smtClean="0">
                <a:ln>
                  <a:noFill/>
                </a:ln>
                <a:solidFill>
                  <a:prstClr val="black"/>
                </a:solidFill>
                <a:effectLst/>
                <a:uLnTx/>
                <a:uFillTx/>
              </a:rPr>
              <a:t> (P</a:t>
            </a:r>
            <a:r>
              <a:rPr kumimoji="0" lang="de-DE" sz="1050" b="0" i="0" u="none" strike="noStrike" kern="0" cap="none" spc="0" normalizeH="0" baseline="0" noProof="0" dirty="0" smtClean="0">
                <a:ln>
                  <a:noFill/>
                </a:ln>
                <a:solidFill>
                  <a:prstClr val="black"/>
                </a:solidFill>
                <a:effectLst/>
                <a:uLnTx/>
                <a:uFillTx/>
              </a:rPr>
              <a:t>ropionat)</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Vilanterol/Fluticasone (Fuorat)</a:t>
            </a:r>
            <a:endParaRPr kumimoji="0" lang="de-DE" sz="1050" b="0" i="0" u="none" strike="noStrike" kern="0" cap="none" spc="0" normalizeH="0" baseline="0" noProof="0" dirty="0" smtClean="0">
              <a:ln>
                <a:noFill/>
              </a:ln>
              <a:solidFill>
                <a:prstClr val="black"/>
              </a:solidFill>
              <a:effectLst/>
              <a:uLnTx/>
              <a:uFillTx/>
              <a:ea typeface="Calibri"/>
              <a:cs typeface="Times New Roman"/>
            </a:endParaRPr>
          </a:p>
        </p:txBody>
      </p:sp>
      <p:sp>
        <p:nvSpPr>
          <p:cNvPr id="38" name="TextBox 37"/>
          <p:cNvSpPr txBox="1"/>
          <p:nvPr/>
        </p:nvSpPr>
        <p:spPr>
          <a:xfrm>
            <a:off x="3324219" y="5395192"/>
            <a:ext cx="2344329" cy="957561"/>
          </a:xfrm>
          <a:prstGeom prst="rect">
            <a:avLst/>
          </a:prstGeom>
          <a:solidFill>
            <a:schemeClr val="accent5">
              <a:lumMod val="20000"/>
              <a:lumOff val="80000"/>
            </a:schemeClr>
          </a:solidFill>
        </p:spPr>
        <p:txBody>
          <a:bodyPr wrap="square" lIns="36000" tIns="36000" rIns="36000" b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1" i="0" u="none" strike="noStrike" kern="0" cap="none" spc="0" normalizeH="0" baseline="0" noProof="0" dirty="0" smtClean="0">
                <a:ln>
                  <a:noFill/>
                </a:ln>
                <a:effectLst/>
                <a:uLnTx/>
                <a:uFillTx/>
              </a:rPr>
              <a:t>LABA/LAMA</a:t>
            </a:r>
          </a:p>
          <a:p>
            <a:pPr marL="0" marR="0" lvl="0" indent="0" algn="ctr" defTabSz="914400" eaLnBrk="1" fontAlgn="base" latinLnBrk="0" hangingPunct="1">
              <a:spcBef>
                <a:spcPct val="0"/>
              </a:spcBef>
              <a:spcAft>
                <a:spcPct val="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Formoterol/Aclidinium</a:t>
            </a:r>
          </a:p>
          <a:p>
            <a:pPr marL="0" marR="0" lvl="0" indent="0" algn="ctr" defTabSz="914400" eaLnBrk="1" fontAlgn="base" latinLnBrk="0" hangingPunct="1">
              <a:spcBef>
                <a:spcPct val="0"/>
              </a:spcBef>
              <a:spcAft>
                <a:spcPct val="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Indacaterol/Glycopyrronium</a:t>
            </a:r>
          </a:p>
          <a:p>
            <a:pPr marL="0" marR="0" lvl="0" indent="0" algn="ctr" defTabSz="914400" eaLnBrk="1" fontAlgn="base" latinLnBrk="0" hangingPunct="1">
              <a:spcBef>
                <a:spcPct val="0"/>
              </a:spcBef>
              <a:spcAft>
                <a:spcPct val="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Olodaterol/Tiotropium</a:t>
            </a:r>
          </a:p>
          <a:p>
            <a:pPr marL="0" marR="0" lvl="0" indent="0" algn="ctr" defTabSz="914400" eaLnBrk="1" fontAlgn="base" latinLnBrk="0" hangingPunct="1">
              <a:spcBef>
                <a:spcPct val="0"/>
              </a:spcBef>
              <a:spcAft>
                <a:spcPct val="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Vilanterol/Umeclidinium</a:t>
            </a:r>
            <a:endParaRPr kumimoji="0" lang="de-DE" sz="1050" b="0" i="0" u="none" strike="noStrike" kern="0" cap="none" spc="0" normalizeH="0" baseline="0" noProof="0" dirty="0" smtClean="0">
              <a:ln>
                <a:noFill/>
              </a:ln>
              <a:solidFill>
                <a:prstClr val="black"/>
              </a:solidFill>
              <a:effectLst/>
              <a:uLnTx/>
              <a:uFillTx/>
              <a:ea typeface="Calibri"/>
              <a:cs typeface="Times New Roman"/>
            </a:endParaRPr>
          </a:p>
        </p:txBody>
      </p:sp>
      <p:sp>
        <p:nvSpPr>
          <p:cNvPr id="12" name="Rounded Rectangle 11"/>
          <p:cNvSpPr/>
          <p:nvPr/>
        </p:nvSpPr>
        <p:spPr>
          <a:xfrm>
            <a:off x="524854" y="1388675"/>
            <a:ext cx="1440000" cy="648000"/>
          </a:xfrm>
          <a:prstGeom prst="roundRect">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1" i="0" u="none" strike="noStrike" kern="0" cap="none" spc="0" normalizeH="0" baseline="0" noProof="0" dirty="0" smtClean="0">
                <a:ln>
                  <a:noFill/>
                </a:ln>
                <a:solidFill>
                  <a:prstClr val="white"/>
                </a:solidFill>
                <a:effectLst/>
                <a:uLnTx/>
                <a:uFillTx/>
                <a:ea typeface="+mn-ea"/>
                <a:cs typeface="Arial" panose="020B0604020202020204" pitchFamily="34" charset="0"/>
              </a:rPr>
              <a:t>β</a:t>
            </a:r>
            <a:r>
              <a:rPr kumimoji="0" lang="de-DE" sz="1200" b="1" i="0" u="none" strike="noStrike" kern="0" cap="none" spc="0" normalizeH="0" baseline="-25000" noProof="0" dirty="0" smtClean="0">
                <a:ln>
                  <a:noFill/>
                </a:ln>
                <a:solidFill>
                  <a:prstClr val="white"/>
                </a:solidFill>
                <a:effectLst/>
                <a:uLnTx/>
                <a:uFillTx/>
                <a:ea typeface="+mn-ea"/>
                <a:cs typeface="Arial" panose="020B0604020202020204" pitchFamily="34" charset="0"/>
              </a:rPr>
              <a:t>2</a:t>
            </a:r>
            <a:r>
              <a:rPr kumimoji="0" lang="de-DE" sz="1200" b="1" i="0" u="none" strike="noStrike" kern="0" cap="none" spc="0" normalizeH="0" baseline="0" noProof="0" dirty="0" smtClean="0">
                <a:ln>
                  <a:noFill/>
                </a:ln>
                <a:solidFill>
                  <a:prstClr val="white"/>
                </a:solidFill>
                <a:effectLst/>
                <a:uLnTx/>
                <a:uFillTx/>
                <a:ea typeface="+mn-ea"/>
                <a:cs typeface="Arial" panose="020B0604020202020204" pitchFamily="34" charset="0"/>
              </a:rPr>
              <a:t>-Agonisten</a:t>
            </a:r>
          </a:p>
        </p:txBody>
      </p:sp>
      <p:sp>
        <p:nvSpPr>
          <p:cNvPr id="48"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latin typeface="+mn-lt"/>
              </a:rPr>
              <a:pPr>
                <a:defRPr/>
              </a:pPr>
              <a:t>31</a:t>
            </a:fld>
            <a:endParaRPr lang="de-DE" sz="900" dirty="0">
              <a:latin typeface="+mn-lt"/>
            </a:endParaRPr>
          </a:p>
        </p:txBody>
      </p:sp>
      <p:cxnSp>
        <p:nvCxnSpPr>
          <p:cNvPr id="3" name="Straight Arrow Connector 2"/>
          <p:cNvCxnSpPr>
            <a:stCxn id="26" idx="2"/>
            <a:endCxn id="27" idx="0"/>
          </p:cNvCxnSpPr>
          <p:nvPr/>
        </p:nvCxnSpPr>
        <p:spPr>
          <a:xfrm>
            <a:off x="8313623" y="2040365"/>
            <a:ext cx="2638" cy="323941"/>
          </a:xfrm>
          <a:prstGeom prst="straightConnector1">
            <a:avLst/>
          </a:prstGeom>
          <a:ln w="28575">
            <a:solidFill>
              <a:schemeClr val="accent1">
                <a:lumMod val="50000"/>
              </a:schemeClr>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9" idx="2"/>
            <a:endCxn id="25" idx="0"/>
          </p:cNvCxnSpPr>
          <p:nvPr/>
        </p:nvCxnSpPr>
        <p:spPr>
          <a:xfrm>
            <a:off x="6855150" y="2036676"/>
            <a:ext cx="1901" cy="327630"/>
          </a:xfrm>
          <a:prstGeom prst="straightConnector1">
            <a:avLst/>
          </a:prstGeom>
          <a:ln w="28575">
            <a:solidFill>
              <a:schemeClr val="accent1">
                <a:lumMod val="50000"/>
              </a:schemeClr>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8" idx="2"/>
            <a:endCxn id="24" idx="0"/>
          </p:cNvCxnSpPr>
          <p:nvPr/>
        </p:nvCxnSpPr>
        <p:spPr>
          <a:xfrm>
            <a:off x="5431802" y="2036676"/>
            <a:ext cx="286" cy="327630"/>
          </a:xfrm>
          <a:prstGeom prst="straightConnector1">
            <a:avLst/>
          </a:prstGeom>
          <a:ln w="25400">
            <a:solidFill>
              <a:schemeClr val="accent1">
                <a:lumMod val="50000"/>
              </a:schemeClr>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2" idx="2"/>
            <a:endCxn id="14" idx="0"/>
          </p:cNvCxnSpPr>
          <p:nvPr/>
        </p:nvCxnSpPr>
        <p:spPr>
          <a:xfrm flipH="1">
            <a:off x="681887" y="2036675"/>
            <a:ext cx="562967" cy="327631"/>
          </a:xfrm>
          <a:prstGeom prst="straightConnector1">
            <a:avLst/>
          </a:prstGeom>
          <a:ln w="28575">
            <a:solidFill>
              <a:schemeClr val="accent1">
                <a:lumMod val="50000"/>
              </a:schemeClr>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2" idx="2"/>
            <a:endCxn id="15" idx="0"/>
          </p:cNvCxnSpPr>
          <p:nvPr/>
        </p:nvCxnSpPr>
        <p:spPr>
          <a:xfrm>
            <a:off x="1244854" y="2036675"/>
            <a:ext cx="595806" cy="327631"/>
          </a:xfrm>
          <a:prstGeom prst="straightConnector1">
            <a:avLst/>
          </a:prstGeom>
          <a:ln w="2857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1" idx="2"/>
            <a:endCxn id="17" idx="0"/>
          </p:cNvCxnSpPr>
          <p:nvPr/>
        </p:nvCxnSpPr>
        <p:spPr>
          <a:xfrm flipH="1">
            <a:off x="3055485" y="2036676"/>
            <a:ext cx="528325" cy="327630"/>
          </a:xfrm>
          <a:prstGeom prst="straightConnector1">
            <a:avLst/>
          </a:prstGeom>
          <a:ln w="2857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1" idx="2"/>
            <a:endCxn id="16" idx="0"/>
          </p:cNvCxnSpPr>
          <p:nvPr/>
        </p:nvCxnSpPr>
        <p:spPr>
          <a:xfrm>
            <a:off x="3583810" y="2036676"/>
            <a:ext cx="629928" cy="327630"/>
          </a:xfrm>
          <a:prstGeom prst="straightConnector1">
            <a:avLst/>
          </a:prstGeom>
          <a:ln w="2857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2" idx="3"/>
            <a:endCxn id="35" idx="1"/>
          </p:cNvCxnSpPr>
          <p:nvPr/>
        </p:nvCxnSpPr>
        <p:spPr>
          <a:xfrm flipV="1">
            <a:off x="2251480" y="4807567"/>
            <a:ext cx="1096384" cy="452548"/>
          </a:xfrm>
          <a:prstGeom prst="straightConnector1">
            <a:avLst/>
          </a:prstGeom>
          <a:ln w="2857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2" idx="3"/>
            <a:endCxn id="38" idx="1"/>
          </p:cNvCxnSpPr>
          <p:nvPr/>
        </p:nvCxnSpPr>
        <p:spPr>
          <a:xfrm>
            <a:off x="2251480" y="5260115"/>
            <a:ext cx="1072739" cy="613858"/>
          </a:xfrm>
          <a:prstGeom prst="straightConnector1">
            <a:avLst/>
          </a:prstGeom>
          <a:ln w="2857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2" idx="3"/>
            <a:endCxn id="36" idx="1"/>
          </p:cNvCxnSpPr>
          <p:nvPr/>
        </p:nvCxnSpPr>
        <p:spPr>
          <a:xfrm flipV="1">
            <a:off x="2251480" y="5259862"/>
            <a:ext cx="3649994" cy="253"/>
          </a:xfrm>
          <a:prstGeom prst="straightConnector1">
            <a:avLst/>
          </a:prstGeom>
          <a:ln w="2857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39359" y="6551326"/>
            <a:ext cx="4572000" cy="215444"/>
          </a:xfrm>
          <a:prstGeom prst="rect">
            <a:avLst/>
          </a:prstGeom>
        </p:spPr>
        <p:txBody>
          <a:bodyPr>
            <a:spAutoFit/>
          </a:bodyPr>
          <a:lstStyle/>
          <a:p>
            <a:r>
              <a:rPr lang="de-DE" sz="800" dirty="0">
                <a:solidFill>
                  <a:srgbClr val="000000"/>
                </a:solidFill>
              </a:rPr>
              <a:t>GOLD: Globale Initiative für chronisch obstruktive Lungenerkrankung</a:t>
            </a:r>
            <a:endParaRPr lang="de-DE" sz="800" dirty="0"/>
          </a:p>
        </p:txBody>
      </p:sp>
      <p:sp>
        <p:nvSpPr>
          <p:cNvPr id="34" name="Rectangle 4"/>
          <p:cNvSpPr>
            <a:spLocks noChangeArrowheads="1"/>
          </p:cNvSpPr>
          <p:nvPr/>
        </p:nvSpPr>
        <p:spPr bwMode="auto">
          <a:xfrm>
            <a:off x="5692193" y="6535504"/>
            <a:ext cx="3334422"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mod. nach www.goldcopd.org (letzter Zugriff  23.1.17)</a:t>
            </a:r>
          </a:p>
        </p:txBody>
      </p:sp>
    </p:spTree>
    <p:custDataLst>
      <p:tags r:id="rId1"/>
    </p:custDataLst>
    <p:extLst>
      <p:ext uri="{BB962C8B-B14F-4D97-AF65-F5344CB8AC3E}">
        <p14:creationId xmlns:p14="http://schemas.microsoft.com/office/powerpoint/2010/main" val="1972213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67544" y="188640"/>
            <a:ext cx="8208912" cy="960120"/>
          </a:xfrm>
        </p:spPr>
        <p:txBody>
          <a:bodyPr vert="horz" lIns="0" tIns="0" rIns="0" bIns="0" rtlCol="0" anchor="ctr" anchorCtr="0">
            <a:noAutofit/>
          </a:bodyPr>
          <a:lstStyle/>
          <a:p>
            <a:r>
              <a:rPr lang="de-DE" b="1" dirty="0" smtClean="0">
                <a:solidFill>
                  <a:schemeClr val="accent1"/>
                </a:solidFill>
              </a:rPr>
              <a:t>Therapieoptionen für die stabile COPD </a:t>
            </a:r>
            <a:br>
              <a:rPr lang="de-DE" b="1" dirty="0" smtClean="0">
                <a:solidFill>
                  <a:schemeClr val="accent1"/>
                </a:solidFill>
              </a:rPr>
            </a:br>
            <a:r>
              <a:rPr lang="de-DE" sz="2200" b="1" dirty="0" smtClean="0">
                <a:solidFill>
                  <a:schemeClr val="tx1"/>
                </a:solidFill>
              </a:rPr>
              <a:t>GOLD 2017</a:t>
            </a:r>
            <a:endParaRPr lang="de-DE" sz="2200" b="1" baseline="30000" dirty="0">
              <a:solidFill>
                <a:schemeClr val="tx1"/>
              </a:solidFill>
            </a:endParaRPr>
          </a:p>
        </p:txBody>
      </p:sp>
      <p:sp>
        <p:nvSpPr>
          <p:cNvPr id="31"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32</a:t>
            </a:fld>
            <a:endParaRPr lang="de-DE" sz="900" dirty="0"/>
          </a:p>
        </p:txBody>
      </p:sp>
      <p:sp>
        <p:nvSpPr>
          <p:cNvPr id="72" name="Rounded Rectangle 71"/>
          <p:cNvSpPr/>
          <p:nvPr/>
        </p:nvSpPr>
        <p:spPr>
          <a:xfrm>
            <a:off x="2863810" y="1388676"/>
            <a:ext cx="1440000" cy="648000"/>
          </a:xfrm>
          <a:prstGeom prst="roundRect">
            <a:avLst/>
          </a:prstGeom>
          <a:solidFill>
            <a:schemeClr val="accent1">
              <a:lumMod val="75000"/>
            </a:schemeClr>
          </a:solidFill>
          <a:ln w="25400" cap="flat" cmpd="sng" algn="ctr">
            <a:noFill/>
            <a:prstDash val="solid"/>
          </a:ln>
          <a:effectLst/>
        </p:spPr>
        <p:txBody>
          <a:bodyPr lIns="72000" rIns="72000" rtlCol="0" anchor="ctr"/>
          <a:lstStyle/>
          <a:p>
            <a:pPr lvl="0" algn="ctr" fontAlgn="base">
              <a:spcBef>
                <a:spcPct val="0"/>
              </a:spcBef>
              <a:spcAft>
                <a:spcPct val="0"/>
              </a:spcAft>
              <a:defRPr/>
            </a:pPr>
            <a:r>
              <a:rPr lang="de-DE" sz="1200" b="1" kern="0" dirty="0" smtClean="0">
                <a:solidFill>
                  <a:prstClr val="white"/>
                </a:solidFill>
              </a:rPr>
              <a:t>Anticholinergika</a:t>
            </a:r>
            <a:endParaRPr kumimoji="0" lang="de-DE" sz="1200" b="1" i="0" u="none" strike="noStrike" kern="0" cap="none" spc="0" normalizeH="0" baseline="0" noProof="0" dirty="0" smtClean="0">
              <a:ln>
                <a:noFill/>
              </a:ln>
              <a:solidFill>
                <a:prstClr val="white"/>
              </a:solidFill>
              <a:effectLst/>
              <a:uLnTx/>
              <a:uFillTx/>
            </a:endParaRPr>
          </a:p>
        </p:txBody>
      </p:sp>
      <p:sp>
        <p:nvSpPr>
          <p:cNvPr id="73" name="TextBox 72"/>
          <p:cNvSpPr txBox="1"/>
          <p:nvPr/>
        </p:nvSpPr>
        <p:spPr>
          <a:xfrm>
            <a:off x="123887" y="2364306"/>
            <a:ext cx="1116000" cy="1461939"/>
          </a:xfrm>
          <a:prstGeom prst="rect">
            <a:avLst/>
          </a:prstGeom>
          <a:solidFill>
            <a:schemeClr val="accent5">
              <a:lumMod val="20000"/>
              <a:lumOff val="80000"/>
            </a:schemeClr>
          </a:solidFill>
        </p:spPr>
        <p:txBody>
          <a:bodyPr wrap="square" lIns="36000" tIns="36000" rIns="36000" b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1" i="0" u="none" strike="noStrike" kern="0" cap="none" spc="0" normalizeH="0" baseline="0" noProof="0" dirty="0" smtClean="0">
                <a:ln>
                  <a:noFill/>
                </a:ln>
                <a:effectLst/>
                <a:uLnTx/>
                <a:uFillTx/>
              </a:rPr>
              <a:t>kurzwirksame </a:t>
            </a:r>
            <a:r>
              <a:rPr kumimoji="0" lang="de-DE" sz="1050" b="1" i="0" u="none" strike="noStrike" kern="0" cap="none" spc="0" normalizeH="0" baseline="0" noProof="0" dirty="0" smtClean="0">
                <a:ln>
                  <a:noFill/>
                </a:ln>
                <a:effectLst/>
                <a:uLnTx/>
                <a:uFillTx/>
                <a:cs typeface="Arial" panose="020B0604020202020204" pitchFamily="34" charset="0"/>
              </a:rPr>
              <a:t>Agonisten</a:t>
            </a:r>
            <a:br>
              <a:rPr kumimoji="0" lang="de-DE" sz="1050" b="1" i="0" u="none" strike="noStrike" kern="0" cap="none" spc="0" normalizeH="0" baseline="0" noProof="0" dirty="0" smtClean="0">
                <a:ln>
                  <a:noFill/>
                </a:ln>
                <a:effectLst/>
                <a:uLnTx/>
                <a:uFillTx/>
                <a:cs typeface="Arial" panose="020B0604020202020204" pitchFamily="34" charset="0"/>
              </a:rPr>
            </a:br>
            <a:r>
              <a:rPr kumimoji="0" lang="de-DE" sz="1050" b="1" i="0" u="none" strike="noStrike" kern="0" cap="none" spc="0" normalizeH="0" baseline="0" noProof="0" dirty="0" smtClean="0">
                <a:ln>
                  <a:noFill/>
                </a:ln>
                <a:effectLst/>
                <a:uLnTx/>
                <a:uFillTx/>
                <a:cs typeface="Arial" panose="020B0604020202020204" pitchFamily="34" charset="0"/>
              </a:rPr>
              <a:t>(</a:t>
            </a:r>
            <a:r>
              <a:rPr kumimoji="0" lang="de-DE" sz="1050" b="1" i="0" u="none" strike="noStrike" kern="0" cap="none" spc="0" normalizeH="0" baseline="0" noProof="0" dirty="0" smtClean="0">
                <a:ln>
                  <a:noFill/>
                </a:ln>
                <a:effectLst/>
                <a:uLnTx/>
                <a:uFillTx/>
              </a:rPr>
              <a:t>SABA)</a:t>
            </a:r>
            <a:endParaRPr kumimoji="0" lang="de-DE" sz="1050" b="1" i="0" u="none" strike="noStrike" kern="0" cap="none" spc="0" normalizeH="0" baseline="0" noProof="0" dirty="0" smtClean="0">
              <a:ln>
                <a:noFill/>
              </a:ln>
              <a:effectLst/>
              <a:uLnTx/>
              <a:uFillTx/>
              <a:cs typeface="Arial" panose="020B0604020202020204" pitchFamily="34" charset="0"/>
            </a:endParaRPr>
          </a:p>
          <a:p>
            <a:pPr marL="0" marR="0" lvl="0" indent="0" algn="ctr" defTabSz="914400" eaLnBrk="1" fontAlgn="base" latinLnBrk="0" hangingPunct="1">
              <a:spcBef>
                <a:spcPct val="0"/>
              </a:spcBef>
              <a:spcAft>
                <a:spcPts val="60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Fenoterol </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Levalbuterol Salbutamol (Albuterol) Terbutalin</a:t>
            </a:r>
          </a:p>
        </p:txBody>
      </p:sp>
      <p:sp>
        <p:nvSpPr>
          <p:cNvPr id="74" name="TextBox 73"/>
          <p:cNvSpPr txBox="1"/>
          <p:nvPr/>
        </p:nvSpPr>
        <p:spPr>
          <a:xfrm>
            <a:off x="1282660" y="2373804"/>
            <a:ext cx="1116000" cy="1452124"/>
          </a:xfrm>
          <a:prstGeom prst="rect">
            <a:avLst/>
          </a:prstGeom>
          <a:solidFill>
            <a:schemeClr val="accent5">
              <a:lumMod val="20000"/>
              <a:lumOff val="80000"/>
            </a:schemeClr>
          </a:solidFill>
        </p:spPr>
        <p:txBody>
          <a:bodyPr wrap="square" lIns="36000" rIns="36000" b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lang="de-DE" sz="1050" b="1" kern="0" dirty="0"/>
              <a:t>l</a:t>
            </a:r>
            <a:r>
              <a:rPr lang="de-DE" sz="1050" b="1" kern="0" dirty="0" smtClean="0"/>
              <a:t>angwirksame</a:t>
            </a:r>
            <a:br>
              <a:rPr lang="de-DE" sz="1050" b="1" kern="0" dirty="0" smtClean="0"/>
            </a:br>
            <a:r>
              <a:rPr kumimoji="0" lang="de-DE" sz="1050" b="1" i="0" u="none" strike="noStrike" kern="0" cap="none" spc="0" normalizeH="0" baseline="0" noProof="0" dirty="0" smtClean="0">
                <a:ln>
                  <a:noFill/>
                </a:ln>
                <a:effectLst/>
                <a:uLnTx/>
                <a:uFillTx/>
                <a:cs typeface="Arial" panose="020B0604020202020204" pitchFamily="34" charset="0"/>
              </a:rPr>
              <a:t>β</a:t>
            </a:r>
            <a:r>
              <a:rPr kumimoji="0" lang="de-DE" sz="1050" b="1" i="0" u="none" strike="noStrike" kern="0" cap="none" spc="0" normalizeH="0" baseline="-25000" noProof="0" dirty="0" smtClean="0">
                <a:ln>
                  <a:noFill/>
                </a:ln>
                <a:effectLst/>
                <a:uLnTx/>
                <a:uFillTx/>
                <a:cs typeface="Arial" panose="020B0604020202020204" pitchFamily="34" charset="0"/>
              </a:rPr>
              <a:t>2</a:t>
            </a:r>
            <a:r>
              <a:rPr kumimoji="0" lang="de-DE" sz="1050" b="1" i="0" u="none" strike="noStrike" kern="0" cap="none" spc="0" normalizeH="0" baseline="0" noProof="0" dirty="0" smtClean="0">
                <a:ln>
                  <a:noFill/>
                </a:ln>
                <a:effectLst/>
                <a:uLnTx/>
                <a:uFillTx/>
                <a:cs typeface="Arial" panose="020B0604020202020204" pitchFamily="34" charset="0"/>
              </a:rPr>
              <a:t>-Agonisten (</a:t>
            </a:r>
            <a:r>
              <a:rPr kumimoji="0" lang="de-DE" sz="1050" b="1" i="0" u="none" strike="noStrike" kern="0" cap="none" spc="0" normalizeH="0" baseline="0" noProof="0" dirty="0" smtClean="0">
                <a:ln>
                  <a:noFill/>
                </a:ln>
                <a:effectLst/>
                <a:uLnTx/>
                <a:uFillTx/>
              </a:rPr>
              <a:t>LABA)</a:t>
            </a:r>
            <a:endParaRPr kumimoji="0" lang="de-DE" sz="1050" b="1" i="0" u="none" strike="noStrike" kern="0" cap="none" spc="0" normalizeH="0" baseline="0" noProof="0" dirty="0" smtClean="0">
              <a:ln>
                <a:noFill/>
              </a:ln>
              <a:effectLst/>
              <a:uLnTx/>
              <a:uFillTx/>
              <a:cs typeface="Arial" panose="020B0604020202020204" pitchFamily="34" charset="0"/>
            </a:endParaRPr>
          </a:p>
          <a:p>
            <a:pPr marL="0" marR="0" lvl="0" indent="0" algn="ctr" defTabSz="914400" eaLnBrk="1" fontAlgn="base" latinLnBrk="0" hangingPunct="1">
              <a:spcBef>
                <a:spcPct val="0"/>
              </a:spcBef>
              <a:spcAft>
                <a:spcPts val="60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Formoterol</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Arformoterol</a:t>
            </a:r>
            <a:r>
              <a:rPr lang="de-DE" sz="1050" kern="0" dirty="0">
                <a:solidFill>
                  <a:prstClr val="black"/>
                </a:solidFill>
              </a:rPr>
              <a:t/>
            </a:r>
            <a:br>
              <a:rPr lang="de-DE" sz="1050" kern="0" dirty="0">
                <a:solidFill>
                  <a:prstClr val="black"/>
                </a:solidFill>
              </a:rPr>
            </a:br>
            <a:r>
              <a:rPr kumimoji="0" lang="de-DE" sz="1050" b="0" i="0" u="none" strike="noStrike" kern="0" cap="none" spc="0" normalizeH="0" baseline="0" noProof="0" dirty="0" smtClean="0">
                <a:ln>
                  <a:noFill/>
                </a:ln>
                <a:solidFill>
                  <a:prstClr val="black"/>
                </a:solidFill>
                <a:effectLst/>
                <a:uLnTx/>
                <a:uFillTx/>
              </a:rPr>
              <a:t>Indacaterol</a:t>
            </a:r>
            <a:r>
              <a:rPr lang="de-DE" sz="1050" kern="0" dirty="0">
                <a:solidFill>
                  <a:prstClr val="black"/>
                </a:solidFill>
              </a:rPr>
              <a:t/>
            </a:r>
            <a:br>
              <a:rPr lang="de-DE" sz="1050" kern="0" dirty="0">
                <a:solidFill>
                  <a:prstClr val="black"/>
                </a:solidFill>
              </a:rPr>
            </a:br>
            <a:r>
              <a:rPr kumimoji="0" lang="de-DE" sz="1050" b="0" i="0" u="none" strike="noStrike" kern="0" cap="none" spc="0" normalizeH="0" baseline="0" noProof="0" dirty="0" smtClean="0">
                <a:ln>
                  <a:noFill/>
                </a:ln>
                <a:solidFill>
                  <a:prstClr val="black"/>
                </a:solidFill>
                <a:effectLst/>
                <a:uLnTx/>
                <a:uFillTx/>
              </a:rPr>
              <a:t>Olodaterol</a:t>
            </a:r>
            <a:r>
              <a:rPr lang="de-DE" sz="1050" kern="0" dirty="0">
                <a:solidFill>
                  <a:prstClr val="black"/>
                </a:solidFill>
              </a:rPr>
              <a:t/>
            </a:r>
            <a:br>
              <a:rPr lang="de-DE" sz="1050" kern="0" dirty="0">
                <a:solidFill>
                  <a:prstClr val="black"/>
                </a:solidFill>
              </a:rPr>
            </a:br>
            <a:r>
              <a:rPr kumimoji="0" lang="de-DE" sz="1050" b="0" i="0" u="none" strike="noStrike" kern="0" cap="none" spc="0" normalizeH="0" baseline="0" noProof="0" dirty="0" smtClean="0">
                <a:ln>
                  <a:noFill/>
                </a:ln>
                <a:solidFill>
                  <a:prstClr val="black"/>
                </a:solidFill>
                <a:effectLst/>
                <a:uLnTx/>
                <a:uFillTx/>
              </a:rPr>
              <a:t>Salmeterol</a:t>
            </a:r>
            <a:endParaRPr kumimoji="0" lang="de-DE" sz="1050" b="0" i="0" u="none" strike="noStrike" kern="0" cap="none" spc="0" normalizeH="0" baseline="0" noProof="0" dirty="0" smtClean="0">
              <a:ln>
                <a:noFill/>
              </a:ln>
              <a:effectLst/>
              <a:uLnTx/>
              <a:uFillTx/>
              <a:ea typeface="Calibri"/>
              <a:cs typeface="Times New Roman"/>
            </a:endParaRPr>
          </a:p>
        </p:txBody>
      </p:sp>
      <p:sp>
        <p:nvSpPr>
          <p:cNvPr id="75" name="TextBox 74"/>
          <p:cNvSpPr txBox="1"/>
          <p:nvPr/>
        </p:nvSpPr>
        <p:spPr>
          <a:xfrm>
            <a:off x="3655738" y="2364306"/>
            <a:ext cx="1116000" cy="1300356"/>
          </a:xfrm>
          <a:prstGeom prst="rect">
            <a:avLst/>
          </a:prstGeom>
          <a:solidFill>
            <a:schemeClr val="accent5">
              <a:lumMod val="20000"/>
              <a:lumOff val="80000"/>
            </a:schemeClr>
          </a:solidFill>
        </p:spPr>
        <p:txBody>
          <a:bodyPr wrap="square" lIns="36000" rIns="36000" b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1" i="0" u="none" strike="noStrike" kern="0" cap="none" spc="0" normalizeH="0" baseline="0" noProof="0" dirty="0" smtClean="0">
                <a:ln>
                  <a:noFill/>
                </a:ln>
                <a:effectLst/>
                <a:uLnTx/>
                <a:uFillTx/>
              </a:rPr>
              <a:t>langwirksame </a:t>
            </a:r>
            <a:r>
              <a:rPr kumimoji="0" lang="de-DE" sz="1050" b="1" i="0" u="none" strike="noStrike" kern="0" cap="none" spc="-50" normalizeH="0" noProof="0" dirty="0" smtClean="0">
                <a:ln>
                  <a:noFill/>
                </a:ln>
                <a:effectLst/>
                <a:uLnTx/>
                <a:uFillTx/>
              </a:rPr>
              <a:t>Anticholinergika</a:t>
            </a:r>
            <a:r>
              <a:rPr kumimoji="0" lang="de-DE" sz="1050" b="1" i="0" u="none" strike="noStrike" kern="0" cap="none" spc="0" normalizeH="0" noProof="0" dirty="0" smtClean="0">
                <a:ln>
                  <a:noFill/>
                </a:ln>
                <a:effectLst/>
                <a:uLnTx/>
                <a:uFillTx/>
              </a:rPr>
              <a:t> </a:t>
            </a:r>
            <a:r>
              <a:rPr kumimoji="0" lang="de-DE" sz="1050" b="1" i="0" u="none" strike="noStrike" kern="0" cap="none" spc="0" normalizeH="0" baseline="0" noProof="0" dirty="0" smtClean="0">
                <a:ln>
                  <a:noFill/>
                </a:ln>
                <a:effectLst/>
                <a:uLnTx/>
                <a:uFillTx/>
                <a:cs typeface="Arial" panose="020B0604020202020204" pitchFamily="34" charset="0"/>
              </a:rPr>
              <a:t>(LAMA)</a:t>
            </a:r>
            <a:endParaRPr kumimoji="0" lang="de-DE" sz="1050" b="1" i="0" u="none" strike="noStrike" kern="0" cap="none" spc="0" normalizeH="0" baseline="0" noProof="0" dirty="0" smtClean="0">
              <a:ln>
                <a:noFill/>
              </a:ln>
              <a:effectLst/>
              <a:uLnTx/>
              <a:uFillTx/>
            </a:endParaRPr>
          </a:p>
          <a:p>
            <a:pPr lvl="0" algn="ctr" fontAlgn="base">
              <a:spcBef>
                <a:spcPct val="0"/>
              </a:spcBef>
              <a:spcAft>
                <a:spcPts val="600"/>
              </a:spcAft>
              <a:defRPr/>
            </a:pPr>
            <a:r>
              <a:rPr lang="de-DE" sz="1050" kern="0" dirty="0" smtClean="0">
                <a:solidFill>
                  <a:prstClr val="black"/>
                </a:solidFill>
              </a:rPr>
              <a:t>Aclidinium</a:t>
            </a:r>
            <a:br>
              <a:rPr lang="de-DE" sz="1050" kern="0" dirty="0" smtClean="0">
                <a:solidFill>
                  <a:prstClr val="black"/>
                </a:solidFill>
              </a:rPr>
            </a:br>
            <a:r>
              <a:rPr lang="de-DE" sz="1050" kern="0" dirty="0" smtClean="0">
                <a:solidFill>
                  <a:prstClr val="black"/>
                </a:solidFill>
              </a:rPr>
              <a:t>Glycopyrronium</a:t>
            </a:r>
            <a:br>
              <a:rPr lang="de-DE" sz="1050" kern="0" dirty="0" smtClean="0">
                <a:solidFill>
                  <a:prstClr val="black"/>
                </a:solidFill>
              </a:rPr>
            </a:br>
            <a:r>
              <a:rPr lang="de-DE" sz="1050" kern="0" dirty="0" smtClean="0">
                <a:solidFill>
                  <a:prstClr val="black"/>
                </a:solidFill>
              </a:rPr>
              <a:t>Tiotropium</a:t>
            </a:r>
            <a:br>
              <a:rPr lang="de-DE" sz="1050" kern="0" dirty="0" smtClean="0">
                <a:solidFill>
                  <a:prstClr val="black"/>
                </a:solidFill>
              </a:rPr>
            </a:br>
            <a:r>
              <a:rPr lang="de-DE" sz="1050" kern="0" dirty="0" smtClean="0">
                <a:solidFill>
                  <a:prstClr val="black"/>
                </a:solidFill>
              </a:rPr>
              <a:t>Umeclidinium</a:t>
            </a:r>
          </a:p>
        </p:txBody>
      </p:sp>
      <p:sp>
        <p:nvSpPr>
          <p:cNvPr id="76" name="TextBox 75"/>
          <p:cNvSpPr txBox="1"/>
          <p:nvPr/>
        </p:nvSpPr>
        <p:spPr>
          <a:xfrm>
            <a:off x="2497485" y="2364306"/>
            <a:ext cx="1116000" cy="977191"/>
          </a:xfrm>
          <a:prstGeom prst="rect">
            <a:avLst/>
          </a:prstGeom>
          <a:solidFill>
            <a:schemeClr val="accent5">
              <a:lumMod val="20000"/>
              <a:lumOff val="80000"/>
            </a:schemeClr>
          </a:solidFill>
        </p:spPr>
        <p:txBody>
          <a:bodyPr wrap="square" lIns="36000" rIns="36000" b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1" i="0" u="none" strike="noStrike" kern="0" cap="none" spc="0" normalizeH="0" baseline="0" noProof="0" dirty="0" smtClean="0">
                <a:ln>
                  <a:noFill/>
                </a:ln>
                <a:effectLst/>
                <a:uLnTx/>
                <a:uFillTx/>
              </a:rPr>
              <a:t>kurzwirksame</a:t>
            </a:r>
            <a:r>
              <a:rPr kumimoji="0" lang="de-DE" sz="1050" b="1" i="0" u="none" strike="noStrike" kern="0" cap="none" spc="0" normalizeH="0" noProof="0" dirty="0" smtClean="0">
                <a:ln>
                  <a:noFill/>
                </a:ln>
                <a:effectLst/>
                <a:uLnTx/>
                <a:uFillTx/>
              </a:rPr>
              <a:t> </a:t>
            </a:r>
            <a:r>
              <a:rPr kumimoji="0" lang="de-DE" sz="1050" b="1" i="0" u="none" strike="noStrike" kern="0" cap="none" spc="-50" normalizeH="0" noProof="0" dirty="0" smtClean="0">
                <a:ln>
                  <a:noFill/>
                </a:ln>
                <a:effectLst/>
                <a:uLnTx/>
                <a:uFillTx/>
              </a:rPr>
              <a:t>Anticholinergika</a:t>
            </a:r>
            <a:r>
              <a:rPr kumimoji="0" lang="de-DE" sz="1050" b="1" i="0" u="none" strike="noStrike" kern="0" cap="none" spc="0" normalizeH="0" baseline="0" noProof="0" dirty="0" smtClean="0">
                <a:ln>
                  <a:noFill/>
                </a:ln>
                <a:effectLst/>
                <a:uLnTx/>
                <a:uFillTx/>
                <a:cs typeface="Arial" panose="020B0604020202020204" pitchFamily="34" charset="0"/>
              </a:rPr>
              <a:t> (</a:t>
            </a:r>
            <a:r>
              <a:rPr kumimoji="0" lang="de-DE" sz="1050" b="1" i="0" u="none" strike="noStrike" kern="0" cap="none" spc="0" normalizeH="0" baseline="0" noProof="0" dirty="0" smtClean="0">
                <a:ln>
                  <a:noFill/>
                </a:ln>
                <a:effectLst/>
                <a:uLnTx/>
                <a:uFillTx/>
              </a:rPr>
              <a:t>SAMA)</a:t>
            </a:r>
          </a:p>
          <a:p>
            <a:pPr lvl="0" algn="ctr" fontAlgn="base">
              <a:spcBef>
                <a:spcPct val="0"/>
              </a:spcBef>
              <a:spcAft>
                <a:spcPts val="600"/>
              </a:spcAft>
              <a:defRPr/>
            </a:pPr>
            <a:r>
              <a:rPr lang="de-DE" sz="1050" kern="0" dirty="0" smtClean="0">
                <a:solidFill>
                  <a:prstClr val="black"/>
                </a:solidFill>
              </a:rPr>
              <a:t>Ipratropium</a:t>
            </a:r>
            <a:br>
              <a:rPr lang="de-DE" sz="1050" kern="0" dirty="0" smtClean="0">
                <a:solidFill>
                  <a:prstClr val="black"/>
                </a:solidFill>
              </a:rPr>
            </a:br>
            <a:r>
              <a:rPr lang="de-DE" sz="1050" kern="0" dirty="0" smtClean="0">
                <a:solidFill>
                  <a:prstClr val="black"/>
                </a:solidFill>
              </a:rPr>
              <a:t>Oxitropium</a:t>
            </a:r>
            <a:endParaRPr lang="de-DE" sz="1050" kern="0" dirty="0">
              <a:solidFill>
                <a:prstClr val="black"/>
              </a:solidFill>
            </a:endParaRPr>
          </a:p>
        </p:txBody>
      </p:sp>
      <p:sp>
        <p:nvSpPr>
          <p:cNvPr id="77" name="Rounded Rectangle 76"/>
          <p:cNvSpPr/>
          <p:nvPr/>
        </p:nvSpPr>
        <p:spPr>
          <a:xfrm>
            <a:off x="4747802" y="1388676"/>
            <a:ext cx="1368000" cy="648000"/>
          </a:xfrm>
          <a:prstGeom prst="roundRect">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1" i="0" u="none" strike="noStrike" kern="0" cap="none" spc="0" normalizeH="0" baseline="0" noProof="0" dirty="0" smtClean="0">
                <a:ln>
                  <a:noFill/>
                </a:ln>
                <a:solidFill>
                  <a:prstClr val="white"/>
                </a:solidFill>
                <a:effectLst/>
                <a:uLnTx/>
                <a:uFillTx/>
                <a:ea typeface="+mn-ea"/>
                <a:cs typeface="+mn-cs"/>
              </a:rPr>
              <a:t>Methylxanthine</a:t>
            </a:r>
          </a:p>
        </p:txBody>
      </p:sp>
      <p:sp>
        <p:nvSpPr>
          <p:cNvPr id="79" name="TextBox 78"/>
          <p:cNvSpPr txBox="1"/>
          <p:nvPr/>
        </p:nvSpPr>
        <p:spPr>
          <a:xfrm>
            <a:off x="4874088" y="2364306"/>
            <a:ext cx="1116000" cy="415498"/>
          </a:xfrm>
          <a:prstGeom prst="rect">
            <a:avLst/>
          </a:prstGeom>
          <a:solidFill>
            <a:schemeClr val="accent5">
              <a:lumMod val="20000"/>
              <a:lumOff val="80000"/>
            </a:schemeClr>
          </a:solidFill>
        </p:spPr>
        <p:txBody>
          <a:bodyPr wrap="square" lIns="36000" rIns="36000" b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Aminophyllin</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Theophyllin</a:t>
            </a:r>
          </a:p>
        </p:txBody>
      </p:sp>
      <p:sp>
        <p:nvSpPr>
          <p:cNvPr id="81" name="Rounded Rectangle 80"/>
          <p:cNvSpPr/>
          <p:nvPr/>
        </p:nvSpPr>
        <p:spPr>
          <a:xfrm>
            <a:off x="7593623" y="1392365"/>
            <a:ext cx="1440000" cy="648000"/>
          </a:xfrm>
          <a:prstGeom prst="roundRect">
            <a:avLst/>
          </a:prstGeom>
          <a:solidFill>
            <a:schemeClr val="accent1">
              <a:lumMod val="75000"/>
            </a:schemeClr>
          </a:solidFill>
          <a:ln w="25400" cap="flat" cmpd="sng" algn="ctr">
            <a:noFill/>
            <a:prstDash val="solid"/>
          </a:ln>
          <a:effectLst/>
        </p:spPr>
        <p:txBody>
          <a:bodyPr lIns="36000" r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1" i="0" u="none" strike="noStrike" kern="0" cap="none" spc="-50" normalizeH="0" noProof="0" dirty="0" smtClean="0">
                <a:ln>
                  <a:noFill/>
                </a:ln>
                <a:solidFill>
                  <a:prstClr val="white"/>
                </a:solidFill>
                <a:effectLst/>
                <a:uLnTx/>
                <a:uFillTx/>
                <a:ea typeface="+mn-ea"/>
                <a:cs typeface="+mn-cs"/>
              </a:rPr>
              <a:t>Phosphodiesterase-4-inhibitoren</a:t>
            </a:r>
            <a:r>
              <a:rPr kumimoji="0" lang="de-DE" sz="1200" b="1" i="0" u="none" strike="noStrike" kern="0" cap="none" spc="0" normalizeH="0" baseline="0" noProof="0" dirty="0" smtClean="0">
                <a:ln>
                  <a:noFill/>
                </a:ln>
                <a:solidFill>
                  <a:prstClr val="white"/>
                </a:solidFill>
                <a:effectLst/>
                <a:uLnTx/>
                <a:uFillTx/>
                <a:ea typeface="+mn-ea"/>
                <a:cs typeface="+mn-cs"/>
              </a:rPr>
              <a:t> (PDE-4i)</a:t>
            </a:r>
          </a:p>
        </p:txBody>
      </p:sp>
      <p:sp>
        <p:nvSpPr>
          <p:cNvPr id="82" name="TextBox 81"/>
          <p:cNvSpPr txBox="1"/>
          <p:nvPr/>
        </p:nvSpPr>
        <p:spPr>
          <a:xfrm>
            <a:off x="7758261" y="2364306"/>
            <a:ext cx="1116000" cy="253916"/>
          </a:xfrm>
          <a:prstGeom prst="rect">
            <a:avLst/>
          </a:prstGeom>
          <a:solidFill>
            <a:schemeClr val="accent5">
              <a:lumMod val="20000"/>
              <a:lumOff val="80000"/>
            </a:schemeClr>
          </a:solidFill>
        </p:spPr>
        <p:txBody>
          <a:bodyPr wrap="square" lIns="36000" r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Roflumilast</a:t>
            </a:r>
          </a:p>
        </p:txBody>
      </p:sp>
      <p:sp>
        <p:nvSpPr>
          <p:cNvPr id="83" name="Rounded Rectangle 82"/>
          <p:cNvSpPr/>
          <p:nvPr/>
        </p:nvSpPr>
        <p:spPr>
          <a:xfrm>
            <a:off x="524854" y="1388675"/>
            <a:ext cx="1440000" cy="648000"/>
          </a:xfrm>
          <a:prstGeom prst="roundRect">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1" i="0" u="none" strike="noStrike" kern="0" cap="none" spc="0" normalizeH="0" baseline="0" noProof="0" dirty="0" smtClean="0">
                <a:ln>
                  <a:noFill/>
                </a:ln>
                <a:solidFill>
                  <a:prstClr val="white"/>
                </a:solidFill>
                <a:effectLst/>
                <a:uLnTx/>
                <a:uFillTx/>
                <a:ea typeface="+mn-ea"/>
                <a:cs typeface="Arial" panose="020B0604020202020204" pitchFamily="34" charset="0"/>
              </a:rPr>
              <a:t>β</a:t>
            </a:r>
            <a:r>
              <a:rPr kumimoji="0" lang="de-DE" sz="1200" b="1" i="0" u="none" strike="noStrike" kern="0" cap="none" spc="0" normalizeH="0" baseline="-25000" noProof="0" dirty="0" smtClean="0">
                <a:ln>
                  <a:noFill/>
                </a:ln>
                <a:solidFill>
                  <a:prstClr val="white"/>
                </a:solidFill>
                <a:effectLst/>
                <a:uLnTx/>
                <a:uFillTx/>
                <a:ea typeface="+mn-ea"/>
                <a:cs typeface="Arial" panose="020B0604020202020204" pitchFamily="34" charset="0"/>
              </a:rPr>
              <a:t>2</a:t>
            </a:r>
            <a:r>
              <a:rPr kumimoji="0" lang="de-DE" sz="1200" b="1" i="0" u="none" strike="noStrike" kern="0" cap="none" spc="0" normalizeH="0" baseline="0" noProof="0" dirty="0" smtClean="0">
                <a:ln>
                  <a:noFill/>
                </a:ln>
                <a:solidFill>
                  <a:prstClr val="white"/>
                </a:solidFill>
                <a:effectLst/>
                <a:uLnTx/>
                <a:uFillTx/>
                <a:ea typeface="+mn-ea"/>
                <a:cs typeface="Arial" panose="020B0604020202020204" pitchFamily="34" charset="0"/>
              </a:rPr>
              <a:t>-Agonisten</a:t>
            </a:r>
          </a:p>
        </p:txBody>
      </p:sp>
      <p:cxnSp>
        <p:nvCxnSpPr>
          <p:cNvPr id="84" name="Straight Arrow Connector 83"/>
          <p:cNvCxnSpPr>
            <a:stCxn id="81" idx="2"/>
            <a:endCxn id="82" idx="0"/>
          </p:cNvCxnSpPr>
          <p:nvPr/>
        </p:nvCxnSpPr>
        <p:spPr>
          <a:xfrm>
            <a:off x="8313623" y="2040365"/>
            <a:ext cx="2638" cy="323941"/>
          </a:xfrm>
          <a:prstGeom prst="straightConnector1">
            <a:avLst/>
          </a:prstGeom>
          <a:ln w="28575">
            <a:solidFill>
              <a:schemeClr val="accent1">
                <a:lumMod val="50000"/>
              </a:schemeClr>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7" idx="2"/>
            <a:endCxn id="79" idx="0"/>
          </p:cNvCxnSpPr>
          <p:nvPr/>
        </p:nvCxnSpPr>
        <p:spPr>
          <a:xfrm>
            <a:off x="5431802" y="2036676"/>
            <a:ext cx="286" cy="327630"/>
          </a:xfrm>
          <a:prstGeom prst="straightConnector1">
            <a:avLst/>
          </a:prstGeom>
          <a:ln w="25400">
            <a:solidFill>
              <a:schemeClr val="accent1">
                <a:lumMod val="50000"/>
              </a:schemeClr>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3" idx="2"/>
            <a:endCxn id="73" idx="0"/>
          </p:cNvCxnSpPr>
          <p:nvPr/>
        </p:nvCxnSpPr>
        <p:spPr>
          <a:xfrm flipH="1">
            <a:off x="681887" y="2036675"/>
            <a:ext cx="562967" cy="327631"/>
          </a:xfrm>
          <a:prstGeom prst="straightConnector1">
            <a:avLst/>
          </a:prstGeom>
          <a:ln w="28575">
            <a:solidFill>
              <a:schemeClr val="accent1">
                <a:lumMod val="50000"/>
              </a:schemeClr>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3" idx="2"/>
            <a:endCxn id="74" idx="0"/>
          </p:cNvCxnSpPr>
          <p:nvPr/>
        </p:nvCxnSpPr>
        <p:spPr>
          <a:xfrm>
            <a:off x="1244854" y="2036675"/>
            <a:ext cx="595806" cy="337129"/>
          </a:xfrm>
          <a:prstGeom prst="straightConnector1">
            <a:avLst/>
          </a:prstGeom>
          <a:ln w="2857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2" idx="2"/>
            <a:endCxn id="76" idx="0"/>
          </p:cNvCxnSpPr>
          <p:nvPr/>
        </p:nvCxnSpPr>
        <p:spPr>
          <a:xfrm flipH="1">
            <a:off x="3055485" y="2036676"/>
            <a:ext cx="528325" cy="327630"/>
          </a:xfrm>
          <a:prstGeom prst="straightConnector1">
            <a:avLst/>
          </a:prstGeom>
          <a:ln w="2857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2" idx="2"/>
            <a:endCxn id="75" idx="0"/>
          </p:cNvCxnSpPr>
          <p:nvPr/>
        </p:nvCxnSpPr>
        <p:spPr>
          <a:xfrm>
            <a:off x="3583810" y="2036676"/>
            <a:ext cx="629928" cy="327630"/>
          </a:xfrm>
          <a:prstGeom prst="straightConnector1">
            <a:avLst/>
          </a:prstGeom>
          <a:ln w="2857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631480" y="4908568"/>
            <a:ext cx="1620000" cy="703093"/>
          </a:xfrm>
          <a:prstGeom prst="roundRect">
            <a:avLst/>
          </a:prstGeom>
          <a:solidFill>
            <a:schemeClr val="accent1">
              <a:lumMod val="75000"/>
            </a:schemeClr>
          </a:solidFill>
          <a:ln w="25400" cap="flat" cmpd="sng" algn="ctr">
            <a:noFill/>
            <a:prstDash val="solid"/>
          </a:ln>
          <a:effectLst/>
        </p:spPr>
        <p:txBody>
          <a:bodyPr lIns="36000" r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1" i="0" u="none" strike="noStrike" kern="0" cap="none" spc="0" normalizeH="0" baseline="0" noProof="0" dirty="0" smtClean="0">
                <a:ln>
                  <a:noFill/>
                </a:ln>
                <a:solidFill>
                  <a:prstClr val="white"/>
                </a:solidFill>
                <a:effectLst/>
                <a:uLnTx/>
                <a:uFillTx/>
                <a:ea typeface="+mn-ea"/>
                <a:cs typeface="Arial" panose="020B0604020202020204" pitchFamily="34" charset="0"/>
              </a:rPr>
              <a:t>Kombinations-therapie</a:t>
            </a:r>
            <a:r>
              <a:rPr kumimoji="0" lang="de-DE" sz="1200" b="1" i="0" u="none" strike="noStrike" kern="0" cap="none" spc="0" normalizeH="0" noProof="0" dirty="0" smtClean="0">
                <a:ln>
                  <a:noFill/>
                </a:ln>
                <a:solidFill>
                  <a:prstClr val="white"/>
                </a:solidFill>
                <a:effectLst/>
                <a:uLnTx/>
                <a:uFillTx/>
                <a:ea typeface="+mn-ea"/>
                <a:cs typeface="Arial" panose="020B0604020202020204" pitchFamily="34" charset="0"/>
              </a:rPr>
              <a:t> </a:t>
            </a:r>
            <a:endParaRPr kumimoji="0" lang="de-DE" sz="1200" b="1" i="0" u="none" strike="noStrike" kern="0" cap="none" spc="0" normalizeH="0" baseline="0" noProof="0" dirty="0" smtClean="0">
              <a:ln>
                <a:noFill/>
              </a:ln>
              <a:solidFill>
                <a:prstClr val="white"/>
              </a:solidFill>
              <a:effectLst/>
              <a:uLnTx/>
              <a:uFillTx/>
              <a:ea typeface="+mn-ea"/>
              <a:cs typeface="Arial" panose="020B0604020202020204" pitchFamily="34" charset="0"/>
            </a:endParaRPr>
          </a:p>
        </p:txBody>
      </p:sp>
      <p:sp>
        <p:nvSpPr>
          <p:cNvPr id="92" name="TextBox 91"/>
          <p:cNvSpPr txBox="1"/>
          <p:nvPr/>
        </p:nvSpPr>
        <p:spPr>
          <a:xfrm>
            <a:off x="3347864" y="4480554"/>
            <a:ext cx="2344329" cy="654025"/>
          </a:xfrm>
          <a:prstGeom prst="rect">
            <a:avLst/>
          </a:prstGeom>
          <a:solidFill>
            <a:schemeClr val="accent5">
              <a:lumMod val="20000"/>
              <a:lumOff val="80000"/>
            </a:schemeClr>
          </a:solidFill>
        </p:spPr>
        <p:txBody>
          <a:bodyPr wrap="square" r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1" i="0" u="none" strike="noStrike" kern="0" cap="none" spc="0" normalizeH="0" baseline="0" noProof="0" dirty="0" smtClean="0">
                <a:ln>
                  <a:noFill/>
                </a:ln>
                <a:effectLst/>
                <a:uLnTx/>
                <a:uFillTx/>
              </a:rPr>
              <a:t>SABA/SAMA</a:t>
            </a:r>
          </a:p>
          <a:p>
            <a:pPr marL="0" marR="0" lvl="0" indent="0" algn="ctr" defTabSz="914400" eaLnBrk="1" fontAlgn="base" latinLnBrk="0" hangingPunct="1">
              <a:spcBef>
                <a:spcPct val="0"/>
              </a:spcBef>
              <a:spcAft>
                <a:spcPct val="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Fenoterol/Ipratropium</a:t>
            </a:r>
          </a:p>
          <a:p>
            <a:pPr marL="0" marR="0" lvl="0" indent="0" algn="ctr" defTabSz="914400" eaLnBrk="1" fontAlgn="base" latinLnBrk="0" hangingPunct="1">
              <a:spcBef>
                <a:spcPct val="0"/>
              </a:spcBef>
              <a:spcAft>
                <a:spcPct val="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Salbutamol/Ipratropium</a:t>
            </a:r>
            <a:endParaRPr kumimoji="0" lang="de-DE" sz="1050" b="0" i="0" u="none" strike="noStrike" kern="0" cap="none" spc="0" normalizeH="0" baseline="0" noProof="0" dirty="0" smtClean="0">
              <a:ln>
                <a:noFill/>
              </a:ln>
              <a:solidFill>
                <a:prstClr val="black"/>
              </a:solidFill>
              <a:effectLst/>
              <a:uLnTx/>
              <a:uFillTx/>
              <a:ea typeface="Calibri"/>
              <a:cs typeface="Times New Roman"/>
            </a:endParaRPr>
          </a:p>
        </p:txBody>
      </p:sp>
      <p:sp>
        <p:nvSpPr>
          <p:cNvPr id="93" name="TextBox 92"/>
          <p:cNvSpPr txBox="1"/>
          <p:nvPr/>
        </p:nvSpPr>
        <p:spPr>
          <a:xfrm>
            <a:off x="5901474" y="4690475"/>
            <a:ext cx="2630966" cy="1138773"/>
          </a:xfrm>
          <a:prstGeom prst="rect">
            <a:avLst/>
          </a:prstGeom>
          <a:solidFill>
            <a:schemeClr val="accent5">
              <a:lumMod val="20000"/>
              <a:lumOff val="80000"/>
            </a:schemeClr>
          </a:solidFill>
        </p:spPr>
        <p:txBody>
          <a:bodyPr wrap="square" r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1" i="0" u="none" strike="noStrike" kern="0" cap="none" spc="0" normalizeH="0" baseline="0" noProof="0" dirty="0" smtClean="0">
                <a:ln>
                  <a:noFill/>
                </a:ln>
                <a:effectLst/>
                <a:uLnTx/>
                <a:uFillTx/>
              </a:rPr>
              <a:t>LABA/ICS</a:t>
            </a:r>
          </a:p>
          <a:p>
            <a:pPr marL="0" marR="0" lvl="0" indent="0" algn="ctr" defTabSz="914400" eaLnBrk="1" fontAlgn="base" latinLnBrk="0" hangingPunct="1">
              <a:spcBef>
                <a:spcPct val="0"/>
              </a:spcBef>
              <a:spcAft>
                <a:spcPts val="600"/>
              </a:spcAft>
              <a:buClrTx/>
              <a:buSzTx/>
              <a:buFontTx/>
              <a:buNone/>
              <a:tabLst/>
              <a:defRPr/>
            </a:pPr>
            <a:r>
              <a:rPr lang="de-DE" sz="1050" kern="0" dirty="0" smtClean="0">
                <a:solidFill>
                  <a:prstClr val="black"/>
                </a:solidFill>
              </a:rPr>
              <a:t>F</a:t>
            </a:r>
            <a:r>
              <a:rPr kumimoji="0" lang="de-DE" sz="1050" b="0" i="0" u="none" strike="noStrike" kern="0" cap="none" spc="0" normalizeH="0" baseline="0" noProof="0" dirty="0" smtClean="0">
                <a:ln>
                  <a:noFill/>
                </a:ln>
                <a:solidFill>
                  <a:prstClr val="black"/>
                </a:solidFill>
                <a:effectLst/>
                <a:uLnTx/>
                <a:uFillTx/>
              </a:rPr>
              <a:t>ormoterol/Beclometason</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Formoterol/Budesonid</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Formoterol/Mometason</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Salmeterol/Fluticason</a:t>
            </a:r>
            <a:r>
              <a:rPr kumimoji="0" lang="de-DE" sz="1050" b="0" i="0" u="none" strike="noStrike" kern="0" cap="none" spc="0" normalizeH="0" noProof="0" dirty="0" smtClean="0">
                <a:ln>
                  <a:noFill/>
                </a:ln>
                <a:solidFill>
                  <a:prstClr val="black"/>
                </a:solidFill>
                <a:effectLst/>
                <a:uLnTx/>
                <a:uFillTx/>
              </a:rPr>
              <a:t> (P</a:t>
            </a:r>
            <a:r>
              <a:rPr kumimoji="0" lang="de-DE" sz="1050" b="0" i="0" u="none" strike="noStrike" kern="0" cap="none" spc="0" normalizeH="0" baseline="0" noProof="0" dirty="0" smtClean="0">
                <a:ln>
                  <a:noFill/>
                </a:ln>
                <a:solidFill>
                  <a:prstClr val="black"/>
                </a:solidFill>
                <a:effectLst/>
                <a:uLnTx/>
                <a:uFillTx/>
              </a:rPr>
              <a:t>ropionat)</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Vilanterol/Fluticasone (Fuorat)</a:t>
            </a:r>
            <a:endParaRPr kumimoji="0" lang="de-DE" sz="1050" b="0" i="0" u="none" strike="noStrike" kern="0" cap="none" spc="0" normalizeH="0" baseline="0" noProof="0" dirty="0" smtClean="0">
              <a:ln>
                <a:noFill/>
              </a:ln>
              <a:solidFill>
                <a:prstClr val="black"/>
              </a:solidFill>
              <a:effectLst/>
              <a:uLnTx/>
              <a:uFillTx/>
              <a:ea typeface="Calibri"/>
              <a:cs typeface="Times New Roman"/>
            </a:endParaRPr>
          </a:p>
        </p:txBody>
      </p:sp>
      <p:sp>
        <p:nvSpPr>
          <p:cNvPr id="94" name="TextBox 93"/>
          <p:cNvSpPr txBox="1"/>
          <p:nvPr/>
        </p:nvSpPr>
        <p:spPr>
          <a:xfrm>
            <a:off x="3324219" y="5400126"/>
            <a:ext cx="2344329" cy="1119143"/>
          </a:xfrm>
          <a:prstGeom prst="rect">
            <a:avLst/>
          </a:prstGeom>
          <a:solidFill>
            <a:schemeClr val="accent5">
              <a:lumMod val="20000"/>
              <a:lumOff val="80000"/>
            </a:schemeClr>
          </a:solidFill>
        </p:spPr>
        <p:txBody>
          <a:bodyPr wrap="square" lIns="36000" tIns="36000" rIns="36000" bIns="36000" rtlCol="0" anchor="ctr" anchorCtr="0">
            <a:spAutoFit/>
          </a:bodyPr>
          <a:lstStyle/>
          <a:p>
            <a:pPr marL="0" marR="0" lvl="0" indent="0" algn="ctr" defTabSz="914400" eaLnBrk="1" fontAlgn="base" latinLnBrk="0" hangingPunct="1">
              <a:spcBef>
                <a:spcPct val="0"/>
              </a:spcBef>
              <a:spcAft>
                <a:spcPts val="600"/>
              </a:spcAft>
              <a:buClrTx/>
              <a:buSzTx/>
              <a:buFontTx/>
              <a:buNone/>
              <a:tabLst/>
              <a:defRPr/>
            </a:pPr>
            <a:r>
              <a:rPr kumimoji="0" lang="de-DE" sz="1050" b="1" i="0" u="none" strike="noStrike" kern="0" cap="none" spc="0" normalizeH="0" baseline="0" noProof="0" dirty="0" smtClean="0">
                <a:ln>
                  <a:noFill/>
                </a:ln>
                <a:effectLst/>
                <a:uLnTx/>
                <a:uFillTx/>
              </a:rPr>
              <a:t>LABA/LAMA</a:t>
            </a:r>
          </a:p>
          <a:p>
            <a:pPr marL="0" marR="0" lvl="0" indent="0" algn="ctr" defTabSz="914400" eaLnBrk="1" fontAlgn="base" latinLnBrk="0" hangingPunct="1">
              <a:spcBef>
                <a:spcPct val="0"/>
              </a:spcBef>
              <a:spcAft>
                <a:spcPct val="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Formoterol/Aclidinium</a:t>
            </a:r>
          </a:p>
          <a:p>
            <a:pPr marL="0" marR="0" lvl="0" indent="0" algn="ctr" defTabSz="914400" eaLnBrk="1" fontAlgn="base" latinLnBrk="0" hangingPunct="1">
              <a:spcBef>
                <a:spcPct val="0"/>
              </a:spcBef>
              <a:spcAft>
                <a:spcPct val="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Formoterol/Glycopyrronium</a:t>
            </a:r>
            <a:br>
              <a:rPr kumimoji="0" lang="de-DE" sz="1050" b="0" i="0" u="none" strike="noStrike" kern="0" cap="none" spc="0" normalizeH="0" baseline="0" noProof="0" dirty="0" smtClean="0">
                <a:ln>
                  <a:noFill/>
                </a:ln>
                <a:solidFill>
                  <a:prstClr val="black"/>
                </a:solidFill>
                <a:effectLst/>
                <a:uLnTx/>
                <a:uFillTx/>
              </a:rPr>
            </a:br>
            <a:r>
              <a:rPr kumimoji="0" lang="de-DE" sz="1050" b="0" i="0" u="none" strike="noStrike" kern="0" cap="none" spc="0" normalizeH="0" baseline="0" noProof="0" dirty="0" smtClean="0">
                <a:ln>
                  <a:noFill/>
                </a:ln>
                <a:solidFill>
                  <a:prstClr val="black"/>
                </a:solidFill>
                <a:effectLst/>
                <a:uLnTx/>
                <a:uFillTx/>
              </a:rPr>
              <a:t>Indacaterol/Glycopyrronium</a:t>
            </a:r>
          </a:p>
          <a:p>
            <a:pPr marL="0" marR="0" lvl="0" indent="0" algn="ctr" defTabSz="914400" eaLnBrk="1" fontAlgn="base" latinLnBrk="0" hangingPunct="1">
              <a:spcBef>
                <a:spcPct val="0"/>
              </a:spcBef>
              <a:spcAft>
                <a:spcPct val="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Olodaterol/Tiotropium</a:t>
            </a:r>
          </a:p>
          <a:p>
            <a:pPr marL="0" marR="0" lvl="0" indent="0" algn="ctr" defTabSz="914400" eaLnBrk="1" fontAlgn="base" latinLnBrk="0" hangingPunct="1">
              <a:spcBef>
                <a:spcPct val="0"/>
              </a:spcBef>
              <a:spcAft>
                <a:spcPct val="0"/>
              </a:spcAft>
              <a:buClrTx/>
              <a:buSzTx/>
              <a:buFontTx/>
              <a:buNone/>
              <a:tabLst/>
              <a:defRPr/>
            </a:pPr>
            <a:r>
              <a:rPr kumimoji="0" lang="de-DE" sz="1050" b="0" i="0" u="none" strike="noStrike" kern="0" cap="none" spc="0" normalizeH="0" baseline="0" noProof="0" dirty="0" smtClean="0">
                <a:ln>
                  <a:noFill/>
                </a:ln>
                <a:solidFill>
                  <a:prstClr val="black"/>
                </a:solidFill>
                <a:effectLst/>
                <a:uLnTx/>
                <a:uFillTx/>
              </a:rPr>
              <a:t>Vilanterol/Umeclidinium</a:t>
            </a:r>
            <a:endParaRPr kumimoji="0" lang="de-DE" sz="1050" b="0" i="0" u="none" strike="noStrike" kern="0" cap="none" spc="0" normalizeH="0" baseline="0" noProof="0" dirty="0" smtClean="0">
              <a:ln>
                <a:noFill/>
              </a:ln>
              <a:solidFill>
                <a:prstClr val="black"/>
              </a:solidFill>
              <a:effectLst/>
              <a:uLnTx/>
              <a:uFillTx/>
              <a:ea typeface="Calibri"/>
              <a:cs typeface="Times New Roman"/>
            </a:endParaRPr>
          </a:p>
        </p:txBody>
      </p:sp>
      <p:cxnSp>
        <p:nvCxnSpPr>
          <p:cNvPr id="95" name="Straight Arrow Connector 94"/>
          <p:cNvCxnSpPr>
            <a:stCxn id="91" idx="3"/>
            <a:endCxn id="92" idx="1"/>
          </p:cNvCxnSpPr>
          <p:nvPr/>
        </p:nvCxnSpPr>
        <p:spPr>
          <a:xfrm flipV="1">
            <a:off x="2251480" y="4807567"/>
            <a:ext cx="1096384" cy="452548"/>
          </a:xfrm>
          <a:prstGeom prst="straightConnector1">
            <a:avLst/>
          </a:prstGeom>
          <a:ln w="2857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91" idx="3"/>
            <a:endCxn id="94" idx="1"/>
          </p:cNvCxnSpPr>
          <p:nvPr/>
        </p:nvCxnSpPr>
        <p:spPr>
          <a:xfrm>
            <a:off x="2251480" y="5260115"/>
            <a:ext cx="1072739" cy="699583"/>
          </a:xfrm>
          <a:prstGeom prst="straightConnector1">
            <a:avLst/>
          </a:prstGeom>
          <a:ln w="2857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91" idx="3"/>
            <a:endCxn id="93" idx="1"/>
          </p:cNvCxnSpPr>
          <p:nvPr/>
        </p:nvCxnSpPr>
        <p:spPr>
          <a:xfrm flipV="1">
            <a:off x="2251480" y="5259862"/>
            <a:ext cx="3649994" cy="253"/>
          </a:xfrm>
          <a:prstGeom prst="straightConnector1">
            <a:avLst/>
          </a:prstGeom>
          <a:ln w="2857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Rectangle 4"/>
          <p:cNvSpPr>
            <a:spLocks noChangeArrowheads="1"/>
          </p:cNvSpPr>
          <p:nvPr/>
        </p:nvSpPr>
        <p:spPr bwMode="auto">
          <a:xfrm>
            <a:off x="5692193" y="6535504"/>
            <a:ext cx="3334422"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mod. nach www.goldcopd.org (letzter Zugriff  23.1.17)</a:t>
            </a:r>
          </a:p>
        </p:txBody>
      </p:sp>
      <p:sp>
        <p:nvSpPr>
          <p:cNvPr id="32" name="Rectangle 31"/>
          <p:cNvSpPr/>
          <p:nvPr/>
        </p:nvSpPr>
        <p:spPr>
          <a:xfrm>
            <a:off x="339359" y="6551326"/>
            <a:ext cx="4572000" cy="215444"/>
          </a:xfrm>
          <a:prstGeom prst="rect">
            <a:avLst/>
          </a:prstGeom>
        </p:spPr>
        <p:txBody>
          <a:bodyPr>
            <a:spAutoFit/>
          </a:bodyPr>
          <a:lstStyle/>
          <a:p>
            <a:r>
              <a:rPr lang="de-DE" sz="800" dirty="0">
                <a:solidFill>
                  <a:srgbClr val="000000"/>
                </a:solidFill>
              </a:rPr>
              <a:t>GOLD: Globale Initiative für chronisch obstruktive Lungenerkrankung</a:t>
            </a:r>
            <a:endParaRPr lang="de-DE" sz="800" dirty="0"/>
          </a:p>
        </p:txBody>
      </p:sp>
    </p:spTree>
    <p:custDataLst>
      <p:tags r:id="rId1"/>
    </p:custDataLst>
    <p:extLst>
      <p:ext uri="{BB962C8B-B14F-4D97-AF65-F5344CB8AC3E}">
        <p14:creationId xmlns:p14="http://schemas.microsoft.com/office/powerpoint/2010/main" val="2829023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33</a:t>
            </a:fld>
            <a:endParaRPr lang="de-DE" sz="900" dirty="0"/>
          </a:p>
        </p:txBody>
      </p:sp>
      <p:sp>
        <p:nvSpPr>
          <p:cNvPr id="2" name="Title 1"/>
          <p:cNvSpPr>
            <a:spLocks noGrp="1"/>
          </p:cNvSpPr>
          <p:nvPr>
            <p:ph type="title"/>
          </p:nvPr>
        </p:nvSpPr>
        <p:spPr/>
        <p:txBody>
          <a:bodyPr>
            <a:normAutofit/>
          </a:bodyPr>
          <a:lstStyle/>
          <a:p>
            <a:r>
              <a:rPr lang="de-DE" b="0" i="0" dirty="0" smtClean="0">
                <a:solidFill>
                  <a:srgbClr val="0460A9"/>
                </a:solidFill>
              </a:rPr>
              <a:t>Andere medikamentöse Behandlungen</a:t>
            </a:r>
            <a:br>
              <a:rPr lang="de-DE" b="0" i="0" dirty="0" smtClean="0">
                <a:solidFill>
                  <a:srgbClr val="0460A9"/>
                </a:solidFill>
              </a:rPr>
            </a:br>
            <a:r>
              <a:rPr lang="de-DE" sz="2200" spc="-40" dirty="0">
                <a:solidFill>
                  <a:schemeClr val="tx1"/>
                </a:solidFill>
              </a:rPr>
              <a:t>Kernpunkte</a:t>
            </a:r>
            <a:endParaRPr lang="en" sz="2200" dirty="0" smtClean="0"/>
          </a:p>
        </p:txBody>
      </p:sp>
      <p:sp>
        <p:nvSpPr>
          <p:cNvPr id="3" name="Content Placeholder 2"/>
          <p:cNvSpPr>
            <a:spLocks noGrp="1"/>
          </p:cNvSpPr>
          <p:nvPr>
            <p:ph idx="1"/>
          </p:nvPr>
        </p:nvSpPr>
        <p:spPr>
          <a:xfrm>
            <a:off x="395536" y="1389834"/>
            <a:ext cx="8208912" cy="5112568"/>
          </a:xfrm>
        </p:spPr>
        <p:txBody>
          <a:bodyPr>
            <a:normAutofit/>
          </a:bodyPr>
          <a:lstStyle/>
          <a:p>
            <a:pPr marL="265113" indent="-265113">
              <a:buFont typeface="Wingdings" panose="05000000000000000000" pitchFamily="2" charset="2"/>
              <a:buChar char="§"/>
              <a:tabLst>
                <a:tab pos="265113" algn="l"/>
                <a:tab pos="3998913" algn="r"/>
                <a:tab pos="8229600" algn="r"/>
              </a:tabLst>
            </a:pPr>
            <a:r>
              <a:rPr lang="de-DE" sz="1500" b="0" i="0" dirty="0" smtClean="0">
                <a:solidFill>
                  <a:srgbClr val="000000"/>
                </a:solidFill>
              </a:rPr>
              <a:t>Patienten mit schwerer erblicher Alpha-1-Antitrypsin-Defizienz und manifestiertem Emphysem können Kandidaten für eine Alpha-1-Antitrypsin Steigerungstherapie sein </a:t>
            </a:r>
            <a:r>
              <a:rPr lang="de-DE" sz="1500" b="1" i="0" dirty="0" smtClean="0">
                <a:solidFill>
                  <a:srgbClr val="000000"/>
                </a:solidFill>
              </a:rPr>
              <a:t>(Evidenzgrad B)</a:t>
            </a:r>
            <a:r>
              <a:rPr lang="de-DE" sz="1500" i="0" dirty="0" smtClean="0">
                <a:solidFill>
                  <a:srgbClr val="000000"/>
                </a:solidFill>
              </a:rPr>
              <a:t>.</a:t>
            </a:r>
            <a:endParaRPr lang="de-DE" sz="1500" b="1" i="0" dirty="0" smtClean="0">
              <a:solidFill>
                <a:srgbClr val="000000"/>
              </a:solidFill>
            </a:endParaRPr>
          </a:p>
          <a:p>
            <a:pPr marL="265113" indent="-265113">
              <a:buFont typeface="Wingdings" panose="05000000000000000000" pitchFamily="2" charset="2"/>
              <a:buChar char="§"/>
              <a:tabLst>
                <a:tab pos="265113" algn="l"/>
                <a:tab pos="3998913" algn="r"/>
                <a:tab pos="8229600" algn="r"/>
              </a:tabLst>
            </a:pPr>
            <a:r>
              <a:rPr lang="de-DE" sz="1500" b="0" i="0" dirty="0" smtClean="0">
                <a:solidFill>
                  <a:srgbClr val="000000"/>
                </a:solidFill>
              </a:rPr>
              <a:t>Antitussiva können nicht empfohlen werden </a:t>
            </a:r>
            <a:r>
              <a:rPr lang="de-DE" sz="1500" b="1" i="0" dirty="0" smtClean="0">
                <a:solidFill>
                  <a:srgbClr val="000000"/>
                </a:solidFill>
              </a:rPr>
              <a:t>(Evidenzgrad </a:t>
            </a:r>
            <a:r>
              <a:rPr lang="de-DE" sz="1500" b="1" dirty="0">
                <a:solidFill>
                  <a:srgbClr val="000000"/>
                </a:solidFill>
              </a:rPr>
              <a:t>C</a:t>
            </a:r>
            <a:r>
              <a:rPr lang="de-DE" sz="1500" b="1" i="0" dirty="0" smtClean="0">
                <a:solidFill>
                  <a:srgbClr val="000000"/>
                </a:solidFill>
              </a:rPr>
              <a:t>)</a:t>
            </a:r>
            <a:r>
              <a:rPr lang="de-DE" sz="1500" i="0" dirty="0" smtClean="0">
                <a:solidFill>
                  <a:srgbClr val="000000"/>
                </a:solidFill>
              </a:rPr>
              <a:t>.</a:t>
            </a:r>
            <a:endParaRPr lang="de-DE" sz="1500" b="1" i="0" dirty="0" smtClean="0">
              <a:solidFill>
                <a:srgbClr val="000000"/>
              </a:solidFill>
            </a:endParaRPr>
          </a:p>
          <a:p>
            <a:pPr marL="265113" indent="-265113">
              <a:tabLst>
                <a:tab pos="265113" algn="l"/>
                <a:tab pos="3998913" algn="r"/>
                <a:tab pos="8229600" algn="r"/>
              </a:tabLst>
            </a:pPr>
            <a:r>
              <a:rPr lang="de-DE" sz="1500" dirty="0" smtClean="0">
                <a:solidFill>
                  <a:srgbClr val="000000"/>
                </a:solidFill>
              </a:rPr>
              <a:t>Arzneimittel, die für die </a:t>
            </a:r>
            <a:r>
              <a:rPr lang="de-DE" sz="1500" b="0" i="0" dirty="0" smtClean="0">
                <a:solidFill>
                  <a:srgbClr val="000000"/>
                </a:solidFill>
              </a:rPr>
              <a:t>primäre pulmonale Hypertonie zugelassen sind, werden nicht für Patienten mit einer pulmonalen Hypertonie sekundär zu COPD empfohlen  </a:t>
            </a:r>
            <a:r>
              <a:rPr lang="de-DE" sz="1500" b="1" i="0" dirty="0" smtClean="0">
                <a:solidFill>
                  <a:srgbClr val="000000"/>
                </a:solidFill>
              </a:rPr>
              <a:t>(Evidenzgrad A)</a:t>
            </a:r>
            <a:r>
              <a:rPr lang="de-DE" sz="1500" i="0" dirty="0" smtClean="0">
                <a:solidFill>
                  <a:srgbClr val="000000"/>
                </a:solidFill>
              </a:rPr>
              <a:t>.</a:t>
            </a:r>
            <a:endParaRPr lang="de-DE" sz="1500" b="1" i="0" dirty="0" smtClean="0">
              <a:solidFill>
                <a:srgbClr val="000000"/>
              </a:solidFill>
            </a:endParaRPr>
          </a:p>
          <a:p>
            <a:pPr marL="265113" indent="-265113">
              <a:buFont typeface="Wingdings" panose="05000000000000000000" pitchFamily="2" charset="2"/>
              <a:buChar char="§"/>
              <a:tabLst>
                <a:tab pos="265113" algn="l"/>
                <a:tab pos="3998913" algn="r"/>
                <a:tab pos="8229600" algn="r"/>
              </a:tabLst>
            </a:pPr>
            <a:r>
              <a:rPr lang="de-DE" sz="1500" b="0" i="0" dirty="0" smtClean="0">
                <a:solidFill>
                  <a:srgbClr val="000000"/>
                </a:solidFill>
              </a:rPr>
              <a:t>Niedrig dosierte oral und parenteral verabreichte langwirksame Opioide können zur Behandlung der Dyspnoe bei COPD-Patienten mit schwerem Krankheitsverlauf in Betracht gezogen werden </a:t>
            </a:r>
            <a:r>
              <a:rPr lang="de-DE" sz="1500" b="1" i="0" dirty="0" smtClean="0">
                <a:solidFill>
                  <a:srgbClr val="000000"/>
                </a:solidFill>
              </a:rPr>
              <a:t>(Evidenzgrad B)</a:t>
            </a:r>
            <a:r>
              <a:rPr lang="de-DE" sz="1500" i="0" dirty="0" smtClean="0">
                <a:solidFill>
                  <a:srgbClr val="000000"/>
                </a:solidFill>
              </a:rPr>
              <a:t>.</a:t>
            </a:r>
          </a:p>
          <a:p>
            <a:pPr marL="265113" indent="-265113">
              <a:tabLst>
                <a:tab pos="265113" algn="l"/>
                <a:tab pos="3998913" algn="r"/>
                <a:tab pos="8229600" algn="r"/>
              </a:tabLst>
            </a:pPr>
            <a:r>
              <a:rPr lang="de-DE" sz="1500" b="0" i="0" dirty="0" smtClean="0">
                <a:solidFill>
                  <a:srgbClr val="000000"/>
                </a:solidFill>
              </a:rPr>
              <a:t>Überprüfung, ob der </a:t>
            </a:r>
            <a:r>
              <a:rPr lang="de-DE" sz="1500" dirty="0" smtClean="0">
                <a:solidFill>
                  <a:srgbClr val="000000"/>
                </a:solidFill>
              </a:rPr>
              <a:t>Patienten das vereinbarte Behandlungsregime verstanden hat.</a:t>
            </a:r>
            <a:endParaRPr lang="de-DE" sz="1500" b="0" i="0" dirty="0" smtClean="0">
              <a:solidFill>
                <a:srgbClr val="000000"/>
              </a:solidFill>
            </a:endParaRPr>
          </a:p>
        </p:txBody>
      </p:sp>
      <p:sp>
        <p:nvSpPr>
          <p:cNvPr id="8" name="TextBox 7"/>
          <p:cNvSpPr txBox="1"/>
          <p:nvPr/>
        </p:nvSpPr>
        <p:spPr>
          <a:xfrm>
            <a:off x="294392" y="6543042"/>
            <a:ext cx="2663180" cy="215444"/>
          </a:xfrm>
          <a:prstGeom prst="rect">
            <a:avLst/>
          </a:prstGeom>
          <a:noFill/>
        </p:spPr>
        <p:txBody>
          <a:bodyPr wrap="square" rtlCol="0">
            <a:spAutoFit/>
          </a:bodyPr>
          <a:lstStyle/>
          <a:p>
            <a:r>
              <a:rPr lang="de-DE" sz="800" b="0" i="0" dirty="0" smtClean="0">
                <a:solidFill>
                  <a:srgbClr val="000000"/>
                </a:solidFill>
              </a:rPr>
              <a:t>COPD: chronisch obstruktive Lungenerkrankung</a:t>
            </a:r>
          </a:p>
        </p:txBody>
      </p:sp>
      <p:sp>
        <p:nvSpPr>
          <p:cNvPr id="10" name="Rectangle 4"/>
          <p:cNvSpPr>
            <a:spLocks noChangeArrowheads="1"/>
          </p:cNvSpPr>
          <p:nvPr/>
        </p:nvSpPr>
        <p:spPr bwMode="auto">
          <a:xfrm>
            <a:off x="6349987" y="6535504"/>
            <a:ext cx="2676627"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2593561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70384" y="404663"/>
            <a:ext cx="7085992" cy="3794565"/>
          </a:xfrm>
        </p:spPr>
      </p:pic>
      <p:sp>
        <p:nvSpPr>
          <p:cNvPr id="9" name="Text Placeholder 7"/>
          <p:cNvSpPr>
            <a:spLocks noGrp="1"/>
          </p:cNvSpPr>
          <p:nvPr>
            <p:ph type="body" sz="quarter" idx="12"/>
          </p:nvPr>
        </p:nvSpPr>
        <p:spPr/>
        <p:txBody>
          <a:bodyPr/>
          <a:lstStyle/>
          <a:p>
            <a:r>
              <a:rPr lang="de-DE" sz="1000" b="1" i="0" dirty="0" smtClean="0">
                <a:solidFill>
                  <a:srgbClr val="FFFFFF"/>
                </a:solidFill>
              </a:rPr>
              <a:t>Novartis Pharmaceuticals</a:t>
            </a:r>
            <a:r>
              <a:rPr lang="en" sz="1000" dirty="0" smtClean="0"/>
              <a:t/>
            </a:r>
            <a:br>
              <a:rPr lang="en" sz="1000" dirty="0" smtClean="0"/>
            </a:br>
            <a:r>
              <a:rPr lang="de-DE" sz="1000" b="1" i="0" dirty="0" smtClean="0">
                <a:solidFill>
                  <a:srgbClr val="FFFFFF"/>
                </a:solidFill>
              </a:rPr>
              <a:t>Respiratory Franchise</a:t>
            </a:r>
          </a:p>
        </p:txBody>
      </p:sp>
      <p:sp>
        <p:nvSpPr>
          <p:cNvPr id="8" name="Title 1"/>
          <p:cNvSpPr>
            <a:spLocks noGrp="1"/>
          </p:cNvSpPr>
          <p:nvPr>
            <p:ph type="ctrTitle"/>
          </p:nvPr>
        </p:nvSpPr>
        <p:spPr>
          <a:xfrm>
            <a:off x="1965960" y="4581128"/>
            <a:ext cx="6490654" cy="1704176"/>
          </a:xfrm>
        </p:spPr>
        <p:txBody>
          <a:bodyPr anchor="t" anchorCtr="0">
            <a:noAutofit/>
          </a:bodyPr>
          <a:lstStyle/>
          <a:p>
            <a:pPr>
              <a:lnSpc>
                <a:spcPct val="100000"/>
              </a:lnSpc>
              <a:spcAft>
                <a:spcPts val="1200"/>
              </a:spcAft>
            </a:pPr>
            <a:r>
              <a:rPr lang="de-DE" sz="2000" dirty="0" smtClean="0">
                <a:solidFill>
                  <a:srgbClr val="000000"/>
                </a:solidFill>
              </a:rPr>
              <a:t>Empfehlungen der Globalen </a:t>
            </a:r>
            <a:r>
              <a:rPr lang="de-DE" sz="2000" b="0" i="0" dirty="0" smtClean="0">
                <a:solidFill>
                  <a:srgbClr val="000000"/>
                </a:solidFill>
              </a:rPr>
              <a:t>Initiative für chronisch obstruktive Lungenerkrankung (GOLD) 2017</a:t>
            </a:r>
            <a:br>
              <a:rPr lang="de-DE" sz="2000" b="0" i="0" dirty="0" smtClean="0">
                <a:solidFill>
                  <a:srgbClr val="000000"/>
                </a:solidFill>
              </a:rPr>
            </a:br>
            <a:r>
              <a:rPr lang="de-DE" sz="900" b="0" i="0" dirty="0" smtClean="0">
                <a:solidFill>
                  <a:srgbClr val="000000"/>
                </a:solidFill>
              </a:rPr>
              <a:t/>
            </a:r>
            <a:br>
              <a:rPr lang="de-DE" sz="900" b="0" i="0" dirty="0" smtClean="0">
                <a:solidFill>
                  <a:srgbClr val="000000"/>
                </a:solidFill>
              </a:rPr>
            </a:br>
            <a:r>
              <a:rPr lang="de-DE" sz="1800" b="0" i="0" dirty="0" smtClean="0">
                <a:solidFill>
                  <a:srgbClr val="000000"/>
                </a:solidFill>
              </a:rPr>
              <a:t>Management von Exazerbationen</a:t>
            </a:r>
          </a:p>
        </p:txBody>
      </p:sp>
    </p:spTree>
    <p:extLst>
      <p:ext uri="{BB962C8B-B14F-4D97-AF65-F5344CB8AC3E}">
        <p14:creationId xmlns:p14="http://schemas.microsoft.com/office/powerpoint/2010/main" val="4267369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392" y="6552649"/>
            <a:ext cx="2518048" cy="215444"/>
          </a:xfrm>
          <a:prstGeom prst="rect">
            <a:avLst/>
          </a:prstGeom>
          <a:noFill/>
        </p:spPr>
        <p:txBody>
          <a:bodyPr wrap="square" rtlCol="0">
            <a:spAutoFit/>
          </a:bodyPr>
          <a:lstStyle/>
          <a:p>
            <a:r>
              <a:rPr lang="de-DE" sz="800" b="0" i="0" dirty="0" smtClean="0">
                <a:solidFill>
                  <a:srgbClr val="000000"/>
                </a:solidFill>
              </a:rPr>
              <a:t>COPD: chronisch obstruktive Lungenerkrankung</a:t>
            </a:r>
          </a:p>
        </p:txBody>
      </p:sp>
      <p:sp>
        <p:nvSpPr>
          <p:cNvPr id="7" name="Title 6"/>
          <p:cNvSpPr>
            <a:spLocks noGrp="1"/>
          </p:cNvSpPr>
          <p:nvPr>
            <p:ph type="title"/>
          </p:nvPr>
        </p:nvSpPr>
        <p:spPr/>
        <p:txBody>
          <a:bodyPr>
            <a:normAutofit/>
          </a:bodyPr>
          <a:lstStyle/>
          <a:p>
            <a:r>
              <a:rPr lang="de-DE" b="0" i="0" dirty="0" smtClean="0">
                <a:solidFill>
                  <a:srgbClr val="0460A9"/>
                </a:solidFill>
              </a:rPr>
              <a:t>Exazerbationen</a:t>
            </a:r>
            <a:r>
              <a:rPr lang="en" sz="3100" dirty="0" smtClean="0"/>
              <a:t/>
            </a:r>
            <a:br>
              <a:rPr lang="en" sz="3100" dirty="0" smtClean="0"/>
            </a:br>
            <a:r>
              <a:rPr lang="de-DE" sz="2200" b="1" i="0" dirty="0" smtClean="0">
                <a:solidFill>
                  <a:srgbClr val="000000"/>
                </a:solidFill>
              </a:rPr>
              <a:t>Einführung</a:t>
            </a:r>
            <a:endParaRPr lang="en" sz="2200" dirty="0" smtClean="0"/>
          </a:p>
        </p:txBody>
      </p:sp>
      <p:sp>
        <p:nvSpPr>
          <p:cNvPr id="9" name="Content Placeholder 8"/>
          <p:cNvSpPr>
            <a:spLocks noGrp="1"/>
          </p:cNvSpPr>
          <p:nvPr>
            <p:ph idx="1"/>
          </p:nvPr>
        </p:nvSpPr>
        <p:spPr/>
        <p:txBody>
          <a:bodyPr>
            <a:noAutofit/>
          </a:bodyPr>
          <a:lstStyle/>
          <a:p>
            <a:pPr marL="342900" lvl="0" indent="-342900">
              <a:spcBef>
                <a:spcPts val="0"/>
              </a:spcBef>
              <a:spcAft>
                <a:spcPts val="1200"/>
              </a:spcAft>
              <a:buClr>
                <a:srgbClr val="0460A9">
                  <a:lumMod val="75000"/>
                </a:srgbClr>
              </a:buClr>
              <a:buFont typeface="Wingdings" panose="05000000000000000000" pitchFamily="2" charset="2"/>
              <a:buChar char="§"/>
            </a:pPr>
            <a:r>
              <a:rPr lang="de-DE" sz="1400" b="0" i="0" dirty="0" smtClean="0">
                <a:solidFill>
                  <a:srgbClr val="000000"/>
                </a:solidFill>
              </a:rPr>
              <a:t>Exazerbationen der CODP sind wichtige Ereignisse bei der Behandlung von COPD, </a:t>
            </a:r>
            <a:br>
              <a:rPr lang="de-DE" sz="1400" b="0" i="0" dirty="0" smtClean="0">
                <a:solidFill>
                  <a:srgbClr val="000000"/>
                </a:solidFill>
              </a:rPr>
            </a:br>
            <a:r>
              <a:rPr lang="de-DE" sz="1400" b="0" i="0" dirty="0" smtClean="0">
                <a:solidFill>
                  <a:srgbClr val="000000"/>
                </a:solidFill>
              </a:rPr>
              <a:t>da diese negative Auswirkungen auf den Gesundheitsstatus, die Zahl stationärer Behandlungen und erneuter Einweisungen sowie die Krankheitsprogression haben</a:t>
            </a:r>
            <a:r>
              <a:rPr lang="de-DE" sz="1400" b="0" i="0" baseline="30000" dirty="0" smtClean="0">
                <a:solidFill>
                  <a:srgbClr val="000000"/>
                </a:solidFill>
              </a:rPr>
              <a:t>1,2</a:t>
            </a:r>
            <a:r>
              <a:rPr lang="de-DE" sz="1400" b="0" i="0" dirty="0" smtClean="0">
                <a:solidFill>
                  <a:srgbClr val="000000"/>
                </a:solidFill>
              </a:rPr>
              <a:t>.</a:t>
            </a:r>
          </a:p>
          <a:p>
            <a:pPr marL="342900" lvl="0" indent="-342900">
              <a:spcBef>
                <a:spcPts val="0"/>
              </a:spcBef>
              <a:spcAft>
                <a:spcPts val="1200"/>
              </a:spcAft>
              <a:buClr>
                <a:srgbClr val="0460A9">
                  <a:lumMod val="75000"/>
                </a:srgbClr>
              </a:buClr>
              <a:buFont typeface="Wingdings" panose="05000000000000000000" pitchFamily="2" charset="2"/>
              <a:buChar char="§"/>
            </a:pPr>
            <a:r>
              <a:rPr lang="de-DE" sz="1400" b="0" i="0" dirty="0" smtClean="0">
                <a:solidFill>
                  <a:srgbClr val="000000"/>
                </a:solidFill>
              </a:rPr>
              <a:t>COPD-Exazerbationen sind komplexe Ereignisse, die für gewöhnlich mit einer stärkeren Entzündung der Atemwege, einer gesteigerten Schleimproduktion und </a:t>
            </a:r>
            <a:br>
              <a:rPr lang="de-DE" sz="1400" b="0" i="0" dirty="0" smtClean="0">
                <a:solidFill>
                  <a:srgbClr val="000000"/>
                </a:solidFill>
              </a:rPr>
            </a:br>
            <a:r>
              <a:rPr lang="de-DE" sz="1400" b="0" i="0" dirty="0" smtClean="0">
                <a:solidFill>
                  <a:srgbClr val="000000"/>
                </a:solidFill>
              </a:rPr>
              <a:t>einem ausgeprägten  Air Trapping einhergehen.</a:t>
            </a:r>
          </a:p>
          <a:p>
            <a:pPr marL="342900" lvl="0" indent="-342900">
              <a:spcBef>
                <a:spcPts val="0"/>
              </a:spcBef>
              <a:spcAft>
                <a:spcPts val="1200"/>
              </a:spcAft>
              <a:buClr>
                <a:srgbClr val="0460A9">
                  <a:lumMod val="75000"/>
                </a:srgbClr>
              </a:buClr>
              <a:buFont typeface="Wingdings" panose="05000000000000000000" pitchFamily="2" charset="2"/>
              <a:buChar char="§"/>
            </a:pPr>
            <a:r>
              <a:rPr lang="de-DE" sz="1400" b="0" i="0" dirty="0" smtClean="0">
                <a:solidFill>
                  <a:srgbClr val="000000"/>
                </a:solidFill>
              </a:rPr>
              <a:t>Die Veränderungen tragen zu erhöhter Atemnot bei, die das Hauptsymptom einer Exazerbation darstellt.</a:t>
            </a:r>
          </a:p>
          <a:p>
            <a:pPr marL="342900" lvl="0" indent="-342900">
              <a:spcBef>
                <a:spcPts val="0"/>
              </a:spcBef>
              <a:spcAft>
                <a:spcPts val="1200"/>
              </a:spcAft>
              <a:buClr>
                <a:srgbClr val="0460A9">
                  <a:lumMod val="75000"/>
                </a:srgbClr>
              </a:buClr>
              <a:buFont typeface="Wingdings" panose="05000000000000000000" pitchFamily="2" charset="2"/>
              <a:buChar char="§"/>
            </a:pPr>
            <a:r>
              <a:rPr lang="de-DE" sz="1400" dirty="0" smtClean="0">
                <a:solidFill>
                  <a:srgbClr val="000000"/>
                </a:solidFill>
              </a:rPr>
              <a:t>W</a:t>
            </a:r>
            <a:r>
              <a:rPr lang="de-DE" sz="1400" b="0" i="0" dirty="0" smtClean="0">
                <a:solidFill>
                  <a:srgbClr val="000000"/>
                </a:solidFill>
              </a:rPr>
              <a:t>eitere Symptome sind eine Erhöhung von sowohl Sputum-Purulenz als auch Sputum-Volumen nebst verstärktem Husten und Giemen</a:t>
            </a:r>
            <a:r>
              <a:rPr lang="de-DE" sz="1400" b="0" i="0" baseline="30000" dirty="0" smtClean="0">
                <a:solidFill>
                  <a:srgbClr val="000000"/>
                </a:solidFill>
              </a:rPr>
              <a:t>3</a:t>
            </a:r>
            <a:r>
              <a:rPr lang="de-DE" sz="1400" b="0" i="0" dirty="0" smtClean="0">
                <a:solidFill>
                  <a:srgbClr val="000000"/>
                </a:solidFill>
              </a:rPr>
              <a:t>.</a:t>
            </a:r>
          </a:p>
          <a:p>
            <a:pPr marL="342900" indent="-342900">
              <a:spcBef>
                <a:spcPts val="0"/>
              </a:spcBef>
              <a:spcAft>
                <a:spcPts val="1200"/>
              </a:spcAft>
              <a:buClr>
                <a:srgbClr val="0460A9">
                  <a:lumMod val="75000"/>
                </a:srgbClr>
              </a:buClr>
            </a:pPr>
            <a:r>
              <a:rPr lang="de-DE" sz="1400" b="0" i="0" dirty="0" smtClean="0">
                <a:solidFill>
                  <a:srgbClr val="000000"/>
                </a:solidFill>
              </a:rPr>
              <a:t>Da bei COPD-Patienten häufig Komorbiditäten auftreten, müssen Exazerbationen klinisch von anderen </a:t>
            </a:r>
            <a:r>
              <a:rPr lang="de-DE" sz="1400" dirty="0">
                <a:solidFill>
                  <a:srgbClr val="000000"/>
                </a:solidFill>
              </a:rPr>
              <a:t>Ereignissen, wie dem akuten Koronarsyndrom, einer sich verschlechternden </a:t>
            </a:r>
            <a:r>
              <a:rPr lang="de-DE" sz="1400" dirty="0" smtClean="0">
                <a:solidFill>
                  <a:srgbClr val="000000"/>
                </a:solidFill>
              </a:rPr>
              <a:t>Herzinsuffizienz</a:t>
            </a:r>
            <a:r>
              <a:rPr lang="de-DE" sz="1400" dirty="0">
                <a:solidFill>
                  <a:srgbClr val="000000"/>
                </a:solidFill>
              </a:rPr>
              <a:t>, einer </a:t>
            </a:r>
            <a:r>
              <a:rPr lang="de-DE" sz="1400" dirty="0" smtClean="0">
                <a:solidFill>
                  <a:srgbClr val="000000"/>
                </a:solidFill>
              </a:rPr>
              <a:t>Lungenembolie </a:t>
            </a:r>
            <a:r>
              <a:rPr lang="de-DE" sz="1400" dirty="0">
                <a:solidFill>
                  <a:srgbClr val="000000"/>
                </a:solidFill>
              </a:rPr>
              <a:t>und einer </a:t>
            </a:r>
            <a:r>
              <a:rPr lang="de-DE" sz="1400" dirty="0" smtClean="0">
                <a:solidFill>
                  <a:srgbClr val="000000"/>
                </a:solidFill>
              </a:rPr>
              <a:t>Pneumonie </a:t>
            </a:r>
            <a:r>
              <a:rPr lang="de-DE" sz="1400" b="0" i="0" dirty="0" smtClean="0">
                <a:solidFill>
                  <a:srgbClr val="000000"/>
                </a:solidFill>
              </a:rPr>
              <a:t>unterschieden werden.</a:t>
            </a: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35</a:t>
            </a:fld>
            <a:endParaRPr lang="de-DE" sz="900" dirty="0"/>
          </a:p>
        </p:txBody>
      </p:sp>
      <p:sp>
        <p:nvSpPr>
          <p:cNvPr id="12" name="Rectangle 11"/>
          <p:cNvSpPr/>
          <p:nvPr/>
        </p:nvSpPr>
        <p:spPr>
          <a:xfrm>
            <a:off x="4788024" y="6298975"/>
            <a:ext cx="4248473" cy="415498"/>
          </a:xfrm>
          <a:prstGeom prst="rect">
            <a:avLst/>
          </a:prstGeom>
        </p:spPr>
        <p:txBody>
          <a:bodyPr wrap="square">
            <a:spAutoFit/>
          </a:bodyPr>
          <a:lstStyle/>
          <a:p>
            <a:pPr algn="r"/>
            <a:endParaRPr dirty="0"/>
          </a:p>
        </p:txBody>
      </p:sp>
      <p:sp>
        <p:nvSpPr>
          <p:cNvPr id="8" name="Rectangle 7"/>
          <p:cNvSpPr/>
          <p:nvPr/>
        </p:nvSpPr>
        <p:spPr>
          <a:xfrm>
            <a:off x="4582160" y="6226264"/>
            <a:ext cx="4442557" cy="553998"/>
          </a:xfrm>
          <a:prstGeom prst="rect">
            <a:avLst/>
          </a:prstGeom>
        </p:spPr>
        <p:txBody>
          <a:bodyPr wrap="square">
            <a:spAutoFit/>
          </a:bodyPr>
          <a:lstStyle/>
          <a:p>
            <a:pPr algn="r"/>
            <a:r>
              <a:rPr lang="de-DE" sz="1000" dirty="0" smtClean="0">
                <a:latin typeface="Arial" panose="020B0604020202020204" pitchFamily="34" charset="0"/>
                <a:ea typeface="Calibri" panose="020F0502020204030204" pitchFamily="34" charset="0"/>
              </a:rPr>
              <a:t>www.goldcopd.org (letzter Zugriff  23.1.17); </a:t>
            </a:r>
            <a:r>
              <a:rPr lang="de-DE" sz="1000" baseline="30000" dirty="0" smtClean="0">
                <a:latin typeface="Arial" panose="020B0604020202020204" pitchFamily="34" charset="0"/>
                <a:ea typeface="Calibri" panose="020F0502020204030204" pitchFamily="34" charset="0"/>
              </a:rPr>
              <a:t>1</a:t>
            </a:r>
            <a:r>
              <a:rPr lang="de-DE" sz="1000" dirty="0" smtClean="0">
                <a:latin typeface="Arial" panose="020B0604020202020204" pitchFamily="34" charset="0"/>
                <a:ea typeface="Calibri" panose="020F0502020204030204" pitchFamily="34" charset="0"/>
              </a:rPr>
              <a:t>Wedzicha et al., Lancet, 2007, 370(9589):786-96; </a:t>
            </a:r>
            <a:r>
              <a:rPr lang="de-DE" sz="1000" baseline="30000" dirty="0" smtClean="0">
                <a:latin typeface="Arial" panose="020B0604020202020204" pitchFamily="34" charset="0"/>
              </a:rPr>
              <a:t>2</a:t>
            </a:r>
            <a:r>
              <a:rPr lang="de-DE" sz="1000" dirty="0" smtClean="0">
                <a:latin typeface="Arial" panose="020B0604020202020204" pitchFamily="34" charset="0"/>
              </a:rPr>
              <a:t>Seemungal et al., AJRCCM, 1998, 157:1418-22; Anthonisen et al, Ann Intern Med, 1987, 106(2):196-204</a:t>
            </a:r>
            <a:endParaRPr lang="de-DE" sz="1000" dirty="0"/>
          </a:p>
        </p:txBody>
      </p:sp>
    </p:spTree>
    <p:extLst>
      <p:ext uri="{BB962C8B-B14F-4D97-AF65-F5344CB8AC3E}">
        <p14:creationId xmlns:p14="http://schemas.microsoft.com/office/powerpoint/2010/main" val="315706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de-DE" b="0" i="0" dirty="0" smtClean="0">
                <a:solidFill>
                  <a:srgbClr val="0460A9"/>
                </a:solidFill>
              </a:rPr>
              <a:t>Exazerbationen</a:t>
            </a:r>
            <a:r>
              <a:rPr lang="en" sz="3100" dirty="0" smtClean="0"/>
              <a:t/>
            </a:r>
            <a:br>
              <a:rPr lang="en" sz="3100" dirty="0" smtClean="0"/>
            </a:br>
            <a:r>
              <a:rPr lang="de-DE" sz="2200" b="1" i="0" dirty="0" smtClean="0">
                <a:solidFill>
                  <a:srgbClr val="000000"/>
                </a:solidFill>
              </a:rPr>
              <a:t>Definition</a:t>
            </a:r>
            <a:endParaRPr lang="en" sz="2200" dirty="0" smtClean="0"/>
          </a:p>
        </p:txBody>
      </p:sp>
      <p:sp>
        <p:nvSpPr>
          <p:cNvPr id="9" name="Content Placeholder 8"/>
          <p:cNvSpPr>
            <a:spLocks noGrp="1"/>
          </p:cNvSpPr>
          <p:nvPr>
            <p:ph idx="1"/>
          </p:nvPr>
        </p:nvSpPr>
        <p:spPr>
          <a:xfrm>
            <a:off x="467543" y="2180481"/>
            <a:ext cx="8352929" cy="4176464"/>
          </a:xfrm>
        </p:spPr>
        <p:txBody>
          <a:bodyPr>
            <a:noAutofit/>
          </a:bodyPr>
          <a:lstStyle/>
          <a:p>
            <a:pPr marL="0" lvl="0" indent="0">
              <a:spcBef>
                <a:spcPts val="500"/>
              </a:spcBef>
              <a:spcAft>
                <a:spcPts val="600"/>
              </a:spcAft>
              <a:buClr>
                <a:srgbClr val="0460A9">
                  <a:lumMod val="75000"/>
                </a:srgbClr>
              </a:buClr>
              <a:buNone/>
            </a:pPr>
            <a:r>
              <a:rPr lang="de-DE" sz="1500" b="1" i="0" dirty="0" smtClean="0">
                <a:solidFill>
                  <a:srgbClr val="000000"/>
                </a:solidFill>
              </a:rPr>
              <a:t>Einstufung der COPD-Exazerbationen in:</a:t>
            </a:r>
          </a:p>
          <a:p>
            <a:pPr marL="342900" lvl="0" indent="-342900">
              <a:spcBef>
                <a:spcPts val="500"/>
              </a:spcBef>
              <a:spcAft>
                <a:spcPts val="600"/>
              </a:spcAft>
              <a:buClr>
                <a:srgbClr val="0460A9">
                  <a:lumMod val="75000"/>
                </a:srgbClr>
              </a:buClr>
              <a:buFont typeface="Wingdings" panose="05000000000000000000" pitchFamily="2" charset="2"/>
              <a:buChar char="§"/>
              <a:tabLst>
                <a:tab pos="1343025" algn="l"/>
                <a:tab pos="3998913" algn="r"/>
                <a:tab pos="8229600" algn="r"/>
              </a:tabLst>
            </a:pPr>
            <a:r>
              <a:rPr lang="de-DE" sz="1500" b="1" i="0" dirty="0" smtClean="0">
                <a:solidFill>
                  <a:srgbClr val="00B0F0"/>
                </a:solidFill>
              </a:rPr>
              <a:t>Mild: 	</a:t>
            </a:r>
            <a:r>
              <a:rPr lang="de-DE" sz="1500" b="0" i="0" dirty="0" smtClean="0">
                <a:solidFill>
                  <a:srgbClr val="000000"/>
                </a:solidFill>
              </a:rPr>
              <a:t>Behandlung nur mit kurzwirksamen Bronchodilatatoren (SABDs).</a:t>
            </a:r>
          </a:p>
          <a:p>
            <a:pPr marL="342900" lvl="0" indent="-342900">
              <a:spcBef>
                <a:spcPts val="500"/>
              </a:spcBef>
              <a:spcAft>
                <a:spcPts val="600"/>
              </a:spcAft>
              <a:buClr>
                <a:srgbClr val="0460A9">
                  <a:lumMod val="75000"/>
                </a:srgbClr>
              </a:buClr>
              <a:buFont typeface="Wingdings" panose="05000000000000000000" pitchFamily="2" charset="2"/>
              <a:buChar char="§"/>
              <a:tabLst>
                <a:tab pos="1343025" algn="l"/>
                <a:tab pos="3998913" algn="r"/>
                <a:tab pos="8229600" algn="r"/>
              </a:tabLst>
            </a:pPr>
            <a:r>
              <a:rPr lang="de-DE" sz="1500" b="1" i="0" dirty="0" smtClean="0">
                <a:solidFill>
                  <a:srgbClr val="00B0F0"/>
                </a:solidFill>
              </a:rPr>
              <a:t>Moderat: 	</a:t>
            </a:r>
            <a:r>
              <a:rPr lang="de-DE" sz="1500" b="0" i="0" dirty="0" smtClean="0">
                <a:solidFill>
                  <a:srgbClr val="000000"/>
                </a:solidFill>
              </a:rPr>
              <a:t>Behandlung mit SABDs plus Antibiotika und/oder oralen Corticosteroiden.</a:t>
            </a:r>
          </a:p>
          <a:p>
            <a:pPr marL="342900" lvl="0" indent="-342900">
              <a:spcBef>
                <a:spcPts val="500"/>
              </a:spcBef>
              <a:spcAft>
                <a:spcPts val="1800"/>
              </a:spcAft>
              <a:buClr>
                <a:srgbClr val="0460A9">
                  <a:lumMod val="75000"/>
                </a:srgbClr>
              </a:buClr>
              <a:buFont typeface="Wingdings" panose="05000000000000000000" pitchFamily="2" charset="2"/>
              <a:buChar char="§"/>
              <a:tabLst>
                <a:tab pos="1343025" algn="l"/>
                <a:tab pos="3998913" algn="r"/>
                <a:tab pos="8229600" algn="r"/>
              </a:tabLst>
            </a:pPr>
            <a:r>
              <a:rPr lang="de-DE" sz="1500" b="1" i="0" dirty="0" smtClean="0">
                <a:solidFill>
                  <a:srgbClr val="00B0F0"/>
                </a:solidFill>
              </a:rPr>
              <a:t>Schwer: 	</a:t>
            </a:r>
            <a:r>
              <a:rPr lang="de-DE" sz="1500" b="0" i="0" dirty="0" smtClean="0">
                <a:solidFill>
                  <a:srgbClr val="000000"/>
                </a:solidFill>
              </a:rPr>
              <a:t>Hospitalisierung oder Besuch in der Notaufnahme.</a:t>
            </a:r>
            <a:br>
              <a:rPr lang="de-DE" sz="1500" b="0" i="0" dirty="0" smtClean="0">
                <a:solidFill>
                  <a:srgbClr val="000000"/>
                </a:solidFill>
              </a:rPr>
            </a:br>
            <a:r>
              <a:rPr lang="de-DE" sz="1500" b="0" i="0" dirty="0" smtClean="0">
                <a:solidFill>
                  <a:srgbClr val="000000"/>
                </a:solidFill>
              </a:rPr>
              <a:t>	Schwere Exazerbationen können auch mit akutem Atemversagen einhergehen.</a:t>
            </a:r>
          </a:p>
          <a:p>
            <a:pPr marL="0" lvl="0" indent="0">
              <a:spcBef>
                <a:spcPts val="500"/>
              </a:spcBef>
              <a:spcAft>
                <a:spcPts val="600"/>
              </a:spcAft>
              <a:buClr>
                <a:srgbClr val="0460A9">
                  <a:lumMod val="75000"/>
                </a:srgbClr>
              </a:buClr>
              <a:buNone/>
            </a:pPr>
            <a:r>
              <a:rPr lang="de-DE" sz="1500" b="1" i="0" dirty="0" smtClean="0">
                <a:solidFill>
                  <a:srgbClr val="000000"/>
                </a:solidFill>
              </a:rPr>
              <a:t>Hinweis: </a:t>
            </a:r>
          </a:p>
          <a:p>
            <a:pPr marL="285750" lvl="0" indent="-285750">
              <a:spcBef>
                <a:spcPts val="500"/>
              </a:spcBef>
              <a:spcAft>
                <a:spcPts val="600"/>
              </a:spcAft>
              <a:buClr>
                <a:srgbClr val="0460A9">
                  <a:lumMod val="75000"/>
                </a:srgbClr>
              </a:buClr>
              <a:buFont typeface="Wingdings" panose="05000000000000000000" pitchFamily="2" charset="2"/>
              <a:buChar char="§"/>
            </a:pPr>
            <a:r>
              <a:rPr lang="de-DE" sz="1500" b="0" i="0" dirty="0" smtClean="0">
                <a:solidFill>
                  <a:srgbClr val="000000"/>
                </a:solidFill>
              </a:rPr>
              <a:t>Inzwischen ist bekannt, dass viele Exazerbationen beim Arzt nicht gemeldet werden und dass diese Ereignisse, auch wenn sie oft von kürzerer Dauer sind, ebenfalls signifikante Auswirkungen auf den Gesundheitsstatus haben können</a:t>
            </a:r>
            <a:r>
              <a:rPr lang="de-DE" sz="1500" b="0" i="0" baseline="30000" dirty="0" smtClean="0">
                <a:solidFill>
                  <a:srgbClr val="000000"/>
                </a:solidFill>
              </a:rPr>
              <a:t>3,4</a:t>
            </a:r>
            <a:r>
              <a:rPr lang="de-DE" sz="1500" b="0" i="0" dirty="0" smtClean="0">
                <a:solidFill>
                  <a:srgbClr val="000000"/>
                </a:solidFill>
              </a:rPr>
              <a:t>.</a:t>
            </a:r>
            <a:endParaRPr lang="de-DE" sz="1500" b="0" i="0" baseline="30000" dirty="0" smtClean="0">
              <a:solidFill>
                <a:srgbClr val="000000"/>
              </a:solidFill>
            </a:endParaRPr>
          </a:p>
          <a:p>
            <a:pPr marL="285750" lvl="0" indent="-285750">
              <a:spcBef>
                <a:spcPts val="500"/>
              </a:spcBef>
              <a:spcAft>
                <a:spcPts val="600"/>
              </a:spcAft>
              <a:buClr>
                <a:srgbClr val="0460A9">
                  <a:lumMod val="75000"/>
                </a:srgbClr>
              </a:buClr>
            </a:pPr>
            <a:r>
              <a:rPr lang="de-DE" sz="1500" b="0" i="0" dirty="0" smtClean="0">
                <a:solidFill>
                  <a:srgbClr val="000000"/>
                </a:solidFill>
              </a:rPr>
              <a:t>Daher müssen COPD-Patienten über die Bedeutung, Exazerbations-Symptome zu </a:t>
            </a:r>
            <a:r>
              <a:rPr lang="de-DE" sz="1500" dirty="0" smtClean="0">
                <a:solidFill>
                  <a:srgbClr val="000000"/>
                </a:solidFill>
              </a:rPr>
              <a:t>verstehen, </a:t>
            </a:r>
            <a:r>
              <a:rPr lang="de-DE" sz="1500" dirty="0">
                <a:solidFill>
                  <a:srgbClr val="000000"/>
                </a:solidFill>
              </a:rPr>
              <a:t>aufgeklärt werden und </a:t>
            </a:r>
            <a:r>
              <a:rPr lang="de-DE" sz="1500" b="0" i="0" dirty="0" smtClean="0">
                <a:solidFill>
                  <a:srgbClr val="000000"/>
                </a:solidFill>
              </a:rPr>
              <a:t>darüber, wann medizinische Hilfe in Anspruch genommen werden muss.</a:t>
            </a: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36</a:t>
            </a:fld>
            <a:endParaRPr lang="de-DE" sz="900" dirty="0"/>
          </a:p>
        </p:txBody>
      </p:sp>
      <p:sp>
        <p:nvSpPr>
          <p:cNvPr id="8" name="Rectangle 7"/>
          <p:cNvSpPr/>
          <p:nvPr/>
        </p:nvSpPr>
        <p:spPr>
          <a:xfrm>
            <a:off x="3851920" y="6202769"/>
            <a:ext cx="5153263" cy="553998"/>
          </a:xfrm>
          <a:prstGeom prst="rect">
            <a:avLst/>
          </a:prstGeom>
        </p:spPr>
        <p:txBody>
          <a:bodyPr wrap="square">
            <a:spAutoFit/>
          </a:bodyPr>
          <a:lstStyle/>
          <a:p>
            <a:pPr algn="r"/>
            <a:r>
              <a:rPr lang="de-DE" sz="1000" spc="-10" dirty="0" smtClean="0">
                <a:latin typeface="Arial" panose="020B0604020202020204" pitchFamily="34" charset="0"/>
                <a:ea typeface="Calibri" panose="020F0502020204030204" pitchFamily="34" charset="0"/>
              </a:rPr>
              <a:t>www.goldcopd.org (letzter Zugriff  23.1.17); </a:t>
            </a:r>
            <a:r>
              <a:rPr lang="de-DE" sz="1000" spc="-10" baseline="30000" dirty="0" smtClean="0">
                <a:latin typeface="Arial" panose="020B0604020202020204" pitchFamily="34" charset="0"/>
                <a:ea typeface="Calibri" panose="020F0502020204030204" pitchFamily="34" charset="0"/>
              </a:rPr>
              <a:t>1</a:t>
            </a:r>
            <a:r>
              <a:rPr lang="de-DE" sz="1000" spc="-10" dirty="0" smtClean="0">
                <a:latin typeface="Arial" panose="020B0604020202020204" pitchFamily="34" charset="0"/>
                <a:ea typeface="Calibri" panose="020F0502020204030204" pitchFamily="34" charset="0"/>
              </a:rPr>
              <a:t>Wedzicha et al., Lancet, 2007, 370(9589):786-96; </a:t>
            </a:r>
            <a:r>
              <a:rPr lang="de-DE" sz="1000" spc="-10" baseline="30000" dirty="0" smtClean="0">
                <a:latin typeface="Arial" panose="020B0604020202020204" pitchFamily="34" charset="0"/>
              </a:rPr>
              <a:t>2</a:t>
            </a:r>
            <a:r>
              <a:rPr lang="de-DE" sz="1000" spc="-10" dirty="0" smtClean="0">
                <a:latin typeface="Arial" panose="020B0604020202020204" pitchFamily="34" charset="0"/>
              </a:rPr>
              <a:t>Seemungal et al., AJRCCM, 1998, 157(5):1418-22; </a:t>
            </a:r>
            <a:r>
              <a:rPr lang="de-DE" sz="1000" spc="-10" baseline="30000" dirty="0" smtClean="0">
                <a:latin typeface="Arial" panose="020B0604020202020204" pitchFamily="34" charset="0"/>
              </a:rPr>
              <a:t>3</a:t>
            </a:r>
            <a:r>
              <a:rPr lang="de-DE" sz="1000" spc="-10" dirty="0">
                <a:latin typeface="Arial" panose="020B0604020202020204" pitchFamily="34" charset="0"/>
              </a:rPr>
              <a:t>Wilkinson et al.; AJRCCM, 2004, 169(12):1298-30304; </a:t>
            </a:r>
            <a:r>
              <a:rPr lang="de-DE" sz="1000" spc="-10" baseline="30000" dirty="0" smtClean="0">
                <a:latin typeface="Arial" panose="020B0604020202020204" pitchFamily="34" charset="0"/>
              </a:rPr>
              <a:t>4</a:t>
            </a:r>
            <a:r>
              <a:rPr lang="de-DE" sz="1000" spc="-10" dirty="0" smtClean="0">
                <a:latin typeface="Arial" panose="020B0604020202020204" pitchFamily="34" charset="0"/>
              </a:rPr>
              <a:t>Vijayasaratha et al, Chest, 2008, 133(1)34-41</a:t>
            </a:r>
            <a:endParaRPr lang="de-DE" sz="1000" spc="-10" dirty="0"/>
          </a:p>
        </p:txBody>
      </p:sp>
      <p:sp>
        <p:nvSpPr>
          <p:cNvPr id="11" name="Content Placeholder 2"/>
          <p:cNvSpPr txBox="1">
            <a:spLocks/>
          </p:cNvSpPr>
          <p:nvPr/>
        </p:nvSpPr>
        <p:spPr>
          <a:xfrm>
            <a:off x="467544" y="1392585"/>
            <a:ext cx="8352929" cy="576064"/>
          </a:xfrm>
          <a:prstGeom prst="rect">
            <a:avLst/>
          </a:prstGeom>
          <a:solidFill>
            <a:schemeClr val="accent1"/>
          </a:solidFill>
        </p:spPr>
        <p:txBody>
          <a:bodyPr lIns="144000" anchor="ctr" anchorCtr="0">
            <a:norm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500"/>
              </a:spcBef>
              <a:spcAft>
                <a:spcPts val="1200"/>
              </a:spcAft>
              <a:buClr>
                <a:srgbClr val="0460A9">
                  <a:lumMod val="75000"/>
                </a:srgbClr>
              </a:buClr>
              <a:buNone/>
            </a:pPr>
            <a:r>
              <a:rPr lang="de-DE" sz="1400" b="1" dirty="0" smtClean="0">
                <a:solidFill>
                  <a:schemeClr val="bg1"/>
                </a:solidFill>
              </a:rPr>
              <a:t>COPD-Exazerbationen </a:t>
            </a:r>
            <a:r>
              <a:rPr lang="de-DE" sz="1400" b="1" dirty="0">
                <a:solidFill>
                  <a:schemeClr val="bg1"/>
                </a:solidFill>
              </a:rPr>
              <a:t>sind definiert als eine akute Verschlechterung </a:t>
            </a:r>
            <a:r>
              <a:rPr lang="de-DE" sz="1400" b="1" dirty="0" smtClean="0">
                <a:solidFill>
                  <a:schemeClr val="bg1"/>
                </a:solidFill>
              </a:rPr>
              <a:t>respiratorischer </a:t>
            </a:r>
            <a:r>
              <a:rPr lang="de-DE" sz="1400" b="1" dirty="0">
                <a:solidFill>
                  <a:schemeClr val="bg1"/>
                </a:solidFill>
              </a:rPr>
              <a:t>Symptome, die eine zusätzliche Behandlung erforderlich machen</a:t>
            </a:r>
            <a:r>
              <a:rPr lang="de-DE" sz="1400" b="1" baseline="30000" dirty="0">
                <a:solidFill>
                  <a:schemeClr val="bg1"/>
                </a:solidFill>
              </a:rPr>
              <a:t>1,2</a:t>
            </a:r>
            <a:r>
              <a:rPr lang="de-DE" sz="1400" b="1" dirty="0">
                <a:solidFill>
                  <a:schemeClr val="bg1"/>
                </a:solidFill>
              </a:rPr>
              <a:t>.</a:t>
            </a:r>
            <a:endParaRPr lang="de-DE" sz="1400" b="1" baseline="30000" dirty="0">
              <a:solidFill>
                <a:schemeClr val="bg1"/>
              </a:solidFill>
            </a:endParaRPr>
          </a:p>
        </p:txBody>
      </p:sp>
      <p:sp>
        <p:nvSpPr>
          <p:cNvPr id="12" name="TextBox 11"/>
          <p:cNvSpPr txBox="1"/>
          <p:nvPr/>
        </p:nvSpPr>
        <p:spPr>
          <a:xfrm>
            <a:off x="294392" y="6552649"/>
            <a:ext cx="2518048" cy="215444"/>
          </a:xfrm>
          <a:prstGeom prst="rect">
            <a:avLst/>
          </a:prstGeom>
          <a:noFill/>
        </p:spPr>
        <p:txBody>
          <a:bodyPr wrap="square" rtlCol="0">
            <a:spAutoFit/>
          </a:bodyPr>
          <a:lstStyle/>
          <a:p>
            <a:r>
              <a:rPr lang="de-DE" sz="800" b="0" i="0" dirty="0" smtClean="0">
                <a:solidFill>
                  <a:srgbClr val="000000"/>
                </a:solidFill>
              </a:rPr>
              <a:t>COPD: chronisch obstruktive Lungenerkrankung</a:t>
            </a:r>
          </a:p>
        </p:txBody>
      </p:sp>
    </p:spTree>
    <p:extLst>
      <p:ext uri="{BB962C8B-B14F-4D97-AF65-F5344CB8AC3E}">
        <p14:creationId xmlns:p14="http://schemas.microsoft.com/office/powerpoint/2010/main" val="3875910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5897" y="6544516"/>
            <a:ext cx="3844055" cy="215444"/>
          </a:xfrm>
          <a:prstGeom prst="rect">
            <a:avLst/>
          </a:prstGeom>
          <a:noFill/>
        </p:spPr>
        <p:txBody>
          <a:bodyPr wrap="square" rtlCol="0">
            <a:spAutoFit/>
          </a:bodyPr>
          <a:lstStyle/>
          <a:p>
            <a:r>
              <a:rPr lang="de-DE" sz="800" b="0" i="0" dirty="0" smtClean="0">
                <a:solidFill>
                  <a:srgbClr val="000000"/>
                </a:solidFill>
              </a:rPr>
              <a:t>SABA: kurzwirksamer β</a:t>
            </a:r>
            <a:r>
              <a:rPr lang="de-DE" sz="800" b="0" i="0" baseline="-25000" dirty="0" smtClean="0">
                <a:solidFill>
                  <a:srgbClr val="000000"/>
                </a:solidFill>
              </a:rPr>
              <a:t>2</a:t>
            </a:r>
            <a:r>
              <a:rPr lang="de-DE" sz="800" b="0" i="0" dirty="0" smtClean="0">
                <a:solidFill>
                  <a:srgbClr val="000000"/>
                </a:solidFill>
              </a:rPr>
              <a:t>-Agonist, SAMA: kurzwirksames Anticholinergikum</a:t>
            </a:r>
          </a:p>
        </p:txBody>
      </p:sp>
      <p:sp>
        <p:nvSpPr>
          <p:cNvPr id="54"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37</a:t>
            </a:fld>
            <a:endParaRPr lang="de-DE" sz="900" dirty="0"/>
          </a:p>
        </p:txBody>
      </p:sp>
      <p:sp>
        <p:nvSpPr>
          <p:cNvPr id="4" name="Title 3"/>
          <p:cNvSpPr>
            <a:spLocks noGrp="1"/>
          </p:cNvSpPr>
          <p:nvPr>
            <p:ph type="title"/>
          </p:nvPr>
        </p:nvSpPr>
        <p:spPr/>
        <p:txBody>
          <a:bodyPr>
            <a:normAutofit/>
          </a:bodyPr>
          <a:lstStyle/>
          <a:p>
            <a:r>
              <a:rPr lang="de-DE" dirty="0" smtClean="0">
                <a:solidFill>
                  <a:srgbClr val="0460A9"/>
                </a:solidFill>
              </a:rPr>
              <a:t>Exazerbationen</a:t>
            </a:r>
            <a:r>
              <a:rPr lang="en" sz="4000" dirty="0" smtClean="0"/>
              <a:t/>
            </a:r>
            <a:br>
              <a:rPr lang="en" sz="4000" dirty="0" smtClean="0"/>
            </a:br>
            <a:r>
              <a:rPr lang="de-DE" sz="2200" b="1" dirty="0" smtClean="0">
                <a:solidFill>
                  <a:srgbClr val="000000"/>
                </a:solidFill>
              </a:rPr>
              <a:t>Kernpunkte für das Management</a:t>
            </a:r>
            <a:endParaRPr lang="de-DE" sz="2200" dirty="0"/>
          </a:p>
        </p:txBody>
      </p:sp>
      <p:sp>
        <p:nvSpPr>
          <p:cNvPr id="3" name="Content Placeholder 2"/>
          <p:cNvSpPr>
            <a:spLocks noGrp="1"/>
          </p:cNvSpPr>
          <p:nvPr>
            <p:ph idx="1"/>
          </p:nvPr>
        </p:nvSpPr>
        <p:spPr/>
        <p:txBody>
          <a:bodyPr>
            <a:noAutofit/>
          </a:bodyPr>
          <a:lstStyle/>
          <a:p>
            <a:pPr marL="265113" indent="-265113">
              <a:buFont typeface="Wingdings" panose="05000000000000000000" pitchFamily="2" charset="2"/>
              <a:buChar char="§"/>
              <a:tabLst>
                <a:tab pos="265113" algn="l"/>
                <a:tab pos="3998913" algn="r"/>
                <a:tab pos="8229600" algn="r"/>
              </a:tabLst>
            </a:pPr>
            <a:r>
              <a:rPr lang="de-DE" sz="1500" b="0" i="0" dirty="0" smtClean="0">
                <a:solidFill>
                  <a:srgbClr val="000000"/>
                </a:solidFill>
              </a:rPr>
              <a:t>SABAs sind mit oder ohne SAMAs als initial einzusetzende Bronchodilatatoren zur Behandlung einer akuten Exazerbation empfohlen </a:t>
            </a:r>
            <a:r>
              <a:rPr lang="de-DE" sz="1500" b="1" i="0" dirty="0" smtClean="0">
                <a:solidFill>
                  <a:srgbClr val="000000"/>
                </a:solidFill>
              </a:rPr>
              <a:t>(Evidenzgrad C)</a:t>
            </a:r>
            <a:r>
              <a:rPr lang="de-DE" sz="1500" i="0" dirty="0" smtClean="0">
                <a:solidFill>
                  <a:srgbClr val="000000"/>
                </a:solidFill>
              </a:rPr>
              <a:t>.</a:t>
            </a:r>
          </a:p>
          <a:p>
            <a:pPr marL="265113" indent="-265113">
              <a:buFont typeface="Wingdings" panose="05000000000000000000" pitchFamily="2" charset="2"/>
              <a:buChar char="§"/>
              <a:tabLst>
                <a:tab pos="265113" algn="l"/>
                <a:tab pos="3998913" algn="r"/>
                <a:tab pos="8229600" algn="r"/>
              </a:tabLst>
            </a:pPr>
            <a:r>
              <a:rPr lang="de-DE" sz="1500" b="0" i="0" dirty="0" smtClean="0">
                <a:solidFill>
                  <a:srgbClr val="000000"/>
                </a:solidFill>
              </a:rPr>
              <a:t>Systemische Corticosteroide können die Lungenfunktion (FEV</a:t>
            </a:r>
            <a:r>
              <a:rPr lang="de-DE" sz="1500" b="0" i="0" baseline="-25000" dirty="0" smtClean="0">
                <a:solidFill>
                  <a:srgbClr val="000000"/>
                </a:solidFill>
              </a:rPr>
              <a:t>1</a:t>
            </a:r>
            <a:r>
              <a:rPr lang="de-DE" sz="1500" b="0" i="0" dirty="0" smtClean="0">
                <a:solidFill>
                  <a:srgbClr val="000000"/>
                </a:solidFill>
              </a:rPr>
              <a:t>) und die Oxygenierung verbessern, </a:t>
            </a:r>
            <a:r>
              <a:rPr lang="de-DE" sz="1500" dirty="0" smtClean="0">
                <a:solidFill>
                  <a:srgbClr val="000000"/>
                </a:solidFill>
              </a:rPr>
              <a:t>und </a:t>
            </a:r>
            <a:r>
              <a:rPr lang="de-DE" sz="1500" b="0" i="0" dirty="0" smtClean="0">
                <a:solidFill>
                  <a:srgbClr val="000000"/>
                </a:solidFill>
              </a:rPr>
              <a:t>die Genesungszeit sowie die Dauer stationärer Aufenthalte verkürzen. </a:t>
            </a:r>
            <a:br>
              <a:rPr lang="de-DE" sz="1500" b="0" i="0" dirty="0" smtClean="0">
                <a:solidFill>
                  <a:srgbClr val="000000"/>
                </a:solidFill>
              </a:rPr>
            </a:br>
            <a:r>
              <a:rPr lang="de-DE" sz="100" b="0" i="0" dirty="0" smtClean="0">
                <a:solidFill>
                  <a:srgbClr val="000000"/>
                </a:solidFill>
              </a:rPr>
              <a:t/>
            </a:r>
            <a:br>
              <a:rPr lang="de-DE" sz="100" b="0" i="0" dirty="0" smtClean="0">
                <a:solidFill>
                  <a:srgbClr val="000000"/>
                </a:solidFill>
              </a:rPr>
            </a:br>
            <a:r>
              <a:rPr lang="de-DE" sz="1500" b="0" i="1" dirty="0" smtClean="0">
                <a:solidFill>
                  <a:srgbClr val="000000"/>
                </a:solidFill>
              </a:rPr>
              <a:t>Dauer der Behandlung</a:t>
            </a:r>
            <a:r>
              <a:rPr lang="de-DE" sz="1500" b="0" i="0" dirty="0" smtClean="0">
                <a:solidFill>
                  <a:srgbClr val="000000"/>
                </a:solidFill>
              </a:rPr>
              <a:t>: nicht länger als 5-7 Tage </a:t>
            </a:r>
            <a:r>
              <a:rPr lang="de-DE" sz="1500" b="1" i="0" dirty="0" smtClean="0">
                <a:solidFill>
                  <a:srgbClr val="000000"/>
                </a:solidFill>
              </a:rPr>
              <a:t>(Evidenzgrad A)</a:t>
            </a:r>
            <a:r>
              <a:rPr lang="de-DE" sz="1500" i="0" dirty="0" smtClean="0">
                <a:solidFill>
                  <a:srgbClr val="000000"/>
                </a:solidFill>
              </a:rPr>
              <a:t>.</a:t>
            </a:r>
            <a:endParaRPr lang="de-DE" sz="1500" b="1" i="0" dirty="0" smtClean="0">
              <a:solidFill>
                <a:srgbClr val="000000"/>
              </a:solidFill>
            </a:endParaRPr>
          </a:p>
          <a:p>
            <a:pPr marL="265113" indent="-265113">
              <a:tabLst>
                <a:tab pos="265113" algn="l"/>
                <a:tab pos="3998913" algn="r"/>
                <a:tab pos="8229600" algn="r"/>
              </a:tabLst>
            </a:pPr>
            <a:r>
              <a:rPr lang="de-DE" sz="1500" b="0" i="0" dirty="0" smtClean="0">
                <a:solidFill>
                  <a:srgbClr val="000000"/>
                </a:solidFill>
              </a:rPr>
              <a:t>Antibiotika, wenn indiziert, können die </a:t>
            </a:r>
            <a:r>
              <a:rPr lang="de-DE" sz="1500" dirty="0" smtClean="0">
                <a:solidFill>
                  <a:srgbClr val="000000"/>
                </a:solidFill>
              </a:rPr>
              <a:t>Genesungszeit verkürzen, </a:t>
            </a:r>
            <a:r>
              <a:rPr lang="de-DE" sz="1500" dirty="0">
                <a:solidFill>
                  <a:srgbClr val="000000"/>
                </a:solidFill>
              </a:rPr>
              <a:t>das Risiko eines Rückfalls </a:t>
            </a:r>
            <a:r>
              <a:rPr lang="de-DE" sz="1500" dirty="0" smtClean="0">
                <a:solidFill>
                  <a:srgbClr val="000000"/>
                </a:solidFill>
              </a:rPr>
              <a:t>und eines Therapieversagens reduzieren sowie </a:t>
            </a:r>
            <a:r>
              <a:rPr lang="de-DE" sz="1500" b="0" i="0" dirty="0" smtClean="0">
                <a:solidFill>
                  <a:srgbClr val="000000"/>
                </a:solidFill>
              </a:rPr>
              <a:t>die Dauer</a:t>
            </a:r>
            <a:r>
              <a:rPr lang="de-DE" sz="1500" dirty="0" smtClean="0">
                <a:solidFill>
                  <a:srgbClr val="000000"/>
                </a:solidFill>
              </a:rPr>
              <a:t> stationärer A</a:t>
            </a:r>
            <a:r>
              <a:rPr lang="de-DE" sz="1500" b="0" i="0" dirty="0" smtClean="0">
                <a:solidFill>
                  <a:srgbClr val="000000"/>
                </a:solidFill>
              </a:rPr>
              <a:t>ufenthalte verkürzen. </a:t>
            </a:r>
            <a:r>
              <a:rPr lang="de-DE" sz="1500" dirty="0">
                <a:solidFill>
                  <a:srgbClr val="000000"/>
                </a:solidFill>
              </a:rPr>
              <a:t/>
            </a:r>
            <a:br>
              <a:rPr lang="de-DE" sz="1500" dirty="0">
                <a:solidFill>
                  <a:srgbClr val="000000"/>
                </a:solidFill>
              </a:rPr>
            </a:br>
            <a:r>
              <a:rPr lang="de-DE" sz="100" dirty="0">
                <a:solidFill>
                  <a:srgbClr val="000000"/>
                </a:solidFill>
              </a:rPr>
              <a:t/>
            </a:r>
            <a:br>
              <a:rPr lang="de-DE" sz="100" dirty="0">
                <a:solidFill>
                  <a:srgbClr val="000000"/>
                </a:solidFill>
              </a:rPr>
            </a:br>
            <a:r>
              <a:rPr lang="de-DE" sz="1500" b="0" i="1" dirty="0" smtClean="0">
                <a:solidFill>
                  <a:srgbClr val="000000"/>
                </a:solidFill>
              </a:rPr>
              <a:t>Dauer der Behandlung</a:t>
            </a:r>
            <a:r>
              <a:rPr lang="de-DE" sz="1500" b="0" i="0" dirty="0" smtClean="0">
                <a:solidFill>
                  <a:srgbClr val="000000"/>
                </a:solidFill>
              </a:rPr>
              <a:t>: 5-7 Tage </a:t>
            </a:r>
            <a:r>
              <a:rPr lang="de-DE" sz="1500" b="1" i="0" dirty="0" smtClean="0">
                <a:solidFill>
                  <a:srgbClr val="000000"/>
                </a:solidFill>
              </a:rPr>
              <a:t>(Evidenzgrad B)</a:t>
            </a:r>
            <a:r>
              <a:rPr lang="de-DE" sz="1500" i="0" dirty="0" smtClean="0">
                <a:solidFill>
                  <a:srgbClr val="000000"/>
                </a:solidFill>
              </a:rPr>
              <a:t>.</a:t>
            </a:r>
            <a:endParaRPr lang="de-DE" sz="1500" b="1" i="0" dirty="0" smtClean="0">
              <a:solidFill>
                <a:srgbClr val="000000"/>
              </a:solidFill>
            </a:endParaRPr>
          </a:p>
          <a:p>
            <a:pPr marL="265113" indent="-265113">
              <a:buFont typeface="Wingdings" panose="05000000000000000000" pitchFamily="2" charset="2"/>
              <a:buChar char="§"/>
              <a:tabLst>
                <a:tab pos="265113" algn="l"/>
                <a:tab pos="3998913" algn="r"/>
                <a:tab pos="8229600" algn="r"/>
              </a:tabLst>
            </a:pPr>
            <a:r>
              <a:rPr lang="de-DE" sz="1500" b="0" i="0" dirty="0" smtClean="0">
                <a:solidFill>
                  <a:srgbClr val="000000"/>
                </a:solidFill>
              </a:rPr>
              <a:t>Methylxanthine werden aufgrund erhöhter Nebenwirkungs-Profile nicht empfohlen </a:t>
            </a:r>
            <a:r>
              <a:rPr lang="de-DE" sz="1500" b="1" i="0" dirty="0" smtClean="0">
                <a:solidFill>
                  <a:srgbClr val="000000"/>
                </a:solidFill>
              </a:rPr>
              <a:t>(Evidenzgrad B)</a:t>
            </a:r>
            <a:r>
              <a:rPr lang="de-DE" sz="1500" i="0" dirty="0" smtClean="0">
                <a:solidFill>
                  <a:srgbClr val="000000"/>
                </a:solidFill>
              </a:rPr>
              <a:t>.</a:t>
            </a:r>
          </a:p>
          <a:p>
            <a:pPr marL="265113" indent="-265113">
              <a:buFont typeface="Wingdings" panose="05000000000000000000" pitchFamily="2" charset="2"/>
              <a:buChar char="§"/>
              <a:tabLst>
                <a:tab pos="265113" algn="l"/>
                <a:tab pos="3998913" algn="r"/>
                <a:tab pos="8229600" algn="r"/>
              </a:tabLst>
            </a:pPr>
            <a:r>
              <a:rPr lang="de-DE" sz="1500" b="0" i="0" dirty="0" smtClean="0">
                <a:solidFill>
                  <a:srgbClr val="000000"/>
                </a:solidFill>
              </a:rPr>
              <a:t>Nicht-invasive Beatmung (NIV) sollte die erste Beatmungsform bei COPD-Patienten mit akutem Atemversagen sein, wenn keine absolute Kontraindikation vorliegt. Sie verbessert </a:t>
            </a:r>
            <a:br>
              <a:rPr lang="de-DE" sz="1500" b="0" i="0" dirty="0" smtClean="0">
                <a:solidFill>
                  <a:srgbClr val="000000"/>
                </a:solidFill>
              </a:rPr>
            </a:br>
            <a:r>
              <a:rPr lang="de-DE" sz="1500" b="0" i="0" dirty="0" smtClean="0">
                <a:solidFill>
                  <a:srgbClr val="000000"/>
                </a:solidFill>
              </a:rPr>
              <a:t>den Gasaustausch, verringert die Atemarbeit und die Notwendigkeit einer Intubierung, verkürzt stationäre Aufenthalte und verbessert das Überleben </a:t>
            </a:r>
            <a:r>
              <a:rPr lang="de-DE" sz="1500" b="1" i="0" dirty="0" smtClean="0">
                <a:solidFill>
                  <a:srgbClr val="000000"/>
                </a:solidFill>
              </a:rPr>
              <a:t>(Evidenzgrad A)</a:t>
            </a:r>
            <a:r>
              <a:rPr lang="de-DE" sz="1500" i="0" dirty="0" smtClean="0">
                <a:solidFill>
                  <a:srgbClr val="000000"/>
                </a:solidFill>
              </a:rPr>
              <a:t>.</a:t>
            </a:r>
            <a:endParaRPr lang="de-DE" sz="1500" b="1" i="0" dirty="0" smtClean="0">
              <a:solidFill>
                <a:srgbClr val="000000"/>
              </a:solidFill>
            </a:endParaRPr>
          </a:p>
        </p:txBody>
      </p:sp>
      <p:sp>
        <p:nvSpPr>
          <p:cNvPr id="7" name="Rectangle 4"/>
          <p:cNvSpPr>
            <a:spLocks noChangeArrowheads="1"/>
          </p:cNvSpPr>
          <p:nvPr/>
        </p:nvSpPr>
        <p:spPr bwMode="auto">
          <a:xfrm>
            <a:off x="6349987" y="6535504"/>
            <a:ext cx="2676627"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890827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392" y="6545664"/>
            <a:ext cx="5254352" cy="215444"/>
          </a:xfrm>
          <a:prstGeom prst="rect">
            <a:avLst/>
          </a:prstGeom>
          <a:noFill/>
        </p:spPr>
        <p:txBody>
          <a:bodyPr wrap="square" rtlCol="0">
            <a:spAutoFit/>
          </a:bodyPr>
          <a:lstStyle/>
          <a:p>
            <a:r>
              <a:rPr lang="de-DE" sz="800" dirty="0" smtClean="0">
                <a:solidFill>
                  <a:srgbClr val="000000"/>
                </a:solidFill>
              </a:rPr>
              <a:t>ICS</a:t>
            </a:r>
            <a:r>
              <a:rPr lang="de-DE" sz="800" dirty="0">
                <a:solidFill>
                  <a:srgbClr val="000000"/>
                </a:solidFill>
              </a:rPr>
              <a:t>: inhalatives Corticosteroid, LABA: langwirksamer β</a:t>
            </a:r>
            <a:r>
              <a:rPr lang="de-DE" sz="800" baseline="-25000" dirty="0">
                <a:solidFill>
                  <a:srgbClr val="000000"/>
                </a:solidFill>
              </a:rPr>
              <a:t>2</a:t>
            </a:r>
            <a:r>
              <a:rPr lang="de-DE" sz="800" dirty="0">
                <a:solidFill>
                  <a:srgbClr val="000000"/>
                </a:solidFill>
              </a:rPr>
              <a:t>-Agonist, </a:t>
            </a:r>
            <a:r>
              <a:rPr lang="de-DE" sz="800" dirty="0" smtClean="0">
                <a:solidFill>
                  <a:srgbClr val="000000"/>
                </a:solidFill>
              </a:rPr>
              <a:t>LAMA</a:t>
            </a:r>
            <a:r>
              <a:rPr lang="de-DE" sz="800" dirty="0">
                <a:solidFill>
                  <a:srgbClr val="000000"/>
                </a:solidFill>
              </a:rPr>
              <a:t>: langwirksames </a:t>
            </a:r>
            <a:r>
              <a:rPr lang="de-DE" sz="800" dirty="0" smtClean="0">
                <a:solidFill>
                  <a:srgbClr val="000000"/>
                </a:solidFill>
              </a:rPr>
              <a:t>Anticholinergikum</a:t>
            </a:r>
            <a:endParaRPr lang="de-DE" sz="800" dirty="0">
              <a:solidFill>
                <a:srgbClr val="000000"/>
              </a:solidFill>
            </a:endParaRPr>
          </a:p>
        </p:txBody>
      </p:sp>
      <p:sp>
        <p:nvSpPr>
          <p:cNvPr id="7" name="Title 6"/>
          <p:cNvSpPr>
            <a:spLocks noGrp="1"/>
          </p:cNvSpPr>
          <p:nvPr>
            <p:ph type="title"/>
          </p:nvPr>
        </p:nvSpPr>
        <p:spPr/>
        <p:txBody>
          <a:bodyPr>
            <a:normAutofit fontScale="90000"/>
          </a:bodyPr>
          <a:lstStyle/>
          <a:p>
            <a:r>
              <a:rPr lang="de-DE" sz="2900" b="0" i="0" dirty="0" smtClean="0">
                <a:solidFill>
                  <a:srgbClr val="0460A9"/>
                </a:solidFill>
              </a:rPr>
              <a:t>Exazerbationen</a:t>
            </a:r>
            <a:r>
              <a:rPr lang="en" sz="3100" dirty="0" smtClean="0"/>
              <a:t/>
            </a:r>
            <a:br>
              <a:rPr lang="en" sz="3100" dirty="0" smtClean="0"/>
            </a:br>
            <a:r>
              <a:rPr lang="de-DE" sz="2200" b="1" i="0" dirty="0" smtClean="0">
                <a:solidFill>
                  <a:srgbClr val="000000"/>
                </a:solidFill>
              </a:rPr>
              <a:t>Interventionen, die die Exazerbationshäufigkeit verringern</a:t>
            </a:r>
            <a:endParaRPr lang="en" sz="4400" dirty="0" smtClean="0"/>
          </a:p>
        </p:txBody>
      </p:sp>
      <p:graphicFrame>
        <p:nvGraphicFramePr>
          <p:cNvPr id="11" name="Content Placeholder 4"/>
          <p:cNvGraphicFramePr>
            <a:graphicFrameLocks noGrp="1"/>
          </p:cNvGraphicFramePr>
          <p:nvPr>
            <p:ph idx="1"/>
            <p:extLst>
              <p:ext uri="{D42A27DB-BD31-4B8C-83A1-F6EECF244321}">
                <p14:modId xmlns:p14="http://schemas.microsoft.com/office/powerpoint/2010/main" val="4119165398"/>
              </p:ext>
            </p:extLst>
          </p:nvPr>
        </p:nvGraphicFramePr>
        <p:xfrm>
          <a:off x="468313" y="1341438"/>
          <a:ext cx="8208143" cy="4432652"/>
        </p:xfrm>
        <a:graphic>
          <a:graphicData uri="http://schemas.openxmlformats.org/drawingml/2006/table">
            <a:tbl>
              <a:tblPr firstRow="1" bandRow="1">
                <a:tableStyleId>{69012ECD-51FC-41F1-AA8D-1B2483CD663E}</a:tableStyleId>
              </a:tblPr>
              <a:tblGrid>
                <a:gridCol w="3701239"/>
                <a:gridCol w="4506904"/>
              </a:tblGrid>
              <a:tr h="514792">
                <a:tc>
                  <a:txBody>
                    <a:bodyPr/>
                    <a:lstStyle/>
                    <a:p>
                      <a:pPr>
                        <a:spcAft>
                          <a:spcPts val="300"/>
                        </a:spcAft>
                      </a:pPr>
                      <a:r>
                        <a:rPr lang="de-DE" sz="1400" b="1" i="0" dirty="0" smtClean="0">
                          <a:solidFill>
                            <a:srgbClr val="FFFFFF"/>
                          </a:solidFill>
                        </a:rPr>
                        <a:t>Interventionsklasse</a:t>
                      </a:r>
                    </a:p>
                  </a:txBody>
                  <a:tcPr anchor="ctr"/>
                </a:tc>
                <a:tc>
                  <a:txBody>
                    <a:bodyPr/>
                    <a:lstStyle/>
                    <a:p>
                      <a:pPr>
                        <a:spcAft>
                          <a:spcPts val="300"/>
                        </a:spcAft>
                      </a:pPr>
                      <a:r>
                        <a:rPr lang="de-DE" sz="1400" b="1" i="0" dirty="0" smtClean="0">
                          <a:solidFill>
                            <a:srgbClr val="FFFFFF"/>
                          </a:solidFill>
                        </a:rPr>
                        <a:t>Intervention</a:t>
                      </a:r>
                    </a:p>
                  </a:txBody>
                  <a:tcPr anchor="ctr"/>
                </a:tc>
              </a:tr>
              <a:tr h="370840">
                <a:tc>
                  <a:txBody>
                    <a:bodyPr/>
                    <a:lstStyle/>
                    <a:p>
                      <a:pPr>
                        <a:spcAft>
                          <a:spcPts val="300"/>
                        </a:spcAft>
                      </a:pPr>
                      <a:r>
                        <a:rPr lang="de-DE" sz="1400" b="0" i="0" dirty="0" smtClean="0">
                          <a:solidFill>
                            <a:srgbClr val="000000"/>
                          </a:solidFill>
                        </a:rPr>
                        <a:t>Bronchodilatatoren</a:t>
                      </a:r>
                    </a:p>
                  </a:txBody>
                  <a:tcPr marT="72000" marB="72000" anchor="ctr"/>
                </a:tc>
                <a:tc>
                  <a:txBody>
                    <a:bodyPr/>
                    <a:lstStyle/>
                    <a:p>
                      <a:pPr>
                        <a:spcAft>
                          <a:spcPts val="300"/>
                        </a:spcAft>
                      </a:pPr>
                      <a:r>
                        <a:rPr lang="de-DE" sz="1400" b="0" i="0" dirty="0" smtClean="0">
                          <a:solidFill>
                            <a:srgbClr val="000000"/>
                          </a:solidFill>
                        </a:rPr>
                        <a:t>LABAs</a:t>
                      </a:r>
                    </a:p>
                    <a:p>
                      <a:pPr>
                        <a:spcAft>
                          <a:spcPts val="300"/>
                        </a:spcAft>
                      </a:pPr>
                      <a:r>
                        <a:rPr lang="de-DE" sz="1400" b="0" i="0" dirty="0" smtClean="0">
                          <a:solidFill>
                            <a:srgbClr val="000000"/>
                          </a:solidFill>
                        </a:rPr>
                        <a:t>LAMAs</a:t>
                      </a:r>
                    </a:p>
                    <a:p>
                      <a:pPr>
                        <a:spcAft>
                          <a:spcPts val="300"/>
                        </a:spcAft>
                      </a:pPr>
                      <a:r>
                        <a:rPr lang="de-DE" sz="1400" b="0" i="0" dirty="0" smtClean="0">
                          <a:solidFill>
                            <a:srgbClr val="000000"/>
                          </a:solidFill>
                        </a:rPr>
                        <a:t>LAMA + LABA</a:t>
                      </a:r>
                    </a:p>
                  </a:txBody>
                  <a:tcPr marT="72000" marB="72000" anchor="ctr"/>
                </a:tc>
              </a:tr>
              <a:tr h="370840">
                <a:tc>
                  <a:txBody>
                    <a:bodyPr/>
                    <a:lstStyle/>
                    <a:p>
                      <a:pPr>
                        <a:spcAft>
                          <a:spcPts val="300"/>
                        </a:spcAft>
                      </a:pPr>
                      <a:r>
                        <a:rPr lang="de-DE" sz="1400" b="0" i="0" dirty="0" smtClean="0">
                          <a:solidFill>
                            <a:srgbClr val="000000"/>
                          </a:solidFill>
                        </a:rPr>
                        <a:t>Kortikosteroid-haltige Therapieschemata</a:t>
                      </a:r>
                    </a:p>
                  </a:txBody>
                  <a:tcPr marT="72000" marB="72000" anchor="ctr"/>
                </a:tc>
                <a:tc>
                  <a:txBody>
                    <a:bodyPr/>
                    <a:lstStyle/>
                    <a:p>
                      <a:pPr>
                        <a:spcAft>
                          <a:spcPts val="300"/>
                        </a:spcAft>
                      </a:pPr>
                      <a:r>
                        <a:rPr lang="de-DE" sz="1400" b="0" i="0" dirty="0" smtClean="0">
                          <a:solidFill>
                            <a:srgbClr val="000000"/>
                          </a:solidFill>
                        </a:rPr>
                        <a:t>LABA + ICS</a:t>
                      </a:r>
                    </a:p>
                    <a:p>
                      <a:pPr>
                        <a:spcAft>
                          <a:spcPts val="300"/>
                        </a:spcAft>
                      </a:pPr>
                      <a:r>
                        <a:rPr lang="de-DE" sz="1400" b="0" i="0" dirty="0" smtClean="0">
                          <a:solidFill>
                            <a:srgbClr val="000000"/>
                          </a:solidFill>
                        </a:rPr>
                        <a:t>LAMA + LABA + ICS</a:t>
                      </a:r>
                    </a:p>
                  </a:txBody>
                  <a:tcPr marT="72000" marB="72000" anchor="ctr"/>
                </a:tc>
              </a:tr>
              <a:tr h="370840">
                <a:tc>
                  <a:txBody>
                    <a:bodyPr/>
                    <a:lstStyle/>
                    <a:p>
                      <a:pPr>
                        <a:spcAft>
                          <a:spcPts val="300"/>
                        </a:spcAft>
                      </a:pPr>
                      <a:r>
                        <a:rPr lang="de-DE" sz="1400" b="0" i="0" dirty="0" smtClean="0">
                          <a:solidFill>
                            <a:srgbClr val="000000"/>
                          </a:solidFill>
                        </a:rPr>
                        <a:t>Entzündungshemmend (nicht-steroid)</a:t>
                      </a:r>
                    </a:p>
                  </a:txBody>
                  <a:tcPr marT="72000" marB="72000" anchor="ctr"/>
                </a:tc>
                <a:tc>
                  <a:txBody>
                    <a:bodyPr/>
                    <a:lstStyle/>
                    <a:p>
                      <a:pPr>
                        <a:spcAft>
                          <a:spcPts val="300"/>
                        </a:spcAft>
                      </a:pPr>
                      <a:r>
                        <a:rPr lang="de-DE" sz="1400" b="0" i="0" dirty="0" smtClean="0">
                          <a:solidFill>
                            <a:srgbClr val="000000"/>
                          </a:solidFill>
                        </a:rPr>
                        <a:t>Roflumilast</a:t>
                      </a:r>
                    </a:p>
                  </a:txBody>
                  <a:tcPr marT="72000" marB="72000" anchor="ctr"/>
                </a:tc>
              </a:tr>
              <a:tr h="370840">
                <a:tc>
                  <a:txBody>
                    <a:bodyPr/>
                    <a:lstStyle/>
                    <a:p>
                      <a:pPr>
                        <a:spcAft>
                          <a:spcPts val="300"/>
                        </a:spcAft>
                      </a:pPr>
                      <a:r>
                        <a:rPr lang="de-DE" sz="1400" b="0" i="0" dirty="0" smtClean="0">
                          <a:solidFill>
                            <a:srgbClr val="000000"/>
                          </a:solidFill>
                        </a:rPr>
                        <a:t>Infektionshemmende Medikamente</a:t>
                      </a:r>
                    </a:p>
                  </a:txBody>
                  <a:tcPr marT="72000" marB="72000" anchor="ctr"/>
                </a:tc>
                <a:tc>
                  <a:txBody>
                    <a:bodyPr/>
                    <a:lstStyle/>
                    <a:p>
                      <a:pPr>
                        <a:spcAft>
                          <a:spcPts val="300"/>
                        </a:spcAft>
                      </a:pPr>
                      <a:r>
                        <a:rPr lang="de-DE" sz="1400" b="0" i="0" dirty="0" smtClean="0">
                          <a:solidFill>
                            <a:srgbClr val="000000"/>
                          </a:solidFill>
                        </a:rPr>
                        <a:t>Impfstoffe</a:t>
                      </a:r>
                    </a:p>
                    <a:p>
                      <a:pPr>
                        <a:spcAft>
                          <a:spcPts val="300"/>
                        </a:spcAft>
                      </a:pPr>
                      <a:r>
                        <a:rPr lang="de-DE" sz="1400" b="0" i="0" dirty="0" smtClean="0">
                          <a:solidFill>
                            <a:srgbClr val="000000"/>
                          </a:solidFill>
                        </a:rPr>
                        <a:t>Langzeit-Makrolide</a:t>
                      </a:r>
                    </a:p>
                  </a:txBody>
                  <a:tcPr marT="72000" marB="72000" anchor="ctr"/>
                </a:tc>
              </a:tr>
              <a:tr h="370840">
                <a:tc>
                  <a:txBody>
                    <a:bodyPr/>
                    <a:lstStyle/>
                    <a:p>
                      <a:pPr>
                        <a:spcAft>
                          <a:spcPts val="300"/>
                        </a:spcAft>
                      </a:pPr>
                      <a:r>
                        <a:rPr lang="de-DE" sz="1400" b="0" i="0" dirty="0" smtClean="0">
                          <a:solidFill>
                            <a:srgbClr val="000000"/>
                          </a:solidFill>
                        </a:rPr>
                        <a:t>Schleimhautregulatoren</a:t>
                      </a:r>
                    </a:p>
                  </a:txBody>
                  <a:tcPr marT="72000" marB="72000" anchor="ctr"/>
                </a:tc>
                <a:tc>
                  <a:txBody>
                    <a:bodyPr/>
                    <a:lstStyle/>
                    <a:p>
                      <a:pPr>
                        <a:spcAft>
                          <a:spcPts val="300"/>
                        </a:spcAft>
                      </a:pPr>
                      <a:r>
                        <a:rPr lang="de-DE" sz="1400" b="0" i="0" dirty="0" smtClean="0">
                          <a:solidFill>
                            <a:srgbClr val="000000"/>
                          </a:solidFill>
                        </a:rPr>
                        <a:t>N-Acetylcystein</a:t>
                      </a:r>
                    </a:p>
                    <a:p>
                      <a:pPr>
                        <a:spcAft>
                          <a:spcPts val="300"/>
                        </a:spcAft>
                      </a:pPr>
                      <a:r>
                        <a:rPr lang="de-DE" sz="1400" b="0" i="0" dirty="0" smtClean="0">
                          <a:solidFill>
                            <a:srgbClr val="000000"/>
                          </a:solidFill>
                        </a:rPr>
                        <a:t>Carbocystein</a:t>
                      </a:r>
                    </a:p>
                  </a:txBody>
                  <a:tcPr marT="72000" marB="72000" anchor="ctr"/>
                </a:tc>
              </a:tr>
              <a:tr h="370840">
                <a:tc>
                  <a:txBody>
                    <a:bodyPr/>
                    <a:lstStyle/>
                    <a:p>
                      <a:pPr>
                        <a:spcAft>
                          <a:spcPts val="300"/>
                        </a:spcAft>
                      </a:pPr>
                      <a:r>
                        <a:rPr lang="de-DE" sz="1400" b="0" i="0" dirty="0" smtClean="0">
                          <a:solidFill>
                            <a:srgbClr val="000000"/>
                          </a:solidFill>
                        </a:rPr>
                        <a:t>Verschiedene andere</a:t>
                      </a:r>
                    </a:p>
                  </a:txBody>
                  <a:tcPr marT="72000" marB="72000" anchor="ctr"/>
                </a:tc>
                <a:tc>
                  <a:txBody>
                    <a:bodyPr/>
                    <a:lstStyle/>
                    <a:p>
                      <a:pPr>
                        <a:spcAft>
                          <a:spcPts val="300"/>
                        </a:spcAft>
                      </a:pPr>
                      <a:r>
                        <a:rPr lang="de-DE" sz="1400" b="0" i="0" dirty="0" smtClean="0">
                          <a:solidFill>
                            <a:srgbClr val="000000"/>
                          </a:solidFill>
                        </a:rPr>
                        <a:t>Rauchentwöhnung</a:t>
                      </a:r>
                    </a:p>
                    <a:p>
                      <a:pPr>
                        <a:spcAft>
                          <a:spcPts val="300"/>
                        </a:spcAft>
                      </a:pPr>
                      <a:r>
                        <a:rPr lang="de-DE" sz="1400" b="0" i="0" dirty="0" smtClean="0">
                          <a:solidFill>
                            <a:srgbClr val="000000"/>
                          </a:solidFill>
                        </a:rPr>
                        <a:t>Rehabilitation</a:t>
                      </a:r>
                    </a:p>
                    <a:p>
                      <a:pPr>
                        <a:spcAft>
                          <a:spcPts val="300"/>
                        </a:spcAft>
                      </a:pPr>
                      <a:r>
                        <a:rPr lang="de-DE" sz="1400" b="0" i="0" dirty="0" smtClean="0">
                          <a:solidFill>
                            <a:srgbClr val="000000"/>
                          </a:solidFill>
                        </a:rPr>
                        <a:t>Reduzieren des Lungenvolumens</a:t>
                      </a:r>
                    </a:p>
                  </a:txBody>
                  <a:tcPr marT="72000" marB="72000" anchor="ctr"/>
                </a:tc>
              </a:tr>
            </a:tbl>
          </a:graphicData>
        </a:graphic>
      </p:graphicFrame>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38</a:t>
            </a:fld>
            <a:endParaRPr lang="de-DE" sz="900" dirty="0"/>
          </a:p>
        </p:txBody>
      </p:sp>
      <p:sp>
        <p:nvSpPr>
          <p:cNvPr id="8" name="Rectangle 4"/>
          <p:cNvSpPr>
            <a:spLocks noChangeArrowheads="1"/>
          </p:cNvSpPr>
          <p:nvPr/>
        </p:nvSpPr>
        <p:spPr bwMode="auto">
          <a:xfrm>
            <a:off x="5692193" y="6535504"/>
            <a:ext cx="3334422"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mod. nach www.goldcopd.org (letzter Zugriff  23.1.17)</a:t>
            </a:r>
          </a:p>
        </p:txBody>
      </p:sp>
    </p:spTree>
    <p:extLst>
      <p:ext uri="{BB962C8B-B14F-4D97-AF65-F5344CB8AC3E}">
        <p14:creationId xmlns:p14="http://schemas.microsoft.com/office/powerpoint/2010/main" val="1765292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70384" y="404663"/>
            <a:ext cx="7085992" cy="3794565"/>
          </a:xfrm>
        </p:spPr>
      </p:pic>
      <p:sp>
        <p:nvSpPr>
          <p:cNvPr id="9" name="Text Placeholder 7"/>
          <p:cNvSpPr>
            <a:spLocks noGrp="1"/>
          </p:cNvSpPr>
          <p:nvPr>
            <p:ph type="body" sz="quarter" idx="12"/>
          </p:nvPr>
        </p:nvSpPr>
        <p:spPr/>
        <p:txBody>
          <a:bodyPr/>
          <a:lstStyle/>
          <a:p>
            <a:r>
              <a:rPr lang="de-DE" sz="1000" b="1" i="0" dirty="0" smtClean="0">
                <a:solidFill>
                  <a:srgbClr val="FFFFFF"/>
                </a:solidFill>
              </a:rPr>
              <a:t>Novartis Pharmaceuticals</a:t>
            </a:r>
            <a:r>
              <a:rPr lang="en" sz="1000" dirty="0" smtClean="0"/>
              <a:t/>
            </a:r>
            <a:br>
              <a:rPr lang="en" sz="1000" dirty="0" smtClean="0"/>
            </a:br>
            <a:r>
              <a:rPr lang="de-DE" sz="1000" b="1" i="0" dirty="0" smtClean="0">
                <a:solidFill>
                  <a:srgbClr val="FFFFFF"/>
                </a:solidFill>
              </a:rPr>
              <a:t>Respiratory Franchise</a:t>
            </a:r>
          </a:p>
        </p:txBody>
      </p:sp>
      <p:sp>
        <p:nvSpPr>
          <p:cNvPr id="8" name="Title 1"/>
          <p:cNvSpPr>
            <a:spLocks noGrp="1"/>
          </p:cNvSpPr>
          <p:nvPr>
            <p:ph type="ctrTitle"/>
          </p:nvPr>
        </p:nvSpPr>
        <p:spPr>
          <a:xfrm>
            <a:off x="1965960" y="4581128"/>
            <a:ext cx="6490654" cy="1704176"/>
          </a:xfrm>
        </p:spPr>
        <p:txBody>
          <a:bodyPr anchor="t" anchorCtr="0">
            <a:noAutofit/>
          </a:bodyPr>
          <a:lstStyle/>
          <a:p>
            <a:pPr>
              <a:lnSpc>
                <a:spcPct val="100000"/>
              </a:lnSpc>
              <a:spcAft>
                <a:spcPts val="1200"/>
              </a:spcAft>
            </a:pPr>
            <a:r>
              <a:rPr lang="de-DE" sz="2000" dirty="0" smtClean="0">
                <a:solidFill>
                  <a:srgbClr val="000000"/>
                </a:solidFill>
              </a:rPr>
              <a:t>Empfehlungen der Globalen </a:t>
            </a:r>
            <a:r>
              <a:rPr lang="de-DE" sz="2000" b="0" i="0" dirty="0" smtClean="0">
                <a:solidFill>
                  <a:srgbClr val="000000"/>
                </a:solidFill>
              </a:rPr>
              <a:t>Initiative für chronisch obstruktive Lungenerkrankung (GOLD) 2017</a:t>
            </a:r>
            <a:br>
              <a:rPr lang="de-DE" sz="2000" b="0" i="0" dirty="0" smtClean="0">
                <a:solidFill>
                  <a:srgbClr val="000000"/>
                </a:solidFill>
              </a:rPr>
            </a:br>
            <a:r>
              <a:rPr lang="de-DE" sz="900" b="0" i="0" dirty="0" smtClean="0">
                <a:solidFill>
                  <a:srgbClr val="000000"/>
                </a:solidFill>
              </a:rPr>
              <a:t/>
            </a:r>
            <a:br>
              <a:rPr lang="de-DE" sz="900" b="0" i="0" dirty="0" smtClean="0">
                <a:solidFill>
                  <a:srgbClr val="000000"/>
                </a:solidFill>
              </a:rPr>
            </a:br>
            <a:r>
              <a:rPr lang="de-DE" sz="1800" b="0" i="0" dirty="0" smtClean="0">
                <a:solidFill>
                  <a:srgbClr val="000000"/>
                </a:solidFill>
              </a:rPr>
              <a:t>Zusammenfassung &amp; Kernpunkte </a:t>
            </a:r>
          </a:p>
        </p:txBody>
      </p:sp>
    </p:spTree>
    <p:extLst>
      <p:ext uri="{BB962C8B-B14F-4D97-AF65-F5344CB8AC3E}">
        <p14:creationId xmlns:p14="http://schemas.microsoft.com/office/powerpoint/2010/main" val="751538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77832" y="1393744"/>
            <a:ext cx="8208000" cy="552905"/>
          </a:xfrm>
          <a:prstGeom prst="rect">
            <a:avLst/>
          </a:prstGeom>
          <a:solidFill>
            <a:schemeClr val="accent1"/>
          </a:solidFill>
        </p:spPr>
        <p:txBody>
          <a:bodyPr lIns="108000" anchor="ctr" anchorCtr="0">
            <a:norm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de-DE" sz="1400" b="0" i="0" dirty="0" smtClean="0">
                <a:solidFill>
                  <a:schemeClr val="bg1"/>
                </a:solidFill>
              </a:rPr>
              <a:t>Die Definition der COPD berücksichtigt die Auswirkungen der Atemwegssymptome und die Rolle </a:t>
            </a:r>
            <a:br>
              <a:rPr lang="de-DE" sz="1400" b="0" i="0" dirty="0" smtClean="0">
                <a:solidFill>
                  <a:schemeClr val="bg1"/>
                </a:solidFill>
              </a:rPr>
            </a:br>
            <a:r>
              <a:rPr lang="de-DE" sz="1400" b="0" i="0" dirty="0" smtClean="0">
                <a:solidFill>
                  <a:schemeClr val="bg1"/>
                </a:solidFill>
              </a:rPr>
              <a:t>von Anomalien des Lungengewebes und der Atemwege für die Entwicklung der Krankheit.</a:t>
            </a:r>
          </a:p>
        </p:txBody>
      </p:sp>
      <p:sp>
        <p:nvSpPr>
          <p:cNvPr id="10" name="TextBox 9"/>
          <p:cNvSpPr txBox="1"/>
          <p:nvPr/>
        </p:nvSpPr>
        <p:spPr>
          <a:xfrm>
            <a:off x="270897" y="6453336"/>
            <a:ext cx="3670175" cy="338554"/>
          </a:xfrm>
          <a:prstGeom prst="rect">
            <a:avLst/>
          </a:prstGeom>
          <a:noFill/>
        </p:spPr>
        <p:txBody>
          <a:bodyPr wrap="square" rtlCol="0">
            <a:spAutoFit/>
          </a:bodyPr>
          <a:lstStyle/>
          <a:p>
            <a:r>
              <a:rPr lang="de-DE" sz="800" b="0" i="0" dirty="0" smtClean="0">
                <a:solidFill>
                  <a:srgbClr val="000000"/>
                </a:solidFill>
              </a:rPr>
              <a:t>COPD: chronisch obstruktive Lungenerkrankung, GOLD: Globale Initiative für chronisch obstruktive Lungenerkrankung</a:t>
            </a:r>
          </a:p>
        </p:txBody>
      </p:sp>
      <p:sp>
        <p:nvSpPr>
          <p:cNvPr id="16"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4</a:t>
            </a:fld>
            <a:endParaRPr lang="de-DE" sz="900" dirty="0"/>
          </a:p>
        </p:txBody>
      </p:sp>
      <p:sp>
        <p:nvSpPr>
          <p:cNvPr id="11" name="Title 6"/>
          <p:cNvSpPr>
            <a:spLocks noGrp="1"/>
          </p:cNvSpPr>
          <p:nvPr>
            <p:ph type="title"/>
          </p:nvPr>
        </p:nvSpPr>
        <p:spPr>
          <a:xfrm>
            <a:off x="467544" y="188640"/>
            <a:ext cx="8208912" cy="960120"/>
          </a:xfrm>
        </p:spPr>
        <p:txBody>
          <a:bodyPr>
            <a:noAutofit/>
          </a:bodyPr>
          <a:lstStyle/>
          <a:p>
            <a:r>
              <a:rPr lang="de-DE" dirty="0">
                <a:solidFill>
                  <a:srgbClr val="0460A9"/>
                </a:solidFill>
              </a:rPr>
              <a:t>Zusammenfassung Aktualisierung GOLD</a:t>
            </a:r>
            <a:r>
              <a:rPr lang="en" dirty="0"/>
              <a:t/>
            </a:r>
            <a:br>
              <a:rPr lang="en" dirty="0"/>
            </a:br>
            <a:r>
              <a:rPr lang="de-DE" sz="2200" b="0" i="0" dirty="0" smtClean="0">
                <a:solidFill>
                  <a:srgbClr val="000000"/>
                </a:solidFill>
              </a:rPr>
              <a:t>Definition COPD</a:t>
            </a:r>
            <a:endParaRPr lang="en" sz="2200" dirty="0" smtClean="0"/>
          </a:p>
        </p:txBody>
      </p:sp>
      <p:sp>
        <p:nvSpPr>
          <p:cNvPr id="17" name="Rectangle 4"/>
          <p:cNvSpPr>
            <a:spLocks noChangeArrowheads="1"/>
          </p:cNvSpPr>
          <p:nvPr/>
        </p:nvSpPr>
        <p:spPr bwMode="auto">
          <a:xfrm>
            <a:off x="5724128" y="6549585"/>
            <a:ext cx="3302487"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mod. nach www.goldcopd.org (letzter Zugriff  23.1.17)</a:t>
            </a:r>
          </a:p>
        </p:txBody>
      </p:sp>
      <p:sp>
        <p:nvSpPr>
          <p:cNvPr id="21" name="Rounded Rectangle 20"/>
          <p:cNvSpPr/>
          <p:nvPr/>
        </p:nvSpPr>
        <p:spPr>
          <a:xfrm>
            <a:off x="539552" y="2787842"/>
            <a:ext cx="3816000" cy="3191255"/>
          </a:xfrm>
          <a:prstGeom prst="roundRect">
            <a:avLst>
              <a:gd name="adj" fmla="val 3402"/>
            </a:avLst>
          </a:prstGeom>
          <a:solidFill>
            <a:srgbClr val="FFFFFF"/>
          </a:solidFill>
          <a:ln w="19050" cap="sq" cmpd="sng" algn="ctr">
            <a:solidFill>
              <a:srgbClr val="FFFFFF">
                <a:lumMod val="75000"/>
              </a:srgbClr>
            </a:solidFill>
            <a:prstDash val="solid"/>
          </a:ln>
          <a:effectLst/>
        </p:spPr>
        <p:txBody>
          <a:bodyPr rtlCol="0" anchor="t"/>
          <a:lstStyle/>
          <a:p>
            <a:pPr marL="0" lvl="1" indent="0">
              <a:spcBef>
                <a:spcPts val="0"/>
              </a:spcBef>
              <a:spcAft>
                <a:spcPts val="600"/>
              </a:spcAft>
              <a:buNone/>
            </a:pPr>
            <a:r>
              <a:rPr lang="de-DE" sz="1300" dirty="0">
                <a:solidFill>
                  <a:srgbClr val="808080"/>
                </a:solidFill>
              </a:rPr>
              <a:t>Die chronisch obstruktive Lungenerkrankung (COPD) ist eine häufige Erkrankung, die verhindert und behandelt werden kann. </a:t>
            </a:r>
          </a:p>
          <a:p>
            <a:pPr marL="0" lvl="1" indent="0">
              <a:spcBef>
                <a:spcPts val="0"/>
              </a:spcBef>
              <a:spcAft>
                <a:spcPts val="600"/>
              </a:spcAft>
              <a:buNone/>
            </a:pPr>
            <a:r>
              <a:rPr lang="de-DE" sz="1300" dirty="0">
                <a:solidFill>
                  <a:srgbClr val="808080"/>
                </a:solidFill>
              </a:rPr>
              <a:t>Sie ist charakterisiert durch eine Atemwegs-obstruktion, die nicht vollständig reversibel ist und typischerweise progredient verläuft. </a:t>
            </a:r>
          </a:p>
          <a:p>
            <a:pPr marL="0" lvl="1" indent="0">
              <a:spcBef>
                <a:spcPts val="0"/>
              </a:spcBef>
              <a:spcAft>
                <a:spcPts val="600"/>
              </a:spcAft>
              <a:buNone/>
            </a:pPr>
            <a:r>
              <a:rPr lang="de-DE" sz="1300" dirty="0">
                <a:solidFill>
                  <a:srgbClr val="808080"/>
                </a:solidFill>
              </a:rPr>
              <a:t>Sie ist assoziiert mit einer erhöhten Entzündungsreaktion in den Atemwegen und der Lunge, die durch schädliche Partikel oder Gase verursacht wird. </a:t>
            </a:r>
          </a:p>
          <a:p>
            <a:pPr marL="0" lvl="1" indent="0">
              <a:spcBef>
                <a:spcPts val="0"/>
              </a:spcBef>
              <a:spcAft>
                <a:spcPts val="600"/>
              </a:spcAft>
              <a:buNone/>
            </a:pPr>
            <a:r>
              <a:rPr lang="de-DE" sz="1300" dirty="0">
                <a:solidFill>
                  <a:srgbClr val="808080"/>
                </a:solidFill>
              </a:rPr>
              <a:t>Exazerbationen und Begleiterkrankungen tragen zum Gesamtschweregrad der Erkrankung beim individuellen Patienten bei.</a:t>
            </a:r>
          </a:p>
        </p:txBody>
      </p:sp>
      <p:sp>
        <p:nvSpPr>
          <p:cNvPr id="22" name="Rectangle 21"/>
          <p:cNvSpPr/>
          <p:nvPr/>
        </p:nvSpPr>
        <p:spPr>
          <a:xfrm>
            <a:off x="1499960" y="2416779"/>
            <a:ext cx="1620000" cy="360000"/>
          </a:xfrm>
          <a:prstGeom prst="rect">
            <a:avLst/>
          </a:prstGeom>
          <a:solidFill>
            <a:srgbClr val="0460A9">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GOLD 2016</a:t>
            </a:r>
            <a:endParaRPr kumimoji="0" lang="en-US" sz="1800" b="0" i="0" u="none" strike="noStrike" kern="0" cap="none" spc="0" normalizeH="0" baseline="3000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23" name="Rounded Rectangle 22"/>
          <p:cNvSpPr/>
          <p:nvPr/>
        </p:nvSpPr>
        <p:spPr>
          <a:xfrm>
            <a:off x="4788024" y="2787842"/>
            <a:ext cx="3816000" cy="3191255"/>
          </a:xfrm>
          <a:prstGeom prst="roundRect">
            <a:avLst>
              <a:gd name="adj" fmla="val 3402"/>
            </a:avLst>
          </a:prstGeom>
          <a:solidFill>
            <a:srgbClr val="FFFFFF"/>
          </a:solidFill>
          <a:ln w="19050" cap="sq" cmpd="sng" algn="ctr">
            <a:solidFill>
              <a:schemeClr val="tx1"/>
            </a:solidFill>
            <a:prstDash val="solid"/>
          </a:ln>
          <a:effectLst/>
        </p:spPr>
        <p:txBody>
          <a:bodyPr rtlCol="0" anchor="t"/>
          <a:lstStyle/>
          <a:p>
            <a:pPr marL="0" lvl="1" indent="0">
              <a:spcBef>
                <a:spcPts val="0"/>
              </a:spcBef>
              <a:spcAft>
                <a:spcPts val="600"/>
              </a:spcAft>
              <a:buNone/>
            </a:pPr>
            <a:r>
              <a:rPr lang="de-DE" sz="1300" dirty="0">
                <a:solidFill>
                  <a:srgbClr val="000000"/>
                </a:solidFill>
              </a:rPr>
              <a:t>Die chronisch obstruktive Lungenerkrankung (COPD) ist eine häufige Erkrankung, die verhindert und behandelt werden kann. </a:t>
            </a:r>
          </a:p>
          <a:p>
            <a:pPr marL="0" lvl="1" indent="0">
              <a:spcBef>
                <a:spcPts val="0"/>
              </a:spcBef>
              <a:spcAft>
                <a:spcPts val="600"/>
              </a:spcAft>
              <a:buNone/>
            </a:pPr>
            <a:r>
              <a:rPr lang="de-DE" sz="1300" dirty="0">
                <a:solidFill>
                  <a:srgbClr val="000000"/>
                </a:solidFill>
              </a:rPr>
              <a:t>Sie ist charakterisiert durch </a:t>
            </a:r>
            <a:r>
              <a:rPr lang="de-DE" sz="1300" dirty="0" smtClean="0">
                <a:solidFill>
                  <a:srgbClr val="000000"/>
                </a:solidFill>
              </a:rPr>
              <a:t>Atemwegs-symptome</a:t>
            </a:r>
            <a:r>
              <a:rPr lang="de-DE" sz="1300" dirty="0">
                <a:solidFill>
                  <a:srgbClr val="000000"/>
                </a:solidFill>
              </a:rPr>
              <a:t>, die nicht vollständig reversibel sind, und eine Atemwegsobstruktion, die auf Anomalien der Atemwege und/oder der Lungenbläschen (Alveolaren) beruht, die typischerweise durch schädliche Partikel oder Gase verursacht werden.</a:t>
            </a:r>
          </a:p>
        </p:txBody>
      </p:sp>
      <p:sp>
        <p:nvSpPr>
          <p:cNvPr id="24" name="Rectangle 23"/>
          <p:cNvSpPr/>
          <p:nvPr/>
        </p:nvSpPr>
        <p:spPr>
          <a:xfrm>
            <a:off x="5971832" y="2406841"/>
            <a:ext cx="1620000" cy="377335"/>
          </a:xfrm>
          <a:prstGeom prst="rect">
            <a:avLst/>
          </a:prstGeom>
          <a:solidFill>
            <a:srgbClr val="0460A9">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GOLD 2017</a:t>
            </a:r>
            <a:endParaRPr kumimoji="0" lang="en-US" sz="1800" b="0" i="0" u="none" strike="noStrike" kern="0" cap="none" spc="0" normalizeH="0" baseline="3000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Flowchart: Extract 24"/>
          <p:cNvSpPr/>
          <p:nvPr/>
        </p:nvSpPr>
        <p:spPr>
          <a:xfrm rot="5400000">
            <a:off x="3118647" y="4264173"/>
            <a:ext cx="2722880" cy="238592"/>
          </a:xfrm>
          <a:prstGeom prst="flowChartExtract">
            <a:avLst/>
          </a:prstGeom>
          <a:solidFill>
            <a:srgbClr val="FFFFFF">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210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de-DE" b="0" i="0" dirty="0" smtClean="0">
                <a:solidFill>
                  <a:srgbClr val="0460A9"/>
                </a:solidFill>
              </a:rPr>
              <a:t>Kapitel 1: Definition und Übersicht</a:t>
            </a:r>
            <a:r>
              <a:rPr lang="en" dirty="0" smtClean="0"/>
              <a:t/>
            </a:r>
            <a:br>
              <a:rPr lang="en" dirty="0" smtClean="0"/>
            </a:br>
            <a:r>
              <a:rPr lang="de-DE" sz="2200" b="1" i="0" dirty="0" smtClean="0">
                <a:solidFill>
                  <a:srgbClr val="000000"/>
                </a:solidFill>
              </a:rPr>
              <a:t>Kernpunkte</a:t>
            </a:r>
            <a:endParaRPr lang="en" sz="4400" dirty="0" smtClean="0"/>
          </a:p>
        </p:txBody>
      </p:sp>
      <p:sp>
        <p:nvSpPr>
          <p:cNvPr id="9" name="Content Placeholder 8"/>
          <p:cNvSpPr>
            <a:spLocks noGrp="1"/>
          </p:cNvSpPr>
          <p:nvPr>
            <p:ph idx="1"/>
          </p:nvPr>
        </p:nvSpPr>
        <p:spPr>
          <a:xfrm>
            <a:off x="467544" y="1340768"/>
            <a:ext cx="8352928" cy="5112568"/>
          </a:xfrm>
        </p:spPr>
        <p:txBody>
          <a:bodyPr>
            <a:noAutofit/>
          </a:bodyPr>
          <a:lstStyle/>
          <a:p>
            <a:pPr marL="268288" lvl="0" indent="-268288">
              <a:spcBef>
                <a:spcPts val="50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Die chronisch obstruktive Lungenerkrankung (COPD) ist eine häufige Erkrankung, die verhindert und behandelt werden kann. Sie ist charakterisiert durch Atemwegssymptome, die nicht vollständig reversibel sind, und eine Atemwegsobstruktion, die auf Anomalien der Atemwege und/oder der Alveolen beruht, die typischerweise durch schädliche Partikel oder Gase verursacht werden.</a:t>
            </a:r>
          </a:p>
          <a:p>
            <a:pPr marL="268288" lvl="0" indent="-268288">
              <a:spcBef>
                <a:spcPts val="50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Zu den häufigsten respiratorischen Symptomen zählen Atemnot, Husten und/oder Auswurf. Diese Symptome </a:t>
            </a:r>
            <a:r>
              <a:rPr lang="de-DE" sz="1600" dirty="0" smtClean="0">
                <a:solidFill>
                  <a:srgbClr val="000000"/>
                </a:solidFill>
              </a:rPr>
              <a:t>werden von </a:t>
            </a:r>
            <a:r>
              <a:rPr lang="de-DE" sz="1600" b="0" i="0" dirty="0" smtClean="0">
                <a:solidFill>
                  <a:srgbClr val="000000"/>
                </a:solidFill>
              </a:rPr>
              <a:t>Patienten zu wenig beim behandelnden Arzt gemeldet.</a:t>
            </a:r>
          </a:p>
          <a:p>
            <a:pPr marL="268288" lvl="0" indent="-268288">
              <a:spcBef>
                <a:spcPts val="50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Der Hauptrisikofaktor für die COPD ist das Tabak-Rauchen, aber andere Umwelteinflüsse, wie die Exposition gegenüber Biomassebrennstoffen und Luftverschmutzung, können dazu beitragen. Neben diesen Expositionen prädisponieren individuelle Faktoren für die Entwicklung einer COPD. Dazu gehören genetische Anomalien, anomale Lungenentwicklung und beschleunigtes Altern.</a:t>
            </a:r>
          </a:p>
          <a:p>
            <a:pPr marL="268288" lvl="0" indent="-268288">
              <a:spcBef>
                <a:spcPts val="50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COPD kann von Perioden einer akuten Verschlechterung respirativer Symptome, die als Exazerbationen bezeichnet werden, geprägt sein.</a:t>
            </a:r>
          </a:p>
          <a:p>
            <a:pPr marL="268288" lvl="0" indent="-268288">
              <a:spcBef>
                <a:spcPts val="500"/>
              </a:spcBef>
              <a:buClr>
                <a:srgbClr val="0460A9">
                  <a:lumMod val="75000"/>
                </a:srgbClr>
              </a:buClr>
              <a:buFont typeface="Wingdings" panose="05000000000000000000" pitchFamily="2" charset="2"/>
              <a:buChar char="§"/>
            </a:pPr>
            <a:r>
              <a:rPr lang="de-DE" sz="1600" b="0" i="0" dirty="0" smtClean="0">
                <a:solidFill>
                  <a:srgbClr val="000000"/>
                </a:solidFill>
              </a:rPr>
              <a:t>Bei den meisten Patienten geht COPD mit bedeutsamen Begleiterkrankungen einher, die zu einer gesteigerten Morbidität und Mortalität führen.</a:t>
            </a:r>
          </a:p>
          <a:p>
            <a:pPr marL="268288" indent="-268288">
              <a:spcBef>
                <a:spcPts val="500"/>
              </a:spcBef>
              <a:buNone/>
            </a:pPr>
            <a:endParaRPr lang="en-US" sz="1500" dirty="0"/>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40</a:t>
            </a:fld>
            <a:endParaRPr lang="de-DE" sz="900" dirty="0"/>
          </a:p>
        </p:txBody>
      </p:sp>
      <p:sp>
        <p:nvSpPr>
          <p:cNvPr id="6" name="Rectangle 4"/>
          <p:cNvSpPr>
            <a:spLocks noChangeArrowheads="1"/>
          </p:cNvSpPr>
          <p:nvPr/>
        </p:nvSpPr>
        <p:spPr bwMode="auto">
          <a:xfrm>
            <a:off x="6300191" y="6535504"/>
            <a:ext cx="2726423"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1611023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392" y="6552648"/>
            <a:ext cx="6118448" cy="215444"/>
          </a:xfrm>
          <a:prstGeom prst="rect">
            <a:avLst/>
          </a:prstGeom>
          <a:noFill/>
        </p:spPr>
        <p:txBody>
          <a:bodyPr wrap="square" rtlCol="0">
            <a:spAutoFit/>
          </a:bodyPr>
          <a:lstStyle/>
          <a:p>
            <a:r>
              <a:rPr lang="de-DE" sz="800" b="0" i="0" dirty="0" smtClean="0">
                <a:solidFill>
                  <a:srgbClr val="000000"/>
                </a:solidFill>
              </a:rPr>
              <a:t>COPD: Chronisch obstruktive Lungenerkrankung, FEV</a:t>
            </a:r>
            <a:r>
              <a:rPr lang="de-DE" sz="800" b="0" i="0" baseline="-25000" dirty="0" smtClean="0">
                <a:solidFill>
                  <a:srgbClr val="000000"/>
                </a:solidFill>
              </a:rPr>
              <a:t>1</a:t>
            </a:r>
            <a:r>
              <a:rPr lang="de-DE" sz="800" b="0" i="0" dirty="0" smtClean="0">
                <a:solidFill>
                  <a:srgbClr val="000000"/>
                </a:solidFill>
              </a:rPr>
              <a:t>: Einsekundenkapazität, FVC: forcierte Vitalkapazität</a:t>
            </a:r>
          </a:p>
        </p:txBody>
      </p:sp>
      <p:sp>
        <p:nvSpPr>
          <p:cNvPr id="7" name="Title 6"/>
          <p:cNvSpPr>
            <a:spLocks noGrp="1"/>
          </p:cNvSpPr>
          <p:nvPr>
            <p:ph type="title"/>
          </p:nvPr>
        </p:nvSpPr>
        <p:spPr/>
        <p:txBody>
          <a:bodyPr>
            <a:noAutofit/>
          </a:bodyPr>
          <a:lstStyle/>
          <a:p>
            <a:r>
              <a:rPr lang="de-DE" b="0" i="0" dirty="0" smtClean="0">
                <a:solidFill>
                  <a:srgbClr val="0460A9"/>
                </a:solidFill>
              </a:rPr>
              <a:t>Kapitel 2: Diagnose und Erstuntersuchung</a:t>
            </a:r>
            <a:r>
              <a:rPr lang="en" sz="3200" dirty="0" smtClean="0"/>
              <a:t/>
            </a:r>
            <a:br>
              <a:rPr lang="en" sz="3200" dirty="0" smtClean="0"/>
            </a:br>
            <a:r>
              <a:rPr lang="de-DE" sz="2200" b="1" dirty="0">
                <a:solidFill>
                  <a:srgbClr val="000000"/>
                </a:solidFill>
              </a:rPr>
              <a:t>Kernpunkte</a:t>
            </a:r>
            <a:endParaRPr lang="en" sz="2200" dirty="0" smtClean="0"/>
          </a:p>
        </p:txBody>
      </p:sp>
      <p:sp>
        <p:nvSpPr>
          <p:cNvPr id="12" name="Content Placeholder 8"/>
          <p:cNvSpPr>
            <a:spLocks noGrp="1"/>
          </p:cNvSpPr>
          <p:nvPr>
            <p:ph idx="1"/>
          </p:nvPr>
        </p:nvSpPr>
        <p:spPr>
          <a:xfrm>
            <a:off x="467544" y="1340768"/>
            <a:ext cx="8352928" cy="5112568"/>
          </a:xfrm>
        </p:spPr>
        <p:txBody>
          <a:bodyPr>
            <a:noAutofit/>
          </a:bodyPr>
          <a:lstStyle/>
          <a:p>
            <a:pPr marL="268288" lvl="0" indent="-268288">
              <a:spcBef>
                <a:spcPts val="50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COPD sollte bei jedem Patienten, der Atemnot, chronischen Husten oder Auswurf aufweist und/oder eine Expositionshistorie gegenüber Risikofaktoren für die Erkrankung </a:t>
            </a:r>
            <a:r>
              <a:rPr lang="de-DE" sz="1600" dirty="0" smtClean="0">
                <a:solidFill>
                  <a:srgbClr val="000000"/>
                </a:solidFill>
              </a:rPr>
              <a:t>hatte</a:t>
            </a:r>
            <a:r>
              <a:rPr lang="de-DE" sz="1600" b="0" i="0" dirty="0" smtClean="0">
                <a:solidFill>
                  <a:srgbClr val="000000"/>
                </a:solidFill>
              </a:rPr>
              <a:t>, in Betracht gezogen werden.</a:t>
            </a:r>
          </a:p>
          <a:p>
            <a:pPr marL="268288" lvl="0" indent="-268288">
              <a:spcBef>
                <a:spcPts val="50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Für die Diagnose ist die Spirometrie erforderlich, ein post-bronchodilatatorischer FEV</a:t>
            </a:r>
            <a:r>
              <a:rPr lang="de-DE" sz="1600" b="0" i="0" baseline="-25000" dirty="0" smtClean="0">
                <a:solidFill>
                  <a:srgbClr val="000000"/>
                </a:solidFill>
              </a:rPr>
              <a:t>1</a:t>
            </a:r>
            <a:r>
              <a:rPr lang="de-DE" sz="1600" b="0" i="0" dirty="0" smtClean="0">
                <a:solidFill>
                  <a:srgbClr val="000000"/>
                </a:solidFill>
              </a:rPr>
              <a:t>/FVC-Wert &lt;0,70 bestätigt das Vorhandensein einer persistierenden Atemwegsobstruktion.</a:t>
            </a:r>
          </a:p>
          <a:p>
            <a:pPr marL="268288" indent="-268288">
              <a:spcBef>
                <a:spcPts val="500"/>
              </a:spcBef>
              <a:spcAft>
                <a:spcPts val="600"/>
              </a:spcAft>
              <a:buClr>
                <a:srgbClr val="0460A9">
                  <a:lumMod val="75000"/>
                </a:srgbClr>
              </a:buClr>
            </a:pPr>
            <a:r>
              <a:rPr lang="de-DE" sz="1600" dirty="0" smtClean="0">
                <a:solidFill>
                  <a:srgbClr val="000000"/>
                </a:solidFill>
              </a:rPr>
              <a:t>Um </a:t>
            </a:r>
            <a:r>
              <a:rPr lang="de-DE" sz="1600" dirty="0">
                <a:solidFill>
                  <a:srgbClr val="000000"/>
                </a:solidFill>
              </a:rPr>
              <a:t>ein geeignetes Therapieregime </a:t>
            </a:r>
            <a:r>
              <a:rPr lang="de-DE" sz="1600" dirty="0" smtClean="0">
                <a:solidFill>
                  <a:srgbClr val="000000"/>
                </a:solidFill>
              </a:rPr>
              <a:t>finden zu können, sind die </a:t>
            </a:r>
            <a:r>
              <a:rPr lang="de-DE" sz="1600" b="0" i="0" dirty="0" smtClean="0">
                <a:solidFill>
                  <a:srgbClr val="000000"/>
                </a:solidFill>
              </a:rPr>
              <a:t>Ziele der COPD-Bewertung: Bestimmung des Grades der Atemwegsobstruktion, der Auswirkung der Krankheit auf den </a:t>
            </a:r>
            <a:r>
              <a:rPr lang="de-DE" sz="1600" b="0" i="0" spc="-10" dirty="0" smtClean="0">
                <a:solidFill>
                  <a:srgbClr val="000000"/>
                </a:solidFill>
              </a:rPr>
              <a:t>Gesundheitsstatus des Patienten und der Risiken zukünftiger </a:t>
            </a:r>
            <a:br>
              <a:rPr lang="de-DE" sz="1600" b="0" i="0" spc="-10" dirty="0" smtClean="0">
                <a:solidFill>
                  <a:srgbClr val="000000"/>
                </a:solidFill>
              </a:rPr>
            </a:br>
            <a:r>
              <a:rPr lang="de-DE" sz="1600" b="0" i="0" spc="-10" dirty="0" smtClean="0">
                <a:solidFill>
                  <a:srgbClr val="000000"/>
                </a:solidFill>
              </a:rPr>
              <a:t>Ereignisse (wie Exazerbationen, </a:t>
            </a:r>
            <a:r>
              <a:rPr lang="de-DE" sz="1600" b="0" i="0" dirty="0" smtClean="0">
                <a:solidFill>
                  <a:srgbClr val="000000"/>
                </a:solidFill>
              </a:rPr>
              <a:t>Krankenhauseinweisung oder Tod).</a:t>
            </a:r>
          </a:p>
          <a:p>
            <a:pPr marL="268288" indent="-268288">
              <a:spcBef>
                <a:spcPts val="500"/>
              </a:spcBef>
              <a:spcAft>
                <a:spcPts val="600"/>
              </a:spcAft>
              <a:buClr>
                <a:srgbClr val="0460A9">
                  <a:lumMod val="75000"/>
                </a:srgbClr>
              </a:buClr>
            </a:pPr>
            <a:r>
              <a:rPr lang="de-DE" sz="1600" b="0" i="0" dirty="0" smtClean="0">
                <a:solidFill>
                  <a:srgbClr val="000000"/>
                </a:solidFill>
              </a:rPr>
              <a:t>COPD-Patienten haben häufig gleichzeitig weitere chronische Erkrankungen.</a:t>
            </a:r>
          </a:p>
          <a:p>
            <a:pPr marL="268288" lvl="0" indent="-268288">
              <a:spcBef>
                <a:spcPts val="50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Chronische Begleiterkrankungen treten häufig bei COPD-Patienten auf; dazu gehören Herz-Kreislauf-Erkrankungen, Skelettmuskeldysfunktionen, metabolisches Syndrom, Osteoporose, Depression, Angstzustände und Lungenkarzinom. </a:t>
            </a:r>
            <a:br>
              <a:rPr lang="de-DE" sz="1600" b="0" i="0" dirty="0" smtClean="0">
                <a:solidFill>
                  <a:srgbClr val="000000"/>
                </a:solidFill>
              </a:rPr>
            </a:br>
            <a:r>
              <a:rPr lang="de-DE" sz="300" b="0" i="0" dirty="0" smtClean="0">
                <a:solidFill>
                  <a:srgbClr val="000000"/>
                </a:solidFill>
              </a:rPr>
              <a:t/>
            </a:r>
            <a:br>
              <a:rPr lang="de-DE" sz="300" b="0" i="0" dirty="0" smtClean="0">
                <a:solidFill>
                  <a:srgbClr val="000000"/>
                </a:solidFill>
              </a:rPr>
            </a:br>
            <a:r>
              <a:rPr lang="de-DE" sz="1600" b="0" i="0" dirty="0" smtClean="0">
                <a:solidFill>
                  <a:srgbClr val="000000"/>
                </a:solidFill>
              </a:rPr>
              <a:t>Diese Komorbiditäten sollten aktiv gesucht und entsprechend behandelt werden, da sie unabhängig voneinander Einfluss auf die Mortalität und auf Hospitalisierungen haben können.</a:t>
            </a: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41</a:t>
            </a:fld>
            <a:endParaRPr lang="de-DE" sz="900" dirty="0"/>
          </a:p>
        </p:txBody>
      </p:sp>
      <p:sp>
        <p:nvSpPr>
          <p:cNvPr id="11" name="Rectangle 4"/>
          <p:cNvSpPr>
            <a:spLocks noChangeArrowheads="1"/>
          </p:cNvSpPr>
          <p:nvPr/>
        </p:nvSpPr>
        <p:spPr bwMode="auto">
          <a:xfrm>
            <a:off x="7596335" y="6503076"/>
            <a:ext cx="1430279" cy="27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endParaRPr dirty="0"/>
          </a:p>
        </p:txBody>
      </p:sp>
      <p:sp>
        <p:nvSpPr>
          <p:cNvPr id="8" name="Rectangle 4"/>
          <p:cNvSpPr>
            <a:spLocks noChangeArrowheads="1"/>
          </p:cNvSpPr>
          <p:nvPr/>
        </p:nvSpPr>
        <p:spPr bwMode="auto">
          <a:xfrm>
            <a:off x="6300191" y="6535504"/>
            <a:ext cx="2726423"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36176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7656" y="6417523"/>
            <a:ext cx="3931196" cy="338554"/>
          </a:xfrm>
          <a:prstGeom prst="rect">
            <a:avLst/>
          </a:prstGeom>
          <a:noFill/>
        </p:spPr>
        <p:txBody>
          <a:bodyPr wrap="square" rtlCol="0">
            <a:spAutoFit/>
          </a:bodyPr>
          <a:lstStyle/>
          <a:p>
            <a:r>
              <a:rPr lang="de-DE" sz="800" b="0" i="0" dirty="0" smtClean="0">
                <a:solidFill>
                  <a:srgbClr val="000000"/>
                </a:solidFill>
              </a:rPr>
              <a:t>BEC: Eosinophilenzahl im Blut, COPD: Chronisch obstruktive Lungen-</a:t>
            </a:r>
            <a:br>
              <a:rPr lang="de-DE" sz="800" b="0" i="0" dirty="0" smtClean="0">
                <a:solidFill>
                  <a:srgbClr val="000000"/>
                </a:solidFill>
              </a:rPr>
            </a:br>
            <a:r>
              <a:rPr lang="de-DE" sz="800" b="0" i="0" dirty="0" smtClean="0">
                <a:solidFill>
                  <a:srgbClr val="000000"/>
                </a:solidFill>
              </a:rPr>
              <a:t>erkrankung, ICS: inhalatives Corticosteroid, LABA: langwirksamer β</a:t>
            </a:r>
            <a:r>
              <a:rPr lang="de-DE" sz="800" b="0" i="0" baseline="-25000" dirty="0" smtClean="0">
                <a:solidFill>
                  <a:srgbClr val="000000"/>
                </a:solidFill>
              </a:rPr>
              <a:t>2</a:t>
            </a:r>
            <a:r>
              <a:rPr lang="de-DE" sz="800" b="0" i="0" dirty="0" smtClean="0">
                <a:solidFill>
                  <a:srgbClr val="000000"/>
                </a:solidFill>
              </a:rPr>
              <a:t>-Agonist</a:t>
            </a:r>
          </a:p>
        </p:txBody>
      </p:sp>
      <p:sp>
        <p:nvSpPr>
          <p:cNvPr id="7" name="Title 6"/>
          <p:cNvSpPr>
            <a:spLocks noGrp="1"/>
          </p:cNvSpPr>
          <p:nvPr>
            <p:ph type="title"/>
          </p:nvPr>
        </p:nvSpPr>
        <p:spPr/>
        <p:txBody>
          <a:bodyPr>
            <a:normAutofit/>
          </a:bodyPr>
          <a:lstStyle/>
          <a:p>
            <a:pPr>
              <a:lnSpc>
                <a:spcPct val="100000"/>
              </a:lnSpc>
            </a:pPr>
            <a:r>
              <a:rPr lang="de-DE" b="0" i="0" dirty="0" smtClean="0">
                <a:solidFill>
                  <a:srgbClr val="0460A9"/>
                </a:solidFill>
              </a:rPr>
              <a:t>Kapitel 2: Diagnose und Erstuntersuchung</a:t>
            </a:r>
            <a:r>
              <a:rPr lang="en" dirty="0" smtClean="0"/>
              <a:t/>
            </a:r>
            <a:br>
              <a:rPr lang="en" dirty="0" smtClean="0"/>
            </a:br>
            <a:r>
              <a:rPr lang="de-DE" sz="2200" b="1" i="0" dirty="0" smtClean="0">
                <a:solidFill>
                  <a:srgbClr val="000000"/>
                </a:solidFill>
              </a:rPr>
              <a:t>Eosinophilenzahl im Blut</a:t>
            </a:r>
          </a:p>
        </p:txBody>
      </p:sp>
      <p:sp>
        <p:nvSpPr>
          <p:cNvPr id="12" name="Content Placeholder 8"/>
          <p:cNvSpPr>
            <a:spLocks noGrp="1"/>
          </p:cNvSpPr>
          <p:nvPr>
            <p:ph idx="1"/>
          </p:nvPr>
        </p:nvSpPr>
        <p:spPr>
          <a:xfrm>
            <a:off x="467544" y="1350293"/>
            <a:ext cx="8424936" cy="4680520"/>
          </a:xfrm>
        </p:spPr>
        <p:txBody>
          <a:bodyPr>
            <a:noAutofit/>
          </a:bodyPr>
          <a:lstStyle/>
          <a:p>
            <a:pPr marL="180975" lvl="0" indent="-180975">
              <a:lnSpc>
                <a:spcPts val="1600"/>
              </a:lnSpc>
              <a:spcBef>
                <a:spcPts val="500"/>
              </a:spcBef>
              <a:spcAft>
                <a:spcPts val="600"/>
              </a:spcAft>
              <a:buClr>
                <a:srgbClr val="0460A9">
                  <a:lumMod val="75000"/>
                </a:srgbClr>
              </a:buClr>
            </a:pPr>
            <a:r>
              <a:rPr lang="de-DE" sz="1300" b="0" i="0" dirty="0" smtClean="0">
                <a:solidFill>
                  <a:srgbClr val="000000"/>
                </a:solidFill>
              </a:rPr>
              <a:t>Eine Post-Hoc-Analyse von 2 klinischen Studien bei COPD-Patienten mit Exazerbationshistorie hat gezeigt, dass höhere BEC-Werte </a:t>
            </a:r>
            <a:r>
              <a:rPr lang="de-DE" sz="1300" dirty="0" smtClean="0">
                <a:solidFill>
                  <a:srgbClr val="000000"/>
                </a:solidFill>
              </a:rPr>
              <a:t>möglicherweise bei Patienten, die </a:t>
            </a:r>
            <a:r>
              <a:rPr lang="de-DE" sz="1300" dirty="0">
                <a:solidFill>
                  <a:srgbClr val="000000"/>
                </a:solidFill>
              </a:rPr>
              <a:t>mit LABA (ohne ICS</a:t>
            </a:r>
            <a:r>
              <a:rPr lang="de-DE" sz="1300" dirty="0" smtClean="0">
                <a:solidFill>
                  <a:srgbClr val="000000"/>
                </a:solidFill>
              </a:rPr>
              <a:t>) </a:t>
            </a:r>
            <a:r>
              <a:rPr lang="de-DE" sz="1300" dirty="0">
                <a:solidFill>
                  <a:srgbClr val="000000"/>
                </a:solidFill>
              </a:rPr>
              <a:t>behandelt </a:t>
            </a:r>
            <a:r>
              <a:rPr lang="de-DE" sz="1300" dirty="0" smtClean="0">
                <a:solidFill>
                  <a:srgbClr val="000000"/>
                </a:solidFill>
              </a:rPr>
              <a:t>werden, eine erhöhte Exazerbationsrate vorhersagen</a:t>
            </a:r>
            <a:r>
              <a:rPr lang="de-DE" sz="1300" baseline="30000" dirty="0">
                <a:solidFill>
                  <a:srgbClr val="000000"/>
                </a:solidFill>
              </a:rPr>
              <a:t>1,2</a:t>
            </a:r>
            <a:r>
              <a:rPr lang="de-DE" sz="1300" dirty="0" smtClean="0">
                <a:solidFill>
                  <a:srgbClr val="000000"/>
                </a:solidFill>
              </a:rPr>
              <a:t>. D</a:t>
            </a:r>
            <a:r>
              <a:rPr lang="de-DE" sz="1300" b="0" i="0" dirty="0" smtClean="0">
                <a:solidFill>
                  <a:srgbClr val="000000"/>
                </a:solidFill>
              </a:rPr>
              <a:t>arüber hinaus </a:t>
            </a:r>
            <a:r>
              <a:rPr lang="de-DE" sz="1300" dirty="0" smtClean="0">
                <a:solidFill>
                  <a:srgbClr val="000000"/>
                </a:solidFill>
              </a:rPr>
              <a:t>war der Behandlungseffekt </a:t>
            </a:r>
            <a:r>
              <a:rPr lang="de-DE" sz="1300" b="0" i="0" dirty="0" smtClean="0">
                <a:solidFill>
                  <a:srgbClr val="000000"/>
                </a:solidFill>
              </a:rPr>
              <a:t>von ICS/LABA </a:t>
            </a:r>
            <a:r>
              <a:rPr lang="de-DE" sz="1300" dirty="0" smtClean="0">
                <a:solidFill>
                  <a:srgbClr val="000000"/>
                </a:solidFill>
              </a:rPr>
              <a:t>vs. LABA </a:t>
            </a:r>
            <a:r>
              <a:rPr lang="de-DE" sz="1300" b="0" i="0" dirty="0" smtClean="0">
                <a:solidFill>
                  <a:srgbClr val="000000"/>
                </a:solidFill>
              </a:rPr>
              <a:t>auf Exazerbationen bei Patienten mit höheren BEC-Werten größer. </a:t>
            </a:r>
            <a:br>
              <a:rPr lang="de-DE" sz="1300" b="0" i="0" dirty="0" smtClean="0">
                <a:solidFill>
                  <a:srgbClr val="000000"/>
                </a:solidFill>
              </a:rPr>
            </a:br>
            <a:r>
              <a:rPr lang="de-DE" sz="1300" b="0" i="0" dirty="0" smtClean="0">
                <a:solidFill>
                  <a:srgbClr val="000000"/>
                </a:solidFill>
              </a:rPr>
              <a:t>Diese Ergebnisse lassen die Annahmen zu, dass BECs:</a:t>
            </a:r>
          </a:p>
          <a:p>
            <a:pPr marL="361950" lvl="1" indent="-180975">
              <a:lnSpc>
                <a:spcPts val="1600"/>
              </a:lnSpc>
              <a:spcBef>
                <a:spcPts val="0"/>
              </a:spcBef>
              <a:buClr>
                <a:srgbClr val="00B0F0"/>
              </a:buClr>
            </a:pPr>
            <a:r>
              <a:rPr lang="de-DE" sz="1300" b="0" i="0" dirty="0" smtClean="0">
                <a:solidFill>
                  <a:srgbClr val="000000"/>
                </a:solidFill>
              </a:rPr>
              <a:t>ein Biomarker für das Exazerbationsrisiko bei Patienten mit Exazerbationshistorie sind</a:t>
            </a:r>
          </a:p>
          <a:p>
            <a:pPr marL="361950" lvl="1" indent="-180975">
              <a:lnSpc>
                <a:spcPts val="1600"/>
              </a:lnSpc>
              <a:spcBef>
                <a:spcPts val="0"/>
              </a:spcBef>
              <a:spcAft>
                <a:spcPts val="600"/>
              </a:spcAft>
              <a:buClr>
                <a:srgbClr val="00B0F0"/>
              </a:buClr>
            </a:pPr>
            <a:r>
              <a:rPr lang="de-DE" sz="1300" b="0" i="0" dirty="0" smtClean="0">
                <a:solidFill>
                  <a:srgbClr val="000000"/>
                </a:solidFill>
              </a:rPr>
              <a:t>die Wirkung von ICS auf die Exazerbationsprävention vorhersagen können</a:t>
            </a:r>
          </a:p>
          <a:p>
            <a:pPr marL="180975" lvl="0" indent="-180975">
              <a:lnSpc>
                <a:spcPts val="1600"/>
              </a:lnSpc>
              <a:spcBef>
                <a:spcPts val="500"/>
              </a:spcBef>
              <a:spcAft>
                <a:spcPts val="600"/>
              </a:spcAft>
              <a:buClr>
                <a:srgbClr val="0460A9">
                  <a:lumMod val="75000"/>
                </a:srgbClr>
              </a:buClr>
              <a:buFont typeface="Wingdings" panose="05000000000000000000" pitchFamily="2" charset="2"/>
              <a:buChar char="§"/>
            </a:pPr>
            <a:r>
              <a:rPr lang="de-DE" sz="1300" b="0" i="0" dirty="0" smtClean="0">
                <a:solidFill>
                  <a:srgbClr val="000000"/>
                </a:solidFill>
              </a:rPr>
              <a:t>Die Post-Hoc-Analyse anderer Studien hat ergeben, dass die Effekte von ICS auf die Exazerbationsprävention mit dem BEC-Wert assoziiert sind</a:t>
            </a:r>
            <a:r>
              <a:rPr lang="de-DE" sz="1300" b="0" i="0" baseline="30000" dirty="0" smtClean="0">
                <a:solidFill>
                  <a:srgbClr val="000000"/>
                </a:solidFill>
              </a:rPr>
              <a:t>,4</a:t>
            </a:r>
            <a:r>
              <a:rPr lang="de-DE" sz="1300" b="0" i="0" dirty="0" smtClean="0">
                <a:solidFill>
                  <a:srgbClr val="000000"/>
                </a:solidFill>
              </a:rPr>
              <a:t>.</a:t>
            </a:r>
          </a:p>
          <a:p>
            <a:pPr marL="180975" lvl="0" indent="-180975">
              <a:lnSpc>
                <a:spcPts val="1600"/>
              </a:lnSpc>
              <a:spcBef>
                <a:spcPts val="500"/>
              </a:spcBef>
              <a:spcAft>
                <a:spcPts val="600"/>
              </a:spcAft>
              <a:buClr>
                <a:srgbClr val="0460A9">
                  <a:lumMod val="75000"/>
                </a:srgbClr>
              </a:buClr>
              <a:buFont typeface="Wingdings" panose="05000000000000000000" pitchFamily="2" charset="2"/>
              <a:buChar char="§"/>
            </a:pPr>
            <a:r>
              <a:rPr lang="de-DE" sz="1300" b="0" i="0" dirty="0" smtClean="0">
                <a:solidFill>
                  <a:srgbClr val="000000"/>
                </a:solidFill>
              </a:rPr>
              <a:t>Eine große COPD-Kohortenstudie zeigte den Zusammenhang zwischen höheren BEC-Werten und einer erhöhten Exazerbationsrate</a:t>
            </a:r>
            <a:r>
              <a:rPr lang="de-DE" sz="1300" b="0" i="0" baseline="30000" dirty="0" smtClean="0">
                <a:solidFill>
                  <a:srgbClr val="000000"/>
                </a:solidFill>
              </a:rPr>
              <a:t>5</a:t>
            </a:r>
            <a:r>
              <a:rPr lang="de-DE" sz="1300" b="0" i="0" dirty="0" smtClean="0">
                <a:solidFill>
                  <a:srgbClr val="000000"/>
                </a:solidFill>
              </a:rPr>
              <a:t>, wenngleich dies bei einer anderen Kohorte nicht beobachtet wurde</a:t>
            </a:r>
            <a:r>
              <a:rPr lang="de-DE" sz="1300" b="0" i="0" baseline="30000" dirty="0" smtClean="0">
                <a:solidFill>
                  <a:srgbClr val="000000"/>
                </a:solidFill>
              </a:rPr>
              <a:t>6</a:t>
            </a:r>
            <a:r>
              <a:rPr lang="de-DE" sz="1300" b="0" i="0" dirty="0" smtClean="0">
                <a:solidFill>
                  <a:srgbClr val="000000"/>
                </a:solidFill>
              </a:rPr>
              <a:t>.</a:t>
            </a:r>
          </a:p>
          <a:p>
            <a:pPr marL="180975" lvl="0" indent="-180975">
              <a:lnSpc>
                <a:spcPts val="1600"/>
              </a:lnSpc>
              <a:spcBef>
                <a:spcPts val="500"/>
              </a:spcBef>
              <a:spcAft>
                <a:spcPts val="600"/>
              </a:spcAft>
              <a:buClr>
                <a:srgbClr val="0460A9">
                  <a:lumMod val="75000"/>
                </a:srgbClr>
              </a:buClr>
              <a:buFont typeface="Wingdings" panose="05000000000000000000" pitchFamily="2" charset="2"/>
              <a:buChar char="§"/>
            </a:pPr>
            <a:r>
              <a:rPr lang="de-DE" sz="1300" b="0" i="0" dirty="0" smtClean="0">
                <a:solidFill>
                  <a:srgbClr val="000000"/>
                </a:solidFill>
              </a:rPr>
              <a:t>Unterschiede zwischen den Studien können auf Unterschieden in der Exazerbationshistorie und dem ICS-Gebrauch beruhen.</a:t>
            </a:r>
          </a:p>
          <a:p>
            <a:pPr marL="180975" lvl="0" indent="-180975">
              <a:lnSpc>
                <a:spcPts val="1600"/>
              </a:lnSpc>
              <a:spcBef>
                <a:spcPts val="500"/>
              </a:spcBef>
              <a:spcAft>
                <a:spcPts val="600"/>
              </a:spcAft>
              <a:buClr>
                <a:srgbClr val="0460A9">
                  <a:lumMod val="75000"/>
                </a:srgbClr>
              </a:buClr>
            </a:pPr>
            <a:r>
              <a:rPr lang="de-DE" sz="1300" dirty="0" smtClean="0">
                <a:solidFill>
                  <a:srgbClr val="000000"/>
                </a:solidFill>
              </a:rPr>
              <a:t>Prospektive </a:t>
            </a:r>
            <a:r>
              <a:rPr lang="de-DE" sz="1300" dirty="0">
                <a:solidFill>
                  <a:srgbClr val="000000"/>
                </a:solidFill>
              </a:rPr>
              <a:t>Studien </a:t>
            </a:r>
            <a:r>
              <a:rPr lang="de-DE" sz="1300" dirty="0" smtClean="0">
                <a:solidFill>
                  <a:srgbClr val="000000"/>
                </a:solidFill>
              </a:rPr>
              <a:t>sind erforderlich, um </a:t>
            </a:r>
            <a:r>
              <a:rPr lang="de-DE" sz="1300" b="0" i="0" dirty="0" smtClean="0">
                <a:solidFill>
                  <a:srgbClr val="000000"/>
                </a:solidFill>
              </a:rPr>
              <a:t>die Verwendung des BEC-Werts zur Abschätzung des ICS-Effekts </a:t>
            </a:r>
            <a:br>
              <a:rPr lang="de-DE" sz="1300" b="0" i="0" dirty="0" smtClean="0">
                <a:solidFill>
                  <a:srgbClr val="000000"/>
                </a:solidFill>
              </a:rPr>
            </a:br>
            <a:r>
              <a:rPr lang="de-DE" sz="1300" b="0" i="0" dirty="0" smtClean="0">
                <a:solidFill>
                  <a:srgbClr val="000000"/>
                </a:solidFill>
              </a:rPr>
              <a:t>zu bestätigen, einen Grenzwert für Eosinophile im Blut festzulegen, ab dem ein Exazerbationsrisiko in COPD-Patienten mit Exazerbationshistorie vorhergesagt werden kann, und um Schwellenwerte zu präzisieren, die in der Praxis verwendet werden können.</a:t>
            </a:r>
          </a:p>
          <a:p>
            <a:pPr marL="180975" lvl="0" indent="-180975">
              <a:lnSpc>
                <a:spcPts val="1600"/>
              </a:lnSpc>
              <a:spcBef>
                <a:spcPts val="500"/>
              </a:spcBef>
              <a:spcAft>
                <a:spcPts val="600"/>
              </a:spcAft>
              <a:buClr>
                <a:srgbClr val="0460A9">
                  <a:lumMod val="75000"/>
                </a:srgbClr>
              </a:buClr>
            </a:pPr>
            <a:r>
              <a:rPr lang="de-DE" sz="1300" b="0" i="0" dirty="0" smtClean="0">
                <a:solidFill>
                  <a:srgbClr val="000000"/>
                </a:solidFill>
              </a:rPr>
              <a:t>Der Mechanismus, warum es </a:t>
            </a:r>
            <a:r>
              <a:rPr lang="de-DE" sz="1300" dirty="0" smtClean="0">
                <a:solidFill>
                  <a:srgbClr val="000000"/>
                </a:solidFill>
              </a:rPr>
              <a:t>bei COPD-Patienten mit </a:t>
            </a:r>
            <a:r>
              <a:rPr lang="de-DE" sz="1300" dirty="0">
                <a:solidFill>
                  <a:srgbClr val="000000"/>
                </a:solidFill>
              </a:rPr>
              <a:t>höheren </a:t>
            </a:r>
            <a:r>
              <a:rPr lang="de-DE" sz="1300" dirty="0" smtClean="0">
                <a:solidFill>
                  <a:srgbClr val="000000"/>
                </a:solidFill>
              </a:rPr>
              <a:t>BEC-Werten anscheinend zu einer </a:t>
            </a:r>
            <a:r>
              <a:rPr lang="de-DE" sz="1300" b="0" i="0" dirty="0" smtClean="0">
                <a:solidFill>
                  <a:srgbClr val="000000"/>
                </a:solidFill>
              </a:rPr>
              <a:t>erhöhten Wirkung von ICS kommt, bleibt unklar.</a:t>
            </a: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42</a:t>
            </a:fld>
            <a:endParaRPr lang="de-DE" sz="900" dirty="0"/>
          </a:p>
        </p:txBody>
      </p:sp>
      <p:sp>
        <p:nvSpPr>
          <p:cNvPr id="9" name="Rectangle 8"/>
          <p:cNvSpPr/>
          <p:nvPr/>
        </p:nvSpPr>
        <p:spPr>
          <a:xfrm>
            <a:off x="2771800" y="6163707"/>
            <a:ext cx="6264697" cy="369332"/>
          </a:xfrm>
          <a:prstGeom prst="rect">
            <a:avLst/>
          </a:prstGeom>
        </p:spPr>
        <p:txBody>
          <a:bodyPr wrap="square">
            <a:spAutoFit/>
          </a:bodyPr>
          <a:lstStyle/>
          <a:p>
            <a:pPr algn="r"/>
            <a:endParaRPr lang="de-DE" dirty="0"/>
          </a:p>
        </p:txBody>
      </p:sp>
      <p:sp>
        <p:nvSpPr>
          <p:cNvPr id="8" name="Rectangle 7"/>
          <p:cNvSpPr/>
          <p:nvPr/>
        </p:nvSpPr>
        <p:spPr>
          <a:xfrm>
            <a:off x="4325496" y="6069548"/>
            <a:ext cx="4679852" cy="707886"/>
          </a:xfrm>
          <a:prstGeom prst="rect">
            <a:avLst/>
          </a:prstGeom>
        </p:spPr>
        <p:txBody>
          <a:bodyPr wrap="square">
            <a:spAutoFit/>
          </a:bodyPr>
          <a:lstStyle/>
          <a:p>
            <a:pPr algn="r"/>
            <a:r>
              <a:rPr lang="de-DE" sz="1000" spc="-40" dirty="0" smtClean="0">
                <a:latin typeface="Arial" panose="020B0604020202020204" pitchFamily="34" charset="0"/>
                <a:ea typeface="Calibri" panose="020F0502020204030204" pitchFamily="34" charset="0"/>
              </a:rPr>
              <a:t>www.goldcopd.org (letzter Zugriff 23.1.17); </a:t>
            </a:r>
            <a:r>
              <a:rPr lang="de-DE" sz="1000" spc="-40" baseline="30000" dirty="0" smtClean="0">
                <a:latin typeface="Arial" panose="020B0604020202020204" pitchFamily="34" charset="0"/>
                <a:ea typeface="Calibri" panose="020F0502020204030204" pitchFamily="34" charset="0"/>
              </a:rPr>
              <a:t>1</a:t>
            </a:r>
            <a:r>
              <a:rPr lang="de-DE" sz="1000" spc="-40" dirty="0" smtClean="0">
                <a:latin typeface="Arial" panose="020B0604020202020204" pitchFamily="34" charset="0"/>
                <a:ea typeface="Calibri" panose="020F0502020204030204" pitchFamily="34" charset="0"/>
              </a:rPr>
              <a:t>Pascoe et al., Lancet Respir Med, 2015, 3(6):435-42; </a:t>
            </a:r>
            <a:r>
              <a:rPr lang="de-DE" sz="1000" spc="-40" baseline="30000" dirty="0" smtClean="0">
                <a:latin typeface="Arial" panose="020B0604020202020204" pitchFamily="34" charset="0"/>
              </a:rPr>
              <a:t>2</a:t>
            </a:r>
            <a:r>
              <a:rPr lang="de-DE" sz="1000" spc="-40" dirty="0" smtClean="0">
                <a:latin typeface="Arial" panose="020B0604020202020204" pitchFamily="34" charset="0"/>
              </a:rPr>
              <a:t>Siddiqui et al., AJRCCM, 2015, 192(4):523-5; </a:t>
            </a:r>
            <a:r>
              <a:rPr lang="de-DE" sz="1000" spc="-40" baseline="30000" dirty="0" smtClean="0">
                <a:latin typeface="Arial" panose="020B0604020202020204" pitchFamily="34" charset="0"/>
              </a:rPr>
              <a:t>3</a:t>
            </a:r>
            <a:r>
              <a:rPr lang="de-DE" sz="1000" spc="-40" dirty="0" smtClean="0">
                <a:latin typeface="Arial" panose="020B0604020202020204" pitchFamily="34" charset="0"/>
              </a:rPr>
              <a:t>Pavord et al., Thorax, 2016, 71(2):118-25; </a:t>
            </a:r>
            <a:r>
              <a:rPr lang="de-DE" sz="1000" spc="-40" baseline="30000" dirty="0" smtClean="0">
                <a:latin typeface="Arial" panose="020B0604020202020204" pitchFamily="34" charset="0"/>
              </a:rPr>
              <a:t>4</a:t>
            </a:r>
            <a:r>
              <a:rPr lang="de-DE" sz="1000" spc="-40" dirty="0" smtClean="0">
                <a:latin typeface="Arial" panose="020B0604020202020204" pitchFamily="34" charset="0"/>
              </a:rPr>
              <a:t>Watz et al., Lancet Respir Med, 4(5):390-8; </a:t>
            </a:r>
            <a:r>
              <a:rPr lang="de-DE" sz="1000" spc="-40" baseline="30000" dirty="0" smtClean="0">
                <a:latin typeface="Arial" panose="020B0604020202020204" pitchFamily="34" charset="0"/>
              </a:rPr>
              <a:t>5</a:t>
            </a:r>
            <a:r>
              <a:rPr lang="de-DE" sz="1000" spc="-40" dirty="0" smtClean="0">
                <a:latin typeface="Arial" panose="020B0604020202020204" pitchFamily="34" charset="0"/>
              </a:rPr>
              <a:t>Soriano et al., Chest, 2005. 128(4):2099-107; </a:t>
            </a:r>
            <a:r>
              <a:rPr lang="de-DE" sz="1000" spc="-40" baseline="30000" dirty="0" smtClean="0">
                <a:latin typeface="Arial" panose="020B0604020202020204" pitchFamily="34" charset="0"/>
              </a:rPr>
              <a:t>6</a:t>
            </a:r>
            <a:r>
              <a:rPr lang="de-DE" sz="1000" spc="-40" dirty="0" smtClean="0">
                <a:latin typeface="Arial" panose="020B0604020202020204" pitchFamily="34" charset="0"/>
              </a:rPr>
              <a:t>National Institute for Health care Excellence, in press, 2016   </a:t>
            </a:r>
            <a:endParaRPr lang="de-DE" sz="1000" spc="-40" dirty="0"/>
          </a:p>
        </p:txBody>
      </p:sp>
    </p:spTree>
    <p:extLst>
      <p:ext uri="{BB962C8B-B14F-4D97-AF65-F5344CB8AC3E}">
        <p14:creationId xmlns:p14="http://schemas.microsoft.com/office/powerpoint/2010/main" val="815667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392" y="6534208"/>
            <a:ext cx="2878088" cy="216024"/>
          </a:xfrm>
          <a:prstGeom prst="rect">
            <a:avLst/>
          </a:prstGeom>
          <a:noFill/>
        </p:spPr>
        <p:txBody>
          <a:bodyPr wrap="square" rtlCol="0">
            <a:spAutoFit/>
          </a:bodyPr>
          <a:lstStyle/>
          <a:p>
            <a:r>
              <a:rPr lang="de-DE" sz="800" b="0" i="0" dirty="0" smtClean="0">
                <a:solidFill>
                  <a:srgbClr val="000000"/>
                </a:solidFill>
              </a:rPr>
              <a:t>COPD: chronisch obstruktive Lungenerkrankung</a:t>
            </a:r>
          </a:p>
        </p:txBody>
      </p:sp>
      <p:sp>
        <p:nvSpPr>
          <p:cNvPr id="7" name="Title 6"/>
          <p:cNvSpPr>
            <a:spLocks noGrp="1"/>
          </p:cNvSpPr>
          <p:nvPr>
            <p:ph type="title"/>
          </p:nvPr>
        </p:nvSpPr>
        <p:spPr>
          <a:xfrm>
            <a:off x="467544" y="188640"/>
            <a:ext cx="8208912" cy="1080120"/>
          </a:xfrm>
        </p:spPr>
        <p:txBody>
          <a:bodyPr>
            <a:noAutofit/>
          </a:bodyPr>
          <a:lstStyle/>
          <a:p>
            <a:pPr>
              <a:lnSpc>
                <a:spcPct val="90000"/>
              </a:lnSpc>
            </a:pPr>
            <a:r>
              <a:rPr lang="de-DE" b="0" i="0" dirty="0" smtClean="0">
                <a:solidFill>
                  <a:srgbClr val="0460A9"/>
                </a:solidFill>
              </a:rPr>
              <a:t>Kapitel 3: Evidenzen für die Präventions- und Erhaltungstherapie</a:t>
            </a:r>
            <a:r>
              <a:rPr lang="en" dirty="0" smtClean="0"/>
              <a:t/>
            </a:r>
            <a:br>
              <a:rPr lang="en" dirty="0" smtClean="0"/>
            </a:br>
            <a:r>
              <a:rPr lang="de-DE" sz="2200" b="1" i="0" dirty="0" smtClean="0">
                <a:solidFill>
                  <a:srgbClr val="000000"/>
                </a:solidFill>
              </a:rPr>
              <a:t>Kernpunkte (1/2)</a:t>
            </a:r>
            <a:endParaRPr lang="en" sz="2200" dirty="0" smtClean="0"/>
          </a:p>
        </p:txBody>
      </p:sp>
      <p:sp>
        <p:nvSpPr>
          <p:cNvPr id="12" name="Content Placeholder 8"/>
          <p:cNvSpPr>
            <a:spLocks noGrp="1"/>
          </p:cNvSpPr>
          <p:nvPr>
            <p:ph idx="1"/>
          </p:nvPr>
        </p:nvSpPr>
        <p:spPr/>
        <p:txBody>
          <a:bodyPr>
            <a:noAutofit/>
          </a:bodyPr>
          <a:lstStyle/>
          <a:p>
            <a:pPr marL="268288" lvl="0" indent="-268288">
              <a:spcBef>
                <a:spcPts val="500"/>
              </a:spcBef>
              <a:spcAft>
                <a:spcPts val="300"/>
              </a:spcAft>
              <a:buClr>
                <a:srgbClr val="0460A9">
                  <a:lumMod val="75000"/>
                </a:srgbClr>
              </a:buClr>
              <a:buFont typeface="Wingdings" panose="05000000000000000000" pitchFamily="2" charset="2"/>
              <a:buChar char="§"/>
            </a:pPr>
            <a:r>
              <a:rPr lang="de-DE" sz="1600" b="0" i="0" dirty="0" smtClean="0">
                <a:solidFill>
                  <a:srgbClr val="000000"/>
                </a:solidFill>
              </a:rPr>
              <a:t>Raucherentwöhnung ist essentiell. Pharmako</a:t>
            </a:r>
            <a:r>
              <a:rPr lang="de-DE" sz="1600" dirty="0" smtClean="0">
                <a:solidFill>
                  <a:srgbClr val="000000"/>
                </a:solidFill>
              </a:rPr>
              <a:t>therapie </a:t>
            </a:r>
            <a:r>
              <a:rPr lang="de-DE" sz="1600" b="0" i="0" dirty="0" smtClean="0">
                <a:solidFill>
                  <a:srgbClr val="000000"/>
                </a:solidFill>
              </a:rPr>
              <a:t>und Nikotinersatz steigern zuverlässig die langfristigen Abstinenzraten.</a:t>
            </a:r>
          </a:p>
          <a:p>
            <a:pPr marL="268288" lvl="0" indent="-268288">
              <a:spcBef>
                <a:spcPts val="500"/>
              </a:spcBef>
              <a:spcAft>
                <a:spcPts val="300"/>
              </a:spcAft>
              <a:buClr>
                <a:srgbClr val="0460A9">
                  <a:lumMod val="75000"/>
                </a:srgbClr>
              </a:buClr>
              <a:buFont typeface="Wingdings" panose="05000000000000000000" pitchFamily="2" charset="2"/>
              <a:buChar char="§"/>
            </a:pPr>
            <a:r>
              <a:rPr lang="de-DE" sz="1600" b="0" i="0" dirty="0" smtClean="0">
                <a:solidFill>
                  <a:srgbClr val="000000"/>
                </a:solidFill>
              </a:rPr>
              <a:t>Die Wirksamkeit und Sicherheit von E-Zigaretten als Mittel zur Raucherentwöhnung ist derzeit noch fraglich.</a:t>
            </a:r>
          </a:p>
          <a:p>
            <a:pPr marL="268288" lvl="0" indent="-268288">
              <a:spcBef>
                <a:spcPts val="500"/>
              </a:spcBef>
              <a:spcAft>
                <a:spcPts val="300"/>
              </a:spcAft>
              <a:buClr>
                <a:srgbClr val="0460A9">
                  <a:lumMod val="75000"/>
                </a:srgbClr>
              </a:buClr>
              <a:buFont typeface="Wingdings" panose="05000000000000000000" pitchFamily="2" charset="2"/>
              <a:buChar char="§"/>
            </a:pPr>
            <a:r>
              <a:rPr lang="de-DE" sz="1600" b="0" i="0" dirty="0" smtClean="0">
                <a:solidFill>
                  <a:srgbClr val="000000"/>
                </a:solidFill>
              </a:rPr>
              <a:t>Die medikamentöse Behandlung kann COPD-Symptome reduzieren, die Exazerbationsrate </a:t>
            </a:r>
            <a:r>
              <a:rPr lang="de-DE" sz="1600" dirty="0" smtClean="0">
                <a:solidFill>
                  <a:srgbClr val="000000"/>
                </a:solidFill>
              </a:rPr>
              <a:t>und Exazerbationsschwere </a:t>
            </a:r>
            <a:r>
              <a:rPr lang="de-DE" sz="1600" b="0" i="0" dirty="0" smtClean="0">
                <a:solidFill>
                  <a:srgbClr val="000000"/>
                </a:solidFill>
              </a:rPr>
              <a:t>verringern und den allgemeinen Gesundheitsstatus sowie die körperliche Belastbarkeit verbessern.</a:t>
            </a:r>
          </a:p>
          <a:p>
            <a:pPr marL="268288" lvl="0" indent="-268288">
              <a:spcBef>
                <a:spcPts val="500"/>
              </a:spcBef>
              <a:spcAft>
                <a:spcPts val="300"/>
              </a:spcAft>
              <a:buClr>
                <a:srgbClr val="0460A9">
                  <a:lumMod val="75000"/>
                </a:srgbClr>
              </a:buClr>
              <a:buFont typeface="Wingdings" panose="05000000000000000000" pitchFamily="2" charset="2"/>
              <a:buChar char="§"/>
            </a:pPr>
            <a:r>
              <a:rPr lang="de-DE" sz="1600" b="0" i="0" dirty="0" smtClean="0">
                <a:solidFill>
                  <a:srgbClr val="000000"/>
                </a:solidFill>
              </a:rPr>
              <a:t>Jedes Behandlungsregime sollte individualisiert festgelegt werden in Abhängigkeit  </a:t>
            </a:r>
            <a:br>
              <a:rPr lang="de-DE" sz="1600" b="0" i="0" dirty="0" smtClean="0">
                <a:solidFill>
                  <a:srgbClr val="000000"/>
                </a:solidFill>
              </a:rPr>
            </a:br>
            <a:r>
              <a:rPr lang="de-DE" sz="1600" b="0" i="0" dirty="0" smtClean="0">
                <a:solidFill>
                  <a:srgbClr val="000000"/>
                </a:solidFill>
              </a:rPr>
              <a:t>der Symptomschwere, des Exazerbationsrisikos, möglichen Nebenwirkungen, der Verfügbarkeit und der Kosten, dem Therapieansprechen des Patienten, dessen Präferenz und dem Handhabungsgeschick, unterschiedliche Devices anzuwenden.</a:t>
            </a:r>
          </a:p>
          <a:p>
            <a:pPr marL="268288" lvl="0" indent="-268288">
              <a:spcBef>
                <a:spcPts val="500"/>
              </a:spcBef>
              <a:spcAft>
                <a:spcPts val="300"/>
              </a:spcAft>
              <a:buClr>
                <a:srgbClr val="0460A9">
                  <a:lumMod val="75000"/>
                </a:srgbClr>
              </a:buClr>
              <a:buFont typeface="Wingdings" panose="05000000000000000000" pitchFamily="2" charset="2"/>
              <a:buChar char="§"/>
            </a:pPr>
            <a:r>
              <a:rPr lang="de-DE" sz="1600" b="0" i="0" dirty="0" smtClean="0">
                <a:solidFill>
                  <a:srgbClr val="000000"/>
                </a:solidFill>
              </a:rPr>
              <a:t>Die Inhalationstechnik muss regelmäßig überprüft werden.</a:t>
            </a:r>
          </a:p>
          <a:p>
            <a:pPr marL="268288" lvl="0" indent="-268288">
              <a:spcBef>
                <a:spcPts val="500"/>
              </a:spcBef>
              <a:spcAft>
                <a:spcPts val="300"/>
              </a:spcAft>
              <a:buClr>
                <a:srgbClr val="0460A9">
                  <a:lumMod val="75000"/>
                </a:srgbClr>
              </a:buClr>
              <a:buFont typeface="Wingdings" panose="05000000000000000000" pitchFamily="2" charset="2"/>
              <a:buChar char="§"/>
            </a:pPr>
            <a:r>
              <a:rPr lang="de-DE" sz="1600" b="0" i="0" dirty="0" smtClean="0">
                <a:solidFill>
                  <a:srgbClr val="000000"/>
                </a:solidFill>
              </a:rPr>
              <a:t>Grippeschutzimpfung führt zu einer geringeren Inzidenz von Infektionen der unteren Atemwege.</a:t>
            </a:r>
          </a:p>
          <a:p>
            <a:pPr marL="268288" lvl="0" indent="-268288">
              <a:spcBef>
                <a:spcPts val="50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Pneumokokkenschutzimpfung verringert Infektionen der unteren Atemwege.</a:t>
            </a: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43</a:t>
            </a:fld>
            <a:endParaRPr lang="de-DE" sz="900" dirty="0"/>
          </a:p>
        </p:txBody>
      </p:sp>
      <p:sp>
        <p:nvSpPr>
          <p:cNvPr id="9" name="Rectangle 4"/>
          <p:cNvSpPr>
            <a:spLocks noChangeArrowheads="1"/>
          </p:cNvSpPr>
          <p:nvPr/>
        </p:nvSpPr>
        <p:spPr bwMode="auto">
          <a:xfrm>
            <a:off x="6310353" y="6505024"/>
            <a:ext cx="2726422"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2073293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8"/>
          <p:cNvSpPr>
            <a:spLocks noGrp="1"/>
          </p:cNvSpPr>
          <p:nvPr>
            <p:ph idx="1"/>
          </p:nvPr>
        </p:nvSpPr>
        <p:spPr/>
        <p:txBody>
          <a:bodyPr>
            <a:normAutofit/>
          </a:bodyPr>
          <a:lstStyle/>
          <a:p>
            <a:pPr marL="266700" lvl="0" indent="-266700">
              <a:spcBef>
                <a:spcPts val="500"/>
              </a:spcBef>
              <a:spcAft>
                <a:spcPts val="300"/>
              </a:spcAft>
              <a:buClr>
                <a:srgbClr val="0460A9">
                  <a:lumMod val="75000"/>
                </a:srgbClr>
              </a:buClr>
              <a:buFont typeface="Wingdings" panose="05000000000000000000" pitchFamily="2" charset="2"/>
              <a:buChar char="§"/>
            </a:pPr>
            <a:r>
              <a:rPr lang="de-DE" sz="1600" b="0" i="0" dirty="0" smtClean="0">
                <a:solidFill>
                  <a:srgbClr val="000000"/>
                </a:solidFill>
              </a:rPr>
              <a:t>Pulmonale Rehabilitation </a:t>
            </a:r>
            <a:r>
              <a:rPr lang="de-DE" sz="1600" dirty="0" smtClean="0">
                <a:solidFill>
                  <a:srgbClr val="000000"/>
                </a:solidFill>
              </a:rPr>
              <a:t>verb</a:t>
            </a:r>
            <a:r>
              <a:rPr lang="de-DE" sz="1600" b="0" i="0" dirty="0" smtClean="0">
                <a:solidFill>
                  <a:srgbClr val="000000"/>
                </a:solidFill>
              </a:rPr>
              <a:t>essert Symptome, die Lebensqualität sowie die körperliche und emotionale Teilnahme an alltäglichen Aktivitäten.</a:t>
            </a:r>
          </a:p>
          <a:p>
            <a:pPr marL="266700" lvl="0" indent="-266700">
              <a:spcBef>
                <a:spcPts val="500"/>
              </a:spcBef>
              <a:spcAft>
                <a:spcPts val="300"/>
              </a:spcAft>
              <a:buClr>
                <a:srgbClr val="0460A9">
                  <a:lumMod val="75000"/>
                </a:srgbClr>
              </a:buClr>
              <a:buFont typeface="Wingdings" panose="05000000000000000000" pitchFamily="2" charset="2"/>
              <a:buChar char="§"/>
            </a:pPr>
            <a:r>
              <a:rPr lang="de-DE" sz="1600" b="0" i="0" dirty="0" smtClean="0">
                <a:solidFill>
                  <a:srgbClr val="000000"/>
                </a:solidFill>
              </a:rPr>
              <a:t>Bei Patienten mit schwerer chronischer Ruhe-Hypoxämie verbessert eine Langzeit-Sauerstofftherapie die Überlebensrate.</a:t>
            </a:r>
          </a:p>
          <a:p>
            <a:pPr marL="266700" lvl="0" indent="-266700">
              <a:spcBef>
                <a:spcPts val="500"/>
              </a:spcBef>
              <a:spcAft>
                <a:spcPts val="300"/>
              </a:spcAft>
              <a:buClr>
                <a:srgbClr val="0460A9">
                  <a:lumMod val="75000"/>
                </a:srgbClr>
              </a:buClr>
              <a:buFont typeface="Wingdings" panose="05000000000000000000" pitchFamily="2" charset="2"/>
              <a:buChar char="§"/>
            </a:pPr>
            <a:r>
              <a:rPr lang="de-DE" sz="1600" b="0" i="0" dirty="0" smtClean="0">
                <a:solidFill>
                  <a:srgbClr val="000000"/>
                </a:solidFill>
              </a:rPr>
              <a:t>Bei Patienten mit stabiler COPD und Ruhe- oder Belastungs-induzierter moderater Entsättigung sollte eine Langzeit-Sauerstoffbehandlung nicht routinemäßig verschrieben werden. Allerdings müssen die individuellen Gegebenheiten der Patienten berücksichtig werden, wenn es um die Beurteilung der zusätzlichen Gabe von Sauerstoff geht.</a:t>
            </a:r>
          </a:p>
          <a:p>
            <a:pPr marL="266700" lvl="0" indent="-266700">
              <a:spcBef>
                <a:spcPts val="500"/>
              </a:spcBef>
              <a:spcAft>
                <a:spcPts val="300"/>
              </a:spcAft>
              <a:buClr>
                <a:srgbClr val="0460A9">
                  <a:lumMod val="75000"/>
                </a:srgbClr>
              </a:buClr>
              <a:buFont typeface="Wingdings" panose="05000000000000000000" pitchFamily="2" charset="2"/>
              <a:buChar char="§"/>
            </a:pPr>
            <a:r>
              <a:rPr lang="de-DE" sz="1600" b="0" i="0" dirty="0" smtClean="0">
                <a:solidFill>
                  <a:srgbClr val="000000"/>
                </a:solidFill>
              </a:rPr>
              <a:t>Bei Patienten mit schwerer chronischer Hyperkapnie und einer Hospitalisierungshistorie wegen eines akuten Atemstillstands, kann eine nicht-invasive Langzeitbeatmung die Mortalität senken und erneute Einweisungen verhindern.</a:t>
            </a:r>
          </a:p>
          <a:p>
            <a:pPr marL="266700" lvl="0" indent="-266700">
              <a:spcBef>
                <a:spcPts val="500"/>
              </a:spcBef>
              <a:spcAft>
                <a:spcPts val="300"/>
              </a:spcAft>
              <a:buClr>
                <a:srgbClr val="0460A9">
                  <a:lumMod val="75000"/>
                </a:srgbClr>
              </a:buClr>
              <a:buFont typeface="Wingdings" panose="05000000000000000000" pitchFamily="2" charset="2"/>
              <a:buChar char="§"/>
            </a:pPr>
            <a:r>
              <a:rPr lang="de-DE" sz="1600" b="0" i="0" dirty="0" smtClean="0">
                <a:solidFill>
                  <a:srgbClr val="000000"/>
                </a:solidFill>
              </a:rPr>
              <a:t>Bei ausgewählten Patienten mit fortgeschrittenem Emphysem, die auch bei optimaler Behandlung therapierefraktär sind, kann eine chirurgische oder bronchoskopische interventionelle Therapie von Nutzen sein.</a:t>
            </a:r>
          </a:p>
          <a:p>
            <a:pPr marL="266700" lvl="0" indent="-266700">
              <a:spcBef>
                <a:spcPts val="500"/>
              </a:spcBef>
              <a:spcAft>
                <a:spcPts val="300"/>
              </a:spcAft>
              <a:buClr>
                <a:srgbClr val="0460A9">
                  <a:lumMod val="75000"/>
                </a:srgbClr>
              </a:buClr>
            </a:pPr>
            <a:r>
              <a:rPr lang="de-DE" sz="1600" b="0" i="0" dirty="0" smtClean="0">
                <a:solidFill>
                  <a:srgbClr val="000000"/>
                </a:solidFill>
              </a:rPr>
              <a:t>Palliative Konzepte </a:t>
            </a:r>
            <a:r>
              <a:rPr lang="de-DE" sz="1600" dirty="0" smtClean="0">
                <a:solidFill>
                  <a:srgbClr val="000000"/>
                </a:solidFill>
              </a:rPr>
              <a:t>sind </a:t>
            </a:r>
            <a:r>
              <a:rPr lang="de-DE" sz="1600" dirty="0">
                <a:solidFill>
                  <a:srgbClr val="000000"/>
                </a:solidFill>
              </a:rPr>
              <a:t>bei fortgeschrittener COPD </a:t>
            </a:r>
            <a:r>
              <a:rPr lang="de-DE" sz="1600" dirty="0" smtClean="0">
                <a:solidFill>
                  <a:srgbClr val="000000"/>
                </a:solidFill>
              </a:rPr>
              <a:t>zur Symptombekämpfung effektiv</a:t>
            </a:r>
            <a:r>
              <a:rPr lang="de-DE" sz="1500" dirty="0" smtClean="0">
                <a:solidFill>
                  <a:srgbClr val="000000"/>
                </a:solidFill>
              </a:rPr>
              <a:t>.</a:t>
            </a: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44</a:t>
            </a:fld>
            <a:endParaRPr lang="de-DE" sz="900" dirty="0"/>
          </a:p>
        </p:txBody>
      </p:sp>
      <p:sp>
        <p:nvSpPr>
          <p:cNvPr id="11" name="Rectangle 4"/>
          <p:cNvSpPr>
            <a:spLocks noChangeArrowheads="1"/>
          </p:cNvSpPr>
          <p:nvPr/>
        </p:nvSpPr>
        <p:spPr bwMode="auto">
          <a:xfrm>
            <a:off x="7596335" y="6503076"/>
            <a:ext cx="1430279" cy="27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endParaRPr dirty="0"/>
          </a:p>
        </p:txBody>
      </p:sp>
      <p:sp>
        <p:nvSpPr>
          <p:cNvPr id="9" name="Rectangle 4"/>
          <p:cNvSpPr>
            <a:spLocks noChangeArrowheads="1"/>
          </p:cNvSpPr>
          <p:nvPr/>
        </p:nvSpPr>
        <p:spPr bwMode="auto">
          <a:xfrm>
            <a:off x="6392521" y="6504389"/>
            <a:ext cx="2654414"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
        <p:nvSpPr>
          <p:cNvPr id="13" name="Title 6"/>
          <p:cNvSpPr>
            <a:spLocks noGrp="1"/>
          </p:cNvSpPr>
          <p:nvPr>
            <p:ph type="title"/>
          </p:nvPr>
        </p:nvSpPr>
        <p:spPr>
          <a:xfrm>
            <a:off x="467544" y="188640"/>
            <a:ext cx="8208912" cy="1080120"/>
          </a:xfrm>
        </p:spPr>
        <p:txBody>
          <a:bodyPr>
            <a:noAutofit/>
          </a:bodyPr>
          <a:lstStyle/>
          <a:p>
            <a:pPr>
              <a:lnSpc>
                <a:spcPct val="90000"/>
              </a:lnSpc>
            </a:pPr>
            <a:r>
              <a:rPr lang="de-DE" b="0" i="0" dirty="0" smtClean="0">
                <a:solidFill>
                  <a:srgbClr val="0460A9"/>
                </a:solidFill>
              </a:rPr>
              <a:t>Kapitel 3: Evidenzen für die Präventions- und Erhaltungstherapie</a:t>
            </a:r>
            <a:r>
              <a:rPr lang="en" dirty="0" smtClean="0"/>
              <a:t/>
            </a:r>
            <a:br>
              <a:rPr lang="en" dirty="0" smtClean="0"/>
            </a:br>
            <a:r>
              <a:rPr lang="de-DE" sz="2200" b="1" i="0" dirty="0" smtClean="0">
                <a:solidFill>
                  <a:srgbClr val="000000"/>
                </a:solidFill>
              </a:rPr>
              <a:t>Kernpunkte (2/2)</a:t>
            </a:r>
            <a:endParaRPr lang="en" sz="2200" dirty="0" smtClean="0"/>
          </a:p>
        </p:txBody>
      </p:sp>
      <p:sp>
        <p:nvSpPr>
          <p:cNvPr id="8" name="TextBox 7"/>
          <p:cNvSpPr txBox="1"/>
          <p:nvPr/>
        </p:nvSpPr>
        <p:spPr>
          <a:xfrm>
            <a:off x="294392" y="6534208"/>
            <a:ext cx="2878088" cy="216024"/>
          </a:xfrm>
          <a:prstGeom prst="rect">
            <a:avLst/>
          </a:prstGeom>
          <a:noFill/>
        </p:spPr>
        <p:txBody>
          <a:bodyPr wrap="square" rtlCol="0">
            <a:spAutoFit/>
          </a:bodyPr>
          <a:lstStyle/>
          <a:p>
            <a:r>
              <a:rPr lang="de-DE" sz="800" b="0" i="0" dirty="0" smtClean="0">
                <a:solidFill>
                  <a:srgbClr val="000000"/>
                </a:solidFill>
              </a:rPr>
              <a:t>COPD: chronisch obstruktive Lungenerkrankung</a:t>
            </a:r>
          </a:p>
        </p:txBody>
      </p:sp>
    </p:spTree>
    <p:extLst>
      <p:ext uri="{BB962C8B-B14F-4D97-AF65-F5344CB8AC3E}">
        <p14:creationId xmlns:p14="http://schemas.microsoft.com/office/powerpoint/2010/main" val="25517164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de-DE" b="0" i="0" dirty="0" smtClean="0">
                <a:solidFill>
                  <a:srgbClr val="0460A9"/>
                </a:solidFill>
              </a:rPr>
              <a:t>Kapitel 4: Management der stabilen COPD</a:t>
            </a:r>
            <a:r>
              <a:rPr lang="en" sz="3200" dirty="0" smtClean="0"/>
              <a:t/>
            </a:r>
            <a:br>
              <a:rPr lang="en" sz="3200" dirty="0" smtClean="0"/>
            </a:br>
            <a:r>
              <a:rPr lang="de-DE" sz="2200" b="1" i="0" dirty="0" smtClean="0">
                <a:solidFill>
                  <a:srgbClr val="000000"/>
                </a:solidFill>
              </a:rPr>
              <a:t>Kernpunkte</a:t>
            </a:r>
            <a:endParaRPr lang="en" sz="2200" dirty="0" smtClean="0"/>
          </a:p>
        </p:txBody>
      </p:sp>
      <p:sp>
        <p:nvSpPr>
          <p:cNvPr id="12" name="Content Placeholder 8"/>
          <p:cNvSpPr>
            <a:spLocks noGrp="1"/>
          </p:cNvSpPr>
          <p:nvPr>
            <p:ph idx="1"/>
          </p:nvPr>
        </p:nvSpPr>
        <p:spPr/>
        <p:txBody>
          <a:bodyPr>
            <a:normAutofit/>
          </a:bodyPr>
          <a:lstStyle/>
          <a:p>
            <a:pPr marL="266700" lvl="0" indent="-266700">
              <a:spcBef>
                <a:spcPts val="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Das Therapiemanagement der stabilen COPD sollte überwiegend auf der individualisierten Bewertung der Symptome und des Exazerbationsrisikos basieren.</a:t>
            </a:r>
          </a:p>
          <a:p>
            <a:pPr marL="266700" lvl="0" indent="-266700">
              <a:spcBef>
                <a:spcPts val="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Alle Raucher sollten dringend ermutigt und unterstützt werden, mit dem Rauchen aufzuhören.</a:t>
            </a:r>
          </a:p>
          <a:p>
            <a:pPr marL="266700" lvl="0" indent="-266700">
              <a:spcBef>
                <a:spcPts val="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Die Hauptbehandlungsziele sind die Reduzierung der Symptome sowie des Exazerbationsrisikos.</a:t>
            </a:r>
          </a:p>
          <a:p>
            <a:pPr marL="266700" lvl="0" indent="-266700">
              <a:spcBef>
                <a:spcPts val="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Therapiestrategien sind nicht limitiert auf medikamentöse Behandlungen und sollten durch angemessene nicht-medikamentöse Maßnahmen ergänzt werden.</a:t>
            </a: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45</a:t>
            </a:fld>
            <a:endParaRPr lang="de-DE" sz="900" dirty="0"/>
          </a:p>
        </p:txBody>
      </p:sp>
      <p:sp>
        <p:nvSpPr>
          <p:cNvPr id="11" name="Rectangle 4"/>
          <p:cNvSpPr>
            <a:spLocks noChangeArrowheads="1"/>
          </p:cNvSpPr>
          <p:nvPr/>
        </p:nvSpPr>
        <p:spPr bwMode="auto">
          <a:xfrm>
            <a:off x="7596335" y="6503076"/>
            <a:ext cx="1430279" cy="27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endParaRPr dirty="0"/>
          </a:p>
        </p:txBody>
      </p:sp>
      <p:sp>
        <p:nvSpPr>
          <p:cNvPr id="9" name="Rectangle 4"/>
          <p:cNvSpPr>
            <a:spLocks noChangeArrowheads="1"/>
          </p:cNvSpPr>
          <p:nvPr/>
        </p:nvSpPr>
        <p:spPr bwMode="auto">
          <a:xfrm>
            <a:off x="6238345" y="6504389"/>
            <a:ext cx="2798430"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
        <p:nvSpPr>
          <p:cNvPr id="8" name="TextBox 7"/>
          <p:cNvSpPr txBox="1"/>
          <p:nvPr/>
        </p:nvSpPr>
        <p:spPr>
          <a:xfrm>
            <a:off x="294392" y="6534208"/>
            <a:ext cx="2878088" cy="216024"/>
          </a:xfrm>
          <a:prstGeom prst="rect">
            <a:avLst/>
          </a:prstGeom>
          <a:noFill/>
        </p:spPr>
        <p:txBody>
          <a:bodyPr wrap="square" rtlCol="0">
            <a:spAutoFit/>
          </a:bodyPr>
          <a:lstStyle/>
          <a:p>
            <a:r>
              <a:rPr lang="de-DE" sz="800" b="0" i="0" dirty="0" smtClean="0">
                <a:solidFill>
                  <a:srgbClr val="000000"/>
                </a:solidFill>
              </a:rPr>
              <a:t>COPD: chronisch obstruktive Lungenerkrankung</a:t>
            </a:r>
          </a:p>
        </p:txBody>
      </p:sp>
    </p:spTree>
    <p:extLst>
      <p:ext uri="{BB962C8B-B14F-4D97-AF65-F5344CB8AC3E}">
        <p14:creationId xmlns:p14="http://schemas.microsoft.com/office/powerpoint/2010/main" val="3833826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392" y="6532329"/>
            <a:ext cx="2446040" cy="215444"/>
          </a:xfrm>
          <a:prstGeom prst="rect">
            <a:avLst/>
          </a:prstGeom>
          <a:noFill/>
        </p:spPr>
        <p:txBody>
          <a:bodyPr wrap="square" rtlCol="0">
            <a:spAutoFit/>
          </a:bodyPr>
          <a:lstStyle/>
          <a:p>
            <a:r>
              <a:rPr lang="de-DE" sz="800" b="0" i="0" dirty="0" smtClean="0">
                <a:solidFill>
                  <a:srgbClr val="000000"/>
                </a:solidFill>
              </a:rPr>
              <a:t>COPD: chronisch obstruktive Lungenerkrankung</a:t>
            </a:r>
          </a:p>
        </p:txBody>
      </p:sp>
      <p:sp>
        <p:nvSpPr>
          <p:cNvPr id="7" name="Title 6"/>
          <p:cNvSpPr>
            <a:spLocks noGrp="1"/>
          </p:cNvSpPr>
          <p:nvPr>
            <p:ph type="title"/>
          </p:nvPr>
        </p:nvSpPr>
        <p:spPr/>
        <p:txBody>
          <a:bodyPr>
            <a:noAutofit/>
          </a:bodyPr>
          <a:lstStyle/>
          <a:p>
            <a:r>
              <a:rPr lang="de-DE" b="0" i="0" spc="-50" dirty="0" smtClean="0">
                <a:solidFill>
                  <a:srgbClr val="0460A9"/>
                </a:solidFill>
              </a:rPr>
              <a:t>Kapitel 5: Management von Exazerbationen</a:t>
            </a:r>
            <a:r>
              <a:rPr lang="en" spc="-50" dirty="0" smtClean="0"/>
              <a:t/>
            </a:r>
            <a:br>
              <a:rPr lang="en" spc="-50" dirty="0" smtClean="0"/>
            </a:br>
            <a:r>
              <a:rPr lang="de-DE" sz="2200" b="1" i="0" dirty="0" smtClean="0">
                <a:solidFill>
                  <a:srgbClr val="000000"/>
                </a:solidFill>
              </a:rPr>
              <a:t>Kernpunkte (1/2)</a:t>
            </a:r>
            <a:endParaRPr lang="en" sz="2200" dirty="0" smtClean="0"/>
          </a:p>
        </p:txBody>
      </p:sp>
      <p:sp>
        <p:nvSpPr>
          <p:cNvPr id="12" name="Content Placeholder 8"/>
          <p:cNvSpPr>
            <a:spLocks noGrp="1"/>
          </p:cNvSpPr>
          <p:nvPr>
            <p:ph idx="1"/>
          </p:nvPr>
        </p:nvSpPr>
        <p:spPr/>
        <p:txBody>
          <a:bodyPr>
            <a:normAutofit/>
          </a:bodyPr>
          <a:lstStyle/>
          <a:p>
            <a:pPr marL="266700" lvl="0" indent="-266700">
              <a:spcBef>
                <a:spcPts val="0"/>
              </a:spcBef>
              <a:spcAft>
                <a:spcPts val="1200"/>
              </a:spcAft>
              <a:buClr>
                <a:srgbClr val="0460A9">
                  <a:lumMod val="75000"/>
                </a:srgbClr>
              </a:buClr>
              <a:buFont typeface="Wingdings" panose="05000000000000000000" pitchFamily="2" charset="2"/>
              <a:buChar char="§"/>
            </a:pPr>
            <a:r>
              <a:rPr lang="de-DE" sz="1600" b="0" i="0" dirty="0" smtClean="0">
                <a:solidFill>
                  <a:srgbClr val="000000"/>
                </a:solidFill>
              </a:rPr>
              <a:t>Eine COPD-Exazerbation ist definiert als eine akute Verschlechterung respiratorischer Symptome, die eine zusätzliche Behandlung erforderlich machen.</a:t>
            </a:r>
          </a:p>
          <a:p>
            <a:pPr marL="266700" lvl="0" indent="-266700">
              <a:spcBef>
                <a:spcPts val="0"/>
              </a:spcBef>
              <a:spcAft>
                <a:spcPts val="1200"/>
              </a:spcAft>
              <a:buClr>
                <a:srgbClr val="0460A9">
                  <a:lumMod val="75000"/>
                </a:srgbClr>
              </a:buClr>
              <a:buFont typeface="Wingdings" panose="05000000000000000000" pitchFamily="2" charset="2"/>
              <a:buChar char="§"/>
            </a:pPr>
            <a:r>
              <a:rPr lang="de-DE" sz="1600" b="0" i="0" dirty="0" smtClean="0">
                <a:solidFill>
                  <a:srgbClr val="000000"/>
                </a:solidFill>
              </a:rPr>
              <a:t>COPD-Exazerbationen können durch verschiedene Faktoren herbeigeführt werden. </a:t>
            </a:r>
            <a:br>
              <a:rPr lang="de-DE" sz="1600" b="0" i="0" dirty="0" smtClean="0">
                <a:solidFill>
                  <a:srgbClr val="000000"/>
                </a:solidFill>
              </a:rPr>
            </a:br>
            <a:r>
              <a:rPr lang="de-DE" sz="1600" b="0" i="0" dirty="0" smtClean="0">
                <a:solidFill>
                  <a:srgbClr val="000000"/>
                </a:solidFill>
              </a:rPr>
              <a:t>Die häufigsten Ursachen sind Infektionen der Atemwege.</a:t>
            </a:r>
          </a:p>
          <a:p>
            <a:pPr marL="266700" lvl="0" indent="-266700">
              <a:spcBef>
                <a:spcPts val="0"/>
              </a:spcBef>
              <a:spcAft>
                <a:spcPts val="1200"/>
              </a:spcAft>
              <a:buClr>
                <a:srgbClr val="0460A9">
                  <a:lumMod val="75000"/>
                </a:srgbClr>
              </a:buClr>
              <a:buFont typeface="Wingdings" panose="05000000000000000000" pitchFamily="2" charset="2"/>
              <a:buChar char="§"/>
            </a:pPr>
            <a:r>
              <a:rPr lang="de-DE" sz="1600" b="0" i="0" dirty="0" smtClean="0">
                <a:solidFill>
                  <a:srgbClr val="000000"/>
                </a:solidFill>
              </a:rPr>
              <a:t>Das Behandlungsziel von COPD-Exazerbationen ist es, die negativen Auswirkungen </a:t>
            </a:r>
            <a:br>
              <a:rPr lang="de-DE" sz="1600" b="0" i="0" dirty="0" smtClean="0">
                <a:solidFill>
                  <a:srgbClr val="000000"/>
                </a:solidFill>
              </a:rPr>
            </a:br>
            <a:r>
              <a:rPr lang="de-DE" sz="1600" b="0" i="0" dirty="0" smtClean="0">
                <a:solidFill>
                  <a:srgbClr val="000000"/>
                </a:solidFill>
              </a:rPr>
              <a:t>der aktuellen Exazerbation zu minimieren und nachfolgende Ereignisse zu verhindern.</a:t>
            </a:r>
          </a:p>
          <a:p>
            <a:pPr marL="266700" lvl="0" indent="-266700">
              <a:spcBef>
                <a:spcPts val="0"/>
              </a:spcBef>
              <a:spcAft>
                <a:spcPts val="1200"/>
              </a:spcAft>
              <a:buClr>
                <a:srgbClr val="0460A9">
                  <a:lumMod val="75000"/>
                </a:srgbClr>
              </a:buClr>
              <a:buFont typeface="Wingdings" panose="05000000000000000000" pitchFamily="2" charset="2"/>
              <a:buChar char="§"/>
            </a:pPr>
            <a:r>
              <a:rPr lang="de-DE" sz="1600" b="0" i="0" dirty="0" smtClean="0">
                <a:solidFill>
                  <a:srgbClr val="000000"/>
                </a:solidFill>
              </a:rPr>
              <a:t>Kurzwirksame inhalative β</a:t>
            </a:r>
            <a:r>
              <a:rPr lang="de-DE" sz="1600" b="0" i="0" baseline="-25000" dirty="0" smtClean="0">
                <a:solidFill>
                  <a:srgbClr val="000000"/>
                </a:solidFill>
              </a:rPr>
              <a:t>2</a:t>
            </a:r>
            <a:r>
              <a:rPr lang="de-DE" sz="1600" b="0" i="0" dirty="0" smtClean="0">
                <a:solidFill>
                  <a:srgbClr val="000000"/>
                </a:solidFill>
              </a:rPr>
              <a:t>-Agonisten werden mit oder ohne kurzwirksame Anticholinergika als initial einzusetzende Bronchodilatatoren zur Behandlung einer akuten Exazerbation empfohlen.</a:t>
            </a:r>
          </a:p>
          <a:p>
            <a:pPr marL="266700" lvl="0" indent="-266700">
              <a:spcBef>
                <a:spcPts val="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Eine Erhaltungstherapie mit langwirksamen Bronchodilatatoren sollte so bald wie möglich vor der Kankenhausentlassung eingeleitet werden.</a:t>
            </a:r>
          </a:p>
          <a:p>
            <a:pPr marL="266700" lvl="0" indent="-266700">
              <a:spcBef>
                <a:spcPts val="0"/>
              </a:spcBef>
              <a:spcAft>
                <a:spcPts val="600"/>
              </a:spcAft>
              <a:buClr>
                <a:srgbClr val="0460A9">
                  <a:lumMod val="75000"/>
                </a:srgbClr>
              </a:buClr>
              <a:buFont typeface="Wingdings" panose="05000000000000000000" pitchFamily="2" charset="2"/>
              <a:buChar char="§"/>
            </a:pPr>
            <a:endParaRPr lang="en-US" sz="1600" dirty="0" smtClean="0">
              <a:solidFill>
                <a:srgbClr val="000000"/>
              </a:solidFill>
            </a:endParaRP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46</a:t>
            </a:fld>
            <a:endParaRPr lang="de-DE" sz="900" dirty="0"/>
          </a:p>
        </p:txBody>
      </p:sp>
      <p:sp>
        <p:nvSpPr>
          <p:cNvPr id="11" name="Rectangle 4"/>
          <p:cNvSpPr>
            <a:spLocks noChangeArrowheads="1"/>
          </p:cNvSpPr>
          <p:nvPr/>
        </p:nvSpPr>
        <p:spPr bwMode="auto">
          <a:xfrm>
            <a:off x="7596335" y="6503076"/>
            <a:ext cx="1430279" cy="27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endParaRPr dirty="0"/>
          </a:p>
        </p:txBody>
      </p:sp>
      <p:sp>
        <p:nvSpPr>
          <p:cNvPr id="8" name="Rectangle 4"/>
          <p:cNvSpPr>
            <a:spLocks noChangeArrowheads="1"/>
          </p:cNvSpPr>
          <p:nvPr/>
        </p:nvSpPr>
        <p:spPr bwMode="auto">
          <a:xfrm>
            <a:off x="6310353" y="6505024"/>
            <a:ext cx="2726422"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11809222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392" y="6522169"/>
            <a:ext cx="4822304" cy="216024"/>
          </a:xfrm>
          <a:prstGeom prst="rect">
            <a:avLst/>
          </a:prstGeom>
          <a:noFill/>
        </p:spPr>
        <p:txBody>
          <a:bodyPr wrap="square" rtlCol="0">
            <a:spAutoFit/>
          </a:bodyPr>
          <a:lstStyle/>
          <a:p>
            <a:r>
              <a:rPr lang="de-DE" sz="800" b="0" i="0" dirty="0" smtClean="0">
                <a:solidFill>
                  <a:srgbClr val="000000"/>
                </a:solidFill>
              </a:rPr>
              <a:t>COPD: chronisch obstruktive Lungenerkrankung, FEV</a:t>
            </a:r>
            <a:r>
              <a:rPr lang="de-DE" sz="800" b="0" i="0" baseline="-25000" dirty="0" smtClean="0">
                <a:solidFill>
                  <a:srgbClr val="000000"/>
                </a:solidFill>
              </a:rPr>
              <a:t>1</a:t>
            </a:r>
            <a:r>
              <a:rPr lang="de-DE" sz="800" b="0" i="0" dirty="0" smtClean="0">
                <a:solidFill>
                  <a:srgbClr val="000000"/>
                </a:solidFill>
              </a:rPr>
              <a:t>: Einsekundenkapazität</a:t>
            </a:r>
          </a:p>
        </p:txBody>
      </p:sp>
      <p:sp>
        <p:nvSpPr>
          <p:cNvPr id="7" name="Title 6"/>
          <p:cNvSpPr>
            <a:spLocks noGrp="1"/>
          </p:cNvSpPr>
          <p:nvPr>
            <p:ph type="title"/>
          </p:nvPr>
        </p:nvSpPr>
        <p:spPr/>
        <p:txBody>
          <a:bodyPr>
            <a:noAutofit/>
          </a:bodyPr>
          <a:lstStyle/>
          <a:p>
            <a:r>
              <a:rPr lang="de-DE" b="0" i="0" spc="-50" dirty="0" smtClean="0">
                <a:solidFill>
                  <a:srgbClr val="0460A9"/>
                </a:solidFill>
              </a:rPr>
              <a:t>Kapitel 5: Management von Exazerbationen</a:t>
            </a:r>
            <a:r>
              <a:rPr lang="en" spc="-50" dirty="0" smtClean="0"/>
              <a:t/>
            </a:r>
            <a:br>
              <a:rPr lang="en" spc="-50" dirty="0" smtClean="0"/>
            </a:br>
            <a:r>
              <a:rPr lang="de-DE" sz="2200" b="1" i="0" dirty="0" smtClean="0">
                <a:solidFill>
                  <a:srgbClr val="000000"/>
                </a:solidFill>
              </a:rPr>
              <a:t>Kernpunkte (2/2)</a:t>
            </a:r>
            <a:endParaRPr lang="en" sz="2200" dirty="0" smtClean="0"/>
          </a:p>
        </p:txBody>
      </p:sp>
      <p:sp>
        <p:nvSpPr>
          <p:cNvPr id="12" name="Content Placeholder 8"/>
          <p:cNvSpPr>
            <a:spLocks noGrp="1"/>
          </p:cNvSpPr>
          <p:nvPr>
            <p:ph idx="1"/>
          </p:nvPr>
        </p:nvSpPr>
        <p:spPr>
          <a:xfrm>
            <a:off x="467544" y="1412776"/>
            <a:ext cx="8352928" cy="5112568"/>
          </a:xfrm>
        </p:spPr>
        <p:txBody>
          <a:bodyPr>
            <a:normAutofit/>
          </a:bodyPr>
          <a:lstStyle/>
          <a:p>
            <a:pPr marL="266700" lvl="0" indent="-266700">
              <a:spcBef>
                <a:spcPts val="0"/>
              </a:spcBef>
              <a:spcAft>
                <a:spcPts val="600"/>
              </a:spcAft>
              <a:buClr>
                <a:srgbClr val="0460A9">
                  <a:lumMod val="75000"/>
                </a:srgbClr>
              </a:buClr>
              <a:buFont typeface="Wingdings" panose="05000000000000000000" pitchFamily="2" charset="2"/>
              <a:buChar char="§"/>
              <a:tabLst>
                <a:tab pos="266700" algn="l"/>
                <a:tab pos="3998913" algn="r"/>
                <a:tab pos="8229600" algn="r"/>
              </a:tabLst>
            </a:pPr>
            <a:r>
              <a:rPr lang="de-DE" sz="1600" b="0" i="0" dirty="0" smtClean="0">
                <a:solidFill>
                  <a:srgbClr val="000000"/>
                </a:solidFill>
              </a:rPr>
              <a:t>Systemische Corticosteroide können die Lungenfunktion (FEV</a:t>
            </a:r>
            <a:r>
              <a:rPr lang="de-DE" sz="1600" b="0" i="0" baseline="-25000" dirty="0" smtClean="0">
                <a:solidFill>
                  <a:srgbClr val="000000"/>
                </a:solidFill>
              </a:rPr>
              <a:t>1</a:t>
            </a:r>
            <a:r>
              <a:rPr lang="de-DE" sz="1600" b="0" i="0" dirty="0" smtClean="0">
                <a:solidFill>
                  <a:srgbClr val="000000"/>
                </a:solidFill>
              </a:rPr>
              <a:t>) und die Sauerstoffsättigung verbessern, und die Genesungszeit sowie die Hospitalisierungsdauer verkürzen. Die Dauer der Behandlung sollte nicht länger als 5-7 Tage sein.</a:t>
            </a:r>
          </a:p>
          <a:p>
            <a:pPr marL="266700" lvl="0" indent="-266700">
              <a:spcBef>
                <a:spcPts val="0"/>
              </a:spcBef>
              <a:spcAft>
                <a:spcPts val="600"/>
              </a:spcAft>
              <a:buClr>
                <a:srgbClr val="0460A9">
                  <a:lumMod val="75000"/>
                </a:srgbClr>
              </a:buClr>
              <a:buFont typeface="Wingdings" panose="05000000000000000000" pitchFamily="2" charset="2"/>
              <a:buChar char="§"/>
              <a:tabLst>
                <a:tab pos="266700" algn="l"/>
                <a:tab pos="3998913" algn="r"/>
                <a:tab pos="8229600" algn="r"/>
              </a:tabLst>
            </a:pPr>
            <a:r>
              <a:rPr lang="de-DE" sz="1600" b="0" i="0" dirty="0" smtClean="0">
                <a:solidFill>
                  <a:srgbClr val="000000"/>
                </a:solidFill>
              </a:rPr>
              <a:t>Antibiotika, sofern indiziert, können die Genesungszeit und Hospitalisierungsdauer verkürzen sowie das Risiko eines Rückfalls und eines Therapieversagens verringern. </a:t>
            </a:r>
            <a:br>
              <a:rPr lang="de-DE" sz="1600" b="0" i="0" dirty="0" smtClean="0">
                <a:solidFill>
                  <a:srgbClr val="000000"/>
                </a:solidFill>
              </a:rPr>
            </a:br>
            <a:r>
              <a:rPr lang="de-DE" sz="1600" b="0" i="0" dirty="0" smtClean="0">
                <a:solidFill>
                  <a:srgbClr val="000000"/>
                </a:solidFill>
              </a:rPr>
              <a:t>Die Dauer der Behandlung sollte 5-7 Tage betragen.</a:t>
            </a:r>
          </a:p>
          <a:p>
            <a:pPr marL="266700" lvl="0" indent="-266700">
              <a:spcBef>
                <a:spcPts val="0"/>
              </a:spcBef>
              <a:spcAft>
                <a:spcPts val="600"/>
              </a:spcAft>
              <a:buClr>
                <a:srgbClr val="0460A9">
                  <a:lumMod val="75000"/>
                </a:srgbClr>
              </a:buClr>
              <a:buFont typeface="Wingdings" panose="05000000000000000000" pitchFamily="2" charset="2"/>
              <a:buChar char="§"/>
              <a:tabLst>
                <a:tab pos="266700" algn="l"/>
                <a:tab pos="3998913" algn="r"/>
                <a:tab pos="8229600" algn="r"/>
              </a:tabLst>
            </a:pPr>
            <a:r>
              <a:rPr lang="de-DE" sz="1600" b="0" i="0" dirty="0" smtClean="0">
                <a:solidFill>
                  <a:srgbClr val="000000"/>
                </a:solidFill>
              </a:rPr>
              <a:t>Methylxanthine werden aufgrund erhöhter Nebenwirkungsprofile nicht empfohlen.</a:t>
            </a:r>
          </a:p>
          <a:p>
            <a:pPr marL="266700" lvl="0" indent="-266700">
              <a:spcBef>
                <a:spcPts val="0"/>
              </a:spcBef>
              <a:spcAft>
                <a:spcPts val="600"/>
              </a:spcAft>
              <a:buClr>
                <a:srgbClr val="0460A9">
                  <a:lumMod val="75000"/>
                </a:srgbClr>
              </a:buClr>
              <a:buFont typeface="Wingdings" panose="05000000000000000000" pitchFamily="2" charset="2"/>
              <a:buChar char="§"/>
              <a:tabLst>
                <a:tab pos="266700" algn="l"/>
                <a:tab pos="3998913" algn="r"/>
                <a:tab pos="8229600" algn="r"/>
              </a:tabLst>
            </a:pPr>
            <a:r>
              <a:rPr lang="de-DE" sz="1600" b="0" i="0" dirty="0" smtClean="0">
                <a:solidFill>
                  <a:srgbClr val="000000"/>
                </a:solidFill>
              </a:rPr>
              <a:t>Eine nicht-invasive mechanische Beatmung sollte die erste Art der Beatmung bei COPD-Patienten mit akutem Atemversagen ohne eine absolute Kontraindikation sein, da hierbei der Gasaustausch verbessert, der Beatmungsaufwand und der Bedarf einer Intubierung verringert, stationäre Krankenhausaufenthalte verkürzt und die Überlebensrate verbessert werden.</a:t>
            </a:r>
          </a:p>
          <a:p>
            <a:pPr marL="266700" lvl="0" indent="-266700">
              <a:spcBef>
                <a:spcPts val="0"/>
              </a:spcBef>
              <a:spcAft>
                <a:spcPts val="600"/>
              </a:spcAft>
              <a:buClr>
                <a:srgbClr val="0460A9">
                  <a:lumMod val="75000"/>
                </a:srgbClr>
              </a:buClr>
              <a:tabLst>
                <a:tab pos="266700" algn="l"/>
                <a:tab pos="3998913" algn="r"/>
                <a:tab pos="8229600" algn="r"/>
              </a:tabLst>
            </a:pPr>
            <a:r>
              <a:rPr lang="de-DE" sz="1600" dirty="0">
                <a:solidFill>
                  <a:srgbClr val="000000"/>
                </a:solidFill>
              </a:rPr>
              <a:t>Nicht-invasive Beatmung (NIV) sollte die erste Beatmungsform bei COPD-Patienten mit akutem Atemversagen sein, wenn keine absolute Kontraindikation </a:t>
            </a:r>
            <a:r>
              <a:rPr lang="de-DE" sz="1600" dirty="0" smtClean="0">
                <a:solidFill>
                  <a:srgbClr val="000000"/>
                </a:solidFill>
              </a:rPr>
              <a:t>vorliegt, </a:t>
            </a:r>
            <a:r>
              <a:rPr lang="de-DE" sz="1600" dirty="0">
                <a:solidFill>
                  <a:srgbClr val="000000"/>
                </a:solidFill>
              </a:rPr>
              <a:t>weil sie den Gasaustausch verbessert, die Atemarbeit verringert, die Notwendigkeit einer Intubierung reduziert, die Hospitalisierungsdauer verkürzt und die Überlebenschancen verbessert.</a:t>
            </a:r>
          </a:p>
          <a:p>
            <a:pPr marL="266700" lvl="0" indent="-266700">
              <a:spcBef>
                <a:spcPts val="0"/>
              </a:spcBef>
              <a:spcAft>
                <a:spcPts val="600"/>
              </a:spcAft>
              <a:buClr>
                <a:srgbClr val="0460A9">
                  <a:lumMod val="75000"/>
                </a:srgbClr>
              </a:buClr>
              <a:buFont typeface="Wingdings" panose="05000000000000000000" pitchFamily="2" charset="2"/>
              <a:buChar char="§"/>
              <a:tabLst>
                <a:tab pos="266700" algn="l"/>
                <a:tab pos="3998913" algn="r"/>
                <a:tab pos="8229600" algn="r"/>
              </a:tabLst>
            </a:pPr>
            <a:r>
              <a:rPr lang="de-DE" sz="1600" b="0" i="0" dirty="0" smtClean="0">
                <a:solidFill>
                  <a:srgbClr val="000000"/>
                </a:solidFill>
              </a:rPr>
              <a:t>Nach einer Exazerbation sollten entsprechende Maßnahmen zur Prävention weiterer Exazerbationen eingeleitet werden (</a:t>
            </a:r>
            <a:r>
              <a:rPr lang="de-DE" sz="1600" b="0" i="1" dirty="0" smtClean="0">
                <a:solidFill>
                  <a:srgbClr val="000000"/>
                </a:solidFill>
              </a:rPr>
              <a:t>Details im Kapitel 3 und 4</a:t>
            </a:r>
            <a:r>
              <a:rPr lang="de-DE" sz="1600" b="0" i="0" dirty="0" smtClean="0">
                <a:solidFill>
                  <a:srgbClr val="000000"/>
                </a:solidFill>
              </a:rPr>
              <a:t>).</a:t>
            </a:r>
          </a:p>
          <a:p>
            <a:pPr marL="342900" lvl="0" indent="-342900">
              <a:spcBef>
                <a:spcPts val="500"/>
              </a:spcBef>
              <a:spcAft>
                <a:spcPts val="600"/>
              </a:spcAft>
              <a:buClr>
                <a:srgbClr val="0460A9">
                  <a:lumMod val="75000"/>
                </a:srgbClr>
              </a:buClr>
              <a:buFont typeface="Wingdings" panose="05000000000000000000" pitchFamily="2" charset="2"/>
              <a:buChar char="§"/>
            </a:pPr>
            <a:endParaRPr lang="en-US" sz="1600" dirty="0" smtClean="0">
              <a:solidFill>
                <a:srgbClr val="000000"/>
              </a:solidFill>
            </a:endParaRP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47</a:t>
            </a:fld>
            <a:endParaRPr lang="de-DE" sz="900" dirty="0"/>
          </a:p>
        </p:txBody>
      </p:sp>
      <p:sp>
        <p:nvSpPr>
          <p:cNvPr id="8" name="Rectangle 4"/>
          <p:cNvSpPr>
            <a:spLocks noChangeArrowheads="1"/>
          </p:cNvSpPr>
          <p:nvPr/>
        </p:nvSpPr>
        <p:spPr bwMode="auto">
          <a:xfrm>
            <a:off x="6310353" y="6504389"/>
            <a:ext cx="2726422"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5812226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392" y="6552649"/>
            <a:ext cx="2878088" cy="216024"/>
          </a:xfrm>
          <a:prstGeom prst="rect">
            <a:avLst/>
          </a:prstGeom>
          <a:noFill/>
        </p:spPr>
        <p:txBody>
          <a:bodyPr wrap="square" rtlCol="0">
            <a:spAutoFit/>
          </a:bodyPr>
          <a:lstStyle/>
          <a:p>
            <a:r>
              <a:rPr lang="de-DE" sz="800" b="0" i="0" dirty="0" smtClean="0">
                <a:solidFill>
                  <a:srgbClr val="000000"/>
                </a:solidFill>
              </a:rPr>
              <a:t>COPD: chronisch obstruktive Lungenerkrankung</a:t>
            </a:r>
          </a:p>
        </p:txBody>
      </p:sp>
      <p:sp>
        <p:nvSpPr>
          <p:cNvPr id="7" name="Title 6"/>
          <p:cNvSpPr>
            <a:spLocks noGrp="1"/>
          </p:cNvSpPr>
          <p:nvPr>
            <p:ph type="title"/>
          </p:nvPr>
        </p:nvSpPr>
        <p:spPr/>
        <p:txBody>
          <a:bodyPr>
            <a:normAutofit/>
          </a:bodyPr>
          <a:lstStyle/>
          <a:p>
            <a:r>
              <a:rPr lang="de-DE" b="0" i="0" dirty="0" smtClean="0">
                <a:solidFill>
                  <a:srgbClr val="0460A9"/>
                </a:solidFill>
              </a:rPr>
              <a:t>Kapitel 6: COPD und Komorbiditäten</a:t>
            </a:r>
            <a:r>
              <a:rPr lang="en" sz="3200" dirty="0" smtClean="0"/>
              <a:t/>
            </a:r>
            <a:br>
              <a:rPr lang="en" sz="3200" dirty="0" smtClean="0"/>
            </a:br>
            <a:r>
              <a:rPr lang="de-DE" sz="2200" b="1" i="0" dirty="0" smtClean="0">
                <a:solidFill>
                  <a:srgbClr val="000000"/>
                </a:solidFill>
              </a:rPr>
              <a:t>Kernpunkte</a:t>
            </a:r>
            <a:endParaRPr lang="en" sz="2200" dirty="0" smtClean="0"/>
          </a:p>
        </p:txBody>
      </p:sp>
      <p:sp>
        <p:nvSpPr>
          <p:cNvPr id="12" name="Content Placeholder 8"/>
          <p:cNvSpPr>
            <a:spLocks noGrp="1"/>
          </p:cNvSpPr>
          <p:nvPr>
            <p:ph idx="1"/>
          </p:nvPr>
        </p:nvSpPr>
        <p:spPr>
          <a:xfrm>
            <a:off x="467544" y="1340768"/>
            <a:ext cx="8280920" cy="5112568"/>
          </a:xfrm>
        </p:spPr>
        <p:txBody>
          <a:bodyPr>
            <a:noAutofit/>
          </a:bodyPr>
          <a:lstStyle/>
          <a:p>
            <a:pPr marL="266700" lvl="0" indent="-266700">
              <a:spcBef>
                <a:spcPts val="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COPD koexistiert häufig mit anderen Krankheiten (Komorbiditäten), die einen signifikanten Einfluss auf den Erkrankungsverlauf haben können.</a:t>
            </a:r>
          </a:p>
          <a:p>
            <a:pPr marL="266700" lvl="0" indent="-266700">
              <a:spcBef>
                <a:spcPts val="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Generell sollte das Vorhandensein von Komorbiditäten nicht zu einer Änderung der COPD-Behandlung führen, und die Komorbiditäten sollten gemäß der gängigen Standards unbeachtet des Vorhandenseins einer COPD behandelt werden.</a:t>
            </a:r>
          </a:p>
          <a:p>
            <a:pPr marL="266700" lvl="0" indent="-266700">
              <a:spcBef>
                <a:spcPts val="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Lungenkarzinom ist bei COPD-Patienten häufig und eine der Haupttodesursachen.</a:t>
            </a:r>
          </a:p>
          <a:p>
            <a:pPr marL="266700" lvl="0" indent="-266700">
              <a:spcBef>
                <a:spcPts val="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Kardiovaskuläre Erkrankungen sind häufige und bedeutende Komorbiditäten bei COPD.</a:t>
            </a:r>
          </a:p>
          <a:p>
            <a:pPr marL="266700" lvl="0" indent="-266700">
              <a:spcBef>
                <a:spcPts val="0"/>
              </a:spcBef>
              <a:spcAft>
                <a:spcPts val="600"/>
              </a:spcAft>
              <a:buClr>
                <a:srgbClr val="0460A9">
                  <a:lumMod val="75000"/>
                </a:srgbClr>
              </a:buClr>
            </a:pPr>
            <a:r>
              <a:rPr lang="de-DE" sz="1600" b="0" i="0" dirty="0" smtClean="0">
                <a:solidFill>
                  <a:srgbClr val="000000"/>
                </a:solidFill>
              </a:rPr>
              <a:t>Osteoporose und Depressionen/Angstzustände sind häufige </a:t>
            </a:r>
            <a:r>
              <a:rPr lang="de-DE" sz="1600" dirty="0" smtClean="0">
                <a:solidFill>
                  <a:srgbClr val="000000"/>
                </a:solidFill>
              </a:rPr>
              <a:t>bedeutende, oftmals unterdiagnostizierte Komorbiditäten </a:t>
            </a:r>
            <a:r>
              <a:rPr lang="de-DE" sz="1600" dirty="0">
                <a:solidFill>
                  <a:srgbClr val="000000"/>
                </a:solidFill>
              </a:rPr>
              <a:t>bei COPD</a:t>
            </a:r>
            <a:r>
              <a:rPr lang="de-DE" sz="1600" dirty="0" smtClean="0">
                <a:solidFill>
                  <a:srgbClr val="000000"/>
                </a:solidFill>
              </a:rPr>
              <a:t>,</a:t>
            </a:r>
            <a:r>
              <a:rPr lang="de-DE" sz="1600" b="0" i="0" dirty="0" smtClean="0">
                <a:solidFill>
                  <a:srgbClr val="000000"/>
                </a:solidFill>
              </a:rPr>
              <a:t> die mit einem schlechten Gesundheitsstatus und einer schlechten Prognose einhergehen.</a:t>
            </a:r>
          </a:p>
          <a:p>
            <a:pPr marL="266700" lvl="0" indent="-266700">
              <a:spcBef>
                <a:spcPts val="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Gastroösophagealer Reflux (GERD) ist assoziiert mit einem erhöhten Exazerbationsrisiko und einem schlechteren Gesundheitsstatus.</a:t>
            </a:r>
          </a:p>
          <a:p>
            <a:pPr marL="266700" lvl="0" indent="-266700">
              <a:spcBef>
                <a:spcPts val="0"/>
              </a:spcBef>
              <a:spcAft>
                <a:spcPts val="600"/>
              </a:spcAft>
              <a:buClr>
                <a:srgbClr val="0460A9">
                  <a:lumMod val="75000"/>
                </a:srgbClr>
              </a:buClr>
              <a:buFont typeface="Wingdings" panose="05000000000000000000" pitchFamily="2" charset="2"/>
              <a:buChar char="§"/>
            </a:pPr>
            <a:r>
              <a:rPr lang="de-DE" sz="1600" b="0" i="0" dirty="0" smtClean="0">
                <a:solidFill>
                  <a:srgbClr val="000000"/>
                </a:solidFill>
              </a:rPr>
              <a:t>Wenn die COPD-Behandlung Teil eines Behandlungskonzepts bei Multimorbidität ist, sollte darauf geachtet werden, die Behandlung möglichst einfach zu gestalten und eine Polypharmazie zu minimieren.</a:t>
            </a:r>
          </a:p>
        </p:txBody>
      </p:sp>
      <p:sp>
        <p:nvSpPr>
          <p:cNvPr id="10"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48</a:t>
            </a:fld>
            <a:endParaRPr lang="de-DE" sz="900" dirty="0"/>
          </a:p>
        </p:txBody>
      </p:sp>
      <p:sp>
        <p:nvSpPr>
          <p:cNvPr id="8" name="Rectangle 4"/>
          <p:cNvSpPr>
            <a:spLocks noChangeArrowheads="1"/>
          </p:cNvSpPr>
          <p:nvPr/>
        </p:nvSpPr>
        <p:spPr bwMode="auto">
          <a:xfrm>
            <a:off x="6310353" y="6505024"/>
            <a:ext cx="2726422"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www.goldcopd.org (letzter Zugriff  23.1.17)</a:t>
            </a:r>
          </a:p>
        </p:txBody>
      </p:sp>
    </p:spTree>
    <p:extLst>
      <p:ext uri="{BB962C8B-B14F-4D97-AF65-F5344CB8AC3E}">
        <p14:creationId xmlns:p14="http://schemas.microsoft.com/office/powerpoint/2010/main" val="13863580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Ultibro_Flamme_grau.png"/>
          <p:cNvPicPr/>
          <p:nvPr/>
        </p:nvPicPr>
        <p:blipFill>
          <a:blip r:embed="rId2">
            <a:alphaModFix amt="30000"/>
            <a:extLst/>
          </a:blip>
          <a:srcRect b="54946"/>
          <a:stretch>
            <a:fillRect/>
          </a:stretch>
        </p:blipFill>
        <p:spPr>
          <a:xfrm>
            <a:off x="3813544" y="308794"/>
            <a:ext cx="5179582" cy="6566807"/>
          </a:xfrm>
          <a:prstGeom prst="rect">
            <a:avLst/>
          </a:prstGeom>
          <a:ln w="12700">
            <a:miter lim="400000"/>
          </a:ln>
        </p:spPr>
      </p:pic>
      <p:sp>
        <p:nvSpPr>
          <p:cNvPr id="144" name="Shape 144"/>
          <p:cNvSpPr>
            <a:spLocks noGrp="1"/>
          </p:cNvSpPr>
          <p:nvPr>
            <p:ph type="body" idx="1"/>
          </p:nvPr>
        </p:nvSpPr>
        <p:spPr>
          <a:xfrm>
            <a:off x="891184" y="3102373"/>
            <a:ext cx="7590235" cy="690935"/>
          </a:xfrm>
          <a:prstGeom prst="rect">
            <a:avLst/>
          </a:prstGeom>
        </p:spPr>
        <p:txBody>
          <a:bodyPr lIns="0" tIns="0" rIns="0" bIns="0" anchor="t"/>
          <a:lstStyle>
            <a:lvl1pPr marL="0" indent="0" algn="ctr" defTabSz="457200">
              <a:spcBef>
                <a:spcPts val="0"/>
              </a:spcBef>
              <a:buClrTx/>
              <a:buSzTx/>
              <a:buNone/>
              <a:defRPr sz="3600">
                <a:solidFill>
                  <a:srgbClr val="A7A9AC"/>
                </a:solidFill>
                <a:latin typeface="News Gothic MT"/>
                <a:ea typeface="News Gothic MT"/>
                <a:cs typeface="News Gothic MT"/>
                <a:sym typeface="News Gothic MT"/>
              </a:defRPr>
            </a:lvl1pPr>
          </a:lstStyle>
          <a:p>
            <a:pPr lvl="0">
              <a:defRPr sz="1800">
                <a:solidFill>
                  <a:srgbClr val="000000"/>
                </a:solidFill>
              </a:defRPr>
            </a:pPr>
            <a:r>
              <a:rPr dirty="0" err="1"/>
              <a:t>Ein</a:t>
            </a:r>
            <a:r>
              <a:rPr dirty="0"/>
              <a:t> Service von Novartis Respiratory</a:t>
            </a:r>
          </a:p>
        </p:txBody>
      </p:sp>
      <p:pic>
        <p:nvPicPr>
          <p:cNvPr id="145" name="nvs_pharma_cmyk-uc.pdf"/>
          <p:cNvPicPr/>
          <p:nvPr/>
        </p:nvPicPr>
        <p:blipFill>
          <a:blip r:embed="rId3">
            <a:extLst/>
          </a:blip>
          <a:stretch>
            <a:fillRect/>
          </a:stretch>
        </p:blipFill>
        <p:spPr>
          <a:xfrm>
            <a:off x="157743" y="6462072"/>
            <a:ext cx="876000" cy="237639"/>
          </a:xfrm>
          <a:prstGeom prst="rect">
            <a:avLst/>
          </a:prstGeom>
          <a:ln w="12700">
            <a:miter lim="400000"/>
          </a:ln>
        </p:spPr>
      </p:pic>
      <p:pic>
        <p:nvPicPr>
          <p:cNvPr id="146" name="end_respiratory slide service logo.pdf"/>
          <p:cNvPicPr/>
          <p:nvPr/>
        </p:nvPicPr>
        <p:blipFill>
          <a:blip r:embed="rId4">
            <a:extLst/>
          </a:blip>
          <a:srcRect l="27922" t="27511" r="25861" b="52184"/>
          <a:stretch>
            <a:fillRect/>
          </a:stretch>
        </p:blipFill>
        <p:spPr>
          <a:xfrm>
            <a:off x="2629219" y="841168"/>
            <a:ext cx="3935540" cy="2442707"/>
          </a:xfrm>
          <a:prstGeom prst="rect">
            <a:avLst/>
          </a:prstGeom>
          <a:ln w="12700">
            <a:miter lim="400000"/>
          </a:ln>
        </p:spPr>
      </p:pic>
      <p:sp>
        <p:nvSpPr>
          <p:cNvPr id="6" name="TextBox 5"/>
          <p:cNvSpPr txBox="1"/>
          <p:nvPr/>
        </p:nvSpPr>
        <p:spPr>
          <a:xfrm>
            <a:off x="1615757" y="3592696"/>
            <a:ext cx="5962466" cy="23185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fontAlgn="auto" latinLnBrk="1" hangingPunct="0">
              <a:spcBef>
                <a:spcPts val="0"/>
              </a:spcBef>
              <a:spcAft>
                <a:spcPts val="0"/>
              </a:spcAft>
            </a:pPr>
            <a:r>
              <a:rPr lang="de-AT" sz="1800" dirty="0" smtClean="0">
                <a:solidFill>
                  <a:srgbClr val="535353">
                    <a:lumMod val="50000"/>
                  </a:srgbClr>
                </a:solidFill>
                <a:latin typeface="News Gothic MT" panose="020B0503020103020203" pitchFamily="34" charset="0"/>
                <a:cs typeface="+mn-cs"/>
                <a:sym typeface="Gill Sans Light"/>
              </a:rPr>
              <a:t>Kontakt: </a:t>
            </a:r>
          </a:p>
          <a:p>
            <a:pPr algn="ctr" defTabSz="584200" fontAlgn="auto" latinLnBrk="1" hangingPunct="0">
              <a:spcBef>
                <a:spcPts val="0"/>
              </a:spcBef>
              <a:spcAft>
                <a:spcPts val="0"/>
              </a:spcAft>
            </a:pPr>
            <a:r>
              <a:rPr lang="de-AT" sz="1800" dirty="0" smtClean="0">
                <a:solidFill>
                  <a:srgbClr val="535353">
                    <a:lumMod val="50000"/>
                  </a:srgbClr>
                </a:solidFill>
                <a:latin typeface="News Gothic MT" panose="020B0503020103020203" pitchFamily="34" charset="0"/>
                <a:cs typeface="+mn-cs"/>
                <a:sym typeface="Gill Sans Light"/>
              </a:rPr>
              <a:t>Dr. Ewald Gingl, </a:t>
            </a:r>
            <a:r>
              <a:rPr lang="de-AT" sz="1800" dirty="0" err="1" smtClean="0">
                <a:solidFill>
                  <a:srgbClr val="535353">
                    <a:lumMod val="50000"/>
                  </a:srgbClr>
                </a:solidFill>
                <a:latin typeface="News Gothic MT" panose="020B0503020103020203" pitchFamily="34" charset="0"/>
                <a:cs typeface="+mn-cs"/>
                <a:sym typeface="Gill Sans Light"/>
              </a:rPr>
              <a:t>Therapeutic</a:t>
            </a:r>
            <a:r>
              <a:rPr lang="de-AT" sz="1800" dirty="0" smtClean="0">
                <a:solidFill>
                  <a:srgbClr val="535353">
                    <a:lumMod val="50000"/>
                  </a:srgbClr>
                </a:solidFill>
                <a:latin typeface="News Gothic MT" panose="020B0503020103020203" pitchFamily="34" charset="0"/>
                <a:cs typeface="+mn-cs"/>
                <a:sym typeface="Gill Sans Light"/>
              </a:rPr>
              <a:t> Area Head,</a:t>
            </a:r>
          </a:p>
          <a:p>
            <a:pPr algn="ctr" defTabSz="584200" fontAlgn="auto" latinLnBrk="1" hangingPunct="0">
              <a:spcBef>
                <a:spcPts val="0"/>
              </a:spcBef>
              <a:spcAft>
                <a:spcPts val="0"/>
              </a:spcAft>
            </a:pPr>
            <a:r>
              <a:rPr lang="de-AT" sz="1800" dirty="0" smtClean="0">
                <a:solidFill>
                  <a:srgbClr val="535353">
                    <a:lumMod val="50000"/>
                  </a:srgbClr>
                </a:solidFill>
                <a:latin typeface="News Gothic MT" panose="020B0503020103020203" pitchFamily="34" charset="0"/>
                <a:cs typeface="+mn-cs"/>
                <a:sym typeface="Gill Sans Light"/>
              </a:rPr>
              <a:t> </a:t>
            </a:r>
            <a:r>
              <a:rPr lang="de-AT" sz="1800" dirty="0" smtClean="0">
                <a:solidFill>
                  <a:srgbClr val="535353">
                    <a:lumMod val="50000"/>
                  </a:srgbClr>
                </a:solidFill>
                <a:latin typeface="News Gothic MT" panose="020B0503020103020203" pitchFamily="34" charset="0"/>
                <a:cs typeface="+mn-cs"/>
                <a:sym typeface="Gill Sans Light"/>
                <a:hlinkClick r:id="rId5"/>
              </a:rPr>
              <a:t>ewald.gingl@novartis.com</a:t>
            </a:r>
            <a:endParaRPr lang="de-AT" sz="1800" dirty="0" smtClean="0">
              <a:solidFill>
                <a:srgbClr val="535353">
                  <a:lumMod val="50000"/>
                </a:srgbClr>
              </a:solidFill>
              <a:latin typeface="News Gothic MT" panose="020B0503020103020203" pitchFamily="34" charset="0"/>
              <a:cs typeface="+mn-cs"/>
              <a:sym typeface="Gill Sans Light"/>
            </a:endParaRPr>
          </a:p>
          <a:p>
            <a:pPr algn="ctr" defTabSz="584200" fontAlgn="auto" latinLnBrk="1" hangingPunct="0">
              <a:spcBef>
                <a:spcPts val="0"/>
              </a:spcBef>
              <a:spcAft>
                <a:spcPts val="0"/>
              </a:spcAft>
            </a:pPr>
            <a:endParaRPr lang="de-AT" sz="1800" dirty="0" smtClean="0">
              <a:solidFill>
                <a:srgbClr val="535353">
                  <a:lumMod val="50000"/>
                </a:srgbClr>
              </a:solidFill>
              <a:latin typeface="News Gothic MT" panose="020B0503020103020203" pitchFamily="34" charset="0"/>
              <a:cs typeface="+mn-cs"/>
              <a:sym typeface="Gill Sans Light"/>
            </a:endParaRPr>
          </a:p>
          <a:p>
            <a:pPr algn="ctr" defTabSz="584200" fontAlgn="auto" latinLnBrk="1" hangingPunct="0">
              <a:spcBef>
                <a:spcPts val="0"/>
              </a:spcBef>
              <a:spcAft>
                <a:spcPts val="0"/>
              </a:spcAft>
            </a:pPr>
            <a:r>
              <a:rPr lang="de-AT" sz="1800" dirty="0" smtClean="0">
                <a:solidFill>
                  <a:srgbClr val="535353">
                    <a:lumMod val="50000"/>
                  </a:srgbClr>
                </a:solidFill>
                <a:latin typeface="News Gothic MT" panose="020B0503020103020203" pitchFamily="34" charset="0"/>
                <a:cs typeface="+mn-cs"/>
                <a:sym typeface="Gill Sans Light"/>
              </a:rPr>
              <a:t>Mag. Stephanie Medla, Medical Scientific Liaison, </a:t>
            </a:r>
          </a:p>
          <a:p>
            <a:pPr algn="ctr" defTabSz="584200" fontAlgn="auto" latinLnBrk="1" hangingPunct="0">
              <a:spcBef>
                <a:spcPts val="0"/>
              </a:spcBef>
              <a:spcAft>
                <a:spcPts val="0"/>
              </a:spcAft>
            </a:pPr>
            <a:r>
              <a:rPr lang="de-AT" sz="1800" dirty="0" smtClean="0">
                <a:solidFill>
                  <a:srgbClr val="535353">
                    <a:lumMod val="50000"/>
                  </a:srgbClr>
                </a:solidFill>
                <a:latin typeface="News Gothic MT" panose="020B0503020103020203" pitchFamily="34" charset="0"/>
                <a:cs typeface="+mn-cs"/>
                <a:sym typeface="Gill Sans Light"/>
                <a:hlinkClick r:id="rId6"/>
              </a:rPr>
              <a:t>Stephanie.Medla@novartis.com</a:t>
            </a:r>
            <a:endParaRPr lang="de-AT" sz="1800" dirty="0" smtClean="0">
              <a:solidFill>
                <a:srgbClr val="535353">
                  <a:lumMod val="50000"/>
                </a:srgbClr>
              </a:solidFill>
              <a:latin typeface="News Gothic MT" panose="020B0503020103020203" pitchFamily="34" charset="0"/>
              <a:cs typeface="+mn-cs"/>
              <a:sym typeface="Gill Sans Light"/>
            </a:endParaRPr>
          </a:p>
          <a:p>
            <a:pPr algn="ctr" defTabSz="584200" fontAlgn="auto" latinLnBrk="1" hangingPunct="0">
              <a:spcBef>
                <a:spcPts val="0"/>
              </a:spcBef>
              <a:spcAft>
                <a:spcPts val="0"/>
              </a:spcAft>
            </a:pPr>
            <a:endParaRPr lang="de-AT" sz="1800" dirty="0">
              <a:solidFill>
                <a:srgbClr val="535353">
                  <a:lumMod val="50000"/>
                </a:srgbClr>
              </a:solidFill>
              <a:latin typeface="News Gothic MT" panose="020B0503020103020203" pitchFamily="34" charset="0"/>
              <a:cs typeface="+mn-cs"/>
              <a:sym typeface="Gill Sans Light"/>
            </a:endParaRPr>
          </a:p>
          <a:p>
            <a:pPr algn="ctr" defTabSz="584200" fontAlgn="auto" latinLnBrk="1" hangingPunct="0">
              <a:spcBef>
                <a:spcPts val="0"/>
              </a:spcBef>
              <a:spcAft>
                <a:spcPts val="0"/>
              </a:spcAft>
            </a:pPr>
            <a:r>
              <a:rPr lang="de-AT" sz="1800" dirty="0" smtClean="0">
                <a:solidFill>
                  <a:srgbClr val="535353">
                    <a:lumMod val="50000"/>
                  </a:srgbClr>
                </a:solidFill>
                <a:latin typeface="News Gothic MT" panose="020B0503020103020203" pitchFamily="34" charset="0"/>
                <a:cs typeface="+mn-cs"/>
                <a:sym typeface="Gill Sans Light"/>
              </a:rPr>
              <a:t>Stand der Information: </a:t>
            </a:r>
            <a:r>
              <a:rPr lang="de-AT" sz="1800" dirty="0" smtClean="0">
                <a:solidFill>
                  <a:srgbClr val="535353">
                    <a:lumMod val="50000"/>
                  </a:srgbClr>
                </a:solidFill>
                <a:latin typeface="News Gothic MT" panose="020B0503020103020203" pitchFamily="34" charset="0"/>
                <a:cs typeface="+mn-cs"/>
                <a:sym typeface="Gill Sans Light"/>
              </a:rPr>
              <a:t>Februar 2017</a:t>
            </a:r>
            <a:r>
              <a:rPr lang="de-AT" dirty="0">
                <a:solidFill>
                  <a:srgbClr val="535353">
                    <a:lumMod val="50000"/>
                  </a:srgbClr>
                </a:solidFill>
                <a:latin typeface="News Gothic MT" panose="020B0503020103020203" pitchFamily="34" charset="0"/>
                <a:sym typeface="Gill Sans Light"/>
              </a:rPr>
              <a:t>; </a:t>
            </a:r>
            <a:r>
              <a:rPr lang="en-US" dirty="0">
                <a:solidFill>
                  <a:srgbClr val="535353">
                    <a:lumMod val="50000"/>
                  </a:srgbClr>
                </a:solidFill>
                <a:latin typeface="News Gothic MT" panose="020B0503020103020203" pitchFamily="34" charset="0"/>
              </a:rPr>
              <a:t>AT1702585898</a:t>
            </a:r>
            <a:endParaRPr lang="en-US" dirty="0">
              <a:solidFill>
                <a:srgbClr val="535353">
                  <a:lumMod val="50000"/>
                </a:srgbClr>
              </a:solidFill>
              <a:latin typeface="News Gothic MT" panose="020B0503020103020203" pitchFamily="34" charset="0"/>
              <a:sym typeface="Gill Sans Light"/>
            </a:endParaRPr>
          </a:p>
        </p:txBody>
      </p:sp>
    </p:spTree>
    <p:extLst>
      <p:ext uri="{BB962C8B-B14F-4D97-AF65-F5344CB8AC3E}">
        <p14:creationId xmlns:p14="http://schemas.microsoft.com/office/powerpoint/2010/main" val="2815889993"/>
      </p:ext>
    </p:extLst>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01600" y="1388028"/>
            <a:ext cx="8244000" cy="752332"/>
          </a:xfrm>
          <a:prstGeom prst="rect">
            <a:avLst/>
          </a:prstGeom>
          <a:solidFill>
            <a:schemeClr val="accent1"/>
          </a:solidFill>
        </p:spPr>
        <p:txBody>
          <a:bodyPr>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600"/>
              </a:spcBef>
              <a:buNone/>
              <a:defRPr sz="1800"/>
            </a:pPr>
            <a:r>
              <a:rPr lang="de-DE" sz="1400" dirty="0">
                <a:solidFill>
                  <a:schemeClr val="bg1"/>
                </a:solidFill>
              </a:rPr>
              <a:t>COPD-Exazerbationen sind </a:t>
            </a:r>
            <a:r>
              <a:rPr lang="de-DE" sz="1400" dirty="0" smtClean="0">
                <a:solidFill>
                  <a:schemeClr val="bg1"/>
                </a:solidFill>
              </a:rPr>
              <a:t>eine </a:t>
            </a:r>
            <a:r>
              <a:rPr lang="de-DE" sz="1400" dirty="0">
                <a:solidFill>
                  <a:schemeClr val="bg1"/>
                </a:solidFill>
              </a:rPr>
              <a:t>akute Verschlechterung respiratorischer Symptome, </a:t>
            </a:r>
            <a:r>
              <a:rPr lang="de-DE" sz="1400" dirty="0" smtClean="0">
                <a:solidFill>
                  <a:schemeClr val="bg1"/>
                </a:solidFill>
              </a:rPr>
              <a:t/>
            </a:r>
            <a:br>
              <a:rPr lang="de-DE" sz="1400" dirty="0" smtClean="0">
                <a:solidFill>
                  <a:schemeClr val="bg1"/>
                </a:solidFill>
              </a:rPr>
            </a:br>
            <a:r>
              <a:rPr lang="de-DE" sz="1400" dirty="0" smtClean="0">
                <a:solidFill>
                  <a:schemeClr val="bg1"/>
                </a:solidFill>
              </a:rPr>
              <a:t>die </a:t>
            </a:r>
            <a:r>
              <a:rPr lang="de-DE" sz="1400" dirty="0">
                <a:solidFill>
                  <a:schemeClr val="bg1"/>
                </a:solidFill>
              </a:rPr>
              <a:t>eine zusätzliche Behandlung erforderlich </a:t>
            </a:r>
            <a:r>
              <a:rPr lang="de-DE" sz="1400" dirty="0" smtClean="0">
                <a:solidFill>
                  <a:schemeClr val="bg1"/>
                </a:solidFill>
              </a:rPr>
              <a:t>machen. </a:t>
            </a:r>
            <a:br>
              <a:rPr lang="de-DE" sz="1400" dirty="0" smtClean="0">
                <a:solidFill>
                  <a:schemeClr val="bg1"/>
                </a:solidFill>
              </a:rPr>
            </a:br>
            <a:r>
              <a:rPr lang="de-DE" sz="1400" dirty="0" smtClean="0">
                <a:solidFill>
                  <a:schemeClr val="bg1"/>
                </a:solidFill>
              </a:rPr>
              <a:t>Einführung der Einstufung in milde, moderate und schwere Exazerbationen.</a:t>
            </a:r>
            <a:endParaRPr lang="de-DE" sz="1400" baseline="30000" dirty="0">
              <a:solidFill>
                <a:schemeClr val="bg1"/>
              </a:solidFill>
            </a:endParaRPr>
          </a:p>
        </p:txBody>
      </p:sp>
      <p:sp>
        <p:nvSpPr>
          <p:cNvPr id="10" name="TextBox 9"/>
          <p:cNvSpPr txBox="1"/>
          <p:nvPr/>
        </p:nvSpPr>
        <p:spPr>
          <a:xfrm>
            <a:off x="286667" y="6321473"/>
            <a:ext cx="4459829" cy="461665"/>
          </a:xfrm>
          <a:prstGeom prst="rect">
            <a:avLst/>
          </a:prstGeom>
          <a:noFill/>
        </p:spPr>
        <p:txBody>
          <a:bodyPr wrap="square" rtlCol="0">
            <a:spAutoFit/>
          </a:bodyPr>
          <a:lstStyle/>
          <a:p>
            <a:r>
              <a:rPr lang="de-DE" sz="800" b="0" i="0" dirty="0" smtClean="0">
                <a:solidFill>
                  <a:srgbClr val="000000"/>
                </a:solidFill>
              </a:rPr>
              <a:t>COPD: chronisch obstruktive Lungenerkrankung, GOLD: Globale Initiative für chronisch obstruktive Lungenerkrankung, ICS: inhalatives Corticosteroid, LABA: langwirksamer </a:t>
            </a:r>
            <a:br>
              <a:rPr lang="de-DE" sz="800" b="0" i="0" dirty="0" smtClean="0">
                <a:solidFill>
                  <a:srgbClr val="000000"/>
                </a:solidFill>
              </a:rPr>
            </a:br>
            <a:r>
              <a:rPr lang="de-DE" sz="800" b="0" i="0" dirty="0" smtClean="0">
                <a:solidFill>
                  <a:srgbClr val="000000"/>
                </a:solidFill>
              </a:rPr>
              <a:t>β2-Agonist, LAMA: langwirksames Anticholinergikum</a:t>
            </a:r>
          </a:p>
        </p:txBody>
      </p:sp>
      <p:sp>
        <p:nvSpPr>
          <p:cNvPr id="6" name="Rectangle 5"/>
          <p:cNvSpPr/>
          <p:nvPr/>
        </p:nvSpPr>
        <p:spPr>
          <a:xfrm>
            <a:off x="5724128" y="6546835"/>
            <a:ext cx="3302486" cy="246221"/>
          </a:xfrm>
          <a:prstGeom prst="rect">
            <a:avLst/>
          </a:prstGeom>
        </p:spPr>
        <p:txBody>
          <a:bodyPr wrap="square">
            <a:spAutoFit/>
          </a:bodyPr>
          <a:lstStyle/>
          <a:p>
            <a:pPr algn="r"/>
            <a:r>
              <a:rPr lang="de-DE" sz="1000" b="0" dirty="0" smtClean="0">
                <a:solidFill>
                  <a:srgbClr val="000000"/>
                </a:solidFill>
              </a:rPr>
              <a:t>mod. nach www.goldcopd.org (letzter Zugriff  23.1.17)</a:t>
            </a:r>
          </a:p>
        </p:txBody>
      </p:sp>
      <p:sp>
        <p:nvSpPr>
          <p:cNvPr id="12"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5</a:t>
            </a:fld>
            <a:endParaRPr lang="de-DE" sz="900" dirty="0"/>
          </a:p>
        </p:txBody>
      </p:sp>
      <p:sp>
        <p:nvSpPr>
          <p:cNvPr id="11" name="Title 1"/>
          <p:cNvSpPr>
            <a:spLocks noGrp="1"/>
          </p:cNvSpPr>
          <p:nvPr>
            <p:ph type="title"/>
          </p:nvPr>
        </p:nvSpPr>
        <p:spPr/>
        <p:txBody>
          <a:bodyPr>
            <a:noAutofit/>
          </a:bodyPr>
          <a:lstStyle/>
          <a:p>
            <a:r>
              <a:rPr lang="de-DE" dirty="0">
                <a:solidFill>
                  <a:srgbClr val="0460A9"/>
                </a:solidFill>
              </a:rPr>
              <a:t>Zusammenfassung Aktualisierung </a:t>
            </a:r>
            <a:r>
              <a:rPr lang="de-DE" dirty="0" smtClean="0">
                <a:solidFill>
                  <a:srgbClr val="0460A9"/>
                </a:solidFill>
              </a:rPr>
              <a:t>GOLD</a:t>
            </a:r>
            <a:r>
              <a:rPr lang="en" dirty="0" smtClean="0"/>
              <a:t/>
            </a:r>
            <a:br>
              <a:rPr lang="en" dirty="0" smtClean="0"/>
            </a:br>
            <a:r>
              <a:rPr lang="de-DE" sz="2200" dirty="0" smtClean="0">
                <a:solidFill>
                  <a:srgbClr val="000000"/>
                </a:solidFill>
              </a:rPr>
              <a:t>Definition Exazerbationen</a:t>
            </a:r>
            <a:endParaRPr lang="de-DE" sz="2200" b="0" i="0" dirty="0" smtClean="0">
              <a:solidFill>
                <a:srgbClr val="000000"/>
              </a:solidFill>
            </a:endParaRPr>
          </a:p>
        </p:txBody>
      </p:sp>
      <p:sp>
        <p:nvSpPr>
          <p:cNvPr id="15" name="Rounded Rectangle 14"/>
          <p:cNvSpPr/>
          <p:nvPr/>
        </p:nvSpPr>
        <p:spPr>
          <a:xfrm>
            <a:off x="539552" y="2765529"/>
            <a:ext cx="3816000" cy="3191255"/>
          </a:xfrm>
          <a:prstGeom prst="roundRect">
            <a:avLst>
              <a:gd name="adj" fmla="val 3402"/>
            </a:avLst>
          </a:prstGeom>
          <a:solidFill>
            <a:srgbClr val="FFFFFF"/>
          </a:solidFill>
          <a:ln w="19050" cap="sq" cmpd="sng" algn="ctr">
            <a:solidFill>
              <a:srgbClr val="FFFFFF">
                <a:lumMod val="75000"/>
              </a:srgbClr>
            </a:solidFill>
            <a:prstDash val="solid"/>
          </a:ln>
          <a:effectLst/>
        </p:spPr>
        <p:txBody>
          <a:bodyPr rtlCol="0" anchor="t"/>
          <a:lstStyle/>
          <a:p>
            <a:pPr>
              <a:spcBef>
                <a:spcPts val="600"/>
              </a:spcBef>
              <a:buSzPct val="100000"/>
              <a:tabLst>
                <a:tab pos="3998913" algn="r"/>
                <a:tab pos="8229600" algn="r"/>
              </a:tabLst>
              <a:defRPr sz="1800"/>
            </a:pPr>
            <a:r>
              <a:rPr lang="de-DE" sz="1300" dirty="0" smtClean="0">
                <a:solidFill>
                  <a:srgbClr val="969696"/>
                </a:solidFill>
              </a:rPr>
              <a:t>Eine COPD-Exazerbation ist ein Ereignis im Verlauf der Erkrankung, dass durch eine Verschlechterung der respiratorischen Symptome charakterisiert ist; dies Änderung geht über </a:t>
            </a:r>
            <a:r>
              <a:rPr lang="de-DE" sz="1300" dirty="0">
                <a:solidFill>
                  <a:srgbClr val="969696"/>
                </a:solidFill>
              </a:rPr>
              <a:t>die täglichen Schwankungen der Symptome </a:t>
            </a:r>
            <a:r>
              <a:rPr lang="de-DE" sz="1300" dirty="0" smtClean="0">
                <a:solidFill>
                  <a:srgbClr val="969696"/>
                </a:solidFill>
              </a:rPr>
              <a:t>hinaus und </a:t>
            </a:r>
            <a:r>
              <a:rPr lang="de-DE" sz="1300" dirty="0">
                <a:solidFill>
                  <a:srgbClr val="969696"/>
                </a:solidFill>
              </a:rPr>
              <a:t>macht eine Änderung der </a:t>
            </a:r>
            <a:r>
              <a:rPr lang="de-DE" sz="1300" dirty="0" smtClean="0">
                <a:solidFill>
                  <a:srgbClr val="969696"/>
                </a:solidFill>
              </a:rPr>
              <a:t>Medikation notwendig.</a:t>
            </a:r>
            <a:endParaRPr lang="en-US" sz="1300" dirty="0">
              <a:solidFill>
                <a:srgbClr val="969696"/>
              </a:solidFill>
            </a:endParaRPr>
          </a:p>
        </p:txBody>
      </p:sp>
      <p:sp>
        <p:nvSpPr>
          <p:cNvPr id="16" name="Rectangle 15"/>
          <p:cNvSpPr/>
          <p:nvPr/>
        </p:nvSpPr>
        <p:spPr>
          <a:xfrm>
            <a:off x="1499960" y="2394466"/>
            <a:ext cx="1620000" cy="360000"/>
          </a:xfrm>
          <a:prstGeom prst="rect">
            <a:avLst/>
          </a:prstGeom>
          <a:solidFill>
            <a:srgbClr val="0460A9">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GOLD 2016</a:t>
            </a:r>
            <a:endParaRPr kumimoji="0" lang="en-US" sz="1800" b="0" i="0" u="none" strike="noStrike" kern="0" cap="none" spc="0" normalizeH="0" baseline="3000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Rounded Rectangle 16"/>
          <p:cNvSpPr/>
          <p:nvPr/>
        </p:nvSpPr>
        <p:spPr>
          <a:xfrm>
            <a:off x="4788024" y="2765529"/>
            <a:ext cx="3816000" cy="3191255"/>
          </a:xfrm>
          <a:prstGeom prst="roundRect">
            <a:avLst>
              <a:gd name="adj" fmla="val 3402"/>
            </a:avLst>
          </a:prstGeom>
          <a:solidFill>
            <a:srgbClr val="FFFFFF"/>
          </a:solidFill>
          <a:ln w="19050" cap="sq" cmpd="sng" algn="ctr">
            <a:solidFill>
              <a:schemeClr val="tx1"/>
            </a:solidFill>
            <a:prstDash val="solid"/>
          </a:ln>
          <a:effectLst/>
        </p:spPr>
        <p:txBody>
          <a:bodyPr rtlCol="0" anchor="t"/>
          <a:lstStyle/>
          <a:p>
            <a:pPr lvl="0">
              <a:spcBef>
                <a:spcPts val="600"/>
              </a:spcBef>
              <a:spcAft>
                <a:spcPts val="1200"/>
              </a:spcAft>
              <a:defRPr sz="1800"/>
            </a:pPr>
            <a:r>
              <a:rPr lang="de-DE" sz="1300" dirty="0"/>
              <a:t>COPD-Exazerbationen sind definiert als eine akute Verschlechterung respiratorischer Symptome, die eine zusätzliche Behandlung erforderlich </a:t>
            </a:r>
            <a:r>
              <a:rPr lang="de-DE" sz="1300" dirty="0" smtClean="0"/>
              <a:t>machen.</a:t>
            </a:r>
            <a:r>
              <a:rPr lang="de-DE" sz="1300" baseline="30000" dirty="0" smtClean="0"/>
              <a:t> </a:t>
            </a:r>
          </a:p>
          <a:p>
            <a:pPr lvl="0">
              <a:spcAft>
                <a:spcPts val="600"/>
              </a:spcAft>
              <a:buClr>
                <a:srgbClr val="0460A9">
                  <a:lumMod val="75000"/>
                </a:srgbClr>
              </a:buClr>
            </a:pPr>
            <a:r>
              <a:rPr lang="de-DE" sz="1300" b="1" dirty="0" smtClean="0"/>
              <a:t>Einstufung in:</a:t>
            </a:r>
            <a:endParaRPr lang="de-DE" sz="1300" b="1" dirty="0"/>
          </a:p>
          <a:p>
            <a:pPr lvl="0">
              <a:spcAft>
                <a:spcPts val="600"/>
              </a:spcAft>
              <a:buClr>
                <a:srgbClr val="0460A9">
                  <a:lumMod val="75000"/>
                </a:srgbClr>
              </a:buClr>
              <a:tabLst>
                <a:tab pos="1343025" algn="l"/>
                <a:tab pos="3998913" algn="r"/>
                <a:tab pos="8229600" algn="r"/>
              </a:tabLst>
            </a:pPr>
            <a:r>
              <a:rPr lang="de-DE" sz="1300" b="1" dirty="0"/>
              <a:t>Mild: </a:t>
            </a:r>
            <a:r>
              <a:rPr lang="de-DE" sz="1300" b="1" dirty="0" smtClean="0"/>
              <a:t> </a:t>
            </a:r>
            <a:r>
              <a:rPr lang="de-DE" sz="1300" dirty="0" smtClean="0">
                <a:solidFill>
                  <a:srgbClr val="000000"/>
                </a:solidFill>
              </a:rPr>
              <a:t>Behandlung </a:t>
            </a:r>
            <a:r>
              <a:rPr lang="de-DE" sz="1300" dirty="0">
                <a:solidFill>
                  <a:srgbClr val="000000"/>
                </a:solidFill>
              </a:rPr>
              <a:t>nur mit kurzwirksamen </a:t>
            </a:r>
            <a:r>
              <a:rPr lang="de-DE" sz="1300" dirty="0" smtClean="0">
                <a:solidFill>
                  <a:srgbClr val="000000"/>
                </a:solidFill>
              </a:rPr>
              <a:t>Bronchodilatatoren.</a:t>
            </a:r>
            <a:endParaRPr lang="de-DE" sz="1300" dirty="0">
              <a:solidFill>
                <a:srgbClr val="000000"/>
              </a:solidFill>
            </a:endParaRPr>
          </a:p>
          <a:p>
            <a:pPr lvl="0">
              <a:spcAft>
                <a:spcPts val="600"/>
              </a:spcAft>
              <a:buClr>
                <a:srgbClr val="0460A9">
                  <a:lumMod val="75000"/>
                </a:srgbClr>
              </a:buClr>
              <a:tabLst>
                <a:tab pos="1343025" algn="l"/>
                <a:tab pos="3998913" algn="r"/>
                <a:tab pos="8229600" algn="r"/>
              </a:tabLst>
            </a:pPr>
            <a:r>
              <a:rPr lang="de-DE" sz="1300" b="1" dirty="0"/>
              <a:t>Moderat</a:t>
            </a:r>
            <a:r>
              <a:rPr lang="de-DE" sz="1300" b="1" dirty="0" smtClean="0"/>
              <a:t>: </a:t>
            </a:r>
            <a:r>
              <a:rPr lang="de-DE" sz="1300" dirty="0" smtClean="0">
                <a:solidFill>
                  <a:srgbClr val="000000"/>
                </a:solidFill>
              </a:rPr>
              <a:t>Behandlung </a:t>
            </a:r>
            <a:r>
              <a:rPr lang="de-DE" sz="1300" dirty="0">
                <a:solidFill>
                  <a:srgbClr val="000000"/>
                </a:solidFill>
              </a:rPr>
              <a:t>mit </a:t>
            </a:r>
            <a:r>
              <a:rPr lang="de-DE" sz="1300" dirty="0" smtClean="0">
                <a:solidFill>
                  <a:srgbClr val="000000"/>
                </a:solidFill>
              </a:rPr>
              <a:t>kurzwirksamen Bronchodilatatoren plus </a:t>
            </a:r>
            <a:r>
              <a:rPr lang="de-DE" sz="1300" dirty="0">
                <a:solidFill>
                  <a:srgbClr val="000000"/>
                </a:solidFill>
              </a:rPr>
              <a:t>Antibiotika und/oder oralen Corticosteroiden.</a:t>
            </a:r>
          </a:p>
          <a:p>
            <a:pPr lvl="0">
              <a:spcAft>
                <a:spcPts val="600"/>
              </a:spcAft>
              <a:buClr>
                <a:srgbClr val="0460A9">
                  <a:lumMod val="75000"/>
                </a:srgbClr>
              </a:buClr>
              <a:tabLst>
                <a:tab pos="1343025" algn="l"/>
                <a:tab pos="3998913" algn="r"/>
                <a:tab pos="8229600" algn="r"/>
              </a:tabLst>
            </a:pPr>
            <a:r>
              <a:rPr lang="de-DE" sz="1300" b="1" dirty="0" smtClean="0"/>
              <a:t>Schwer</a:t>
            </a:r>
            <a:r>
              <a:rPr lang="de-DE" sz="1300" dirty="0" smtClean="0"/>
              <a:t>: </a:t>
            </a:r>
            <a:r>
              <a:rPr lang="de-DE" sz="1300" dirty="0" smtClean="0">
                <a:solidFill>
                  <a:srgbClr val="000000"/>
                </a:solidFill>
              </a:rPr>
              <a:t>Hospitalisierung </a:t>
            </a:r>
            <a:r>
              <a:rPr lang="de-DE" sz="1300" dirty="0">
                <a:solidFill>
                  <a:srgbClr val="000000"/>
                </a:solidFill>
              </a:rPr>
              <a:t>oder Besuch in der </a:t>
            </a:r>
            <a:r>
              <a:rPr lang="de-DE" sz="1300" dirty="0" smtClean="0">
                <a:solidFill>
                  <a:srgbClr val="000000"/>
                </a:solidFill>
              </a:rPr>
              <a:t>Notaufnahme. Schwere </a:t>
            </a:r>
            <a:r>
              <a:rPr lang="de-DE" sz="1300" dirty="0">
                <a:solidFill>
                  <a:srgbClr val="000000"/>
                </a:solidFill>
              </a:rPr>
              <a:t>Exazerbationen können auch mit akutem Atemversagen </a:t>
            </a:r>
            <a:r>
              <a:rPr lang="de-DE" sz="1300" dirty="0" smtClean="0">
                <a:solidFill>
                  <a:srgbClr val="000000"/>
                </a:solidFill>
              </a:rPr>
              <a:t>einhergehen</a:t>
            </a:r>
            <a:endParaRPr lang="en-US" sz="1300" b="1" dirty="0">
              <a:solidFill>
                <a:srgbClr val="000000"/>
              </a:solidFill>
            </a:endParaRPr>
          </a:p>
        </p:txBody>
      </p:sp>
      <p:sp>
        <p:nvSpPr>
          <p:cNvPr id="18" name="Rectangle 17"/>
          <p:cNvSpPr/>
          <p:nvPr/>
        </p:nvSpPr>
        <p:spPr>
          <a:xfrm>
            <a:off x="5971832" y="2384528"/>
            <a:ext cx="1620000" cy="377335"/>
          </a:xfrm>
          <a:prstGeom prst="rect">
            <a:avLst/>
          </a:prstGeom>
          <a:solidFill>
            <a:srgbClr val="0460A9">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GOLD 2017</a:t>
            </a:r>
            <a:endParaRPr kumimoji="0" lang="en-US" sz="1800" b="0" i="0" u="none" strike="noStrike" kern="0" cap="none" spc="0" normalizeH="0" baseline="3000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Flowchart: Extract 18"/>
          <p:cNvSpPr/>
          <p:nvPr/>
        </p:nvSpPr>
        <p:spPr>
          <a:xfrm rot="5400000">
            <a:off x="3118647" y="4241860"/>
            <a:ext cx="2722880" cy="238592"/>
          </a:xfrm>
          <a:prstGeom prst="flowChartExtract">
            <a:avLst/>
          </a:prstGeom>
          <a:solidFill>
            <a:srgbClr val="FFFFFF">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159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17455" y="1393385"/>
            <a:ext cx="8244000" cy="746975"/>
          </a:xfrm>
          <a:prstGeom prst="rect">
            <a:avLst/>
          </a:prstGeom>
          <a:solidFill>
            <a:schemeClr val="accent1"/>
          </a:solidFill>
        </p:spPr>
        <p:txBody>
          <a:bodyPr anchor="ctr" anchorCtr="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de-DE" sz="1400" b="0" i="0" spc="-30" dirty="0" smtClean="0">
                <a:solidFill>
                  <a:schemeClr val="bg1"/>
                </a:solidFill>
              </a:rPr>
              <a:t>Die Lungenfunktion wurde von den klinischen Eigenschaften getrennt und mit der Diagnostik und Prognose verbunden. </a:t>
            </a:r>
            <a:r>
              <a:rPr lang="de-DE" sz="1400" b="0" i="0" dirty="0" smtClean="0">
                <a:solidFill>
                  <a:schemeClr val="bg1"/>
                </a:solidFill>
              </a:rPr>
              <a:t>Die ABCD-Einteilung zur Bestimmung der pharmakologischen Therapie beruht </a:t>
            </a:r>
            <a:br>
              <a:rPr lang="de-DE" sz="1400" b="0" i="0" dirty="0" smtClean="0">
                <a:solidFill>
                  <a:schemeClr val="bg1"/>
                </a:solidFill>
              </a:rPr>
            </a:br>
            <a:r>
              <a:rPr lang="de-DE" sz="1400" b="0" i="0" dirty="0" smtClean="0">
                <a:solidFill>
                  <a:schemeClr val="bg1"/>
                </a:solidFill>
              </a:rPr>
              <a:t>auf den vom Patienten empfundenen Symptomen und der Anzahl vorheriger Exazerbationen.</a:t>
            </a:r>
          </a:p>
        </p:txBody>
      </p:sp>
      <p:sp>
        <p:nvSpPr>
          <p:cNvPr id="10" name="TextBox 9"/>
          <p:cNvSpPr txBox="1"/>
          <p:nvPr/>
        </p:nvSpPr>
        <p:spPr>
          <a:xfrm>
            <a:off x="271637" y="6445005"/>
            <a:ext cx="5542384" cy="338554"/>
          </a:xfrm>
          <a:prstGeom prst="rect">
            <a:avLst/>
          </a:prstGeom>
          <a:noFill/>
        </p:spPr>
        <p:txBody>
          <a:bodyPr wrap="square" rtlCol="0">
            <a:spAutoFit/>
          </a:bodyPr>
          <a:lstStyle/>
          <a:p>
            <a:r>
              <a:rPr lang="de-DE" sz="800" dirty="0" smtClean="0">
                <a:solidFill>
                  <a:srgbClr val="000000"/>
                </a:solidFill>
              </a:rPr>
              <a:t>CAT: COPD Assessment Test</a:t>
            </a:r>
            <a:r>
              <a:rPr lang="de-DE" sz="800" b="0" i="0" dirty="0" smtClean="0">
                <a:solidFill>
                  <a:srgbClr val="000000"/>
                </a:solidFill>
              </a:rPr>
              <a:t>, COPD: chronisch obstruktive Lungenerkrankung, FEV</a:t>
            </a:r>
            <a:r>
              <a:rPr lang="de-DE" sz="800" b="0" i="0" baseline="-25000" dirty="0" smtClean="0">
                <a:solidFill>
                  <a:srgbClr val="000000"/>
                </a:solidFill>
              </a:rPr>
              <a:t>1</a:t>
            </a:r>
            <a:r>
              <a:rPr lang="de-DE" sz="800" b="0" i="0" dirty="0" smtClean="0">
                <a:solidFill>
                  <a:srgbClr val="000000"/>
                </a:solidFill>
              </a:rPr>
              <a:t>: Einsekundenkapazität, </a:t>
            </a:r>
            <a:br>
              <a:rPr lang="de-DE" sz="800" b="0" i="0" dirty="0" smtClean="0">
                <a:solidFill>
                  <a:srgbClr val="000000"/>
                </a:solidFill>
              </a:rPr>
            </a:br>
            <a:r>
              <a:rPr lang="de-DE" sz="800" b="0" i="0" dirty="0" smtClean="0">
                <a:solidFill>
                  <a:srgbClr val="000000"/>
                </a:solidFill>
              </a:rPr>
              <a:t>GOLD: Globale Initiative für chronisch obstruktive Lungenerkrankung, mMRC: modified Medical Research Council</a:t>
            </a:r>
          </a:p>
        </p:txBody>
      </p:sp>
      <p:sp>
        <p:nvSpPr>
          <p:cNvPr id="59" name="TextBox 58"/>
          <p:cNvSpPr txBox="1"/>
          <p:nvPr/>
        </p:nvSpPr>
        <p:spPr>
          <a:xfrm>
            <a:off x="5076192" y="5517232"/>
            <a:ext cx="1224000" cy="784830"/>
          </a:xfrm>
          <a:prstGeom prst="rect">
            <a:avLst/>
          </a:prstGeom>
          <a:noFill/>
          <a:ln w="38100">
            <a:solidFill>
              <a:srgbClr val="00B050"/>
            </a:solidFill>
          </a:ln>
        </p:spPr>
        <p:txBody>
          <a:bodyPr wrap="square" lIns="36000" rIns="36000" rtlCol="0">
            <a:spAutoFit/>
          </a:bodyPr>
          <a:lstStyle/>
          <a:p>
            <a:pPr algn="ctr"/>
            <a:r>
              <a:rPr lang="de-DE" sz="900" b="1" i="0" dirty="0" smtClean="0">
                <a:solidFill>
                  <a:srgbClr val="00B050"/>
                </a:solidFill>
              </a:rPr>
              <a:t>Patient mit </a:t>
            </a:r>
            <a:br>
              <a:rPr lang="de-DE" sz="900" b="1" i="0" dirty="0" smtClean="0">
                <a:solidFill>
                  <a:srgbClr val="00B050"/>
                </a:solidFill>
              </a:rPr>
            </a:br>
            <a:r>
              <a:rPr lang="de-DE" sz="900" b="1" i="0" dirty="0" smtClean="0">
                <a:solidFill>
                  <a:srgbClr val="00B050"/>
                </a:solidFill>
              </a:rPr>
              <a:t>einer FEV</a:t>
            </a:r>
            <a:r>
              <a:rPr lang="de-DE" sz="900" b="1" i="0" baseline="-25000" dirty="0" smtClean="0">
                <a:solidFill>
                  <a:srgbClr val="00B050"/>
                </a:solidFill>
              </a:rPr>
              <a:t>1</a:t>
            </a:r>
            <a:r>
              <a:rPr lang="de-DE" sz="900" b="1" i="0" dirty="0" smtClean="0">
                <a:solidFill>
                  <a:srgbClr val="00B050"/>
                </a:solidFill>
              </a:rPr>
              <a:t> </a:t>
            </a:r>
            <a:br>
              <a:rPr lang="de-DE" sz="900" b="1" i="0" dirty="0" smtClean="0">
                <a:solidFill>
                  <a:srgbClr val="00B050"/>
                </a:solidFill>
              </a:rPr>
            </a:br>
            <a:r>
              <a:rPr lang="de-DE" sz="900" b="1" i="0" dirty="0" smtClean="0">
                <a:solidFill>
                  <a:srgbClr val="00B050"/>
                </a:solidFill>
              </a:rPr>
              <a:t>&lt;30 %  Soll mit</a:t>
            </a:r>
          </a:p>
          <a:p>
            <a:pPr algn="ctr"/>
            <a:r>
              <a:rPr lang="de-DE" sz="900" b="1" i="0" dirty="0" smtClean="0">
                <a:solidFill>
                  <a:srgbClr val="00B050"/>
                </a:solidFill>
              </a:rPr>
              <a:t> 0 Exazerbationen </a:t>
            </a:r>
          </a:p>
          <a:p>
            <a:pPr algn="ctr"/>
            <a:r>
              <a:rPr lang="de-DE" sz="900" b="1" i="0" dirty="0" smtClean="0">
                <a:solidFill>
                  <a:srgbClr val="00B050"/>
                </a:solidFill>
              </a:rPr>
              <a:t>GOLD Grad B</a:t>
            </a:r>
          </a:p>
        </p:txBody>
      </p:sp>
      <p:grpSp>
        <p:nvGrpSpPr>
          <p:cNvPr id="4" name="Group 3"/>
          <p:cNvGrpSpPr/>
          <p:nvPr/>
        </p:nvGrpSpPr>
        <p:grpSpPr>
          <a:xfrm>
            <a:off x="4958462" y="2935977"/>
            <a:ext cx="3736898" cy="3085311"/>
            <a:chOff x="4958462" y="2935977"/>
            <a:chExt cx="3736898" cy="3085311"/>
          </a:xfrm>
        </p:grpSpPr>
        <p:sp>
          <p:nvSpPr>
            <p:cNvPr id="43" name="TextBox 42"/>
            <p:cNvSpPr txBox="1"/>
            <p:nvPr/>
          </p:nvSpPr>
          <p:spPr>
            <a:xfrm>
              <a:off x="5292080" y="3100205"/>
              <a:ext cx="1116000" cy="769441"/>
            </a:xfrm>
            <a:prstGeom prst="rect">
              <a:avLst/>
            </a:prstGeom>
            <a:noFill/>
            <a:ln w="25400">
              <a:solidFill>
                <a:schemeClr val="tx1"/>
              </a:solidFill>
              <a:prstDash val="sysDash"/>
            </a:ln>
          </p:spPr>
          <p:txBody>
            <a:bodyPr wrap="square" lIns="36000" rIns="36000" rtlCol="0">
              <a:spAutoFit/>
            </a:bodyPr>
            <a:lstStyle/>
            <a:p>
              <a:pPr algn="ctr"/>
              <a:r>
                <a:rPr lang="de-DE" sz="1100" b="1" i="0" dirty="0" smtClean="0">
                  <a:solidFill>
                    <a:srgbClr val="000000"/>
                  </a:solidFill>
                </a:rPr>
                <a:t>≥ 2 </a:t>
              </a:r>
            </a:p>
            <a:p>
              <a:pPr algn="ctr"/>
              <a:r>
                <a:rPr lang="de-DE" sz="1100" b="1" i="0" dirty="0" smtClean="0">
                  <a:solidFill>
                    <a:srgbClr val="000000"/>
                  </a:solidFill>
                </a:rPr>
                <a:t>oder</a:t>
              </a:r>
            </a:p>
            <a:p>
              <a:pPr algn="ctr"/>
              <a:r>
                <a:rPr lang="de-DE" sz="1100" b="1" i="0" dirty="0" smtClean="0">
                  <a:solidFill>
                    <a:srgbClr val="000000"/>
                  </a:solidFill>
                </a:rPr>
                <a:t>≥1 mit </a:t>
              </a:r>
              <a:r>
                <a:rPr lang="de-DE" sz="1100" b="1" i="0" spc="-30" dirty="0" smtClean="0">
                  <a:solidFill>
                    <a:srgbClr val="000000"/>
                  </a:solidFill>
                </a:rPr>
                <a:t>Hospitalisierung</a:t>
              </a:r>
              <a:endParaRPr lang="en-US" sz="200" b="1" dirty="0"/>
            </a:p>
          </p:txBody>
        </p:sp>
        <p:sp>
          <p:nvSpPr>
            <p:cNvPr id="44" name="TextBox 43"/>
            <p:cNvSpPr txBox="1"/>
            <p:nvPr/>
          </p:nvSpPr>
          <p:spPr>
            <a:xfrm>
              <a:off x="5292079" y="4222516"/>
              <a:ext cx="1116000" cy="769441"/>
            </a:xfrm>
            <a:prstGeom prst="rect">
              <a:avLst/>
            </a:prstGeom>
            <a:noFill/>
            <a:ln w="25400">
              <a:solidFill>
                <a:schemeClr val="tx1"/>
              </a:solidFill>
              <a:prstDash val="sysDash"/>
            </a:ln>
          </p:spPr>
          <p:txBody>
            <a:bodyPr wrap="square" lIns="36000" rIns="36000" rtlCol="0">
              <a:spAutoFit/>
            </a:bodyPr>
            <a:lstStyle/>
            <a:p>
              <a:pPr algn="ctr"/>
              <a:r>
                <a:rPr lang="de-DE" sz="1100" b="1" i="0" dirty="0" smtClean="0">
                  <a:solidFill>
                    <a:srgbClr val="000000"/>
                  </a:solidFill>
                </a:rPr>
                <a:t>0 oder 1 </a:t>
              </a:r>
            </a:p>
            <a:p>
              <a:pPr algn="ctr"/>
              <a:endParaRPr lang="de-DE" sz="1100" b="1" i="0" dirty="0" smtClean="0">
                <a:solidFill>
                  <a:srgbClr val="000000"/>
                </a:solidFill>
              </a:endParaRPr>
            </a:p>
            <a:p>
              <a:pPr algn="ctr"/>
              <a:r>
                <a:rPr lang="de-DE" sz="1100" b="1" i="0" dirty="0" smtClean="0">
                  <a:solidFill>
                    <a:srgbClr val="000000"/>
                  </a:solidFill>
                </a:rPr>
                <a:t>(ohne </a:t>
              </a:r>
              <a:r>
                <a:rPr lang="de-DE" sz="1100" b="1" i="0" spc="-50" dirty="0" smtClean="0">
                  <a:solidFill>
                    <a:srgbClr val="000000"/>
                  </a:solidFill>
                </a:rPr>
                <a:t>Hospitalisierung)</a:t>
              </a:r>
            </a:p>
          </p:txBody>
        </p:sp>
        <p:sp>
          <p:nvSpPr>
            <p:cNvPr id="46" name="Rectangle 45"/>
            <p:cNvSpPr/>
            <p:nvPr/>
          </p:nvSpPr>
          <p:spPr>
            <a:xfrm>
              <a:off x="6501483" y="2935977"/>
              <a:ext cx="2191438" cy="217959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dirty="0"/>
            </a:p>
          </p:txBody>
        </p:sp>
        <p:cxnSp>
          <p:nvCxnSpPr>
            <p:cNvPr id="47" name="Straight Connector 46"/>
            <p:cNvCxnSpPr>
              <a:endCxn id="46" idx="2"/>
            </p:cNvCxnSpPr>
            <p:nvPr/>
          </p:nvCxnSpPr>
          <p:spPr>
            <a:xfrm>
              <a:off x="7582484" y="2945653"/>
              <a:ext cx="14718" cy="2169915"/>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03922" y="4016098"/>
              <a:ext cx="219143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712778" y="4284188"/>
              <a:ext cx="656970" cy="461665"/>
            </a:xfrm>
            <a:prstGeom prst="rect">
              <a:avLst/>
            </a:prstGeom>
            <a:noFill/>
          </p:spPr>
          <p:txBody>
            <a:bodyPr wrap="square" lIns="36000" rIns="36000" rtlCol="0">
              <a:spAutoFit/>
            </a:bodyPr>
            <a:lstStyle/>
            <a:p>
              <a:r>
                <a:rPr lang="de-DE" sz="2400" b="1" i="0" dirty="0" smtClean="0">
                  <a:solidFill>
                    <a:srgbClr val="000000"/>
                  </a:solidFill>
                </a:rPr>
                <a:t>(A)</a:t>
              </a:r>
            </a:p>
          </p:txBody>
        </p:sp>
        <p:sp>
          <p:nvSpPr>
            <p:cNvPr id="50" name="TextBox 49"/>
            <p:cNvSpPr txBox="1"/>
            <p:nvPr/>
          </p:nvSpPr>
          <p:spPr>
            <a:xfrm>
              <a:off x="7822366" y="4281930"/>
              <a:ext cx="656970" cy="461665"/>
            </a:xfrm>
            <a:prstGeom prst="rect">
              <a:avLst/>
            </a:prstGeom>
            <a:noFill/>
          </p:spPr>
          <p:txBody>
            <a:bodyPr wrap="square" lIns="36000" rIns="36000" rtlCol="0">
              <a:spAutoFit/>
            </a:bodyPr>
            <a:lstStyle/>
            <a:p>
              <a:r>
                <a:rPr lang="de-DE" sz="2400" b="1" i="0" dirty="0" smtClean="0">
                  <a:solidFill>
                    <a:srgbClr val="000000"/>
                  </a:solidFill>
                </a:rPr>
                <a:t>(B)</a:t>
              </a:r>
            </a:p>
          </p:txBody>
        </p:sp>
        <p:sp>
          <p:nvSpPr>
            <p:cNvPr id="51" name="TextBox 50"/>
            <p:cNvSpPr txBox="1"/>
            <p:nvPr/>
          </p:nvSpPr>
          <p:spPr>
            <a:xfrm>
              <a:off x="7822366" y="3227260"/>
              <a:ext cx="656970" cy="461665"/>
            </a:xfrm>
            <a:prstGeom prst="rect">
              <a:avLst/>
            </a:prstGeom>
            <a:noFill/>
          </p:spPr>
          <p:txBody>
            <a:bodyPr wrap="square" lIns="36000" rIns="36000" rtlCol="0">
              <a:spAutoFit/>
            </a:bodyPr>
            <a:lstStyle/>
            <a:p>
              <a:r>
                <a:rPr lang="de-DE" sz="2400" b="1" i="0" dirty="0" smtClean="0">
                  <a:solidFill>
                    <a:srgbClr val="000000"/>
                  </a:solidFill>
                </a:rPr>
                <a:t>(D)</a:t>
              </a:r>
            </a:p>
          </p:txBody>
        </p:sp>
        <p:sp>
          <p:nvSpPr>
            <p:cNvPr id="52" name="TextBox 51"/>
            <p:cNvSpPr txBox="1"/>
            <p:nvPr/>
          </p:nvSpPr>
          <p:spPr>
            <a:xfrm>
              <a:off x="6726647" y="3227259"/>
              <a:ext cx="656970" cy="461665"/>
            </a:xfrm>
            <a:prstGeom prst="rect">
              <a:avLst/>
            </a:prstGeom>
            <a:noFill/>
          </p:spPr>
          <p:txBody>
            <a:bodyPr wrap="square" lIns="36000" rIns="36000" rtlCol="0">
              <a:spAutoFit/>
            </a:bodyPr>
            <a:lstStyle/>
            <a:p>
              <a:r>
                <a:rPr lang="de-DE" sz="2400" b="1" i="0" dirty="0" smtClean="0">
                  <a:solidFill>
                    <a:srgbClr val="000000"/>
                  </a:solidFill>
                </a:rPr>
                <a:t>(C)</a:t>
              </a:r>
            </a:p>
          </p:txBody>
        </p:sp>
        <p:sp>
          <p:nvSpPr>
            <p:cNvPr id="53" name="TextBox 52"/>
            <p:cNvSpPr txBox="1"/>
            <p:nvPr/>
          </p:nvSpPr>
          <p:spPr>
            <a:xfrm>
              <a:off x="6516216" y="5220292"/>
              <a:ext cx="1047364" cy="461665"/>
            </a:xfrm>
            <a:prstGeom prst="rect">
              <a:avLst/>
            </a:prstGeom>
            <a:noFill/>
            <a:ln w="25400">
              <a:solidFill>
                <a:schemeClr val="tx1"/>
              </a:solidFill>
              <a:prstDash val="sysDash"/>
            </a:ln>
          </p:spPr>
          <p:txBody>
            <a:bodyPr wrap="square" lIns="36000" rIns="36000" rtlCol="0">
              <a:spAutoFit/>
            </a:bodyPr>
            <a:lstStyle/>
            <a:p>
              <a:pPr algn="ctr"/>
              <a:r>
                <a:rPr lang="de-DE" sz="1200" b="1" i="0" dirty="0" smtClean="0">
                  <a:solidFill>
                    <a:srgbClr val="000000"/>
                  </a:solidFill>
                </a:rPr>
                <a:t>mMRC 0-1</a:t>
              </a:r>
            </a:p>
            <a:p>
              <a:pPr algn="ctr"/>
              <a:r>
                <a:rPr lang="de-DE" sz="1200" b="1" i="0" dirty="0" smtClean="0">
                  <a:solidFill>
                    <a:srgbClr val="000000"/>
                  </a:solidFill>
                </a:rPr>
                <a:t>CAT &lt; 10</a:t>
              </a:r>
            </a:p>
          </p:txBody>
        </p:sp>
        <p:sp>
          <p:nvSpPr>
            <p:cNvPr id="54" name="TextBox 53"/>
            <p:cNvSpPr txBox="1"/>
            <p:nvPr/>
          </p:nvSpPr>
          <p:spPr>
            <a:xfrm>
              <a:off x="7626506" y="5220292"/>
              <a:ext cx="1066415" cy="461665"/>
            </a:xfrm>
            <a:prstGeom prst="rect">
              <a:avLst/>
            </a:prstGeom>
            <a:noFill/>
            <a:ln w="25400">
              <a:solidFill>
                <a:schemeClr val="tx1"/>
              </a:solidFill>
              <a:prstDash val="sysDash"/>
            </a:ln>
          </p:spPr>
          <p:txBody>
            <a:bodyPr wrap="square" lIns="36000" rIns="36000" rtlCol="0">
              <a:spAutoFit/>
            </a:bodyPr>
            <a:lstStyle/>
            <a:p>
              <a:pPr algn="ctr"/>
              <a:r>
                <a:rPr lang="de-DE" sz="1200" b="1" i="0" dirty="0" smtClean="0">
                  <a:solidFill>
                    <a:srgbClr val="000000"/>
                  </a:solidFill>
                </a:rPr>
                <a:t>mMRC ≥ 2</a:t>
              </a:r>
            </a:p>
            <a:p>
              <a:pPr algn="ctr"/>
              <a:r>
                <a:rPr lang="de-DE" sz="1200" b="1" i="0" dirty="0" smtClean="0">
                  <a:solidFill>
                    <a:srgbClr val="000000"/>
                  </a:solidFill>
                </a:rPr>
                <a:t>CAT ≥ 10</a:t>
              </a:r>
            </a:p>
          </p:txBody>
        </p:sp>
        <p:sp>
          <p:nvSpPr>
            <p:cNvPr id="40" name="TextBox 39"/>
            <p:cNvSpPr txBox="1"/>
            <p:nvPr/>
          </p:nvSpPr>
          <p:spPr>
            <a:xfrm>
              <a:off x="6517190" y="5744289"/>
              <a:ext cx="2164901" cy="276999"/>
            </a:xfrm>
            <a:prstGeom prst="rect">
              <a:avLst/>
            </a:prstGeom>
            <a:noFill/>
          </p:spPr>
          <p:txBody>
            <a:bodyPr wrap="square" lIns="36000" rIns="36000" rtlCol="0">
              <a:spAutoFit/>
            </a:bodyPr>
            <a:lstStyle/>
            <a:p>
              <a:pPr algn="ctr"/>
              <a:r>
                <a:rPr lang="de-DE" sz="1200" b="1" i="0" dirty="0" smtClean="0">
                  <a:solidFill>
                    <a:srgbClr val="000000"/>
                  </a:solidFill>
                </a:rPr>
                <a:t>Symptome</a:t>
              </a:r>
            </a:p>
          </p:txBody>
        </p:sp>
        <p:sp>
          <p:nvSpPr>
            <p:cNvPr id="41" name="TextBox 40"/>
            <p:cNvSpPr txBox="1"/>
            <p:nvPr/>
          </p:nvSpPr>
          <p:spPr>
            <a:xfrm rot="16200000">
              <a:off x="4006816" y="3898509"/>
              <a:ext cx="2164901" cy="261610"/>
            </a:xfrm>
            <a:prstGeom prst="rect">
              <a:avLst/>
            </a:prstGeom>
            <a:noFill/>
          </p:spPr>
          <p:txBody>
            <a:bodyPr wrap="square" lIns="36000" rIns="36000" rtlCol="0">
              <a:spAutoFit/>
            </a:bodyPr>
            <a:lstStyle/>
            <a:p>
              <a:pPr algn="ctr"/>
              <a:r>
                <a:rPr lang="de-DE" sz="1100" b="1" i="0" dirty="0" smtClean="0">
                  <a:solidFill>
                    <a:srgbClr val="000000"/>
                  </a:solidFill>
                </a:rPr>
                <a:t>Exazerbationshistorie</a:t>
              </a:r>
            </a:p>
          </p:txBody>
        </p:sp>
      </p:grpSp>
      <p:sp>
        <p:nvSpPr>
          <p:cNvPr id="45"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6</a:t>
            </a:fld>
            <a:endParaRPr lang="de-DE" sz="900" dirty="0"/>
          </a:p>
        </p:txBody>
      </p:sp>
      <p:sp>
        <p:nvSpPr>
          <p:cNvPr id="65" name="TextBox 64"/>
          <p:cNvSpPr txBox="1"/>
          <p:nvPr/>
        </p:nvSpPr>
        <p:spPr>
          <a:xfrm rot="16200000">
            <a:off x="-568642" y="3768514"/>
            <a:ext cx="2399894" cy="615553"/>
          </a:xfrm>
          <a:prstGeom prst="rect">
            <a:avLst/>
          </a:prstGeom>
          <a:noFill/>
        </p:spPr>
        <p:txBody>
          <a:bodyPr wrap="square" lIns="36000" rIns="36000" rtlCol="0">
            <a:spAutoFit/>
          </a:bodyPr>
          <a:lstStyle/>
          <a:p>
            <a:pPr algn="ctr"/>
            <a:r>
              <a:rPr lang="de-DE" sz="1200" b="1" i="0" dirty="0" smtClean="0">
                <a:solidFill>
                  <a:srgbClr val="969696"/>
                </a:solidFill>
              </a:rPr>
              <a:t>Risiko</a:t>
            </a:r>
          </a:p>
          <a:p>
            <a:pPr algn="ctr"/>
            <a:r>
              <a:rPr lang="de-DE" sz="1100" b="0" i="0" dirty="0" smtClean="0">
                <a:solidFill>
                  <a:srgbClr val="969696"/>
                </a:solidFill>
              </a:rPr>
              <a:t>(GOLD Klassifizierung Atemflusslimitierung)</a:t>
            </a:r>
          </a:p>
        </p:txBody>
      </p:sp>
      <p:grpSp>
        <p:nvGrpSpPr>
          <p:cNvPr id="3" name="Group 2"/>
          <p:cNvGrpSpPr/>
          <p:nvPr/>
        </p:nvGrpSpPr>
        <p:grpSpPr>
          <a:xfrm>
            <a:off x="835110" y="2931315"/>
            <a:ext cx="3875257" cy="3013990"/>
            <a:chOff x="835110" y="2931315"/>
            <a:chExt cx="3875257" cy="3013990"/>
          </a:xfrm>
        </p:grpSpPr>
        <p:sp>
          <p:nvSpPr>
            <p:cNvPr id="57" name="TextBox 56"/>
            <p:cNvSpPr txBox="1"/>
            <p:nvPr/>
          </p:nvSpPr>
          <p:spPr>
            <a:xfrm>
              <a:off x="1177219" y="5472660"/>
              <a:ext cx="2164901" cy="276999"/>
            </a:xfrm>
            <a:prstGeom prst="rect">
              <a:avLst/>
            </a:prstGeom>
            <a:noFill/>
          </p:spPr>
          <p:txBody>
            <a:bodyPr wrap="square" lIns="36000" rIns="36000" rtlCol="0">
              <a:spAutoFit/>
            </a:bodyPr>
            <a:lstStyle/>
            <a:p>
              <a:pPr algn="ctr"/>
              <a:r>
                <a:rPr lang="de-DE" sz="1200" b="1" i="0" dirty="0" smtClean="0">
                  <a:solidFill>
                    <a:srgbClr val="969696"/>
                  </a:solidFill>
                </a:rPr>
                <a:t>mMRC 0-1          mMRC ≥ 2</a:t>
              </a:r>
            </a:p>
          </p:txBody>
        </p:sp>
        <p:sp>
          <p:nvSpPr>
            <p:cNvPr id="60" name="TextBox 59"/>
            <p:cNvSpPr txBox="1"/>
            <p:nvPr/>
          </p:nvSpPr>
          <p:spPr>
            <a:xfrm>
              <a:off x="1161946" y="5133643"/>
              <a:ext cx="2164901" cy="276999"/>
            </a:xfrm>
            <a:prstGeom prst="rect">
              <a:avLst/>
            </a:prstGeom>
            <a:noFill/>
          </p:spPr>
          <p:txBody>
            <a:bodyPr wrap="square" lIns="36000" rIns="36000" rtlCol="0">
              <a:spAutoFit/>
            </a:bodyPr>
            <a:lstStyle/>
            <a:p>
              <a:pPr algn="ctr"/>
              <a:r>
                <a:rPr lang="de-DE" sz="1200" b="1" i="0" dirty="0" smtClean="0">
                  <a:solidFill>
                    <a:srgbClr val="969696"/>
                  </a:solidFill>
                </a:rPr>
                <a:t>CAT &lt; 10            CAT ≥ 10</a:t>
              </a:r>
            </a:p>
          </p:txBody>
        </p:sp>
        <p:sp>
          <p:nvSpPr>
            <p:cNvPr id="61" name="Rectangle 60"/>
            <p:cNvSpPr/>
            <p:nvPr/>
          </p:nvSpPr>
          <p:spPr>
            <a:xfrm>
              <a:off x="857393" y="3288693"/>
              <a:ext cx="1656184" cy="1627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dirty="0"/>
            </a:p>
          </p:txBody>
        </p:sp>
        <p:sp>
          <p:nvSpPr>
            <p:cNvPr id="62" name="Rectangle 61"/>
            <p:cNvSpPr/>
            <p:nvPr/>
          </p:nvSpPr>
          <p:spPr>
            <a:xfrm>
              <a:off x="1132754" y="2935977"/>
              <a:ext cx="2191438" cy="2179591"/>
            </a:xfrm>
            <a:prstGeom prst="rect">
              <a:avLst/>
            </a:prstGeom>
            <a:noFill/>
            <a:ln w="254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dirty="0"/>
            </a:p>
          </p:txBody>
        </p:sp>
        <p:cxnSp>
          <p:nvCxnSpPr>
            <p:cNvPr id="63" name="Straight Connector 62"/>
            <p:cNvCxnSpPr/>
            <p:nvPr/>
          </p:nvCxnSpPr>
          <p:spPr>
            <a:xfrm>
              <a:off x="2259671" y="2935977"/>
              <a:ext cx="0" cy="2179591"/>
            </a:xfrm>
            <a:prstGeom prst="line">
              <a:avLst/>
            </a:prstGeom>
            <a:ln w="25400">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163952" y="4025773"/>
              <a:ext cx="2191438" cy="0"/>
            </a:xfrm>
            <a:prstGeom prst="line">
              <a:avLst/>
            </a:prstGeom>
            <a:ln w="25400">
              <a:solidFill>
                <a:srgbClr val="969696"/>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77220" y="5278513"/>
              <a:ext cx="2164901" cy="304699"/>
            </a:xfrm>
            <a:prstGeom prst="rect">
              <a:avLst/>
            </a:prstGeom>
            <a:noFill/>
          </p:spPr>
          <p:txBody>
            <a:bodyPr wrap="square" lIns="36000" rIns="36000" rtlCol="0">
              <a:spAutoFit/>
            </a:bodyPr>
            <a:lstStyle/>
            <a:p>
              <a:pPr algn="ctr"/>
              <a:r>
                <a:rPr lang="de-DE" sz="1200" b="1" i="0" dirty="0" smtClean="0">
                  <a:solidFill>
                    <a:srgbClr val="969696"/>
                  </a:solidFill>
                </a:rPr>
                <a:t>Symptome</a:t>
              </a:r>
            </a:p>
          </p:txBody>
        </p:sp>
        <p:sp>
          <p:nvSpPr>
            <p:cNvPr id="67" name="TextBox 66"/>
            <p:cNvSpPr txBox="1"/>
            <p:nvPr/>
          </p:nvSpPr>
          <p:spPr>
            <a:xfrm>
              <a:off x="1167280" y="5668306"/>
              <a:ext cx="2164901" cy="276999"/>
            </a:xfrm>
            <a:prstGeom prst="rect">
              <a:avLst/>
            </a:prstGeom>
            <a:noFill/>
          </p:spPr>
          <p:txBody>
            <a:bodyPr wrap="square" lIns="36000" rIns="36000" rtlCol="0">
              <a:spAutoFit/>
            </a:bodyPr>
            <a:lstStyle/>
            <a:p>
              <a:pPr algn="ctr"/>
              <a:r>
                <a:rPr lang="de-DE" sz="1200" b="1" i="0" dirty="0" smtClean="0">
                  <a:solidFill>
                    <a:srgbClr val="969696"/>
                  </a:solidFill>
                </a:rPr>
                <a:t>Atemnot</a:t>
              </a:r>
            </a:p>
          </p:txBody>
        </p:sp>
        <p:sp>
          <p:nvSpPr>
            <p:cNvPr id="68" name="TextBox 67"/>
            <p:cNvSpPr txBox="1"/>
            <p:nvPr/>
          </p:nvSpPr>
          <p:spPr>
            <a:xfrm>
              <a:off x="1388407" y="4295940"/>
              <a:ext cx="656970" cy="461665"/>
            </a:xfrm>
            <a:prstGeom prst="rect">
              <a:avLst/>
            </a:prstGeom>
            <a:noFill/>
          </p:spPr>
          <p:txBody>
            <a:bodyPr wrap="square" lIns="36000" rIns="36000" rtlCol="0">
              <a:spAutoFit/>
            </a:bodyPr>
            <a:lstStyle/>
            <a:p>
              <a:r>
                <a:rPr lang="de-DE" sz="2400" b="1" i="0" dirty="0" smtClean="0">
                  <a:solidFill>
                    <a:srgbClr val="969696"/>
                  </a:solidFill>
                </a:rPr>
                <a:t>(A)</a:t>
              </a:r>
            </a:p>
          </p:txBody>
        </p:sp>
        <p:sp>
          <p:nvSpPr>
            <p:cNvPr id="69" name="TextBox 68"/>
            <p:cNvSpPr txBox="1"/>
            <p:nvPr/>
          </p:nvSpPr>
          <p:spPr>
            <a:xfrm>
              <a:off x="2451198" y="4293682"/>
              <a:ext cx="656970" cy="461665"/>
            </a:xfrm>
            <a:prstGeom prst="rect">
              <a:avLst/>
            </a:prstGeom>
            <a:noFill/>
          </p:spPr>
          <p:txBody>
            <a:bodyPr wrap="square" lIns="36000" rIns="36000" rtlCol="0">
              <a:spAutoFit/>
            </a:bodyPr>
            <a:lstStyle/>
            <a:p>
              <a:r>
                <a:rPr lang="de-DE" sz="2400" b="1" i="0" dirty="0" smtClean="0">
                  <a:solidFill>
                    <a:srgbClr val="969696"/>
                  </a:solidFill>
                </a:rPr>
                <a:t>(B)</a:t>
              </a:r>
            </a:p>
          </p:txBody>
        </p:sp>
        <p:sp>
          <p:nvSpPr>
            <p:cNvPr id="70" name="TextBox 69"/>
            <p:cNvSpPr txBox="1"/>
            <p:nvPr/>
          </p:nvSpPr>
          <p:spPr>
            <a:xfrm>
              <a:off x="2451198" y="3239012"/>
              <a:ext cx="656970" cy="461665"/>
            </a:xfrm>
            <a:prstGeom prst="rect">
              <a:avLst/>
            </a:prstGeom>
            <a:noFill/>
          </p:spPr>
          <p:txBody>
            <a:bodyPr wrap="square" lIns="36000" rIns="36000" rtlCol="0">
              <a:spAutoFit/>
            </a:bodyPr>
            <a:lstStyle/>
            <a:p>
              <a:r>
                <a:rPr lang="de-DE" sz="2400" b="1" i="0" dirty="0" smtClean="0">
                  <a:solidFill>
                    <a:srgbClr val="969696"/>
                  </a:solidFill>
                </a:rPr>
                <a:t>(D)</a:t>
              </a:r>
            </a:p>
          </p:txBody>
        </p:sp>
        <p:sp>
          <p:nvSpPr>
            <p:cNvPr id="71" name="TextBox 70"/>
            <p:cNvSpPr txBox="1"/>
            <p:nvPr/>
          </p:nvSpPr>
          <p:spPr>
            <a:xfrm>
              <a:off x="1402276" y="3239011"/>
              <a:ext cx="656970" cy="461665"/>
            </a:xfrm>
            <a:prstGeom prst="rect">
              <a:avLst/>
            </a:prstGeom>
            <a:noFill/>
          </p:spPr>
          <p:txBody>
            <a:bodyPr wrap="square" lIns="36000" rIns="36000" rtlCol="0">
              <a:spAutoFit/>
            </a:bodyPr>
            <a:lstStyle/>
            <a:p>
              <a:r>
                <a:rPr lang="de-DE" sz="2400" b="1" i="0" dirty="0" smtClean="0">
                  <a:solidFill>
                    <a:srgbClr val="969696"/>
                  </a:solidFill>
                </a:rPr>
                <a:t>(C)</a:t>
              </a:r>
            </a:p>
          </p:txBody>
        </p:sp>
        <p:sp>
          <p:nvSpPr>
            <p:cNvPr id="72" name="TextBox 71"/>
            <p:cNvSpPr txBox="1"/>
            <p:nvPr/>
          </p:nvSpPr>
          <p:spPr>
            <a:xfrm>
              <a:off x="835110" y="2935977"/>
              <a:ext cx="322301" cy="2246769"/>
            </a:xfrm>
            <a:prstGeom prst="rect">
              <a:avLst/>
            </a:prstGeom>
            <a:noFill/>
          </p:spPr>
          <p:txBody>
            <a:bodyPr wrap="square" lIns="36000" rIns="36000" rtlCol="0">
              <a:spAutoFit/>
            </a:bodyPr>
            <a:lstStyle/>
            <a:p>
              <a:pPr algn="ctr"/>
              <a:r>
                <a:rPr lang="de-DE" sz="1400" b="1" i="0" dirty="0" smtClean="0">
                  <a:solidFill>
                    <a:srgbClr val="969696"/>
                  </a:solidFill>
                </a:rPr>
                <a:t>4</a:t>
              </a:r>
            </a:p>
            <a:p>
              <a:pPr algn="ctr"/>
              <a:endParaRPr lang="en-GB" sz="1400" b="1" dirty="0" smtClean="0">
                <a:solidFill>
                  <a:srgbClr val="969696"/>
                </a:solidFill>
              </a:endParaRPr>
            </a:p>
            <a:p>
              <a:pPr algn="ctr"/>
              <a:endParaRPr lang="en-GB" sz="1400" b="1" dirty="0" smtClean="0">
                <a:solidFill>
                  <a:srgbClr val="969696"/>
                </a:solidFill>
              </a:endParaRPr>
            </a:p>
            <a:p>
              <a:pPr algn="ctr"/>
              <a:r>
                <a:rPr lang="de-DE" sz="1400" b="1" i="0" dirty="0" smtClean="0">
                  <a:solidFill>
                    <a:srgbClr val="969696"/>
                  </a:solidFill>
                </a:rPr>
                <a:t>3</a:t>
              </a:r>
            </a:p>
            <a:p>
              <a:pPr algn="ctr"/>
              <a:endParaRPr lang="en-GB" sz="1400" b="1" dirty="0">
                <a:solidFill>
                  <a:srgbClr val="969696"/>
                </a:solidFill>
              </a:endParaRPr>
            </a:p>
            <a:p>
              <a:pPr algn="ctr"/>
              <a:endParaRPr lang="en-GB" sz="1400" b="1" dirty="0" smtClean="0">
                <a:solidFill>
                  <a:srgbClr val="969696"/>
                </a:solidFill>
              </a:endParaRPr>
            </a:p>
            <a:p>
              <a:pPr algn="ctr"/>
              <a:r>
                <a:rPr lang="de-DE" sz="1400" b="1" i="0" dirty="0" smtClean="0">
                  <a:solidFill>
                    <a:srgbClr val="969696"/>
                  </a:solidFill>
                </a:rPr>
                <a:t>2</a:t>
              </a:r>
            </a:p>
            <a:p>
              <a:pPr algn="ctr"/>
              <a:endParaRPr lang="en-GB" sz="1400" b="1" dirty="0">
                <a:solidFill>
                  <a:srgbClr val="969696"/>
                </a:solidFill>
              </a:endParaRPr>
            </a:p>
            <a:p>
              <a:pPr algn="ctr"/>
              <a:endParaRPr lang="en-GB" sz="1400" b="1" dirty="0" smtClean="0">
                <a:solidFill>
                  <a:srgbClr val="969696"/>
                </a:solidFill>
              </a:endParaRPr>
            </a:p>
            <a:p>
              <a:pPr algn="ctr"/>
              <a:r>
                <a:rPr lang="de-DE" sz="1400" b="1" i="0" dirty="0" smtClean="0">
                  <a:solidFill>
                    <a:srgbClr val="969696"/>
                  </a:solidFill>
                </a:rPr>
                <a:t>1</a:t>
              </a:r>
            </a:p>
          </p:txBody>
        </p:sp>
        <p:sp>
          <p:nvSpPr>
            <p:cNvPr id="73" name="TextBox 72"/>
            <p:cNvSpPr txBox="1"/>
            <p:nvPr/>
          </p:nvSpPr>
          <p:spPr>
            <a:xfrm rot="5400000">
              <a:off x="3404778" y="3790628"/>
              <a:ext cx="2164901" cy="446276"/>
            </a:xfrm>
            <a:prstGeom prst="rect">
              <a:avLst/>
            </a:prstGeom>
            <a:noFill/>
          </p:spPr>
          <p:txBody>
            <a:bodyPr wrap="square" lIns="36000" rIns="36000" rtlCol="0">
              <a:spAutoFit/>
            </a:bodyPr>
            <a:lstStyle/>
            <a:p>
              <a:pPr algn="ctr"/>
              <a:r>
                <a:rPr lang="de-DE" sz="1200" b="1" i="0" dirty="0" smtClean="0">
                  <a:solidFill>
                    <a:srgbClr val="969696"/>
                  </a:solidFill>
                </a:rPr>
                <a:t>Risiko</a:t>
              </a:r>
            </a:p>
            <a:p>
              <a:pPr algn="ctr"/>
              <a:r>
                <a:rPr lang="de-DE" sz="1100" dirty="0" smtClean="0">
                  <a:solidFill>
                    <a:srgbClr val="969696"/>
                  </a:solidFill>
                </a:rPr>
                <a:t>Exazerbationshistorie</a:t>
              </a:r>
              <a:endParaRPr lang="de-DE" sz="1100" b="0" i="0" dirty="0" smtClean="0">
                <a:solidFill>
                  <a:srgbClr val="969696"/>
                </a:solidFill>
              </a:endParaRPr>
            </a:p>
          </p:txBody>
        </p:sp>
        <p:sp>
          <p:nvSpPr>
            <p:cNvPr id="74" name="TextBox 73"/>
            <p:cNvSpPr txBox="1"/>
            <p:nvPr/>
          </p:nvSpPr>
          <p:spPr>
            <a:xfrm>
              <a:off x="3261912" y="2935977"/>
              <a:ext cx="525526" cy="2246769"/>
            </a:xfrm>
            <a:prstGeom prst="rect">
              <a:avLst/>
            </a:prstGeom>
            <a:noFill/>
          </p:spPr>
          <p:txBody>
            <a:bodyPr wrap="square" lIns="36000" rIns="36000" rtlCol="0">
              <a:spAutoFit/>
            </a:bodyPr>
            <a:lstStyle/>
            <a:p>
              <a:pPr algn="ctr"/>
              <a:r>
                <a:rPr lang="de-DE" sz="1400" b="1" i="0" dirty="0" smtClean="0">
                  <a:solidFill>
                    <a:srgbClr val="969696"/>
                  </a:solidFill>
                </a:rPr>
                <a:t>≥ 2</a:t>
              </a:r>
            </a:p>
            <a:p>
              <a:pPr algn="ctr"/>
              <a:endParaRPr lang="en-GB" sz="1400" b="1" dirty="0" smtClean="0">
                <a:solidFill>
                  <a:srgbClr val="969696"/>
                </a:solidFill>
              </a:endParaRPr>
            </a:p>
            <a:p>
              <a:pPr algn="ctr"/>
              <a:endParaRPr lang="en-GB" sz="1400" b="1" dirty="0" smtClean="0">
                <a:solidFill>
                  <a:srgbClr val="969696"/>
                </a:solidFill>
              </a:endParaRPr>
            </a:p>
            <a:p>
              <a:pPr algn="ctr"/>
              <a:endParaRPr lang="en-GB" sz="1400" b="1" dirty="0" smtClean="0">
                <a:solidFill>
                  <a:srgbClr val="969696"/>
                </a:solidFill>
              </a:endParaRPr>
            </a:p>
            <a:p>
              <a:pPr algn="ctr"/>
              <a:endParaRPr lang="en-GB" sz="1400" b="1" dirty="0">
                <a:solidFill>
                  <a:srgbClr val="969696"/>
                </a:solidFill>
              </a:endParaRPr>
            </a:p>
            <a:p>
              <a:pPr algn="ctr"/>
              <a:r>
                <a:rPr lang="de-DE" sz="1400" b="1" i="0" dirty="0" smtClean="0">
                  <a:solidFill>
                    <a:srgbClr val="969696"/>
                  </a:solidFill>
                </a:rPr>
                <a:t>1</a:t>
              </a:r>
            </a:p>
            <a:p>
              <a:pPr algn="ctr"/>
              <a:endParaRPr lang="en-GB" sz="1400" b="1" dirty="0" smtClean="0">
                <a:solidFill>
                  <a:srgbClr val="969696"/>
                </a:solidFill>
              </a:endParaRPr>
            </a:p>
            <a:p>
              <a:pPr algn="ctr"/>
              <a:endParaRPr lang="en-GB" sz="1400" b="1" dirty="0">
                <a:solidFill>
                  <a:srgbClr val="969696"/>
                </a:solidFill>
              </a:endParaRPr>
            </a:p>
            <a:p>
              <a:pPr algn="ctr"/>
              <a:endParaRPr lang="en-GB" sz="1400" b="1" dirty="0" smtClean="0">
                <a:solidFill>
                  <a:srgbClr val="969696"/>
                </a:solidFill>
              </a:endParaRPr>
            </a:p>
            <a:p>
              <a:pPr algn="ctr"/>
              <a:r>
                <a:rPr lang="de-DE" sz="1400" b="1" i="0" dirty="0" smtClean="0">
                  <a:solidFill>
                    <a:srgbClr val="969696"/>
                  </a:solidFill>
                </a:rPr>
                <a:t>0</a:t>
              </a:r>
            </a:p>
          </p:txBody>
        </p:sp>
        <p:sp>
          <p:nvSpPr>
            <p:cNvPr id="75" name="TextBox 74"/>
            <p:cNvSpPr txBox="1"/>
            <p:nvPr/>
          </p:nvSpPr>
          <p:spPr>
            <a:xfrm>
              <a:off x="3334289" y="3288266"/>
              <a:ext cx="929801" cy="553998"/>
            </a:xfrm>
            <a:prstGeom prst="rect">
              <a:avLst/>
            </a:prstGeom>
            <a:noFill/>
          </p:spPr>
          <p:txBody>
            <a:bodyPr wrap="square" lIns="36000" rIns="36000" rtlCol="0">
              <a:spAutoFit/>
            </a:bodyPr>
            <a:lstStyle/>
            <a:p>
              <a:pPr algn="ctr"/>
              <a:r>
                <a:rPr lang="de-DE" sz="1000" b="0" i="0" dirty="0" smtClean="0">
                  <a:solidFill>
                    <a:srgbClr val="969696"/>
                  </a:solidFill>
                </a:rPr>
                <a:t>oder</a:t>
              </a:r>
            </a:p>
            <a:p>
              <a:pPr algn="ctr"/>
              <a:r>
                <a:rPr lang="de-DE" sz="1000" b="0" i="0" dirty="0" smtClean="0">
                  <a:solidFill>
                    <a:srgbClr val="969696"/>
                  </a:solidFill>
                </a:rPr>
                <a:t>≥ 1 mit </a:t>
              </a:r>
              <a:r>
                <a:rPr lang="de-DE" sz="1000" b="0" i="0" spc="-50" dirty="0" smtClean="0">
                  <a:solidFill>
                    <a:srgbClr val="969696"/>
                  </a:solidFill>
                </a:rPr>
                <a:t>Hospitalisierung</a:t>
              </a:r>
            </a:p>
          </p:txBody>
        </p:sp>
        <p:sp>
          <p:nvSpPr>
            <p:cNvPr id="76" name="TextBox 75"/>
            <p:cNvSpPr txBox="1"/>
            <p:nvPr/>
          </p:nvSpPr>
          <p:spPr>
            <a:xfrm>
              <a:off x="3327986" y="4376137"/>
              <a:ext cx="968378" cy="400110"/>
            </a:xfrm>
            <a:prstGeom prst="rect">
              <a:avLst/>
            </a:prstGeom>
            <a:noFill/>
          </p:spPr>
          <p:txBody>
            <a:bodyPr wrap="square" lIns="36000" rIns="36000" rtlCol="0">
              <a:spAutoFit/>
            </a:bodyPr>
            <a:lstStyle/>
            <a:p>
              <a:pPr algn="ctr"/>
              <a:r>
                <a:rPr lang="de-DE" sz="1000" b="0" i="0" dirty="0" smtClean="0">
                  <a:solidFill>
                    <a:srgbClr val="969696"/>
                  </a:solidFill>
                </a:rPr>
                <a:t>(ohne </a:t>
              </a:r>
              <a:r>
                <a:rPr lang="de-DE" sz="1000" b="0" i="0" spc="-50" dirty="0" smtClean="0">
                  <a:solidFill>
                    <a:srgbClr val="969696"/>
                  </a:solidFill>
                </a:rPr>
                <a:t>Hospitalisierung)</a:t>
              </a:r>
            </a:p>
          </p:txBody>
        </p:sp>
      </p:grpSp>
      <p:sp>
        <p:nvSpPr>
          <p:cNvPr id="77" name="TextBox 76"/>
          <p:cNvSpPr txBox="1"/>
          <p:nvPr/>
        </p:nvSpPr>
        <p:spPr>
          <a:xfrm>
            <a:off x="3473078" y="5524490"/>
            <a:ext cx="1223060" cy="784830"/>
          </a:xfrm>
          <a:prstGeom prst="rect">
            <a:avLst/>
          </a:prstGeom>
          <a:noFill/>
          <a:ln w="38100">
            <a:solidFill>
              <a:srgbClr val="FF6600"/>
            </a:solidFill>
          </a:ln>
        </p:spPr>
        <p:txBody>
          <a:bodyPr wrap="square" lIns="36000" rIns="36000" rtlCol="0">
            <a:spAutoFit/>
          </a:bodyPr>
          <a:lstStyle/>
          <a:p>
            <a:pPr algn="ctr"/>
            <a:r>
              <a:rPr lang="de-DE" sz="900" b="1" i="0" dirty="0" smtClean="0">
                <a:solidFill>
                  <a:srgbClr val="FF6600"/>
                </a:solidFill>
              </a:rPr>
              <a:t>Patient mit </a:t>
            </a:r>
            <a:br>
              <a:rPr lang="de-DE" sz="900" b="1" i="0" dirty="0" smtClean="0">
                <a:solidFill>
                  <a:srgbClr val="FF6600"/>
                </a:solidFill>
              </a:rPr>
            </a:br>
            <a:r>
              <a:rPr lang="de-DE" sz="900" b="1" i="0" dirty="0" smtClean="0">
                <a:solidFill>
                  <a:srgbClr val="FF6600"/>
                </a:solidFill>
              </a:rPr>
              <a:t>einer FEV</a:t>
            </a:r>
            <a:r>
              <a:rPr lang="de-DE" sz="900" b="1" i="0" baseline="-25000" dirty="0" smtClean="0">
                <a:solidFill>
                  <a:srgbClr val="FF6600"/>
                </a:solidFill>
              </a:rPr>
              <a:t>1</a:t>
            </a:r>
            <a:r>
              <a:rPr lang="de-DE" sz="900" b="1" i="0" dirty="0" smtClean="0">
                <a:solidFill>
                  <a:srgbClr val="FF6600"/>
                </a:solidFill>
              </a:rPr>
              <a:t> </a:t>
            </a:r>
            <a:br>
              <a:rPr lang="de-DE" sz="900" b="1" i="0" dirty="0" smtClean="0">
                <a:solidFill>
                  <a:srgbClr val="FF6600"/>
                </a:solidFill>
              </a:rPr>
            </a:br>
            <a:r>
              <a:rPr lang="de-DE" sz="900" b="1" i="0" dirty="0" smtClean="0">
                <a:solidFill>
                  <a:srgbClr val="FF6600"/>
                </a:solidFill>
              </a:rPr>
              <a:t>&lt;30 % Soll mit</a:t>
            </a:r>
          </a:p>
          <a:p>
            <a:pPr algn="ctr"/>
            <a:r>
              <a:rPr lang="de-DE" sz="900" b="1" i="0" dirty="0" smtClean="0">
                <a:solidFill>
                  <a:srgbClr val="FF6600"/>
                </a:solidFill>
              </a:rPr>
              <a:t>0 Exazerbationen GOLD D</a:t>
            </a:r>
          </a:p>
        </p:txBody>
      </p:sp>
      <p:sp>
        <p:nvSpPr>
          <p:cNvPr id="55" name="Title 6"/>
          <p:cNvSpPr>
            <a:spLocks noGrp="1"/>
          </p:cNvSpPr>
          <p:nvPr>
            <p:ph type="title"/>
          </p:nvPr>
        </p:nvSpPr>
        <p:spPr/>
        <p:txBody>
          <a:bodyPr>
            <a:noAutofit/>
          </a:bodyPr>
          <a:lstStyle/>
          <a:p>
            <a:r>
              <a:rPr lang="de-DE" dirty="0">
                <a:solidFill>
                  <a:srgbClr val="0460A9"/>
                </a:solidFill>
              </a:rPr>
              <a:t>Zusammenfassung Aktualisierung GOLD</a:t>
            </a:r>
            <a:r>
              <a:rPr lang="en" dirty="0"/>
              <a:t/>
            </a:r>
            <a:br>
              <a:rPr lang="en" dirty="0"/>
            </a:br>
            <a:r>
              <a:rPr lang="de-DE" sz="2200" b="0" i="0" dirty="0" smtClean="0">
                <a:solidFill>
                  <a:srgbClr val="000000"/>
                </a:solidFill>
              </a:rPr>
              <a:t>Bewertung der COPD – ABCD-Einteilung</a:t>
            </a:r>
            <a:endParaRPr lang="en" sz="2200" dirty="0" smtClean="0"/>
          </a:p>
        </p:txBody>
      </p:sp>
      <p:sp>
        <p:nvSpPr>
          <p:cNvPr id="58" name="Rectangle 4"/>
          <p:cNvSpPr>
            <a:spLocks noChangeArrowheads="1"/>
          </p:cNvSpPr>
          <p:nvPr/>
        </p:nvSpPr>
        <p:spPr bwMode="auto">
          <a:xfrm>
            <a:off x="5678032" y="6549585"/>
            <a:ext cx="3338423"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mod. nach www.goldcopd.org (letzter Zugriff  23.1.17)</a:t>
            </a:r>
          </a:p>
        </p:txBody>
      </p:sp>
      <p:sp>
        <p:nvSpPr>
          <p:cNvPr id="81" name="Rectangle 80"/>
          <p:cNvSpPr/>
          <p:nvPr/>
        </p:nvSpPr>
        <p:spPr>
          <a:xfrm>
            <a:off x="1499960" y="2349027"/>
            <a:ext cx="1620000" cy="360000"/>
          </a:xfrm>
          <a:prstGeom prst="rect">
            <a:avLst/>
          </a:prstGeom>
          <a:solidFill>
            <a:srgbClr val="0460A9">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GOLD 2016</a:t>
            </a:r>
            <a:endParaRPr kumimoji="0" lang="en-US" sz="1800" b="0" i="0" u="none" strike="noStrike" kern="0" cap="none" spc="0" normalizeH="0" baseline="3000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82" name="Rectangle 81"/>
          <p:cNvSpPr/>
          <p:nvPr/>
        </p:nvSpPr>
        <p:spPr>
          <a:xfrm>
            <a:off x="5971832" y="2339089"/>
            <a:ext cx="1620000" cy="377335"/>
          </a:xfrm>
          <a:prstGeom prst="rect">
            <a:avLst/>
          </a:prstGeom>
          <a:solidFill>
            <a:srgbClr val="0460A9">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GOLD 2017</a:t>
            </a:r>
            <a:endParaRPr kumimoji="0" lang="en-US" sz="1800" b="0" i="0" u="none" strike="noStrike" kern="0" cap="none" spc="0" normalizeH="0" baseline="3000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2" name="TextBox 1"/>
          <p:cNvSpPr txBox="1"/>
          <p:nvPr/>
        </p:nvSpPr>
        <p:spPr>
          <a:xfrm>
            <a:off x="4375026" y="5189296"/>
            <a:ext cx="862737" cy="307777"/>
          </a:xfrm>
          <a:prstGeom prst="rect">
            <a:avLst/>
          </a:prstGeom>
          <a:noFill/>
        </p:spPr>
        <p:txBody>
          <a:bodyPr wrap="none" rtlCol="0">
            <a:spAutoFit/>
          </a:bodyPr>
          <a:lstStyle/>
          <a:p>
            <a:r>
              <a:rPr lang="de-DE" sz="1400" dirty="0" smtClean="0">
                <a:solidFill>
                  <a:schemeClr val="accent1">
                    <a:lumMod val="50000"/>
                  </a:schemeClr>
                </a:solidFill>
              </a:rPr>
              <a:t>Beispiel:</a:t>
            </a:r>
            <a:endParaRPr lang="de-DE" sz="1400" dirty="0">
              <a:solidFill>
                <a:schemeClr val="accent1">
                  <a:lumMod val="50000"/>
                </a:schemeClr>
              </a:solidFill>
            </a:endParaRPr>
          </a:p>
        </p:txBody>
      </p:sp>
    </p:spTree>
    <p:extLst>
      <p:ext uri="{BB962C8B-B14F-4D97-AF65-F5344CB8AC3E}">
        <p14:creationId xmlns:p14="http://schemas.microsoft.com/office/powerpoint/2010/main" val="2675872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4072" y="6329198"/>
            <a:ext cx="4678288" cy="461665"/>
          </a:xfrm>
          <a:prstGeom prst="rect">
            <a:avLst/>
          </a:prstGeom>
          <a:noFill/>
        </p:spPr>
        <p:txBody>
          <a:bodyPr wrap="square" rtlCol="0">
            <a:spAutoFit/>
          </a:bodyPr>
          <a:lstStyle/>
          <a:p>
            <a:r>
              <a:rPr lang="de-DE" sz="800" b="0" i="0" spc="-30" dirty="0" smtClean="0">
                <a:solidFill>
                  <a:srgbClr val="000000"/>
                </a:solidFill>
              </a:rPr>
              <a:t>COPD: Chronisch obstruktive Lungenerkrankung, </a:t>
            </a:r>
            <a:r>
              <a:rPr lang="de-DE" sz="800" spc="-30" dirty="0" smtClean="0">
                <a:solidFill>
                  <a:srgbClr val="000000"/>
                </a:solidFill>
              </a:rPr>
              <a:t>FEV</a:t>
            </a:r>
            <a:r>
              <a:rPr lang="de-DE" sz="800" spc="-30" baseline="-25000" dirty="0" smtClean="0">
                <a:solidFill>
                  <a:srgbClr val="000000"/>
                </a:solidFill>
              </a:rPr>
              <a:t>1</a:t>
            </a:r>
            <a:r>
              <a:rPr lang="de-DE" sz="800" spc="-30" dirty="0" smtClean="0">
                <a:solidFill>
                  <a:srgbClr val="000000"/>
                </a:solidFill>
              </a:rPr>
              <a:t>: Einsekundenkapazität, GOLD: Globale </a:t>
            </a:r>
            <a:br>
              <a:rPr lang="de-DE" sz="800" spc="-30" dirty="0" smtClean="0">
                <a:solidFill>
                  <a:srgbClr val="000000"/>
                </a:solidFill>
              </a:rPr>
            </a:br>
            <a:r>
              <a:rPr lang="de-DE" sz="800" spc="-30" dirty="0" smtClean="0">
                <a:solidFill>
                  <a:srgbClr val="000000"/>
                </a:solidFill>
              </a:rPr>
              <a:t>Initiative für chronisch obstruktive Lungenerkrankung, ICS: inhalatives Corticosteroid, LABD:  </a:t>
            </a:r>
            <a:r>
              <a:rPr lang="de-DE" sz="800" spc="-40" dirty="0" smtClean="0">
                <a:solidFill>
                  <a:srgbClr val="000000"/>
                </a:solidFill>
              </a:rPr>
              <a:t>lang-</a:t>
            </a:r>
            <a:br>
              <a:rPr lang="de-DE" sz="800" spc="-40" dirty="0" smtClean="0">
                <a:solidFill>
                  <a:srgbClr val="000000"/>
                </a:solidFill>
              </a:rPr>
            </a:br>
            <a:r>
              <a:rPr lang="de-DE" sz="800" spc="-40" dirty="0" smtClean="0">
                <a:solidFill>
                  <a:srgbClr val="000000"/>
                </a:solidFill>
              </a:rPr>
              <a:t>wirksamer Bronchodilatator, LABA: langwirksamer </a:t>
            </a:r>
            <a:r>
              <a:rPr lang="el-GR" sz="800" spc="-40" dirty="0" smtClean="0">
                <a:solidFill>
                  <a:srgbClr val="000000"/>
                </a:solidFill>
              </a:rPr>
              <a:t>β</a:t>
            </a:r>
            <a:r>
              <a:rPr lang="de-DE" sz="800" spc="-40" baseline="-25000" dirty="0" smtClean="0">
                <a:solidFill>
                  <a:srgbClr val="000000"/>
                </a:solidFill>
              </a:rPr>
              <a:t>2</a:t>
            </a:r>
            <a:r>
              <a:rPr lang="de-DE" sz="800" spc="-40" dirty="0" smtClean="0">
                <a:solidFill>
                  <a:srgbClr val="000000"/>
                </a:solidFill>
              </a:rPr>
              <a:t>-Agonist, LAMA: langwirksames Anticholinergikum</a:t>
            </a:r>
          </a:p>
        </p:txBody>
      </p:sp>
      <p:sp>
        <p:nvSpPr>
          <p:cNvPr id="11" name="Rectangle 10"/>
          <p:cNvSpPr/>
          <p:nvPr/>
        </p:nvSpPr>
        <p:spPr>
          <a:xfrm>
            <a:off x="4619703" y="6381235"/>
            <a:ext cx="4365105" cy="400110"/>
          </a:xfrm>
          <a:prstGeom prst="rect">
            <a:avLst/>
          </a:prstGeom>
        </p:spPr>
        <p:txBody>
          <a:bodyPr wrap="square">
            <a:spAutoFit/>
          </a:bodyPr>
          <a:lstStyle/>
          <a:p>
            <a:pPr algn="r"/>
            <a:r>
              <a:rPr lang="de-DE" sz="1000" b="0" i="0" spc="-50" dirty="0" smtClean="0">
                <a:solidFill>
                  <a:srgbClr val="000000"/>
                </a:solidFill>
              </a:rPr>
              <a:t>mod. nach www.goldcopd.org (letzter Zugriff 23.1.17), </a:t>
            </a:r>
            <a:r>
              <a:rPr lang="de-DE" sz="1000" b="0" i="0" spc="-50" baseline="30000" dirty="0" smtClean="0">
                <a:solidFill>
                  <a:srgbClr val="000000"/>
                </a:solidFill>
              </a:rPr>
              <a:t>1</a:t>
            </a:r>
            <a:r>
              <a:rPr lang="de-DE" sz="1000" b="0" i="0" spc="-50" dirty="0" smtClean="0">
                <a:solidFill>
                  <a:srgbClr val="000000"/>
                </a:solidFill>
              </a:rPr>
              <a:t>Wedzicha et al., Lancet Respir Med, 2013, 1(3):199-209; </a:t>
            </a:r>
            <a:r>
              <a:rPr lang="de-DE" sz="1000" b="0" i="0" spc="-50" baseline="30000" dirty="0" smtClean="0">
                <a:solidFill>
                  <a:srgbClr val="000000"/>
                </a:solidFill>
              </a:rPr>
              <a:t>2</a:t>
            </a:r>
            <a:r>
              <a:rPr lang="de-DE" sz="1000" b="0" i="0" spc="-50" dirty="0" smtClean="0">
                <a:solidFill>
                  <a:srgbClr val="000000"/>
                </a:solidFill>
              </a:rPr>
              <a:t>Wedzicha et al., NEJM, 2016, 374(23):2222-2234</a:t>
            </a:r>
          </a:p>
        </p:txBody>
      </p:sp>
      <p:sp>
        <p:nvSpPr>
          <p:cNvPr id="15"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7</a:t>
            </a:fld>
            <a:endParaRPr lang="de-DE" sz="900" dirty="0"/>
          </a:p>
        </p:txBody>
      </p:sp>
      <p:sp>
        <p:nvSpPr>
          <p:cNvPr id="2" name="Title 1"/>
          <p:cNvSpPr>
            <a:spLocks noGrp="1"/>
          </p:cNvSpPr>
          <p:nvPr>
            <p:ph type="title"/>
          </p:nvPr>
        </p:nvSpPr>
        <p:spPr/>
        <p:txBody>
          <a:bodyPr>
            <a:noAutofit/>
          </a:bodyPr>
          <a:lstStyle/>
          <a:p>
            <a:r>
              <a:rPr lang="de-DE" dirty="0">
                <a:solidFill>
                  <a:srgbClr val="0460A9"/>
                </a:solidFill>
              </a:rPr>
              <a:t>Zusammenfassung Aktualisierung GOLD</a:t>
            </a:r>
            <a:r>
              <a:rPr lang="en" dirty="0"/>
              <a:t/>
            </a:r>
            <a:br>
              <a:rPr lang="en" dirty="0"/>
            </a:br>
            <a:r>
              <a:rPr lang="de-DE" sz="2200" b="1" i="0" dirty="0" smtClean="0">
                <a:solidFill>
                  <a:srgbClr val="000000"/>
                </a:solidFill>
              </a:rPr>
              <a:t>Prävention und Erhaltungstherapie der COPD</a:t>
            </a:r>
          </a:p>
        </p:txBody>
      </p:sp>
      <p:sp>
        <p:nvSpPr>
          <p:cNvPr id="12" name="Content Placeholder 2"/>
          <p:cNvSpPr txBox="1">
            <a:spLocks/>
          </p:cNvSpPr>
          <p:nvPr/>
        </p:nvSpPr>
        <p:spPr>
          <a:xfrm>
            <a:off x="-2988840" y="3861048"/>
            <a:ext cx="8496944" cy="984136"/>
          </a:xfrm>
          <a:prstGeom prst="rect">
            <a:avLst/>
          </a:prstGeom>
        </p:spPr>
        <p:txBody>
          <a:bodyPr>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288" indent="-268288">
              <a:spcBef>
                <a:spcPts val="0"/>
              </a:spcBef>
              <a:spcAft>
                <a:spcPts val="600"/>
              </a:spcAft>
              <a:buFont typeface="Wingdings" panose="05000000000000000000" pitchFamily="2" charset="2"/>
              <a:buChar char=""/>
            </a:pPr>
            <a:endParaRPr lang="de-DE" sz="1200" b="1" i="0" baseline="30000" dirty="0" smtClean="0">
              <a:solidFill>
                <a:srgbClr val="0460A9"/>
              </a:solidFill>
            </a:endParaRPr>
          </a:p>
        </p:txBody>
      </p:sp>
      <p:sp>
        <p:nvSpPr>
          <p:cNvPr id="13" name="Rounded Rectangle 12"/>
          <p:cNvSpPr/>
          <p:nvPr/>
        </p:nvSpPr>
        <p:spPr>
          <a:xfrm>
            <a:off x="539552" y="2745651"/>
            <a:ext cx="3816000" cy="3191255"/>
          </a:xfrm>
          <a:prstGeom prst="roundRect">
            <a:avLst>
              <a:gd name="adj" fmla="val 3402"/>
            </a:avLst>
          </a:prstGeom>
          <a:solidFill>
            <a:srgbClr val="FFFFFF"/>
          </a:solidFill>
          <a:ln w="19050" cap="sq" cmpd="sng" algn="ctr">
            <a:solidFill>
              <a:srgbClr val="FFFFFF">
                <a:lumMod val="75000"/>
              </a:srgbClr>
            </a:solidFill>
            <a:prstDash val="solid"/>
          </a:ln>
          <a:effectLst/>
        </p:spPr>
        <p:txBody>
          <a:bodyPr rtlCol="0" anchor="t"/>
          <a:lstStyle/>
          <a:p>
            <a:pPr marL="0" lvl="1">
              <a:spcBef>
                <a:spcPts val="600"/>
              </a:spcBef>
              <a:spcAft>
                <a:spcPts val="600"/>
              </a:spcAft>
              <a:buClr>
                <a:srgbClr val="0070C0"/>
              </a:buClr>
              <a:buSzPct val="100000"/>
            </a:pPr>
            <a:r>
              <a:rPr lang="de-DE" sz="1300" dirty="0">
                <a:solidFill>
                  <a:srgbClr val="808080"/>
                </a:solidFill>
              </a:rPr>
              <a:t>Kombinationen aus LABA und LAMA haben einen signifikanten Anstieg der Lungenfunktion gezeigt, während die Auswirkungen auf die </a:t>
            </a:r>
            <a:r>
              <a:rPr lang="de-DE" sz="1300" dirty="0" smtClean="0">
                <a:solidFill>
                  <a:srgbClr val="808080"/>
                </a:solidFill>
              </a:rPr>
              <a:t>Patient-Related-Outcomes noch </a:t>
            </a:r>
            <a:r>
              <a:rPr lang="de-DE" sz="1300" dirty="0">
                <a:solidFill>
                  <a:srgbClr val="808080"/>
                </a:solidFill>
              </a:rPr>
              <a:t>begrenzt sind. </a:t>
            </a:r>
          </a:p>
          <a:p>
            <a:pPr marL="0" lvl="1">
              <a:spcBef>
                <a:spcPts val="600"/>
              </a:spcBef>
              <a:spcAft>
                <a:spcPts val="600"/>
              </a:spcAft>
              <a:buClr>
                <a:srgbClr val="0070C0"/>
              </a:buClr>
              <a:buSzPct val="100000"/>
            </a:pPr>
            <a:r>
              <a:rPr lang="de-DE" sz="1300" dirty="0">
                <a:solidFill>
                  <a:srgbClr val="808080"/>
                </a:solidFill>
              </a:rPr>
              <a:t>Es gibt bisher noch zu wenige Nachweise, um bestimmen zu können, ob eine Kombination von LABD wirksamer ist als LAMA allein für das Verhindern von Exazerbationen.</a:t>
            </a:r>
          </a:p>
        </p:txBody>
      </p:sp>
      <p:sp>
        <p:nvSpPr>
          <p:cNvPr id="16" name="Rectangle 15"/>
          <p:cNvSpPr/>
          <p:nvPr/>
        </p:nvSpPr>
        <p:spPr>
          <a:xfrm>
            <a:off x="1499960" y="2374588"/>
            <a:ext cx="1620000" cy="360000"/>
          </a:xfrm>
          <a:prstGeom prst="rect">
            <a:avLst/>
          </a:prstGeom>
          <a:solidFill>
            <a:srgbClr val="0460A9">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GOLD 2016</a:t>
            </a:r>
            <a:endParaRPr kumimoji="0" lang="en-US" sz="1800" b="0" i="0" u="none" strike="noStrike" kern="0" cap="none" spc="0" normalizeH="0" baseline="3000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Rounded Rectangle 18"/>
          <p:cNvSpPr/>
          <p:nvPr/>
        </p:nvSpPr>
        <p:spPr>
          <a:xfrm>
            <a:off x="4788024" y="2745651"/>
            <a:ext cx="3816000" cy="3191255"/>
          </a:xfrm>
          <a:prstGeom prst="roundRect">
            <a:avLst>
              <a:gd name="adj" fmla="val 3402"/>
            </a:avLst>
          </a:prstGeom>
          <a:solidFill>
            <a:srgbClr val="FFFFFF"/>
          </a:solidFill>
          <a:ln w="19050" cap="sq" cmpd="sng" algn="ctr">
            <a:solidFill>
              <a:schemeClr val="tx1"/>
            </a:solidFill>
            <a:prstDash val="solid"/>
          </a:ln>
          <a:effectLst/>
        </p:spPr>
        <p:txBody>
          <a:bodyPr rIns="36000" rtlCol="0" anchor="t"/>
          <a:lstStyle/>
          <a:p>
            <a:pPr marL="0" lvl="1">
              <a:spcAft>
                <a:spcPts val="600"/>
              </a:spcAft>
            </a:pPr>
            <a:r>
              <a:rPr lang="de-DE" sz="1300" dirty="0">
                <a:solidFill>
                  <a:srgbClr val="000000"/>
                </a:solidFill>
              </a:rPr>
              <a:t>Evidenzgrad A für die Kombination mit einem LABA und einem LAMA erhöhen das FEV</a:t>
            </a:r>
            <a:r>
              <a:rPr lang="de-DE" sz="1300" baseline="-25000" dirty="0">
                <a:solidFill>
                  <a:srgbClr val="000000"/>
                </a:solidFill>
              </a:rPr>
              <a:t>1</a:t>
            </a:r>
            <a:r>
              <a:rPr lang="de-DE" sz="1300" dirty="0">
                <a:solidFill>
                  <a:srgbClr val="000000"/>
                </a:solidFill>
              </a:rPr>
              <a:t> und verringern die Symptome gegenüber der Monotherapie.</a:t>
            </a:r>
          </a:p>
          <a:p>
            <a:pPr marL="0" lvl="1">
              <a:spcAft>
                <a:spcPts val="600"/>
              </a:spcAft>
            </a:pPr>
            <a:r>
              <a:rPr lang="de-DE" sz="1300" dirty="0">
                <a:solidFill>
                  <a:srgbClr val="000000"/>
                </a:solidFill>
              </a:rPr>
              <a:t>Evidenzgrad B für die Kombination von LABA und </a:t>
            </a:r>
            <a:r>
              <a:rPr lang="de-DE" sz="1300" dirty="0" smtClean="0">
                <a:solidFill>
                  <a:srgbClr val="000000"/>
                </a:solidFill>
              </a:rPr>
              <a:t>LAMA; </a:t>
            </a:r>
            <a:r>
              <a:rPr lang="de-DE" sz="1300" dirty="0">
                <a:solidFill>
                  <a:srgbClr val="000000"/>
                </a:solidFill>
              </a:rPr>
              <a:t>Exazerbationen werden </a:t>
            </a:r>
            <a:r>
              <a:rPr lang="de-DE" sz="1300" dirty="0" smtClean="0">
                <a:solidFill>
                  <a:srgbClr val="000000"/>
                </a:solidFill>
              </a:rPr>
              <a:t>vs. Monotherapie </a:t>
            </a:r>
            <a:r>
              <a:rPr lang="de-DE" sz="1300" dirty="0">
                <a:solidFill>
                  <a:srgbClr val="000000"/>
                </a:solidFill>
              </a:rPr>
              <a:t>und </a:t>
            </a:r>
            <a:r>
              <a:rPr lang="de-DE" sz="1300" dirty="0" smtClean="0">
                <a:solidFill>
                  <a:srgbClr val="000000"/>
                </a:solidFill>
              </a:rPr>
              <a:t>vs. ICS/LABA </a:t>
            </a:r>
            <a:r>
              <a:rPr lang="de-DE" sz="1300" dirty="0">
                <a:solidFill>
                  <a:srgbClr val="000000"/>
                </a:solidFill>
              </a:rPr>
              <a:t>reduziert.</a:t>
            </a:r>
          </a:p>
          <a:p>
            <a:pPr marL="0" lvl="1">
              <a:spcAft>
                <a:spcPts val="600"/>
              </a:spcAft>
            </a:pPr>
            <a:r>
              <a:rPr lang="de-DE" sz="1300" dirty="0">
                <a:solidFill>
                  <a:srgbClr val="000000"/>
                </a:solidFill>
              </a:rPr>
              <a:t>Es werden keine bestimmten Inhalationsgeräte </a:t>
            </a:r>
            <a:r>
              <a:rPr lang="de-DE" sz="1300" dirty="0" smtClean="0">
                <a:solidFill>
                  <a:srgbClr val="000000"/>
                </a:solidFill>
              </a:rPr>
              <a:t>empfohlen; </a:t>
            </a:r>
            <a:r>
              <a:rPr lang="de-DE" sz="1300" dirty="0">
                <a:solidFill>
                  <a:srgbClr val="000000"/>
                </a:solidFill>
              </a:rPr>
              <a:t>die Entscheidung ist individuell anzupassen und </a:t>
            </a:r>
            <a:r>
              <a:rPr lang="de-DE" sz="1300" dirty="0" smtClean="0">
                <a:solidFill>
                  <a:srgbClr val="000000"/>
                </a:solidFill>
              </a:rPr>
              <a:t>abhängig </a:t>
            </a:r>
            <a:r>
              <a:rPr lang="de-DE" sz="1300" dirty="0">
                <a:solidFill>
                  <a:srgbClr val="000000"/>
                </a:solidFill>
              </a:rPr>
              <a:t>von der V</a:t>
            </a:r>
            <a:r>
              <a:rPr lang="de-DE" sz="1300" dirty="0" smtClean="0">
                <a:solidFill>
                  <a:srgbClr val="000000"/>
                </a:solidFill>
              </a:rPr>
              <a:t>erfügbarkeit</a:t>
            </a:r>
            <a:r>
              <a:rPr lang="de-DE" sz="1300" dirty="0">
                <a:solidFill>
                  <a:srgbClr val="000000"/>
                </a:solidFill>
              </a:rPr>
              <a:t>, den Kosten, dem </a:t>
            </a:r>
            <a:r>
              <a:rPr lang="de-DE" sz="1300" spc="-20" dirty="0">
                <a:solidFill>
                  <a:srgbClr val="000000"/>
                </a:solidFill>
              </a:rPr>
              <a:t>verschreibenden Arzt, </a:t>
            </a:r>
            <a:r>
              <a:rPr lang="de-DE" sz="1300" spc="-20" dirty="0" smtClean="0">
                <a:solidFill>
                  <a:srgbClr val="000000"/>
                </a:solidFill>
              </a:rPr>
              <a:t>dem Handhabungsgeschick </a:t>
            </a:r>
            <a:r>
              <a:rPr lang="de-DE" sz="1300" dirty="0" smtClean="0">
                <a:solidFill>
                  <a:srgbClr val="000000"/>
                </a:solidFill>
              </a:rPr>
              <a:t>des Devices vom </a:t>
            </a:r>
            <a:r>
              <a:rPr lang="de-DE" sz="1300" dirty="0">
                <a:solidFill>
                  <a:srgbClr val="000000"/>
                </a:solidFill>
              </a:rPr>
              <a:t>Patienten und </a:t>
            </a:r>
            <a:r>
              <a:rPr lang="de-DE" sz="1300" dirty="0" smtClean="0">
                <a:solidFill>
                  <a:srgbClr val="000000"/>
                </a:solidFill>
              </a:rPr>
              <a:t>seiner Präferenz.</a:t>
            </a:r>
            <a:endParaRPr lang="de-DE" sz="1300" dirty="0">
              <a:solidFill>
                <a:srgbClr val="000000"/>
              </a:solidFill>
            </a:endParaRPr>
          </a:p>
        </p:txBody>
      </p:sp>
      <p:sp>
        <p:nvSpPr>
          <p:cNvPr id="20" name="Rectangle 19"/>
          <p:cNvSpPr/>
          <p:nvPr/>
        </p:nvSpPr>
        <p:spPr>
          <a:xfrm>
            <a:off x="5971832" y="2364650"/>
            <a:ext cx="1620000" cy="377335"/>
          </a:xfrm>
          <a:prstGeom prst="rect">
            <a:avLst/>
          </a:prstGeom>
          <a:solidFill>
            <a:srgbClr val="0460A9">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GOLD 2017</a:t>
            </a:r>
            <a:endParaRPr kumimoji="0" lang="en-US" sz="1800" b="0" i="0" u="none" strike="noStrike" kern="0" cap="none" spc="0" normalizeH="0" baseline="3000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21" name="Flowchart: Extract 20"/>
          <p:cNvSpPr/>
          <p:nvPr/>
        </p:nvSpPr>
        <p:spPr>
          <a:xfrm rot="5400000">
            <a:off x="3118647" y="4221982"/>
            <a:ext cx="2722880" cy="238592"/>
          </a:xfrm>
          <a:prstGeom prst="flowChartExtract">
            <a:avLst/>
          </a:prstGeom>
          <a:solidFill>
            <a:srgbClr val="FFFFFF">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Content Placeholder 2"/>
          <p:cNvSpPr txBox="1">
            <a:spLocks/>
          </p:cNvSpPr>
          <p:nvPr/>
        </p:nvSpPr>
        <p:spPr>
          <a:xfrm>
            <a:off x="504464" y="1391725"/>
            <a:ext cx="8244000" cy="741131"/>
          </a:xfrm>
          <a:prstGeom prst="rect">
            <a:avLst/>
          </a:prstGeom>
          <a:solidFill>
            <a:schemeClr val="accent1"/>
          </a:solidFill>
        </p:spPr>
        <p:txBody>
          <a:bodyPr lIns="108000" anchor="ctr" anchorCtr="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600"/>
              </a:spcAft>
              <a:buNone/>
            </a:pPr>
            <a:r>
              <a:rPr lang="de-DE" sz="1400" spc="-40" dirty="0">
                <a:solidFill>
                  <a:schemeClr val="bg1"/>
                </a:solidFill>
              </a:rPr>
              <a:t>Bei Patienten mit </a:t>
            </a:r>
            <a:r>
              <a:rPr lang="de-DE" sz="1400" spc="-40" dirty="0" smtClean="0">
                <a:solidFill>
                  <a:schemeClr val="bg1"/>
                </a:solidFill>
              </a:rPr>
              <a:t>Exazerbationshistorie </a:t>
            </a:r>
            <a:r>
              <a:rPr lang="de-DE" sz="1400" spc="-40" dirty="0">
                <a:solidFill>
                  <a:schemeClr val="bg1"/>
                </a:solidFill>
              </a:rPr>
              <a:t>sind Kombinationstherapien mit langwirksamen Bronchodilatatoren (LABD) wirksamer als eine </a:t>
            </a:r>
            <a:r>
              <a:rPr lang="de-DE" sz="1400" spc="-40" dirty="0" smtClean="0">
                <a:solidFill>
                  <a:schemeClr val="bg1"/>
                </a:solidFill>
              </a:rPr>
              <a:t>Monotherapie</a:t>
            </a:r>
            <a:r>
              <a:rPr lang="de-DE" sz="1400" spc="-40" dirty="0">
                <a:solidFill>
                  <a:schemeClr val="bg1"/>
                </a:solidFill>
              </a:rPr>
              <a:t>, um Exazerbationen </a:t>
            </a:r>
            <a:r>
              <a:rPr lang="de-DE" sz="1400" spc="-40" dirty="0" smtClean="0">
                <a:solidFill>
                  <a:schemeClr val="bg1"/>
                </a:solidFill>
              </a:rPr>
              <a:t>vorzubeugen</a:t>
            </a:r>
            <a:r>
              <a:rPr lang="de-DE" sz="1400" spc="-40" baseline="30000" dirty="0" smtClean="0">
                <a:solidFill>
                  <a:schemeClr val="bg1"/>
                </a:solidFill>
              </a:rPr>
              <a:t>1</a:t>
            </a:r>
            <a:r>
              <a:rPr lang="de-DE" sz="1400" spc="-40" dirty="0" smtClean="0">
                <a:solidFill>
                  <a:schemeClr val="bg1"/>
                </a:solidFill>
              </a:rPr>
              <a:t>. Bei diesen Patienten verringerte eine  LABA/LAMA-Kombination Exazerbationen </a:t>
            </a:r>
            <a:r>
              <a:rPr lang="de-DE" sz="1400" spc="-40" dirty="0">
                <a:solidFill>
                  <a:schemeClr val="bg1"/>
                </a:solidFill>
              </a:rPr>
              <a:t>besser als </a:t>
            </a:r>
            <a:r>
              <a:rPr lang="de-DE" sz="1400" spc="-40" dirty="0" smtClean="0">
                <a:solidFill>
                  <a:schemeClr val="bg1"/>
                </a:solidFill>
              </a:rPr>
              <a:t>eine ICS/LABA-Kombination</a:t>
            </a:r>
            <a:r>
              <a:rPr lang="de-DE" sz="1400" spc="-40" baseline="30000" dirty="0" smtClean="0">
                <a:solidFill>
                  <a:schemeClr val="bg1"/>
                </a:solidFill>
              </a:rPr>
              <a:t>2</a:t>
            </a:r>
            <a:r>
              <a:rPr lang="de-DE" sz="1400" spc="-40" dirty="0" smtClean="0">
                <a:solidFill>
                  <a:schemeClr val="bg1"/>
                </a:solidFill>
              </a:rPr>
              <a:t>.</a:t>
            </a:r>
            <a:endParaRPr lang="de-DE" sz="1400" spc="-40" baseline="30000" dirty="0">
              <a:solidFill>
                <a:schemeClr val="bg1"/>
              </a:solidFill>
            </a:endParaRPr>
          </a:p>
        </p:txBody>
      </p:sp>
    </p:spTree>
    <p:extLst>
      <p:ext uri="{BB962C8B-B14F-4D97-AF65-F5344CB8AC3E}">
        <p14:creationId xmlns:p14="http://schemas.microsoft.com/office/powerpoint/2010/main" val="865701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04464" y="1390463"/>
            <a:ext cx="8244000" cy="697767"/>
          </a:xfrm>
          <a:prstGeom prst="rect">
            <a:avLst/>
          </a:prstGeom>
          <a:solidFill>
            <a:schemeClr val="accent1"/>
          </a:solidFill>
        </p:spPr>
        <p:txBody>
          <a:bodyPr anchor="ctr" anchorCtr="0">
            <a:normAutofit lnSpcReduction="10000"/>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500"/>
              </a:spcBef>
              <a:buNone/>
            </a:pPr>
            <a:r>
              <a:rPr lang="de-DE" sz="1400" b="0" i="0" dirty="0" smtClean="0">
                <a:solidFill>
                  <a:schemeClr val="bg1"/>
                </a:solidFill>
              </a:rPr>
              <a:t>Das pharmakologische Management der stabilen COPD für die GOLD-Gruppen A, B, C und D </a:t>
            </a:r>
            <a:br>
              <a:rPr lang="de-DE" sz="1400" b="0" i="0" dirty="0" smtClean="0">
                <a:solidFill>
                  <a:schemeClr val="bg1"/>
                </a:solidFill>
              </a:rPr>
            </a:br>
            <a:r>
              <a:rPr lang="de-DE" sz="1400" b="0" i="0" dirty="0" smtClean="0">
                <a:solidFill>
                  <a:schemeClr val="bg1"/>
                </a:solidFill>
              </a:rPr>
              <a:t>sowie die Eskalation und/oder Deeskalation der Behandlung erfolgt anhand</a:t>
            </a:r>
            <a:r>
              <a:rPr lang="de-DE" sz="1400" dirty="0" smtClean="0">
                <a:solidFill>
                  <a:schemeClr val="bg1"/>
                </a:solidFill>
              </a:rPr>
              <a:t> der </a:t>
            </a:r>
            <a:r>
              <a:rPr lang="de-DE" sz="1400" b="0" i="0" dirty="0" smtClean="0">
                <a:solidFill>
                  <a:schemeClr val="bg1"/>
                </a:solidFill>
              </a:rPr>
              <a:t>Beurteilung </a:t>
            </a:r>
            <a:br>
              <a:rPr lang="de-DE" sz="1400" b="0" i="0" dirty="0" smtClean="0">
                <a:solidFill>
                  <a:schemeClr val="bg1"/>
                </a:solidFill>
              </a:rPr>
            </a:br>
            <a:r>
              <a:rPr lang="de-DE" sz="1400" dirty="0" smtClean="0">
                <a:solidFill>
                  <a:schemeClr val="bg1"/>
                </a:solidFill>
              </a:rPr>
              <a:t>der  individuellen </a:t>
            </a:r>
            <a:r>
              <a:rPr lang="de-DE" sz="1400" dirty="0">
                <a:solidFill>
                  <a:schemeClr val="bg1"/>
                </a:solidFill>
              </a:rPr>
              <a:t>Symptome </a:t>
            </a:r>
            <a:r>
              <a:rPr lang="de-DE" sz="1400" b="0" i="0" dirty="0" smtClean="0">
                <a:solidFill>
                  <a:schemeClr val="bg1"/>
                </a:solidFill>
              </a:rPr>
              <a:t>und des Risikos für Exazerbationen.</a:t>
            </a:r>
          </a:p>
        </p:txBody>
      </p:sp>
      <p:sp>
        <p:nvSpPr>
          <p:cNvPr id="10" name="TextBox 9"/>
          <p:cNvSpPr txBox="1"/>
          <p:nvPr/>
        </p:nvSpPr>
        <p:spPr>
          <a:xfrm>
            <a:off x="272061" y="6329198"/>
            <a:ext cx="5690608" cy="461665"/>
          </a:xfrm>
          <a:prstGeom prst="rect">
            <a:avLst/>
          </a:prstGeom>
          <a:noFill/>
        </p:spPr>
        <p:txBody>
          <a:bodyPr wrap="square" rtlCol="0">
            <a:spAutoFit/>
          </a:bodyPr>
          <a:lstStyle/>
          <a:p>
            <a:r>
              <a:rPr lang="de-DE" sz="800" b="0" i="0" dirty="0" smtClean="0">
                <a:solidFill>
                  <a:srgbClr val="000000"/>
                </a:solidFill>
              </a:rPr>
              <a:t>COPD: Chronisch obstruktive Lungenerkrankung, GOLD: Globale Initiative für chronisch obstruktive Lungenerkrankung, ICS: inhalatives Corticosteroid, LABA: langwirksamer β2-Agonist, LAMA: langwirksames Anticholinergikum, PD-4: Phosphodiesterase-4, SABA: kurzwirksamer β2-Agonist, SAMA: kurzwirksames Anticholinergikum</a:t>
            </a:r>
          </a:p>
        </p:txBody>
      </p:sp>
      <p:sp>
        <p:nvSpPr>
          <p:cNvPr id="54"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8</a:t>
            </a:fld>
            <a:endParaRPr lang="de-DE" sz="900" dirty="0"/>
          </a:p>
        </p:txBody>
      </p:sp>
      <p:sp>
        <p:nvSpPr>
          <p:cNvPr id="2" name="Title 1"/>
          <p:cNvSpPr>
            <a:spLocks noGrp="1"/>
          </p:cNvSpPr>
          <p:nvPr>
            <p:ph type="title"/>
          </p:nvPr>
        </p:nvSpPr>
        <p:spPr/>
        <p:txBody>
          <a:bodyPr>
            <a:normAutofit/>
          </a:bodyPr>
          <a:lstStyle/>
          <a:p>
            <a:r>
              <a:rPr lang="de-DE" dirty="0">
                <a:solidFill>
                  <a:srgbClr val="0460A9"/>
                </a:solidFill>
              </a:rPr>
              <a:t>Zusammenfassung Aktualisierung </a:t>
            </a:r>
            <a:r>
              <a:rPr lang="de-DE" dirty="0" smtClean="0">
                <a:solidFill>
                  <a:srgbClr val="0460A9"/>
                </a:solidFill>
              </a:rPr>
              <a:t>GOLD</a:t>
            </a:r>
            <a:r>
              <a:rPr lang="en" dirty="0" smtClean="0"/>
              <a:t/>
            </a:r>
            <a:br>
              <a:rPr lang="en" dirty="0" smtClean="0"/>
            </a:br>
            <a:r>
              <a:rPr lang="de-DE" sz="2200" b="0" i="0" dirty="0" smtClean="0">
                <a:solidFill>
                  <a:srgbClr val="000000"/>
                </a:solidFill>
              </a:rPr>
              <a:t>Pharmakologisches Management der stabilen COPD</a:t>
            </a:r>
          </a:p>
        </p:txBody>
      </p:sp>
      <p:sp>
        <p:nvSpPr>
          <p:cNvPr id="55" name="Rectangle 4"/>
          <p:cNvSpPr>
            <a:spLocks noChangeArrowheads="1"/>
          </p:cNvSpPr>
          <p:nvPr/>
        </p:nvSpPr>
        <p:spPr bwMode="auto">
          <a:xfrm>
            <a:off x="5695413" y="6535504"/>
            <a:ext cx="3331202"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r">
              <a:lnSpc>
                <a:spcPct val="110000"/>
              </a:lnSpc>
            </a:pPr>
            <a:r>
              <a:rPr lang="de-DE" sz="1000" b="0" i="0" dirty="0" smtClean="0">
                <a:solidFill>
                  <a:srgbClr val="000000"/>
                </a:solidFill>
              </a:rPr>
              <a:t>mod. nach www.goldcopd.org (letzter Zugriff  23.1.17)</a:t>
            </a:r>
          </a:p>
        </p:txBody>
      </p:sp>
      <p:sp>
        <p:nvSpPr>
          <p:cNvPr id="51" name="Rectangle 50"/>
          <p:cNvSpPr/>
          <p:nvPr/>
        </p:nvSpPr>
        <p:spPr>
          <a:xfrm>
            <a:off x="1499960" y="2368905"/>
            <a:ext cx="1620000" cy="360000"/>
          </a:xfrm>
          <a:prstGeom prst="rect">
            <a:avLst/>
          </a:prstGeom>
          <a:solidFill>
            <a:srgbClr val="0460A9">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GOLD 2016</a:t>
            </a:r>
            <a:endParaRPr kumimoji="0" lang="en-US" sz="1800" b="0" i="0" u="none" strike="noStrike" kern="0" cap="none" spc="0" normalizeH="0" baseline="3000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60" name="Rectangle 59"/>
          <p:cNvSpPr/>
          <p:nvPr/>
        </p:nvSpPr>
        <p:spPr>
          <a:xfrm>
            <a:off x="5971832" y="2358967"/>
            <a:ext cx="1620000" cy="377335"/>
          </a:xfrm>
          <a:prstGeom prst="rect">
            <a:avLst/>
          </a:prstGeom>
          <a:solidFill>
            <a:srgbClr val="0460A9">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GOLD 2017</a:t>
            </a:r>
            <a:endParaRPr kumimoji="0" lang="en-US" sz="1800" b="0" i="0" u="none" strike="noStrike" kern="0" cap="none" spc="0" normalizeH="0" baseline="3000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61" name="TextBox 60"/>
          <p:cNvSpPr txBox="1"/>
          <p:nvPr/>
        </p:nvSpPr>
        <p:spPr>
          <a:xfrm>
            <a:off x="7164288" y="3515391"/>
            <a:ext cx="1047106" cy="200055"/>
          </a:xfrm>
          <a:prstGeom prst="rect">
            <a:avLst/>
          </a:prstGeom>
          <a:noFill/>
          <a:ln w="19050">
            <a:solidFill>
              <a:srgbClr val="00B050"/>
            </a:solidFill>
          </a:ln>
        </p:spPr>
        <p:txBody>
          <a:bodyPr wrap="square" rtlCol="0">
            <a:spAutoFit/>
          </a:bodyPr>
          <a:lstStyle/>
          <a:p>
            <a:pPr algn="ctr"/>
            <a:r>
              <a:rPr lang="de-DE" sz="700" b="1" i="0" dirty="0" smtClean="0">
                <a:solidFill>
                  <a:srgbClr val="000000"/>
                </a:solidFill>
              </a:rPr>
              <a:t>LAMA + LABA + ICS</a:t>
            </a:r>
          </a:p>
        </p:txBody>
      </p:sp>
      <p:cxnSp>
        <p:nvCxnSpPr>
          <p:cNvPr id="62" name="Straight Arrow Connector 61"/>
          <p:cNvCxnSpPr>
            <a:stCxn id="87" idx="0"/>
            <a:endCxn id="88" idx="2"/>
          </p:cNvCxnSpPr>
          <p:nvPr/>
        </p:nvCxnSpPr>
        <p:spPr>
          <a:xfrm flipV="1">
            <a:off x="5150361" y="3327260"/>
            <a:ext cx="0" cy="64800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89" idx="2"/>
          </p:cNvCxnSpPr>
          <p:nvPr/>
        </p:nvCxnSpPr>
        <p:spPr>
          <a:xfrm flipV="1">
            <a:off x="5303291" y="3327260"/>
            <a:ext cx="784244" cy="6536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5555319" y="5238607"/>
            <a:ext cx="0" cy="396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922663" y="5302936"/>
            <a:ext cx="761256" cy="307777"/>
          </a:xfrm>
          <a:prstGeom prst="rect">
            <a:avLst/>
          </a:prstGeom>
          <a:noFill/>
          <a:ln w="25400">
            <a:noFill/>
          </a:ln>
        </p:spPr>
        <p:txBody>
          <a:bodyPr wrap="square" rtlCol="0">
            <a:spAutoFit/>
          </a:bodyPr>
          <a:lstStyle/>
          <a:p>
            <a:pPr algn="ctr"/>
            <a:r>
              <a:rPr lang="de-DE" sz="700" b="0" i="0" dirty="0" smtClean="0">
                <a:solidFill>
                  <a:srgbClr val="000000"/>
                </a:solidFill>
              </a:rPr>
              <a:t>Wirkung bewerten</a:t>
            </a:r>
          </a:p>
        </p:txBody>
      </p:sp>
      <p:sp>
        <p:nvSpPr>
          <p:cNvPr id="67" name="TextBox 66"/>
          <p:cNvSpPr txBox="1"/>
          <p:nvPr/>
        </p:nvSpPr>
        <p:spPr>
          <a:xfrm>
            <a:off x="7596336" y="5149047"/>
            <a:ext cx="761256" cy="307777"/>
          </a:xfrm>
          <a:prstGeom prst="rect">
            <a:avLst/>
          </a:prstGeom>
          <a:noFill/>
          <a:ln w="25400">
            <a:noFill/>
          </a:ln>
        </p:spPr>
        <p:txBody>
          <a:bodyPr wrap="square" rtlCol="0">
            <a:spAutoFit/>
          </a:bodyPr>
          <a:lstStyle/>
          <a:p>
            <a:pPr algn="ctr"/>
            <a:r>
              <a:rPr lang="de-DE" sz="700" b="0" i="0" dirty="0" smtClean="0">
                <a:solidFill>
                  <a:srgbClr val="000000"/>
                </a:solidFill>
              </a:rPr>
              <a:t>Anhaltende Symptome</a:t>
            </a:r>
          </a:p>
        </p:txBody>
      </p:sp>
      <p:sp>
        <p:nvSpPr>
          <p:cNvPr id="69" name="Content Placeholder 2"/>
          <p:cNvSpPr txBox="1">
            <a:spLocks/>
          </p:cNvSpPr>
          <p:nvPr/>
        </p:nvSpPr>
        <p:spPr>
          <a:xfrm>
            <a:off x="323529" y="5660476"/>
            <a:ext cx="8395302" cy="480080"/>
          </a:xfrm>
          <a:prstGeom prst="rect">
            <a:avLst/>
          </a:prstGeom>
        </p:spPr>
        <p:txBody>
          <a:bodyPr>
            <a:norm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endParaRPr lang="en-US" sz="1400" b="1" dirty="0">
              <a:solidFill>
                <a:schemeClr val="accent1"/>
              </a:solidFill>
            </a:endParaRPr>
          </a:p>
        </p:txBody>
      </p:sp>
      <p:graphicFrame>
        <p:nvGraphicFramePr>
          <p:cNvPr id="70" name="Table 69"/>
          <p:cNvGraphicFramePr>
            <a:graphicFrameLocks noGrp="1"/>
          </p:cNvGraphicFramePr>
          <p:nvPr>
            <p:extLst>
              <p:ext uri="{D42A27DB-BD31-4B8C-83A1-F6EECF244321}">
                <p14:modId xmlns:p14="http://schemas.microsoft.com/office/powerpoint/2010/main" val="3670480913"/>
              </p:ext>
            </p:extLst>
          </p:nvPr>
        </p:nvGraphicFramePr>
        <p:xfrm>
          <a:off x="522038" y="2741170"/>
          <a:ext cx="3761930" cy="3389447"/>
        </p:xfrm>
        <a:graphic>
          <a:graphicData uri="http://schemas.openxmlformats.org/drawingml/2006/table">
            <a:tbl>
              <a:tblPr firstRow="1" bandRow="1">
                <a:tableStyleId>{1C5780E6-A8F4-46B0-B82D-9E7F56C639EF}</a:tableStyleId>
              </a:tblPr>
              <a:tblGrid>
                <a:gridCol w="635901"/>
                <a:gridCol w="919512"/>
                <a:gridCol w="1229862"/>
                <a:gridCol w="976655"/>
              </a:tblGrid>
              <a:tr h="402844">
                <a:tc>
                  <a:txBody>
                    <a:bodyPr/>
                    <a:lstStyle/>
                    <a:p>
                      <a:pPr algn="ctr"/>
                      <a:r>
                        <a:rPr lang="de-DE" sz="1000" b="0" i="0" dirty="0" smtClean="0">
                          <a:solidFill>
                            <a:srgbClr val="969696"/>
                          </a:solidFill>
                        </a:rPr>
                        <a:t>Patientengruppe</a:t>
                      </a:r>
                    </a:p>
                  </a:txBody>
                  <a:tcPr marL="36000" marR="36000" anchor="ctr">
                    <a:lnL w="12700" cap="flat" cmpd="sng" algn="ctr">
                      <a:solidFill>
                        <a:schemeClr val="tx1"/>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c>
                  <a:txBody>
                    <a:bodyPr/>
                    <a:lstStyle/>
                    <a:p>
                      <a:pPr algn="ctr"/>
                      <a:r>
                        <a:rPr lang="de-DE" sz="1000" b="0" i="0" dirty="0" smtClean="0">
                          <a:solidFill>
                            <a:srgbClr val="969696"/>
                          </a:solidFill>
                        </a:rPr>
                        <a:t>Empfohlene Therapie erster Wahl</a:t>
                      </a:r>
                    </a:p>
                  </a:txBody>
                  <a:tcPr marL="36000" marR="36000" anchor="ctr">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c>
                  <a:txBody>
                    <a:bodyPr/>
                    <a:lstStyle/>
                    <a:p>
                      <a:pPr algn="ctr"/>
                      <a:r>
                        <a:rPr lang="de-DE" sz="1000" b="0" i="0" dirty="0" smtClean="0">
                          <a:solidFill>
                            <a:srgbClr val="969696"/>
                          </a:solidFill>
                        </a:rPr>
                        <a:t>Alternative </a:t>
                      </a:r>
                      <a:r>
                        <a:rPr lang="en" sz="1000" dirty="0" smtClean="0"/>
                        <a:t/>
                      </a:r>
                      <a:br>
                        <a:rPr lang="en" sz="1000" dirty="0" smtClean="0"/>
                      </a:br>
                      <a:r>
                        <a:rPr lang="de-DE" sz="1000" b="0" i="0" dirty="0" smtClean="0">
                          <a:solidFill>
                            <a:srgbClr val="969696"/>
                          </a:solidFill>
                        </a:rPr>
                        <a:t>Wahl</a:t>
                      </a:r>
                    </a:p>
                  </a:txBody>
                  <a:tcPr marL="36000" marR="36000" anchor="ctr">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c>
                  <a:txBody>
                    <a:bodyPr/>
                    <a:lstStyle/>
                    <a:p>
                      <a:pPr algn="ctr"/>
                      <a:r>
                        <a:rPr lang="de-DE" sz="1000" b="0" i="0" dirty="0" smtClean="0">
                          <a:solidFill>
                            <a:srgbClr val="969696"/>
                          </a:solidFill>
                        </a:rPr>
                        <a:t>Andere mögliche Behandlungen</a:t>
                      </a:r>
                    </a:p>
                  </a:txBody>
                  <a:tcPr marL="36000" marR="36000" anchor="ctr">
                    <a:lnL w="12700" cap="flat" cmpd="sng" algn="ctr">
                      <a:solidFill>
                        <a:srgbClr val="96969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r>
              <a:tr h="447828">
                <a:tc>
                  <a:txBody>
                    <a:bodyPr/>
                    <a:lstStyle/>
                    <a:p>
                      <a:pPr algn="ctr"/>
                      <a:r>
                        <a:rPr lang="de-DE" sz="1800" b="1" i="0" dirty="0" smtClean="0">
                          <a:solidFill>
                            <a:srgbClr val="969696"/>
                          </a:solidFill>
                        </a:rPr>
                        <a:t>A</a:t>
                      </a:r>
                    </a:p>
                  </a:txBody>
                  <a:tcPr marL="36000" marR="36000" anchor="ctr">
                    <a:lnL w="12700" cap="flat" cmpd="sng" algn="ctr">
                      <a:solidFill>
                        <a:schemeClr val="tx1"/>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c>
                  <a:txBody>
                    <a:bodyPr/>
                    <a:lstStyle/>
                    <a:p>
                      <a:pPr algn="ctr"/>
                      <a:r>
                        <a:rPr lang="de-DE" sz="800" b="0" i="0" dirty="0" smtClean="0">
                          <a:solidFill>
                            <a:srgbClr val="969696"/>
                          </a:solidFill>
                        </a:rPr>
                        <a:t>SAMA oder SABA</a:t>
                      </a:r>
                    </a:p>
                  </a:txBody>
                  <a:tcPr marL="36000" marR="36000" anchor="ctr">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c>
                  <a:txBody>
                    <a:bodyPr/>
                    <a:lstStyle/>
                    <a:p>
                      <a:pPr algn="ctr"/>
                      <a:r>
                        <a:rPr lang="de-DE" sz="800" b="0" i="0" dirty="0" smtClean="0">
                          <a:solidFill>
                            <a:srgbClr val="969696"/>
                          </a:solidFill>
                        </a:rPr>
                        <a:t>LAMA oder LABA</a:t>
                      </a:r>
                    </a:p>
                    <a:p>
                      <a:pPr algn="ctr"/>
                      <a:r>
                        <a:rPr lang="de-DE" sz="800" b="0" i="0" dirty="0" smtClean="0">
                          <a:solidFill>
                            <a:srgbClr val="969696"/>
                          </a:solidFill>
                        </a:rPr>
                        <a:t>oder</a:t>
                      </a:r>
                    </a:p>
                    <a:p>
                      <a:pPr algn="ctr"/>
                      <a:r>
                        <a:rPr lang="de-DE" sz="800" b="0" i="0" dirty="0" smtClean="0">
                          <a:solidFill>
                            <a:srgbClr val="969696"/>
                          </a:solidFill>
                        </a:rPr>
                        <a:t>SABA und SAMA</a:t>
                      </a:r>
                    </a:p>
                  </a:txBody>
                  <a:tcPr marL="36000" marR="36000" anchor="ctr">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c>
                  <a:txBody>
                    <a:bodyPr/>
                    <a:lstStyle/>
                    <a:p>
                      <a:pPr algn="ctr"/>
                      <a:r>
                        <a:rPr lang="de-DE" sz="800" b="0" i="0" dirty="0" smtClean="0">
                          <a:solidFill>
                            <a:srgbClr val="969696"/>
                          </a:solidFill>
                        </a:rPr>
                        <a:t>Theophyllin</a:t>
                      </a:r>
                    </a:p>
                  </a:txBody>
                  <a:tcPr marL="36000" marR="36000" anchor="ctr">
                    <a:lnL w="12700" cap="flat" cmpd="sng" algn="ctr">
                      <a:solidFill>
                        <a:srgbClr val="96969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r>
              <a:tr h="507539">
                <a:tc>
                  <a:txBody>
                    <a:bodyPr/>
                    <a:lstStyle/>
                    <a:p>
                      <a:pPr algn="ctr"/>
                      <a:r>
                        <a:rPr lang="de-DE" sz="1800" b="1" i="0" dirty="0" smtClean="0">
                          <a:solidFill>
                            <a:srgbClr val="969696"/>
                          </a:solidFill>
                        </a:rPr>
                        <a:t>B</a:t>
                      </a:r>
                    </a:p>
                  </a:txBody>
                  <a:tcPr marL="36000" marR="36000" anchor="ctr">
                    <a:lnL w="12700" cap="flat" cmpd="sng" algn="ctr">
                      <a:solidFill>
                        <a:schemeClr val="tx1"/>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c>
                  <a:txBody>
                    <a:bodyPr/>
                    <a:lstStyle/>
                    <a:p>
                      <a:pPr algn="ctr"/>
                      <a:r>
                        <a:rPr lang="de-DE" sz="800" b="0" i="0" dirty="0" smtClean="0">
                          <a:solidFill>
                            <a:srgbClr val="969696"/>
                          </a:solidFill>
                        </a:rPr>
                        <a:t>LAMA oder LABA</a:t>
                      </a:r>
                    </a:p>
                  </a:txBody>
                  <a:tcPr marL="36000" marR="36000" anchor="ctr">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c>
                  <a:txBody>
                    <a:bodyPr/>
                    <a:lstStyle/>
                    <a:p>
                      <a:pPr algn="ctr"/>
                      <a:r>
                        <a:rPr lang="de-DE" sz="800" b="0" i="0" dirty="0" smtClean="0">
                          <a:solidFill>
                            <a:srgbClr val="969696"/>
                          </a:solidFill>
                        </a:rPr>
                        <a:t>LAMA und LABA</a:t>
                      </a:r>
                    </a:p>
                  </a:txBody>
                  <a:tcPr marL="36000" marR="36000" anchor="ctr">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c>
                  <a:txBody>
                    <a:bodyPr/>
                    <a:lstStyle/>
                    <a:p>
                      <a:pPr algn="ctr"/>
                      <a:r>
                        <a:rPr lang="de-DE" sz="800" b="0" i="0" dirty="0" smtClean="0">
                          <a:solidFill>
                            <a:srgbClr val="969696"/>
                          </a:solidFill>
                        </a:rPr>
                        <a:t>SABA und/oder</a:t>
                      </a:r>
                    </a:p>
                    <a:p>
                      <a:pPr algn="ctr"/>
                      <a:r>
                        <a:rPr lang="de-DE" sz="800" b="0" i="0" dirty="0" smtClean="0">
                          <a:solidFill>
                            <a:srgbClr val="969696"/>
                          </a:solidFill>
                        </a:rPr>
                        <a:t>SAMA</a:t>
                      </a:r>
                    </a:p>
                    <a:p>
                      <a:pPr algn="ctr"/>
                      <a:r>
                        <a:rPr lang="en-GB" sz="400" dirty="0" smtClean="0">
                          <a:solidFill>
                            <a:srgbClr val="969696"/>
                          </a:solidFill>
                        </a:rPr>
                        <a:t> </a:t>
                      </a:r>
                    </a:p>
                    <a:p>
                      <a:pPr algn="ctr"/>
                      <a:r>
                        <a:rPr lang="de-DE" sz="800" b="0" i="0" dirty="0" smtClean="0">
                          <a:solidFill>
                            <a:srgbClr val="969696"/>
                          </a:solidFill>
                        </a:rPr>
                        <a:t>Theophyllin</a:t>
                      </a:r>
                    </a:p>
                  </a:txBody>
                  <a:tcPr marL="36000" marR="36000" anchor="ctr">
                    <a:lnL w="12700" cap="flat" cmpd="sng" algn="ctr">
                      <a:solidFill>
                        <a:srgbClr val="96969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r>
              <a:tr h="791195">
                <a:tc>
                  <a:txBody>
                    <a:bodyPr/>
                    <a:lstStyle/>
                    <a:p>
                      <a:pPr algn="ctr"/>
                      <a:r>
                        <a:rPr lang="de-DE" sz="1800" b="1" i="0" dirty="0" smtClean="0">
                          <a:solidFill>
                            <a:srgbClr val="969696"/>
                          </a:solidFill>
                        </a:rPr>
                        <a:t>C</a:t>
                      </a:r>
                    </a:p>
                  </a:txBody>
                  <a:tcPr marL="36000" marR="36000" anchor="ctr">
                    <a:lnL w="12700" cap="flat" cmpd="sng" algn="ctr">
                      <a:solidFill>
                        <a:schemeClr val="tx1"/>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c>
                  <a:txBody>
                    <a:bodyPr/>
                    <a:lstStyle/>
                    <a:p>
                      <a:pPr algn="ctr"/>
                      <a:r>
                        <a:rPr lang="de-DE" sz="800" b="0" i="0" dirty="0" smtClean="0">
                          <a:solidFill>
                            <a:srgbClr val="969696"/>
                          </a:solidFill>
                        </a:rPr>
                        <a:t>ICS + LABA</a:t>
                      </a:r>
                    </a:p>
                    <a:p>
                      <a:pPr algn="ctr"/>
                      <a:r>
                        <a:rPr lang="de-DE" sz="800" b="0" i="0" dirty="0" smtClean="0">
                          <a:solidFill>
                            <a:srgbClr val="969696"/>
                          </a:solidFill>
                        </a:rPr>
                        <a:t>oder</a:t>
                      </a:r>
                    </a:p>
                    <a:p>
                      <a:pPr algn="ctr"/>
                      <a:r>
                        <a:rPr lang="de-DE" sz="800" b="0" i="0" dirty="0" smtClean="0">
                          <a:solidFill>
                            <a:srgbClr val="969696"/>
                          </a:solidFill>
                        </a:rPr>
                        <a:t>LAMA</a:t>
                      </a:r>
                    </a:p>
                  </a:txBody>
                  <a:tcPr marL="36000" marR="36000" anchor="ctr">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c>
                  <a:txBody>
                    <a:bodyPr/>
                    <a:lstStyle/>
                    <a:p>
                      <a:pPr algn="ctr"/>
                      <a:r>
                        <a:rPr lang="de-DE" sz="800" b="0" i="0" dirty="0" smtClean="0">
                          <a:solidFill>
                            <a:srgbClr val="969696"/>
                          </a:solidFill>
                        </a:rPr>
                        <a:t>LAMA und LABA</a:t>
                      </a:r>
                    </a:p>
                    <a:p>
                      <a:pPr algn="ctr"/>
                      <a:r>
                        <a:rPr lang="de-DE" sz="800" b="0" i="0" dirty="0" smtClean="0">
                          <a:solidFill>
                            <a:srgbClr val="969696"/>
                          </a:solidFill>
                        </a:rPr>
                        <a:t>oder</a:t>
                      </a:r>
                    </a:p>
                    <a:p>
                      <a:pPr algn="ctr"/>
                      <a:r>
                        <a:rPr lang="de-DE" sz="800" b="0" i="0" dirty="0" smtClean="0">
                          <a:solidFill>
                            <a:srgbClr val="969696"/>
                          </a:solidFill>
                        </a:rPr>
                        <a:t>LAMA und PD-4-Inhibitor</a:t>
                      </a:r>
                    </a:p>
                    <a:p>
                      <a:pPr algn="ctr"/>
                      <a:r>
                        <a:rPr lang="de-DE" sz="800" b="0" i="0" dirty="0" smtClean="0">
                          <a:solidFill>
                            <a:srgbClr val="969696"/>
                          </a:solidFill>
                        </a:rPr>
                        <a:t>oder</a:t>
                      </a:r>
                    </a:p>
                    <a:p>
                      <a:pPr algn="ctr"/>
                      <a:r>
                        <a:rPr lang="de-DE" sz="800" b="0" i="0" dirty="0" smtClean="0">
                          <a:solidFill>
                            <a:srgbClr val="969696"/>
                          </a:solidFill>
                        </a:rPr>
                        <a:t>LABA und PD-4-Inhibitor</a:t>
                      </a:r>
                    </a:p>
                  </a:txBody>
                  <a:tcPr marL="36000" marR="36000" anchor="ctr">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c>
                  <a:txBody>
                    <a:bodyPr/>
                    <a:lstStyle/>
                    <a:p>
                      <a:pPr algn="ctr"/>
                      <a:r>
                        <a:rPr lang="de-DE" sz="800" b="0" i="0" dirty="0" smtClean="0">
                          <a:solidFill>
                            <a:srgbClr val="969696"/>
                          </a:solidFill>
                        </a:rPr>
                        <a:t>SABA und/oder</a:t>
                      </a:r>
                    </a:p>
                    <a:p>
                      <a:pPr algn="ctr"/>
                      <a:r>
                        <a:rPr lang="de-DE" sz="800" b="0" i="0" dirty="0" smtClean="0">
                          <a:solidFill>
                            <a:srgbClr val="969696"/>
                          </a:solidFill>
                        </a:rPr>
                        <a:t>SABA</a:t>
                      </a:r>
                    </a:p>
                    <a:p>
                      <a:pPr algn="ctr"/>
                      <a:endParaRPr lang="en-GB" sz="400" dirty="0" smtClean="0">
                        <a:solidFill>
                          <a:srgbClr val="969696"/>
                        </a:solidFill>
                      </a:endParaRPr>
                    </a:p>
                    <a:p>
                      <a:pPr algn="ctr"/>
                      <a:r>
                        <a:rPr lang="de-DE" sz="800" b="0" i="0" dirty="0" smtClean="0">
                          <a:solidFill>
                            <a:srgbClr val="969696"/>
                          </a:solidFill>
                        </a:rPr>
                        <a:t>Theophyllin</a:t>
                      </a:r>
                    </a:p>
                  </a:txBody>
                  <a:tcPr marL="36000" marR="36000" anchor="ctr">
                    <a:lnL w="12700" cap="flat" cmpd="sng" algn="ctr">
                      <a:solidFill>
                        <a:srgbClr val="96969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r>
              <a:tr h="1074252">
                <a:tc>
                  <a:txBody>
                    <a:bodyPr/>
                    <a:lstStyle/>
                    <a:p>
                      <a:pPr algn="ctr"/>
                      <a:r>
                        <a:rPr lang="de-DE" sz="1800" b="1" i="0" dirty="0" smtClean="0">
                          <a:solidFill>
                            <a:srgbClr val="969696"/>
                          </a:solidFill>
                        </a:rPr>
                        <a:t>D</a:t>
                      </a:r>
                    </a:p>
                  </a:txBody>
                  <a:tcPr marL="36000" marR="36000" anchor="ctr">
                    <a:lnL w="12700" cap="flat" cmpd="sng" algn="ctr">
                      <a:solidFill>
                        <a:schemeClr val="tx1"/>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800" b="0" i="0" dirty="0" smtClean="0">
                          <a:solidFill>
                            <a:srgbClr val="969696"/>
                          </a:solidFill>
                        </a:rPr>
                        <a:t>ICS + LABA</a:t>
                      </a:r>
                    </a:p>
                    <a:p>
                      <a:pPr algn="ctr"/>
                      <a:r>
                        <a:rPr lang="de-DE" sz="800" b="0" i="0" dirty="0" smtClean="0">
                          <a:solidFill>
                            <a:srgbClr val="969696"/>
                          </a:solidFill>
                        </a:rPr>
                        <a:t>und/oder</a:t>
                      </a:r>
                    </a:p>
                    <a:p>
                      <a:pPr algn="ctr"/>
                      <a:r>
                        <a:rPr lang="de-DE" sz="800" b="0" i="0" dirty="0" smtClean="0">
                          <a:solidFill>
                            <a:srgbClr val="969696"/>
                          </a:solidFill>
                        </a:rPr>
                        <a:t>LAMA</a:t>
                      </a:r>
                    </a:p>
                  </a:txBody>
                  <a:tcPr marL="36000" marR="36000" anchor="ctr">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800" b="0" i="0" dirty="0" smtClean="0">
                          <a:solidFill>
                            <a:srgbClr val="969696"/>
                          </a:solidFill>
                        </a:rPr>
                        <a:t>ICS + LABA und LAMA</a:t>
                      </a:r>
                    </a:p>
                    <a:p>
                      <a:pPr algn="ctr"/>
                      <a:r>
                        <a:rPr lang="de-DE" sz="800" b="0" i="0" dirty="0" smtClean="0">
                          <a:solidFill>
                            <a:srgbClr val="969696"/>
                          </a:solidFill>
                        </a:rPr>
                        <a:t>oder</a:t>
                      </a:r>
                    </a:p>
                    <a:p>
                      <a:pPr algn="ctr"/>
                      <a:r>
                        <a:rPr lang="de-DE" sz="800" b="0" i="0" dirty="0" smtClean="0">
                          <a:solidFill>
                            <a:srgbClr val="969696"/>
                          </a:solidFill>
                        </a:rPr>
                        <a:t>ICS + LABA und </a:t>
                      </a:r>
                      <a:r>
                        <a:rPr lang="en" sz="800" dirty="0" smtClean="0"/>
                        <a:t/>
                      </a:r>
                      <a:br>
                        <a:rPr lang="en" sz="800" dirty="0" smtClean="0"/>
                      </a:br>
                      <a:r>
                        <a:rPr lang="de-DE" sz="800" b="0" i="0" dirty="0" smtClean="0">
                          <a:solidFill>
                            <a:srgbClr val="969696"/>
                          </a:solidFill>
                        </a:rPr>
                        <a:t>PD-4-Inhibitor</a:t>
                      </a:r>
                    </a:p>
                    <a:p>
                      <a:pPr algn="ctr"/>
                      <a:r>
                        <a:rPr lang="de-DE" sz="800" b="0" i="0" dirty="0" smtClean="0">
                          <a:solidFill>
                            <a:srgbClr val="969696"/>
                          </a:solidFill>
                        </a:rPr>
                        <a:t>oder</a:t>
                      </a:r>
                    </a:p>
                    <a:p>
                      <a:pPr algn="ctr"/>
                      <a:r>
                        <a:rPr lang="de-DE" sz="800" b="0" i="0" dirty="0" smtClean="0">
                          <a:solidFill>
                            <a:srgbClr val="969696"/>
                          </a:solidFill>
                        </a:rPr>
                        <a:t>LAMA und LABA</a:t>
                      </a:r>
                    </a:p>
                    <a:p>
                      <a:pPr algn="ctr"/>
                      <a:r>
                        <a:rPr lang="de-DE" sz="800" b="0" i="0" dirty="0" smtClean="0">
                          <a:solidFill>
                            <a:srgbClr val="969696"/>
                          </a:solidFill>
                        </a:rPr>
                        <a:t>oder</a:t>
                      </a:r>
                    </a:p>
                    <a:p>
                      <a:pPr algn="ctr"/>
                      <a:r>
                        <a:rPr lang="de-DE" sz="800" b="0" i="0" dirty="0" smtClean="0">
                          <a:solidFill>
                            <a:srgbClr val="969696"/>
                          </a:solidFill>
                        </a:rPr>
                        <a:t>LAMA und PD-4-Inhibitor</a:t>
                      </a:r>
                    </a:p>
                  </a:txBody>
                  <a:tcPr marL="36000" marR="36000" anchor="ctr">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800" b="0" i="0" dirty="0" smtClean="0">
                          <a:solidFill>
                            <a:srgbClr val="969696"/>
                          </a:solidFill>
                        </a:rPr>
                        <a:t>Carbocystein</a:t>
                      </a:r>
                    </a:p>
                    <a:p>
                      <a:pPr algn="ctr"/>
                      <a:endParaRPr lang="en-US" sz="400" dirty="0" smtClean="0">
                        <a:solidFill>
                          <a:srgbClr val="969696"/>
                        </a:solidFill>
                      </a:endParaRPr>
                    </a:p>
                    <a:p>
                      <a:pPr algn="ctr"/>
                      <a:r>
                        <a:rPr lang="de-DE" sz="800" b="0" i="0" dirty="0" smtClean="0">
                          <a:solidFill>
                            <a:srgbClr val="969696"/>
                          </a:solidFill>
                        </a:rPr>
                        <a:t>N-Acetylcystein</a:t>
                      </a:r>
                    </a:p>
                    <a:p>
                      <a:pPr algn="ctr"/>
                      <a:endParaRPr lang="en-US" sz="400" dirty="0" smtClean="0">
                        <a:solidFill>
                          <a:srgbClr val="969696"/>
                        </a:solidFill>
                      </a:endParaRPr>
                    </a:p>
                    <a:p>
                      <a:pPr algn="ctr"/>
                      <a:r>
                        <a:rPr lang="de-DE" sz="800" b="0" i="0" dirty="0" smtClean="0">
                          <a:solidFill>
                            <a:srgbClr val="969696"/>
                          </a:solidFill>
                        </a:rPr>
                        <a:t>SABA und/oder SAMA</a:t>
                      </a:r>
                    </a:p>
                    <a:p>
                      <a:pPr algn="ctr"/>
                      <a:endParaRPr lang="en-US" sz="400" dirty="0" smtClean="0">
                        <a:solidFill>
                          <a:srgbClr val="969696"/>
                        </a:solidFill>
                      </a:endParaRPr>
                    </a:p>
                    <a:p>
                      <a:pPr algn="ctr"/>
                      <a:r>
                        <a:rPr lang="de-DE" sz="800" b="0" i="0" dirty="0" smtClean="0">
                          <a:solidFill>
                            <a:srgbClr val="969696"/>
                          </a:solidFill>
                        </a:rPr>
                        <a:t>Theophyllin</a:t>
                      </a:r>
                    </a:p>
                  </a:txBody>
                  <a:tcPr marL="36000" marR="36000" anchor="ctr">
                    <a:lnL w="12700" cap="flat" cmpd="sng" algn="ctr">
                      <a:solidFill>
                        <a:srgbClr val="96969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1" name="Rectangle 70"/>
          <p:cNvSpPr/>
          <p:nvPr/>
        </p:nvSpPr>
        <p:spPr>
          <a:xfrm>
            <a:off x="4572000" y="4402544"/>
            <a:ext cx="2052000" cy="15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4588597" y="4412364"/>
            <a:ext cx="879474" cy="261610"/>
          </a:xfrm>
          <a:prstGeom prst="rect">
            <a:avLst/>
          </a:prstGeom>
          <a:noFill/>
        </p:spPr>
        <p:txBody>
          <a:bodyPr wrap="square" rtlCol="0">
            <a:spAutoFit/>
          </a:bodyPr>
          <a:lstStyle/>
          <a:p>
            <a:r>
              <a:rPr lang="de-DE" sz="1100" b="1" i="0" dirty="0" smtClean="0">
                <a:solidFill>
                  <a:srgbClr val="000000"/>
                </a:solidFill>
              </a:rPr>
              <a:t>Gruppe A</a:t>
            </a:r>
          </a:p>
        </p:txBody>
      </p:sp>
      <p:sp>
        <p:nvSpPr>
          <p:cNvPr id="73" name="TextBox 72"/>
          <p:cNvSpPr txBox="1"/>
          <p:nvPr/>
        </p:nvSpPr>
        <p:spPr>
          <a:xfrm>
            <a:off x="4922663" y="5637080"/>
            <a:ext cx="1265312" cy="215444"/>
          </a:xfrm>
          <a:prstGeom prst="rect">
            <a:avLst/>
          </a:prstGeom>
          <a:noFill/>
          <a:ln w="19050">
            <a:solidFill>
              <a:srgbClr val="00B050"/>
            </a:solidFill>
          </a:ln>
        </p:spPr>
        <p:txBody>
          <a:bodyPr wrap="square" rtlCol="0">
            <a:spAutoFit/>
          </a:bodyPr>
          <a:lstStyle/>
          <a:p>
            <a:pPr algn="ctr"/>
            <a:r>
              <a:rPr lang="de-DE" sz="800" b="1" i="0" dirty="0" smtClean="0">
                <a:solidFill>
                  <a:srgbClr val="000000"/>
                </a:solidFill>
              </a:rPr>
              <a:t>Ein Bronchodilatator</a:t>
            </a:r>
          </a:p>
        </p:txBody>
      </p:sp>
      <p:sp>
        <p:nvSpPr>
          <p:cNvPr id="74" name="TextBox 73"/>
          <p:cNvSpPr txBox="1"/>
          <p:nvPr/>
        </p:nvSpPr>
        <p:spPr>
          <a:xfrm>
            <a:off x="4838159" y="4772984"/>
            <a:ext cx="1481336" cy="523220"/>
          </a:xfrm>
          <a:prstGeom prst="rect">
            <a:avLst/>
          </a:prstGeom>
          <a:noFill/>
          <a:ln w="19050">
            <a:solidFill>
              <a:schemeClr val="tx1"/>
            </a:solidFill>
          </a:ln>
        </p:spPr>
        <p:txBody>
          <a:bodyPr wrap="square" rtlCol="0">
            <a:spAutoFit/>
          </a:bodyPr>
          <a:lstStyle/>
          <a:p>
            <a:pPr algn="ctr"/>
            <a:r>
              <a:rPr lang="de-DE" sz="700" b="1" i="0" dirty="0" smtClean="0">
                <a:solidFill>
                  <a:srgbClr val="000000"/>
                </a:solidFill>
              </a:rPr>
              <a:t>Weiterführen, absetzen oder eine alternative Klasse von Bronchodilatatoren ausprobieren.</a:t>
            </a:r>
          </a:p>
        </p:txBody>
      </p:sp>
      <p:sp>
        <p:nvSpPr>
          <p:cNvPr id="76" name="Rectangle 75"/>
          <p:cNvSpPr/>
          <p:nvPr/>
        </p:nvSpPr>
        <p:spPr>
          <a:xfrm>
            <a:off x="6723647" y="4402544"/>
            <a:ext cx="2052000" cy="15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6736637" y="4415748"/>
            <a:ext cx="879474" cy="261610"/>
          </a:xfrm>
          <a:prstGeom prst="rect">
            <a:avLst/>
          </a:prstGeom>
          <a:noFill/>
        </p:spPr>
        <p:txBody>
          <a:bodyPr wrap="square" rtlCol="0">
            <a:spAutoFit/>
          </a:bodyPr>
          <a:lstStyle/>
          <a:p>
            <a:r>
              <a:rPr lang="de-DE" sz="1100" b="1" i="0" dirty="0" smtClean="0">
                <a:solidFill>
                  <a:srgbClr val="000000"/>
                </a:solidFill>
              </a:rPr>
              <a:t>Gruppe B</a:t>
            </a:r>
          </a:p>
        </p:txBody>
      </p:sp>
      <p:sp>
        <p:nvSpPr>
          <p:cNvPr id="79" name="TextBox 78"/>
          <p:cNvSpPr txBox="1"/>
          <p:nvPr/>
        </p:nvSpPr>
        <p:spPr>
          <a:xfrm>
            <a:off x="6963339" y="5637080"/>
            <a:ext cx="1399564" cy="307777"/>
          </a:xfrm>
          <a:prstGeom prst="rect">
            <a:avLst/>
          </a:prstGeom>
          <a:noFill/>
          <a:ln w="19050">
            <a:solidFill>
              <a:srgbClr val="00B050"/>
            </a:solidFill>
          </a:ln>
        </p:spPr>
        <p:txBody>
          <a:bodyPr wrap="square" rtlCol="0">
            <a:spAutoFit/>
          </a:bodyPr>
          <a:lstStyle/>
          <a:p>
            <a:pPr algn="ctr"/>
            <a:r>
              <a:rPr lang="de-DE" sz="700" b="1" i="0" dirty="0" smtClean="0">
                <a:solidFill>
                  <a:srgbClr val="000000"/>
                </a:solidFill>
              </a:rPr>
              <a:t>Ein LABD (LABA oder LAMA)</a:t>
            </a:r>
          </a:p>
        </p:txBody>
      </p:sp>
      <p:sp>
        <p:nvSpPr>
          <p:cNvPr id="80" name="TextBox 79"/>
          <p:cNvSpPr txBox="1"/>
          <p:nvPr/>
        </p:nvSpPr>
        <p:spPr>
          <a:xfrm>
            <a:off x="6963339" y="4763332"/>
            <a:ext cx="1481336" cy="215444"/>
          </a:xfrm>
          <a:prstGeom prst="rect">
            <a:avLst/>
          </a:prstGeom>
          <a:noFill/>
          <a:ln w="19050">
            <a:solidFill>
              <a:srgbClr val="00B050"/>
            </a:solidFill>
          </a:ln>
        </p:spPr>
        <p:txBody>
          <a:bodyPr wrap="square" rtlCol="0">
            <a:spAutoFit/>
          </a:bodyPr>
          <a:lstStyle/>
          <a:p>
            <a:pPr algn="ctr"/>
            <a:r>
              <a:rPr lang="de-DE" sz="800" b="1" i="0" dirty="0" smtClean="0">
                <a:solidFill>
                  <a:srgbClr val="000000"/>
                </a:solidFill>
              </a:rPr>
              <a:t>LAMA + LABA</a:t>
            </a:r>
          </a:p>
        </p:txBody>
      </p:sp>
      <p:cxnSp>
        <p:nvCxnSpPr>
          <p:cNvPr id="82" name="Straight Arrow Connector 81"/>
          <p:cNvCxnSpPr>
            <a:endCxn id="80" idx="2"/>
          </p:cNvCxnSpPr>
          <p:nvPr/>
        </p:nvCxnSpPr>
        <p:spPr>
          <a:xfrm flipV="1">
            <a:off x="7704007" y="4978776"/>
            <a:ext cx="0" cy="64285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598467" y="3581099"/>
            <a:ext cx="576190" cy="215444"/>
          </a:xfrm>
          <a:prstGeom prst="rect">
            <a:avLst/>
          </a:prstGeom>
          <a:noFill/>
          <a:ln w="25400">
            <a:noFill/>
          </a:ln>
        </p:spPr>
        <p:txBody>
          <a:bodyPr wrap="square" rtlCol="0">
            <a:spAutoFit/>
          </a:bodyPr>
          <a:lstStyle/>
          <a:p>
            <a:pPr algn="ctr"/>
            <a:r>
              <a:rPr lang="de-DE" sz="400" b="0" i="0" dirty="0" smtClean="0">
                <a:solidFill>
                  <a:srgbClr val="000000"/>
                </a:solidFill>
              </a:rPr>
              <a:t>Weitere Exazerbation(en)</a:t>
            </a:r>
          </a:p>
        </p:txBody>
      </p:sp>
      <p:sp>
        <p:nvSpPr>
          <p:cNvPr id="84" name="Rectangle 83"/>
          <p:cNvSpPr/>
          <p:nvPr/>
        </p:nvSpPr>
        <p:spPr>
          <a:xfrm>
            <a:off x="4572224" y="2737962"/>
            <a:ext cx="2052000" cy="15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p:cNvSpPr txBox="1"/>
          <p:nvPr/>
        </p:nvSpPr>
        <p:spPr>
          <a:xfrm>
            <a:off x="4584787" y="2752370"/>
            <a:ext cx="879474" cy="261610"/>
          </a:xfrm>
          <a:prstGeom prst="rect">
            <a:avLst/>
          </a:prstGeom>
          <a:noFill/>
        </p:spPr>
        <p:txBody>
          <a:bodyPr wrap="square" rtlCol="0">
            <a:spAutoFit/>
          </a:bodyPr>
          <a:lstStyle/>
          <a:p>
            <a:r>
              <a:rPr lang="de-DE" sz="1100" b="1" i="0" dirty="0" smtClean="0">
                <a:solidFill>
                  <a:srgbClr val="000000"/>
                </a:solidFill>
              </a:rPr>
              <a:t>Gruppe C</a:t>
            </a:r>
          </a:p>
        </p:txBody>
      </p:sp>
      <p:sp>
        <p:nvSpPr>
          <p:cNvPr id="87" name="TextBox 86"/>
          <p:cNvSpPr txBox="1"/>
          <p:nvPr/>
        </p:nvSpPr>
        <p:spPr>
          <a:xfrm>
            <a:off x="4874163" y="3988516"/>
            <a:ext cx="552396" cy="215444"/>
          </a:xfrm>
          <a:prstGeom prst="rect">
            <a:avLst/>
          </a:prstGeom>
          <a:noFill/>
          <a:ln w="19050">
            <a:solidFill>
              <a:srgbClr val="00B050"/>
            </a:solidFill>
          </a:ln>
        </p:spPr>
        <p:txBody>
          <a:bodyPr wrap="square" rtlCol="0">
            <a:spAutoFit/>
          </a:bodyPr>
          <a:lstStyle/>
          <a:p>
            <a:pPr algn="ctr"/>
            <a:r>
              <a:rPr lang="de-DE" sz="800" b="1" i="0" dirty="0" smtClean="0">
                <a:solidFill>
                  <a:srgbClr val="000000"/>
                </a:solidFill>
              </a:rPr>
              <a:t>LAMA</a:t>
            </a:r>
          </a:p>
        </p:txBody>
      </p:sp>
      <p:sp>
        <p:nvSpPr>
          <p:cNvPr id="88" name="TextBox 87"/>
          <p:cNvSpPr txBox="1"/>
          <p:nvPr/>
        </p:nvSpPr>
        <p:spPr>
          <a:xfrm>
            <a:off x="4694143" y="3111816"/>
            <a:ext cx="912436" cy="215444"/>
          </a:xfrm>
          <a:prstGeom prst="rect">
            <a:avLst/>
          </a:prstGeom>
          <a:noFill/>
          <a:ln w="19050">
            <a:solidFill>
              <a:srgbClr val="00B050"/>
            </a:solidFill>
          </a:ln>
        </p:spPr>
        <p:txBody>
          <a:bodyPr wrap="square" rtlCol="0">
            <a:spAutoFit/>
          </a:bodyPr>
          <a:lstStyle/>
          <a:p>
            <a:pPr algn="ctr"/>
            <a:r>
              <a:rPr lang="de-DE" sz="800" b="1" i="0" dirty="0" smtClean="0">
                <a:solidFill>
                  <a:srgbClr val="000000"/>
                </a:solidFill>
              </a:rPr>
              <a:t>LAMA + LABA</a:t>
            </a:r>
          </a:p>
        </p:txBody>
      </p:sp>
      <p:sp>
        <p:nvSpPr>
          <p:cNvPr id="89" name="TextBox 88"/>
          <p:cNvSpPr txBox="1"/>
          <p:nvPr/>
        </p:nvSpPr>
        <p:spPr>
          <a:xfrm>
            <a:off x="5683919" y="3111816"/>
            <a:ext cx="807232" cy="215444"/>
          </a:xfrm>
          <a:prstGeom prst="rect">
            <a:avLst/>
          </a:prstGeom>
          <a:noFill/>
          <a:ln w="19050">
            <a:solidFill>
              <a:schemeClr val="tx1"/>
            </a:solidFill>
          </a:ln>
        </p:spPr>
        <p:txBody>
          <a:bodyPr wrap="square" rtlCol="0">
            <a:spAutoFit/>
          </a:bodyPr>
          <a:lstStyle/>
          <a:p>
            <a:pPr algn="ctr"/>
            <a:r>
              <a:rPr lang="de-DE" sz="800" b="1" i="0" dirty="0" smtClean="0">
                <a:solidFill>
                  <a:srgbClr val="000000"/>
                </a:solidFill>
              </a:rPr>
              <a:t>LABA + ICS</a:t>
            </a:r>
          </a:p>
        </p:txBody>
      </p:sp>
      <p:sp>
        <p:nvSpPr>
          <p:cNvPr id="90" name="TextBox 89"/>
          <p:cNvSpPr txBox="1"/>
          <p:nvPr/>
        </p:nvSpPr>
        <p:spPr>
          <a:xfrm>
            <a:off x="6773768" y="3713222"/>
            <a:ext cx="614240" cy="215444"/>
          </a:xfrm>
          <a:prstGeom prst="rect">
            <a:avLst/>
          </a:prstGeom>
          <a:noFill/>
          <a:ln w="25400">
            <a:noFill/>
          </a:ln>
        </p:spPr>
        <p:txBody>
          <a:bodyPr wrap="square" rtlCol="0">
            <a:spAutoFit/>
          </a:bodyPr>
          <a:lstStyle/>
          <a:p>
            <a:pPr algn="ctr"/>
            <a:r>
              <a:rPr lang="de-DE" sz="400" b="0" i="0" dirty="0" smtClean="0">
                <a:solidFill>
                  <a:srgbClr val="000000"/>
                </a:solidFill>
              </a:rPr>
              <a:t>Weitere </a:t>
            </a:r>
            <a:br>
              <a:rPr lang="de-DE" sz="400" b="0" i="0" dirty="0" smtClean="0">
                <a:solidFill>
                  <a:srgbClr val="000000"/>
                </a:solidFill>
              </a:rPr>
            </a:br>
            <a:r>
              <a:rPr lang="de-DE" sz="400" b="0" i="0" dirty="0" smtClean="0">
                <a:solidFill>
                  <a:srgbClr val="000000"/>
                </a:solidFill>
              </a:rPr>
              <a:t>Exazerbation(en)</a:t>
            </a:r>
          </a:p>
        </p:txBody>
      </p:sp>
      <p:sp>
        <p:nvSpPr>
          <p:cNvPr id="92" name="Rectangle 91"/>
          <p:cNvSpPr/>
          <p:nvPr/>
        </p:nvSpPr>
        <p:spPr>
          <a:xfrm>
            <a:off x="6723647" y="2737962"/>
            <a:ext cx="2052000" cy="15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6732827" y="2752504"/>
            <a:ext cx="879474" cy="261610"/>
          </a:xfrm>
          <a:prstGeom prst="rect">
            <a:avLst/>
          </a:prstGeom>
          <a:noFill/>
        </p:spPr>
        <p:txBody>
          <a:bodyPr wrap="square" rtlCol="0">
            <a:spAutoFit/>
          </a:bodyPr>
          <a:lstStyle/>
          <a:p>
            <a:r>
              <a:rPr lang="de-DE" sz="1100" b="1" i="0" dirty="0" smtClean="0">
                <a:solidFill>
                  <a:srgbClr val="000000"/>
                </a:solidFill>
              </a:rPr>
              <a:t>Gruppe D</a:t>
            </a:r>
          </a:p>
        </p:txBody>
      </p:sp>
      <p:sp>
        <p:nvSpPr>
          <p:cNvPr id="94" name="TextBox 93"/>
          <p:cNvSpPr txBox="1"/>
          <p:nvPr/>
        </p:nvSpPr>
        <p:spPr>
          <a:xfrm>
            <a:off x="6841704" y="3915354"/>
            <a:ext cx="468000" cy="200055"/>
          </a:xfrm>
          <a:prstGeom prst="rect">
            <a:avLst/>
          </a:prstGeom>
          <a:noFill/>
          <a:ln w="19050">
            <a:solidFill>
              <a:schemeClr val="tx1"/>
            </a:solidFill>
          </a:ln>
        </p:spPr>
        <p:txBody>
          <a:bodyPr wrap="square" rtlCol="0">
            <a:spAutoFit/>
          </a:bodyPr>
          <a:lstStyle/>
          <a:p>
            <a:pPr algn="ctr"/>
            <a:r>
              <a:rPr lang="de-DE" sz="700" b="1" i="0" dirty="0" smtClean="0">
                <a:solidFill>
                  <a:srgbClr val="000000"/>
                </a:solidFill>
              </a:rPr>
              <a:t>LAMA</a:t>
            </a:r>
          </a:p>
        </p:txBody>
      </p:sp>
      <p:sp>
        <p:nvSpPr>
          <p:cNvPr id="95" name="TextBox 94"/>
          <p:cNvSpPr txBox="1"/>
          <p:nvPr/>
        </p:nvSpPr>
        <p:spPr>
          <a:xfrm>
            <a:off x="6831162" y="3026746"/>
            <a:ext cx="611849" cy="323165"/>
          </a:xfrm>
          <a:prstGeom prst="rect">
            <a:avLst/>
          </a:prstGeom>
          <a:noFill/>
          <a:ln w="19050">
            <a:solidFill>
              <a:schemeClr val="tx1"/>
            </a:solidFill>
          </a:ln>
        </p:spPr>
        <p:txBody>
          <a:bodyPr wrap="square" rtlCol="0">
            <a:spAutoFit/>
          </a:bodyPr>
          <a:lstStyle/>
          <a:p>
            <a:pPr algn="ctr"/>
            <a:r>
              <a:rPr lang="de-DE" sz="500" b="1" i="0" dirty="0" smtClean="0">
                <a:solidFill>
                  <a:srgbClr val="000000"/>
                </a:solidFill>
              </a:rPr>
              <a:t>Roflumilast in Betracht ziehen*</a:t>
            </a:r>
          </a:p>
        </p:txBody>
      </p:sp>
      <p:cxnSp>
        <p:nvCxnSpPr>
          <p:cNvPr id="96" name="Straight Arrow Connector 95"/>
          <p:cNvCxnSpPr/>
          <p:nvPr/>
        </p:nvCxnSpPr>
        <p:spPr>
          <a:xfrm flipV="1">
            <a:off x="7588182" y="3703324"/>
            <a:ext cx="0" cy="14400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8042930" y="3036195"/>
            <a:ext cx="606936" cy="323165"/>
          </a:xfrm>
          <a:prstGeom prst="rect">
            <a:avLst/>
          </a:prstGeom>
          <a:noFill/>
          <a:ln w="19050">
            <a:solidFill>
              <a:schemeClr val="tx1"/>
            </a:solidFill>
          </a:ln>
        </p:spPr>
        <p:txBody>
          <a:bodyPr wrap="square" rtlCol="0">
            <a:spAutoFit/>
          </a:bodyPr>
          <a:lstStyle/>
          <a:p>
            <a:pPr algn="ctr"/>
            <a:r>
              <a:rPr lang="de-DE" sz="500" b="1" i="0" dirty="0" smtClean="0">
                <a:solidFill>
                  <a:srgbClr val="000000"/>
                </a:solidFill>
              </a:rPr>
              <a:t>Makrolid in Betracht ziehen**</a:t>
            </a:r>
          </a:p>
        </p:txBody>
      </p:sp>
      <p:sp>
        <p:nvSpPr>
          <p:cNvPr id="98" name="TextBox 97"/>
          <p:cNvSpPr txBox="1"/>
          <p:nvPr/>
        </p:nvSpPr>
        <p:spPr>
          <a:xfrm>
            <a:off x="7458051" y="3858881"/>
            <a:ext cx="524613" cy="307777"/>
          </a:xfrm>
          <a:prstGeom prst="rect">
            <a:avLst/>
          </a:prstGeom>
          <a:noFill/>
          <a:ln w="19050">
            <a:solidFill>
              <a:srgbClr val="00B050"/>
            </a:solidFill>
          </a:ln>
        </p:spPr>
        <p:txBody>
          <a:bodyPr wrap="square" rtlCol="0">
            <a:spAutoFit/>
          </a:bodyPr>
          <a:lstStyle/>
          <a:p>
            <a:pPr algn="ctr"/>
            <a:r>
              <a:rPr lang="de-DE" sz="700" b="1" i="0" dirty="0" smtClean="0">
                <a:solidFill>
                  <a:srgbClr val="000000"/>
                </a:solidFill>
              </a:rPr>
              <a:t>LAMA + LABA</a:t>
            </a:r>
          </a:p>
        </p:txBody>
      </p:sp>
      <p:sp>
        <p:nvSpPr>
          <p:cNvPr id="99" name="TextBox 98"/>
          <p:cNvSpPr txBox="1"/>
          <p:nvPr/>
        </p:nvSpPr>
        <p:spPr>
          <a:xfrm>
            <a:off x="8180408" y="3855686"/>
            <a:ext cx="460018" cy="307777"/>
          </a:xfrm>
          <a:prstGeom prst="rect">
            <a:avLst/>
          </a:prstGeom>
          <a:noFill/>
          <a:ln w="19050">
            <a:solidFill>
              <a:schemeClr val="tx1"/>
            </a:solidFill>
          </a:ln>
        </p:spPr>
        <p:txBody>
          <a:bodyPr wrap="square" rtlCol="0">
            <a:spAutoFit/>
          </a:bodyPr>
          <a:lstStyle/>
          <a:p>
            <a:pPr algn="ctr"/>
            <a:r>
              <a:rPr lang="de-DE" sz="700" b="1" i="0" dirty="0" smtClean="0">
                <a:solidFill>
                  <a:srgbClr val="000000"/>
                </a:solidFill>
              </a:rPr>
              <a:t>LABA + ICS</a:t>
            </a:r>
          </a:p>
        </p:txBody>
      </p:sp>
      <p:sp>
        <p:nvSpPr>
          <p:cNvPr id="100" name="TextBox 99"/>
          <p:cNvSpPr txBox="1"/>
          <p:nvPr/>
        </p:nvSpPr>
        <p:spPr>
          <a:xfrm>
            <a:off x="8123992" y="3404252"/>
            <a:ext cx="624472" cy="338554"/>
          </a:xfrm>
          <a:prstGeom prst="rect">
            <a:avLst/>
          </a:prstGeom>
          <a:noFill/>
          <a:ln w="25400">
            <a:noFill/>
          </a:ln>
        </p:spPr>
        <p:txBody>
          <a:bodyPr wrap="square" rtlCol="0">
            <a:spAutoFit/>
          </a:bodyPr>
          <a:lstStyle/>
          <a:p>
            <a:pPr algn="ctr"/>
            <a:r>
              <a:rPr lang="de-DE" sz="400" b="0" i="0" dirty="0" smtClean="0">
                <a:solidFill>
                  <a:srgbClr val="000000"/>
                </a:solidFill>
              </a:rPr>
              <a:t>Anhaltende Symptome/</a:t>
            </a:r>
            <a:br>
              <a:rPr lang="de-DE" sz="400" b="0" i="0" dirty="0" smtClean="0">
                <a:solidFill>
                  <a:srgbClr val="000000"/>
                </a:solidFill>
              </a:rPr>
            </a:br>
            <a:r>
              <a:rPr lang="de-DE" sz="400" b="0" i="0" dirty="0" smtClean="0">
                <a:solidFill>
                  <a:srgbClr val="000000"/>
                </a:solidFill>
              </a:rPr>
              <a:t>weitere Exazerbation(en)</a:t>
            </a:r>
          </a:p>
        </p:txBody>
      </p:sp>
      <p:cxnSp>
        <p:nvCxnSpPr>
          <p:cNvPr id="101" name="Straight Arrow Connector 100"/>
          <p:cNvCxnSpPr/>
          <p:nvPr/>
        </p:nvCxnSpPr>
        <p:spPr>
          <a:xfrm>
            <a:off x="7840612" y="3722294"/>
            <a:ext cx="3886" cy="144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7990666" y="4088618"/>
            <a:ext cx="18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61" idx="0"/>
          </p:cNvCxnSpPr>
          <p:nvPr/>
        </p:nvCxnSpPr>
        <p:spPr>
          <a:xfrm flipV="1">
            <a:off x="7687841" y="3332245"/>
            <a:ext cx="675062" cy="1831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61" idx="0"/>
          </p:cNvCxnSpPr>
          <p:nvPr/>
        </p:nvCxnSpPr>
        <p:spPr>
          <a:xfrm flipH="1" flipV="1">
            <a:off x="7176374" y="3308870"/>
            <a:ext cx="511467" cy="2065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710877" y="3332824"/>
            <a:ext cx="661091" cy="215444"/>
          </a:xfrm>
          <a:prstGeom prst="rect">
            <a:avLst/>
          </a:prstGeom>
          <a:noFill/>
          <a:ln w="25400">
            <a:noFill/>
          </a:ln>
        </p:spPr>
        <p:txBody>
          <a:bodyPr wrap="square" rtlCol="0">
            <a:spAutoFit/>
          </a:bodyPr>
          <a:lstStyle/>
          <a:p>
            <a:pPr algn="ctr"/>
            <a:r>
              <a:rPr lang="de-DE" sz="400" b="0" i="0" dirty="0" smtClean="0">
                <a:solidFill>
                  <a:srgbClr val="000000"/>
                </a:solidFill>
              </a:rPr>
              <a:t>Weitere Exazerbation(en)</a:t>
            </a:r>
          </a:p>
        </p:txBody>
      </p:sp>
      <p:sp>
        <p:nvSpPr>
          <p:cNvPr id="106" name="TextBox 105"/>
          <p:cNvSpPr txBox="1"/>
          <p:nvPr/>
        </p:nvSpPr>
        <p:spPr>
          <a:xfrm>
            <a:off x="4528764" y="6110567"/>
            <a:ext cx="4233833" cy="215444"/>
          </a:xfrm>
          <a:prstGeom prst="rect">
            <a:avLst/>
          </a:prstGeom>
          <a:noFill/>
          <a:ln w="25400">
            <a:noFill/>
          </a:ln>
        </p:spPr>
        <p:txBody>
          <a:bodyPr wrap="square" rtlCol="0">
            <a:spAutoFit/>
          </a:bodyPr>
          <a:lstStyle/>
          <a:p>
            <a:r>
              <a:rPr lang="de-DE" sz="800" b="0" i="0" dirty="0" smtClean="0">
                <a:solidFill>
                  <a:srgbClr val="000000"/>
                </a:solidFill>
              </a:rPr>
              <a:t>*bei Patienten mit einem FEV</a:t>
            </a:r>
            <a:r>
              <a:rPr lang="de-DE" sz="800" b="0" i="0" baseline="-25000" dirty="0" smtClean="0">
                <a:solidFill>
                  <a:srgbClr val="000000"/>
                </a:solidFill>
              </a:rPr>
              <a:t>1</a:t>
            </a:r>
            <a:r>
              <a:rPr lang="de-DE" sz="800" b="0" i="0" dirty="0" smtClean="0">
                <a:solidFill>
                  <a:srgbClr val="000000"/>
                </a:solidFill>
              </a:rPr>
              <a:t> &lt; 50 % Soll, </a:t>
            </a:r>
            <a:r>
              <a:rPr lang="de-DE" sz="800" dirty="0" smtClean="0">
                <a:solidFill>
                  <a:srgbClr val="000000"/>
                </a:solidFill>
              </a:rPr>
              <a:t>**bei chronischer Bronchitis </a:t>
            </a:r>
            <a:r>
              <a:rPr lang="de-DE" sz="800" b="0" i="0" dirty="0" smtClean="0">
                <a:solidFill>
                  <a:srgbClr val="000000"/>
                </a:solidFill>
              </a:rPr>
              <a:t>bei </a:t>
            </a:r>
            <a:r>
              <a:rPr lang="de-DE" sz="800" dirty="0" smtClean="0">
                <a:solidFill>
                  <a:srgbClr val="000000"/>
                </a:solidFill>
              </a:rPr>
              <a:t>Ex-Rauchern</a:t>
            </a:r>
            <a:endParaRPr lang="de-DE" sz="800" b="0" i="0" dirty="0" smtClean="0">
              <a:solidFill>
                <a:srgbClr val="000000"/>
              </a:solidFill>
            </a:endParaRPr>
          </a:p>
        </p:txBody>
      </p:sp>
      <p:cxnSp>
        <p:nvCxnSpPr>
          <p:cNvPr id="107" name="Straight Arrow Connector 106"/>
          <p:cNvCxnSpPr/>
          <p:nvPr/>
        </p:nvCxnSpPr>
        <p:spPr>
          <a:xfrm flipH="1">
            <a:off x="7992400" y="3968414"/>
            <a:ext cx="18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7315558" y="4015381"/>
            <a:ext cx="14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4564588" y="5972430"/>
            <a:ext cx="1951628" cy="338554"/>
            <a:chOff x="1331640" y="6030400"/>
            <a:chExt cx="1951628" cy="338554"/>
          </a:xfrm>
        </p:grpSpPr>
        <p:sp>
          <p:nvSpPr>
            <p:cNvPr id="52" name="TextBox 51"/>
            <p:cNvSpPr txBox="1"/>
            <p:nvPr/>
          </p:nvSpPr>
          <p:spPr>
            <a:xfrm>
              <a:off x="1331640" y="6030400"/>
              <a:ext cx="1951628" cy="338554"/>
            </a:xfrm>
            <a:prstGeom prst="rect">
              <a:avLst/>
            </a:prstGeom>
            <a:noFill/>
            <a:ln w="25400">
              <a:noFill/>
            </a:ln>
          </p:spPr>
          <p:txBody>
            <a:bodyPr wrap="square" rtlCol="0">
              <a:spAutoFit/>
            </a:bodyPr>
            <a:lstStyle/>
            <a:p>
              <a:r>
                <a:rPr lang="de-DE" sz="800" b="0" i="0" dirty="0" smtClean="0">
                  <a:solidFill>
                    <a:srgbClr val="000000"/>
                  </a:solidFill>
                </a:rPr>
                <a:t>Bevorzugte Behandlung =  </a:t>
              </a:r>
            </a:p>
            <a:p>
              <a:endParaRPr lang="en-US" sz="800" dirty="0"/>
            </a:p>
          </p:txBody>
        </p:sp>
        <p:cxnSp>
          <p:nvCxnSpPr>
            <p:cNvPr id="53" name="Straight Arrow Connector 52"/>
            <p:cNvCxnSpPr/>
            <p:nvPr/>
          </p:nvCxnSpPr>
          <p:spPr>
            <a:xfrm>
              <a:off x="2771800" y="6151399"/>
              <a:ext cx="413354" cy="0"/>
            </a:xfrm>
            <a:prstGeom prst="straightConnector1">
              <a:avLst/>
            </a:prstGeom>
            <a:ln w="19050" cmpd="dbl">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1678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04464" y="1390462"/>
            <a:ext cx="8244000" cy="454362"/>
          </a:xfrm>
          <a:prstGeom prst="rect">
            <a:avLst/>
          </a:prstGeom>
          <a:solidFill>
            <a:schemeClr val="accent1"/>
          </a:solidFill>
        </p:spPr>
        <p:txBody>
          <a:bodyPr anchor="ctr" anchorCtr="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spcBef>
                <a:spcPct val="0"/>
              </a:spcBef>
              <a:spcAft>
                <a:spcPct val="0"/>
              </a:spcAft>
              <a:buSzTx/>
              <a:buNone/>
              <a:tabLst/>
            </a:pPr>
            <a:r>
              <a:rPr lang="de-DE" sz="1400" spc="-30" dirty="0">
                <a:solidFill>
                  <a:schemeClr val="bg1"/>
                </a:solidFill>
              </a:rPr>
              <a:t>LABA/LAMA-Kombinationen sind die geeignete Therapie für die Mehrheit der Gruppe-B-Patienten</a:t>
            </a:r>
            <a:r>
              <a:rPr lang="de-DE" sz="1400" spc="-30" baseline="30000" dirty="0">
                <a:solidFill>
                  <a:schemeClr val="bg1"/>
                </a:solidFill>
              </a:rPr>
              <a:t>1,2</a:t>
            </a:r>
          </a:p>
        </p:txBody>
      </p:sp>
      <p:sp>
        <p:nvSpPr>
          <p:cNvPr id="10" name="TextBox 9"/>
          <p:cNvSpPr txBox="1"/>
          <p:nvPr/>
        </p:nvSpPr>
        <p:spPr>
          <a:xfrm>
            <a:off x="272061" y="6329198"/>
            <a:ext cx="4474435" cy="461665"/>
          </a:xfrm>
          <a:prstGeom prst="rect">
            <a:avLst/>
          </a:prstGeom>
          <a:noFill/>
        </p:spPr>
        <p:txBody>
          <a:bodyPr wrap="square" rtlCol="0">
            <a:spAutoFit/>
          </a:bodyPr>
          <a:lstStyle/>
          <a:p>
            <a:r>
              <a:rPr lang="de-DE" sz="800" b="0" i="0" dirty="0" smtClean="0">
                <a:solidFill>
                  <a:srgbClr val="000000"/>
                </a:solidFill>
              </a:rPr>
              <a:t>COPD: Chronisch obstruktive Lungenerkrankung, GOLD: Globale Initiative für chronisch obstruktive Lungenerkrankung, ICS: inhalatives Corticosteroid, LABA: langwirksamer </a:t>
            </a:r>
            <a:br>
              <a:rPr lang="de-DE" sz="800" b="0" i="0" dirty="0" smtClean="0">
                <a:solidFill>
                  <a:srgbClr val="000000"/>
                </a:solidFill>
              </a:rPr>
            </a:br>
            <a:r>
              <a:rPr lang="de-DE" sz="800" b="0" i="0" dirty="0" smtClean="0">
                <a:solidFill>
                  <a:srgbClr val="000000"/>
                </a:solidFill>
              </a:rPr>
              <a:t>β</a:t>
            </a:r>
            <a:r>
              <a:rPr lang="de-DE" sz="800" b="0" i="0" baseline="-25000" dirty="0" smtClean="0">
                <a:solidFill>
                  <a:srgbClr val="000000"/>
                </a:solidFill>
              </a:rPr>
              <a:t>2</a:t>
            </a:r>
            <a:r>
              <a:rPr lang="de-DE" sz="800" b="0" i="0" dirty="0" smtClean="0">
                <a:solidFill>
                  <a:srgbClr val="000000"/>
                </a:solidFill>
              </a:rPr>
              <a:t>-Agonist, LAMA: langwirksames Anticholinergikum</a:t>
            </a:r>
          </a:p>
        </p:txBody>
      </p:sp>
      <p:sp>
        <p:nvSpPr>
          <p:cNvPr id="8" name="Rectangle 7"/>
          <p:cNvSpPr/>
          <p:nvPr/>
        </p:nvSpPr>
        <p:spPr>
          <a:xfrm>
            <a:off x="4716016" y="6388832"/>
            <a:ext cx="4320480" cy="415498"/>
          </a:xfrm>
          <a:prstGeom prst="rect">
            <a:avLst/>
          </a:prstGeom>
        </p:spPr>
        <p:txBody>
          <a:bodyPr wrap="square">
            <a:spAutoFit/>
          </a:bodyPr>
          <a:lstStyle/>
          <a:p>
            <a:pPr algn="r"/>
            <a:r>
              <a:rPr lang="de-DE" sz="1000" b="0" dirty="0" smtClean="0">
                <a:solidFill>
                  <a:srgbClr val="000000"/>
                </a:solidFill>
              </a:rPr>
              <a:t>mod. nach www.goldcopd.org (letzter Zugriff  23.1.17); </a:t>
            </a:r>
            <a:r>
              <a:rPr lang="de-DE" sz="1000" b="0" baseline="30000" dirty="0" smtClean="0">
                <a:solidFill>
                  <a:srgbClr val="000000"/>
                </a:solidFill>
              </a:rPr>
              <a:t>1</a:t>
            </a:r>
            <a:r>
              <a:rPr lang="de-DE" sz="1000" b="0" dirty="0" smtClean="0">
                <a:solidFill>
                  <a:srgbClr val="000000"/>
                </a:solidFill>
              </a:rPr>
              <a:t>Agusti et al., ERJ, 2013, 42(5):1391-1401; </a:t>
            </a:r>
            <a:r>
              <a:rPr lang="de-DE" sz="1000" b="0" baseline="30000" dirty="0" smtClean="0">
                <a:solidFill>
                  <a:srgbClr val="000000"/>
                </a:solidFill>
              </a:rPr>
              <a:t>2</a:t>
            </a:r>
            <a:r>
              <a:rPr lang="de-DE" sz="1000" b="0" dirty="0" smtClean="0">
                <a:solidFill>
                  <a:srgbClr val="000000"/>
                </a:solidFill>
              </a:rPr>
              <a:t>Jones PW et al., Respir Med, 2011,105:57-66</a:t>
            </a:r>
          </a:p>
        </p:txBody>
      </p:sp>
      <p:sp>
        <p:nvSpPr>
          <p:cNvPr id="13" name="Footer Placeholder 4"/>
          <p:cNvSpPr txBox="1">
            <a:spLocks/>
          </p:cNvSpPr>
          <p:nvPr/>
        </p:nvSpPr>
        <p:spPr>
          <a:xfrm>
            <a:off x="0" y="6453336"/>
            <a:ext cx="285750" cy="365125"/>
          </a:xfrm>
          <a:prstGeom prst="rect">
            <a:avLst/>
          </a:prstGeom>
          <a:ln>
            <a:noFill/>
          </a:ln>
        </p:spPr>
        <p:txBody>
          <a:bodyPr vert="horz" lIns="108000" tIns="45720" rIns="46800" bIns="45720" rtlCol="0" anchor="ctr"/>
          <a:lstStyle>
            <a:defPPr>
              <a:defRPr lang="en-US"/>
            </a:defPPr>
            <a:lvl1pPr marL="0" algn="l" defTabSz="914400" rtl="0" eaLnBrk="1" fontAlgn="auto" latinLnBrk="0" hangingPunct="1">
              <a:spcBef>
                <a:spcPts val="0"/>
              </a:spcBef>
              <a:spcAft>
                <a:spcPts val="0"/>
              </a:spcAft>
              <a:defRPr sz="1000" kern="1200">
                <a:solidFill>
                  <a:prstClr val="black">
                    <a:tint val="75000"/>
                  </a:prst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A938B8-1D2F-4BA3-A5B1-5E63C266068C}" type="slidenum">
              <a:rPr lang="de-DE" sz="900" smtClean="0"/>
              <a:pPr>
                <a:defRPr/>
              </a:pPr>
              <a:t>9</a:t>
            </a:fld>
            <a:endParaRPr lang="de-DE" sz="900" dirty="0"/>
          </a:p>
        </p:txBody>
      </p:sp>
      <p:sp>
        <p:nvSpPr>
          <p:cNvPr id="2" name="Title 1"/>
          <p:cNvSpPr>
            <a:spLocks noGrp="1"/>
          </p:cNvSpPr>
          <p:nvPr>
            <p:ph type="title"/>
          </p:nvPr>
        </p:nvSpPr>
        <p:spPr/>
        <p:txBody>
          <a:bodyPr>
            <a:noAutofit/>
          </a:bodyPr>
          <a:lstStyle/>
          <a:p>
            <a:r>
              <a:rPr lang="de-DE" dirty="0">
                <a:solidFill>
                  <a:srgbClr val="0460A9"/>
                </a:solidFill>
              </a:rPr>
              <a:t>Zusammenfassung Aktualisierung </a:t>
            </a:r>
            <a:r>
              <a:rPr lang="de-DE" dirty="0" smtClean="0">
                <a:solidFill>
                  <a:srgbClr val="0460A9"/>
                </a:solidFill>
              </a:rPr>
              <a:t>GOLD</a:t>
            </a:r>
            <a:r>
              <a:rPr lang="en" dirty="0" smtClean="0"/>
              <a:t/>
            </a:r>
            <a:br>
              <a:rPr lang="en" dirty="0" smtClean="0"/>
            </a:br>
            <a:r>
              <a:rPr lang="de-DE" sz="2200" b="0" i="0" dirty="0" smtClean="0">
                <a:solidFill>
                  <a:srgbClr val="000000"/>
                </a:solidFill>
              </a:rPr>
              <a:t>Management der stabilen COPD, GOLD B</a:t>
            </a:r>
          </a:p>
        </p:txBody>
      </p:sp>
      <p:sp>
        <p:nvSpPr>
          <p:cNvPr id="12" name="Rounded Rectangle 11"/>
          <p:cNvSpPr/>
          <p:nvPr/>
        </p:nvSpPr>
        <p:spPr>
          <a:xfrm>
            <a:off x="539552" y="2775468"/>
            <a:ext cx="3816000" cy="3191255"/>
          </a:xfrm>
          <a:prstGeom prst="roundRect">
            <a:avLst>
              <a:gd name="adj" fmla="val 3402"/>
            </a:avLst>
          </a:prstGeom>
          <a:solidFill>
            <a:srgbClr val="FFFFFF"/>
          </a:solidFill>
          <a:ln w="19050" cap="sq" cmpd="sng" algn="ctr">
            <a:solidFill>
              <a:srgbClr val="FFFFFF">
                <a:lumMod val="75000"/>
              </a:srgbClr>
            </a:solidFill>
            <a:prstDash val="solid"/>
          </a:ln>
          <a:effectLst/>
        </p:spPr>
        <p:txBody>
          <a:bodyPr rtlCol="0" anchor="t"/>
          <a:lstStyle/>
          <a:p>
            <a:pPr marL="0" lvl="1">
              <a:spcBef>
                <a:spcPts val="600"/>
              </a:spcBef>
              <a:buClr>
                <a:srgbClr val="0070C0"/>
              </a:buClr>
              <a:buSzPct val="100000"/>
            </a:pPr>
            <a:r>
              <a:rPr lang="de-DE" sz="1300" dirty="0">
                <a:solidFill>
                  <a:srgbClr val="808080"/>
                </a:solidFill>
              </a:rPr>
              <a:t>Empfohlene Therapie </a:t>
            </a:r>
            <a:r>
              <a:rPr lang="de-DE" sz="1300" dirty="0" smtClean="0">
                <a:solidFill>
                  <a:srgbClr val="808080"/>
                </a:solidFill>
              </a:rPr>
              <a:t>erster </a:t>
            </a:r>
            <a:r>
              <a:rPr lang="de-DE" sz="1300" dirty="0">
                <a:solidFill>
                  <a:srgbClr val="808080"/>
                </a:solidFill>
              </a:rPr>
              <a:t>Wahl: </a:t>
            </a:r>
            <a:br>
              <a:rPr lang="de-DE" sz="1300" dirty="0">
                <a:solidFill>
                  <a:srgbClr val="808080"/>
                </a:solidFill>
              </a:rPr>
            </a:br>
            <a:r>
              <a:rPr lang="de-DE" sz="1300" dirty="0">
                <a:solidFill>
                  <a:srgbClr val="808080"/>
                </a:solidFill>
              </a:rPr>
              <a:t>langwirksame Bronchodilatatoren </a:t>
            </a:r>
            <a:br>
              <a:rPr lang="de-DE" sz="1300" dirty="0">
                <a:solidFill>
                  <a:srgbClr val="808080"/>
                </a:solidFill>
              </a:rPr>
            </a:br>
            <a:r>
              <a:rPr lang="de-DE" sz="1300" dirty="0">
                <a:solidFill>
                  <a:srgbClr val="808080"/>
                </a:solidFill>
              </a:rPr>
              <a:t>(LAMA oder LABA)</a:t>
            </a:r>
          </a:p>
        </p:txBody>
      </p:sp>
      <p:sp>
        <p:nvSpPr>
          <p:cNvPr id="14" name="Rectangle 13"/>
          <p:cNvSpPr/>
          <p:nvPr/>
        </p:nvSpPr>
        <p:spPr>
          <a:xfrm>
            <a:off x="1499960" y="2404405"/>
            <a:ext cx="1620000" cy="360000"/>
          </a:xfrm>
          <a:prstGeom prst="rect">
            <a:avLst/>
          </a:prstGeom>
          <a:solidFill>
            <a:srgbClr val="0460A9">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GOLD 2016</a:t>
            </a:r>
            <a:endParaRPr kumimoji="0" lang="en-US" sz="1800" b="0" i="0" u="none" strike="noStrike" kern="0" cap="none" spc="0" normalizeH="0" baseline="3000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Rounded Rectangle 15"/>
          <p:cNvSpPr/>
          <p:nvPr/>
        </p:nvSpPr>
        <p:spPr>
          <a:xfrm>
            <a:off x="4788024" y="2775468"/>
            <a:ext cx="3816000" cy="3191255"/>
          </a:xfrm>
          <a:prstGeom prst="roundRect">
            <a:avLst>
              <a:gd name="adj" fmla="val 3402"/>
            </a:avLst>
          </a:prstGeom>
          <a:solidFill>
            <a:srgbClr val="FFFFFF"/>
          </a:solidFill>
          <a:ln w="19050" cap="sq" cmpd="sng" algn="ctr">
            <a:solidFill>
              <a:schemeClr val="tx1"/>
            </a:solidFill>
            <a:prstDash val="solid"/>
          </a:ln>
          <a:effectLst/>
        </p:spPr>
        <p:txBody>
          <a:bodyPr rtlCol="0" anchor="t"/>
          <a:lstStyle/>
          <a:p>
            <a:pPr marL="0" lvl="1">
              <a:spcAft>
                <a:spcPts val="600"/>
              </a:spcAft>
            </a:pPr>
            <a:r>
              <a:rPr lang="de-DE" sz="1300" dirty="0" smtClean="0">
                <a:solidFill>
                  <a:srgbClr val="000000"/>
                </a:solidFill>
              </a:rPr>
              <a:t>Bevorzugte Therapie mit </a:t>
            </a:r>
            <a:r>
              <a:rPr lang="de-DE" sz="1300" dirty="0">
                <a:solidFill>
                  <a:srgbClr val="000000"/>
                </a:solidFill>
              </a:rPr>
              <a:t>Bronchodilatatoren (LABA oder LAMA oder LAMA/LABA</a:t>
            </a:r>
            <a:r>
              <a:rPr lang="de-DE" sz="1300" dirty="0" smtClean="0">
                <a:solidFill>
                  <a:srgbClr val="000000"/>
                </a:solidFill>
              </a:rPr>
              <a:t>).</a:t>
            </a:r>
            <a:endParaRPr lang="de-DE" sz="1300" dirty="0">
              <a:solidFill>
                <a:srgbClr val="000000"/>
              </a:solidFill>
            </a:endParaRPr>
          </a:p>
          <a:p>
            <a:pPr marL="0" lvl="1">
              <a:spcAft>
                <a:spcPts val="600"/>
              </a:spcAft>
            </a:pPr>
            <a:r>
              <a:rPr lang="de-DE" sz="1300" dirty="0" smtClean="0">
                <a:solidFill>
                  <a:srgbClr val="000000"/>
                </a:solidFill>
              </a:rPr>
              <a:t>Initial kann eine </a:t>
            </a:r>
            <a:r>
              <a:rPr lang="de-DE" sz="1300" dirty="0">
                <a:solidFill>
                  <a:srgbClr val="000000"/>
                </a:solidFill>
              </a:rPr>
              <a:t>Monotherapie </a:t>
            </a:r>
            <a:r>
              <a:rPr lang="de-DE" sz="1300" dirty="0" smtClean="0">
                <a:solidFill>
                  <a:srgbClr val="000000"/>
                </a:solidFill>
              </a:rPr>
              <a:t>mit </a:t>
            </a:r>
            <a:r>
              <a:rPr lang="de-DE" sz="1300" dirty="0">
                <a:solidFill>
                  <a:srgbClr val="000000"/>
                </a:solidFill>
              </a:rPr>
              <a:t>einem langwirksamen Bronchodilatator </a:t>
            </a:r>
            <a:r>
              <a:rPr lang="de-DE" sz="1300" dirty="0" smtClean="0">
                <a:solidFill>
                  <a:srgbClr val="000000"/>
                </a:solidFill>
              </a:rPr>
              <a:t>oder eine duale Therapie mit </a:t>
            </a:r>
            <a:r>
              <a:rPr lang="de-DE" sz="1300" dirty="0">
                <a:solidFill>
                  <a:srgbClr val="000000"/>
                </a:solidFill>
              </a:rPr>
              <a:t>langwirksamen Bronchodilatatoren </a:t>
            </a:r>
            <a:r>
              <a:rPr lang="de-DE" sz="1300" dirty="0" smtClean="0">
                <a:solidFill>
                  <a:srgbClr val="000000"/>
                </a:solidFill>
              </a:rPr>
              <a:t>eingesetzt werden. </a:t>
            </a:r>
          </a:p>
          <a:p>
            <a:pPr marL="0" lvl="1">
              <a:spcAft>
                <a:spcPts val="600"/>
              </a:spcAft>
            </a:pPr>
            <a:r>
              <a:rPr lang="de-DE" sz="1300" dirty="0" smtClean="0">
                <a:solidFill>
                  <a:srgbClr val="000000"/>
                </a:solidFill>
              </a:rPr>
              <a:t>Bei </a:t>
            </a:r>
            <a:r>
              <a:rPr lang="de-DE" sz="1300" dirty="0">
                <a:solidFill>
                  <a:srgbClr val="000000"/>
                </a:solidFill>
              </a:rPr>
              <a:t>Patienten mit anhaltender </a:t>
            </a:r>
            <a:r>
              <a:rPr lang="de-DE" sz="1300" dirty="0" smtClean="0">
                <a:solidFill>
                  <a:srgbClr val="000000"/>
                </a:solidFill>
              </a:rPr>
              <a:t>Dyspnoe unter </a:t>
            </a:r>
            <a:r>
              <a:rPr lang="de-DE" sz="1300" dirty="0">
                <a:solidFill>
                  <a:srgbClr val="000000"/>
                </a:solidFill>
              </a:rPr>
              <a:t>der Therapie mit einem Bronchodilatator kann auf zwei Bronchodilatatoren eskaliert werden (Evidenzgrad A</a:t>
            </a:r>
            <a:r>
              <a:rPr lang="de-DE" sz="1300" dirty="0" smtClean="0">
                <a:solidFill>
                  <a:srgbClr val="000000"/>
                </a:solidFill>
              </a:rPr>
              <a:t>). </a:t>
            </a:r>
            <a:endParaRPr lang="de-DE" sz="1300" dirty="0">
              <a:solidFill>
                <a:srgbClr val="000000"/>
              </a:solidFill>
            </a:endParaRPr>
          </a:p>
        </p:txBody>
      </p:sp>
      <p:sp>
        <p:nvSpPr>
          <p:cNvPr id="17" name="Rectangle 16"/>
          <p:cNvSpPr/>
          <p:nvPr/>
        </p:nvSpPr>
        <p:spPr>
          <a:xfrm>
            <a:off x="5971832" y="2394467"/>
            <a:ext cx="1620000" cy="377335"/>
          </a:xfrm>
          <a:prstGeom prst="rect">
            <a:avLst/>
          </a:prstGeom>
          <a:solidFill>
            <a:srgbClr val="0460A9">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GOLD 2017</a:t>
            </a:r>
            <a:endParaRPr kumimoji="0" lang="en-US" sz="1800" b="0" i="0" u="none" strike="noStrike" kern="0" cap="none" spc="0" normalizeH="0" baseline="3000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Flowchart: Extract 17"/>
          <p:cNvSpPr/>
          <p:nvPr/>
        </p:nvSpPr>
        <p:spPr>
          <a:xfrm rot="5400000">
            <a:off x="3118647" y="4251799"/>
            <a:ext cx="2722880" cy="238592"/>
          </a:xfrm>
          <a:prstGeom prst="flowChartExtract">
            <a:avLst/>
          </a:prstGeom>
          <a:solidFill>
            <a:srgbClr val="FFFFFF">
              <a:lumMod val="75000"/>
            </a:srgbClr>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5239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IVIDERPICTUREPATH" val=""/>
</p:tagLst>
</file>

<file path=ppt/tags/tag2.xml><?xml version="1.0" encoding="utf-8"?>
<p:tagLst xmlns:a="http://schemas.openxmlformats.org/drawingml/2006/main" xmlns:r="http://schemas.openxmlformats.org/officeDocument/2006/relationships" xmlns:p="http://schemas.openxmlformats.org/presentationml/2006/main">
  <p:tag name="DIVIDERPICTUREPATH" val=""/>
</p:tagLst>
</file>

<file path=ppt/theme/theme1.xml><?xml version="1.0" encoding="utf-8"?>
<a:theme xmlns:a="http://schemas.openxmlformats.org/drawingml/2006/main" name="Blue Carbon">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6229</Words>
  <Application>Microsoft Office PowerPoint</Application>
  <PresentationFormat>On-screen Show (4:3)</PresentationFormat>
  <Paragraphs>863</Paragraphs>
  <Slides>49</Slides>
  <Notes>48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Blue Carbon</vt:lpstr>
      <vt:lpstr>Empfehlungen der Globalen Initiative für chronisch obstruktive Lungenerkrankung (GOLD) 2017 </vt:lpstr>
      <vt:lpstr>Richtlinien zur Verwendung</vt:lpstr>
      <vt:lpstr>Empfehlungen der Globalen Initiative für chronisch obstruktive Lungenerkrankung (GOLD) 2016 vs. 2017  Zusammenfassung der wichtigsten Änderungen  Schwerpunkt: medikamentöse Behandlung bei stabiler COPD</vt:lpstr>
      <vt:lpstr>Zusammenfassung Aktualisierung GOLD Definition COPD</vt:lpstr>
      <vt:lpstr>Zusammenfassung Aktualisierung GOLD Definition Exazerbationen</vt:lpstr>
      <vt:lpstr>Zusammenfassung Aktualisierung GOLD Bewertung der COPD – ABCD-Einteilung</vt:lpstr>
      <vt:lpstr>Zusammenfassung Aktualisierung GOLD Prävention und Erhaltungstherapie der COPD</vt:lpstr>
      <vt:lpstr>Zusammenfassung Aktualisierung GOLD Pharmakologisches Management der stabilen COPD</vt:lpstr>
      <vt:lpstr>Zusammenfassung Aktualisierung GOLD Management der stabilen COPD, GOLD B</vt:lpstr>
      <vt:lpstr>Zusammenfassung Aktualisierung GOLD Management der stabilen COPD, GOLD D</vt:lpstr>
      <vt:lpstr>Empfehlungen der Globalen Initiative für chronisch obstruktive Lungenerkrankung (GOLD) 2017  Medikamentöse Therapie der COPD</vt:lpstr>
      <vt:lpstr>GOLD Report 2017 Revision</vt:lpstr>
      <vt:lpstr>Beschreibung der Evidenzgrade</vt:lpstr>
      <vt:lpstr>Zusammenfassung neue Empfehlungen GOLD 2017</vt:lpstr>
      <vt:lpstr>Das präzisierte ABCD Bewertungssystem GOLD 2017</vt:lpstr>
      <vt:lpstr>Einsatz von Bronchodilatatoren Kernpunkte</vt:lpstr>
      <vt:lpstr>Bronchodilatation bei stabiler COPD Therapie</vt:lpstr>
      <vt:lpstr>Einsatz von anti-inflammatorischen Substanzen Kernpunkte</vt:lpstr>
      <vt:lpstr>Anti-inflammatorische Therapie bei stabiler COPD (1/2)</vt:lpstr>
      <vt:lpstr>Anti-inflammatorische Therapie bei stabiler COPD (2/2)</vt:lpstr>
      <vt:lpstr>Therapiealgorithmen für die medikamentöse Behandlung der COPD nach GOLD-Grad</vt:lpstr>
      <vt:lpstr>Medikamentöse Behandlung nach GOLD-Grad  Algorithmus für die Gruppe A</vt:lpstr>
      <vt:lpstr>Algorithmus für die medikamentöse Behandlung GOLD Gruppe A</vt:lpstr>
      <vt:lpstr>Medikamentöse Behandlung nach GOLD-Grad  Algorithmus für die Gruppe B</vt:lpstr>
      <vt:lpstr>Algorithmus für die medikamentöse Behandlung GOLD Gruppe B</vt:lpstr>
      <vt:lpstr>Medikamentöse Behandlung nach GOLD-Grad  Algorithmus für die Gruppe C</vt:lpstr>
      <vt:lpstr>Algorithmus für die medikamentöse Behandlung GOLD Gruppe C</vt:lpstr>
      <vt:lpstr>Medikamentöse Behandlung nach GOLD-Grad  Algorithmus für die Gruppe D</vt:lpstr>
      <vt:lpstr>Algorithmus für die medikamentöse Behandlung GOLD Gruppe D (1/2)</vt:lpstr>
      <vt:lpstr>Algorithmus für die medikamentöse Behandlung GOLD Gruppe D (2/2)</vt:lpstr>
      <vt:lpstr>Therapieoptionen für die stabile COPD  GOLD 2016</vt:lpstr>
      <vt:lpstr>Therapieoptionen für die stabile COPD  GOLD 2017</vt:lpstr>
      <vt:lpstr>Andere medikamentöse Behandlungen Kernpunkte</vt:lpstr>
      <vt:lpstr>Empfehlungen der Globalen Initiative für chronisch obstruktive Lungenerkrankung (GOLD) 2017  Management von Exazerbationen</vt:lpstr>
      <vt:lpstr>Exazerbationen Einführung</vt:lpstr>
      <vt:lpstr>Exazerbationen Definition</vt:lpstr>
      <vt:lpstr>Exazerbationen Kernpunkte für das Management</vt:lpstr>
      <vt:lpstr>Exazerbationen Interventionen, die die Exazerbationshäufigkeit verringern</vt:lpstr>
      <vt:lpstr>Empfehlungen der Globalen Initiative für chronisch obstruktive Lungenerkrankung (GOLD) 2017  Zusammenfassung &amp; Kernpunkte </vt:lpstr>
      <vt:lpstr>Kapitel 1: Definition und Übersicht Kernpunkte</vt:lpstr>
      <vt:lpstr>Kapitel 2: Diagnose und Erstuntersuchung Kernpunkte</vt:lpstr>
      <vt:lpstr>Kapitel 2: Diagnose und Erstuntersuchung Eosinophilenzahl im Blut</vt:lpstr>
      <vt:lpstr>Kapitel 3: Evidenzen für die Präventions- und Erhaltungstherapie Kernpunkte (1/2)</vt:lpstr>
      <vt:lpstr>Kapitel 3: Evidenzen für die Präventions- und Erhaltungstherapie Kernpunkte (2/2)</vt:lpstr>
      <vt:lpstr>Kapitel 4: Management der stabilen COPD Kernpunkte</vt:lpstr>
      <vt:lpstr>Kapitel 5: Management von Exazerbationen Kernpunkte (1/2)</vt:lpstr>
      <vt:lpstr>Kapitel 5: Management von Exazerbationen Kernpunkte (2/2)</vt:lpstr>
      <vt:lpstr>Kapitel 6: COPD und Komorbiditäten Kernpunkte</vt:lpstr>
      <vt:lpstr>PowerPoint Presentation</vt:lpstr>
    </vt:vector>
  </TitlesOfParts>
  <Company>Novartis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Initiative for Chronic Obstructive Lung Disease (GOLD) Global Strategy Update 2017  Short Summary of Key Changes</dc:title>
  <dc:creator>Claire Field</dc:creator>
  <cp:lastModifiedBy>Pflugfelder-Plank, Bettina</cp:lastModifiedBy>
  <cp:revision>570</cp:revision>
  <cp:lastPrinted>2016-11-16T15:49:44Z</cp:lastPrinted>
  <dcterms:created xsi:type="dcterms:W3CDTF">2016-08-09T13:47:05Z</dcterms:created>
  <dcterms:modified xsi:type="dcterms:W3CDTF">2017-02-07T10:26:17Z</dcterms:modified>
</cp:coreProperties>
</file>