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tags/tag1.xml" ContentType="application/vnd.openxmlformats-officedocument.presentationml.tags+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8"/>
  </p:notesMasterIdLst>
  <p:handoutMasterIdLst>
    <p:handoutMasterId r:id="rId19"/>
  </p:handoutMasterIdLst>
  <p:sldIdLst>
    <p:sldId id="348" r:id="rId2"/>
    <p:sldId id="448" r:id="rId3"/>
    <p:sldId id="508" r:id="rId4"/>
    <p:sldId id="498" r:id="rId5"/>
    <p:sldId id="513" r:id="rId6"/>
    <p:sldId id="428" r:id="rId7"/>
    <p:sldId id="515" r:id="rId8"/>
    <p:sldId id="499" r:id="rId9"/>
    <p:sldId id="502" r:id="rId10"/>
    <p:sldId id="516" r:id="rId11"/>
    <p:sldId id="500" r:id="rId12"/>
    <p:sldId id="501" r:id="rId13"/>
    <p:sldId id="461" r:id="rId14"/>
    <p:sldId id="511" r:id="rId15"/>
    <p:sldId id="477" r:id="rId16"/>
    <p:sldId id="514" r:id="rId17"/>
  </p:sldIdLst>
  <p:sldSz cx="9144000" cy="6858000" type="screen4x3"/>
  <p:notesSz cx="6794500" cy="9906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88">
          <p15:clr>
            <a:srgbClr val="A4A3A4"/>
          </p15:clr>
        </p15:guide>
        <p15:guide id="2" orient="horz" pos="3793">
          <p15:clr>
            <a:srgbClr val="A4A3A4"/>
          </p15:clr>
        </p15:guide>
        <p15:guide id="3" orient="horz" pos="950">
          <p15:clr>
            <a:srgbClr val="A4A3A4"/>
          </p15:clr>
        </p15:guide>
        <p15:guide id="4" pos="5328">
          <p15:clr>
            <a:srgbClr val="A4A3A4"/>
          </p15:clr>
        </p15:guide>
        <p15:guide id="5" pos="2937">
          <p15:clr>
            <a:srgbClr val="A4A3A4"/>
          </p15:clr>
        </p15:guide>
        <p15:guide id="6" pos="431">
          <p15:clr>
            <a:srgbClr val="A4A3A4"/>
          </p15:clr>
        </p15:guide>
        <p15:guide id="7" pos="2821">
          <p15:clr>
            <a:srgbClr val="A4A3A4"/>
          </p15:clr>
        </p15:guide>
        <p15:guide id="8" pos="5329">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ergin, David" initials="BD" lastIdx="3" clrIdx="0"/>
  <p:cmAuthor id="1" name="Flannery, Sinead" initials="FS" lastIdx="4" clrIdx="1"/>
  <p:cmAuthor id="2" name="Gruenberger, Jean-Bernard" initials="GJ" lastIdx="4" clrIdx="2"/>
  <p:cmAuthor id="3" name="Anjana Mallela" initials="AM" lastIdx="9" clrIdx="3"/>
  <p:cmAuthor id="4" name="Twomey, Claire" initials="TC" lastIdx="10" clrIdx="4">
    <p:extLst/>
  </p:cmAuthor>
  <p:cmAuthor id="5" name="Poltermann, Sabine" initials="SP" lastIdx="38" clrIdx="5"/>
  <p:cmAuthor id="6" name="Marschall, Anne" initials="MA" lastIdx="39" clrIdx="6"/>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69696"/>
    <a:srgbClr val="FF6600"/>
    <a:srgbClr val="FF797C"/>
    <a:srgbClr val="2AABA8"/>
    <a:srgbClr val="33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1C5780E6-A8F4-46B0-B82D-9E7F56C639EF}">
  <a:tblStyle styleId="{1C5780E6-A8F4-46B0-B82D-9E7F56C639EF}" styleName="Novartis Table">
    <a:wholeTbl>
      <a:tcTxStyle>
        <a:fontRef idx="minor"/>
        <a:srgbClr val="000000"/>
      </a:tcTxStyle>
      <a:tcStyle>
        <a:tcBdr>
          <a:left>
            <a:ln>
              <a:noFill/>
            </a:ln>
          </a:left>
          <a:right>
            <a:ln>
              <a:noFill/>
            </a:ln>
          </a:right>
          <a:top>
            <a:ln w="6350">
              <a:solidFill>
                <a:srgbClr val="646464"/>
              </a:solidFill>
            </a:ln>
          </a:top>
          <a:bottom>
            <a:ln w="6350">
              <a:solidFill>
                <a:srgbClr val="646464"/>
              </a:solidFill>
            </a:ln>
          </a:bottom>
          <a:insideH>
            <a:ln w="6350">
              <a:solidFill>
                <a:srgbClr val="646464"/>
              </a:solidFill>
            </a:ln>
          </a:insideH>
          <a:insideV>
            <a:ln>
              <a:noFill/>
            </a:ln>
          </a:insideV>
        </a:tcBdr>
        <a:fill>
          <a:noFill/>
        </a:fill>
      </a:tcStyle>
    </a:wholeTbl>
    <a:band1H>
      <a:tcStyle>
        <a:tcBdr/>
        <a:fill>
          <a:noFill/>
        </a:fill>
      </a:tcStyle>
    </a:band1H>
    <a:band2H>
      <a:tcStyle>
        <a:tcBdr/>
        <a:fill>
          <a:noFill/>
        </a:fill>
      </a:tcStyle>
    </a:band2H>
    <a:band1V>
      <a:tcStyle>
        <a:tcBdr/>
        <a:fill>
          <a:noFill/>
        </a:fill>
      </a:tcStyle>
    </a:band1V>
    <a:band2V>
      <a:tcStyle>
        <a:tcBdr/>
        <a:fill>
          <a:noFill/>
        </a:fill>
      </a:tcStyle>
    </a:band2V>
    <a:lastCol>
      <a:tcTxStyle b="on">
        <a:fontRef idx="minor"/>
        <a:srgbClr val="000000"/>
      </a:tcTxStyle>
      <a:tcStyle>
        <a:tcBdr/>
      </a:tcStyle>
    </a:lastCol>
    <a:firstCol>
      <a:tcTxStyle b="on">
        <a:fontRef idx="minor"/>
        <a:srgbClr val="000000"/>
      </a:tcTxStyle>
      <a:tcStyle>
        <a:tcBdr/>
      </a:tcStyle>
    </a:firstCol>
    <a:lastRow>
      <a:tcTxStyle b="on">
        <a:fontRef idx="minor"/>
        <a:srgbClr val="000000"/>
      </a:tcTxStyle>
      <a:tcStyle>
        <a:tcBdr>
          <a:top>
            <a:ln w="19050">
              <a:solidFill>
                <a:srgbClr val="000000"/>
              </a:solidFill>
            </a:ln>
          </a:top>
          <a:bottom>
            <a:ln>
              <a:noFill/>
            </a:ln>
          </a:bottom>
        </a:tcBdr>
        <a:fill>
          <a:noFill/>
        </a:fill>
      </a:tcStyle>
    </a:lastRow>
    <a:firstRow>
      <a:tcTxStyle b="on">
        <a:fontRef idx="minor"/>
        <a:srgbClr val="0460A9"/>
      </a:tcTxStyle>
      <a:tcStyle>
        <a:tcBdr>
          <a:top>
            <a:ln>
              <a:noFill/>
            </a:ln>
          </a:top>
          <a:bottom>
            <a:ln w="19050">
              <a:solidFill>
                <a:srgbClr val="0460A9"/>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35" autoAdjust="0"/>
    <p:restoredTop sz="97954" autoAdjust="0"/>
  </p:normalViewPr>
  <p:slideViewPr>
    <p:cSldViewPr showGuides="1">
      <p:cViewPr>
        <p:scale>
          <a:sx n="75" d="100"/>
          <a:sy n="75" d="100"/>
        </p:scale>
        <p:origin x="-1812" y="-342"/>
      </p:cViewPr>
      <p:guideLst>
        <p:guide orient="horz" pos="288"/>
        <p:guide orient="horz" pos="3793"/>
        <p:guide orient="horz" pos="950"/>
        <p:guide pos="5328"/>
        <p:guide pos="2937"/>
        <p:guide pos="431"/>
        <p:guide pos="2821"/>
        <p:guide pos="5329"/>
      </p:guideLst>
    </p:cSldViewPr>
  </p:slideViewPr>
  <p:notesTextViewPr>
    <p:cViewPr>
      <p:scale>
        <a:sx n="1" d="1"/>
        <a:sy n="1" d="1"/>
      </p:scale>
      <p:origin x="0" y="0"/>
    </p:cViewPr>
  </p:notesTextViewPr>
  <p:sorterViewPr>
    <p:cViewPr>
      <p:scale>
        <a:sx n="80" d="100"/>
        <a:sy n="80" d="100"/>
      </p:scale>
      <p:origin x="0" y="0"/>
    </p:cViewPr>
  </p:sorterViewPr>
  <p:notesViewPr>
    <p:cSldViewPr snapToGrid="0" snapToObjects="1" showGuides="1">
      <p:cViewPr varScale="1">
        <p:scale>
          <a:sx n="59" d="100"/>
          <a:sy n="59" d="100"/>
        </p:scale>
        <p:origin x="-3264" y="-86"/>
      </p:cViewPr>
      <p:guideLst>
        <p:guide orient="horz" pos="3120"/>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283" cy="495300"/>
          </a:xfrm>
          <a:prstGeom prst="rect">
            <a:avLst/>
          </a:prstGeom>
        </p:spPr>
        <p:txBody>
          <a:bodyPr vert="horz" lIns="91440" tIns="45720" rIns="91440" bIns="45720" rtlCol="0"/>
          <a:lstStyle>
            <a:lvl1pPr algn="l">
              <a:defRPr sz="1200"/>
            </a:lvl1pPr>
          </a:lstStyle>
          <a:p>
            <a:endParaRPr lang="en-US" dirty="0">
              <a:latin typeface="Arial"/>
            </a:endParaRPr>
          </a:p>
        </p:txBody>
      </p:sp>
      <p:sp>
        <p:nvSpPr>
          <p:cNvPr id="3" name="Date Placeholder 2"/>
          <p:cNvSpPr>
            <a:spLocks noGrp="1"/>
          </p:cNvSpPr>
          <p:nvPr>
            <p:ph type="dt" sz="quarter" idx="1"/>
          </p:nvPr>
        </p:nvSpPr>
        <p:spPr>
          <a:xfrm>
            <a:off x="3848645" y="0"/>
            <a:ext cx="2944283" cy="495300"/>
          </a:xfrm>
          <a:prstGeom prst="rect">
            <a:avLst/>
          </a:prstGeom>
        </p:spPr>
        <p:txBody>
          <a:bodyPr vert="horz" lIns="91440" tIns="45720" rIns="91440" bIns="45720" rtlCol="0"/>
          <a:lstStyle>
            <a:lvl1pPr algn="r">
              <a:defRPr sz="1200"/>
            </a:lvl1pPr>
          </a:lstStyle>
          <a:p>
            <a:fld id="{61BB60FF-ACF0-5A4A-9C79-4881E6B16567}" type="datetimeFigureOut">
              <a:rPr lang="en-US" smtClean="0">
                <a:latin typeface="Arial"/>
              </a:rPr>
              <a:pPr/>
              <a:t>2/7/2017</a:t>
            </a:fld>
            <a:endParaRPr lang="en-US" dirty="0">
              <a:latin typeface="Arial"/>
            </a:endParaRPr>
          </a:p>
        </p:txBody>
      </p:sp>
      <p:sp>
        <p:nvSpPr>
          <p:cNvPr id="4" name="Footer Placeholder 3"/>
          <p:cNvSpPr>
            <a:spLocks noGrp="1"/>
          </p:cNvSpPr>
          <p:nvPr>
            <p:ph type="ftr" sz="quarter" idx="2"/>
          </p:nvPr>
        </p:nvSpPr>
        <p:spPr>
          <a:xfrm>
            <a:off x="0" y="9408981"/>
            <a:ext cx="2944283" cy="495300"/>
          </a:xfrm>
          <a:prstGeom prst="rect">
            <a:avLst/>
          </a:prstGeom>
        </p:spPr>
        <p:txBody>
          <a:bodyPr vert="horz" lIns="91440" tIns="45720" rIns="91440" bIns="45720" rtlCol="0" anchor="b"/>
          <a:lstStyle>
            <a:lvl1pPr algn="l">
              <a:defRPr sz="1200"/>
            </a:lvl1pPr>
          </a:lstStyle>
          <a:p>
            <a:endParaRPr lang="en-US" dirty="0">
              <a:latin typeface="Arial"/>
            </a:endParaRPr>
          </a:p>
        </p:txBody>
      </p:sp>
      <p:sp>
        <p:nvSpPr>
          <p:cNvPr id="5" name="Slide Number Placeholder 4"/>
          <p:cNvSpPr>
            <a:spLocks noGrp="1"/>
          </p:cNvSpPr>
          <p:nvPr>
            <p:ph type="sldNum" sz="quarter" idx="3"/>
          </p:nvPr>
        </p:nvSpPr>
        <p:spPr>
          <a:xfrm>
            <a:off x="3848645" y="9408981"/>
            <a:ext cx="2944283" cy="495300"/>
          </a:xfrm>
          <a:prstGeom prst="rect">
            <a:avLst/>
          </a:prstGeom>
        </p:spPr>
        <p:txBody>
          <a:bodyPr vert="horz" lIns="91440" tIns="45720" rIns="91440" bIns="45720" rtlCol="0" anchor="b"/>
          <a:lstStyle>
            <a:lvl1pPr algn="r">
              <a:defRPr sz="1200"/>
            </a:lvl1pPr>
          </a:lstStyle>
          <a:p>
            <a:fld id="{56ABA786-EB35-BA4C-A7F7-24740D3067F1}" type="slidenum">
              <a:rPr lang="en-US" smtClean="0">
                <a:latin typeface="Arial"/>
              </a:rPr>
              <a:pPr/>
              <a:t>‹#›</a:t>
            </a:fld>
            <a:endParaRPr lang="en-US" dirty="0">
              <a:latin typeface="Arial"/>
            </a:endParaRPr>
          </a:p>
        </p:txBody>
      </p:sp>
    </p:spTree>
    <p:extLst>
      <p:ext uri="{BB962C8B-B14F-4D97-AF65-F5344CB8AC3E}">
        <p14:creationId xmlns:p14="http://schemas.microsoft.com/office/powerpoint/2010/main" val="237994723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283" cy="495300"/>
          </a:xfrm>
          <a:prstGeom prst="rect">
            <a:avLst/>
          </a:prstGeom>
        </p:spPr>
        <p:txBody>
          <a:bodyPr vert="horz" lIns="91440" tIns="45720" rIns="91440" bIns="45720" rtlCol="0"/>
          <a:lstStyle>
            <a:lvl1pPr algn="l">
              <a:defRPr sz="1200">
                <a:latin typeface="Arial"/>
              </a:defRPr>
            </a:lvl1pPr>
          </a:lstStyle>
          <a:p>
            <a:endParaRPr lang="en-US" dirty="0"/>
          </a:p>
        </p:txBody>
      </p:sp>
      <p:sp>
        <p:nvSpPr>
          <p:cNvPr id="3" name="Date Placeholder 2"/>
          <p:cNvSpPr>
            <a:spLocks noGrp="1"/>
          </p:cNvSpPr>
          <p:nvPr>
            <p:ph type="dt" idx="1"/>
          </p:nvPr>
        </p:nvSpPr>
        <p:spPr>
          <a:xfrm>
            <a:off x="3848645" y="0"/>
            <a:ext cx="2944283" cy="495300"/>
          </a:xfrm>
          <a:prstGeom prst="rect">
            <a:avLst/>
          </a:prstGeom>
        </p:spPr>
        <p:txBody>
          <a:bodyPr vert="horz" lIns="91440" tIns="45720" rIns="91440" bIns="45720" rtlCol="0"/>
          <a:lstStyle>
            <a:lvl1pPr algn="r">
              <a:defRPr sz="1200">
                <a:latin typeface="Arial"/>
              </a:defRPr>
            </a:lvl1pPr>
          </a:lstStyle>
          <a:p>
            <a:fld id="{0C4595FF-6E7F-4C41-B8DF-4AE76FC1F075}" type="datetimeFigureOut">
              <a:rPr lang="en-US" smtClean="0"/>
              <a:pPr/>
              <a:t>2/7/2017</a:t>
            </a:fld>
            <a:endParaRPr lang="en-US" dirty="0"/>
          </a:p>
        </p:txBody>
      </p:sp>
      <p:sp>
        <p:nvSpPr>
          <p:cNvPr id="4" name="Slide Image Placeholder 3"/>
          <p:cNvSpPr>
            <a:spLocks noGrp="1" noRot="1" noChangeAspect="1"/>
          </p:cNvSpPr>
          <p:nvPr>
            <p:ph type="sldImg" idx="2"/>
          </p:nvPr>
        </p:nvSpPr>
        <p:spPr>
          <a:xfrm>
            <a:off x="920750" y="742950"/>
            <a:ext cx="4953000" cy="37147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79450" y="4705350"/>
            <a:ext cx="5435600" cy="4457700"/>
          </a:xfrm>
          <a:prstGeom prst="rect">
            <a:avLst/>
          </a:prstGeom>
        </p:spPr>
        <p:txBody>
          <a:bodyPr vert="horz" lIns="91440" tIns="45720" rIns="91440" bIns="45720"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9408981"/>
            <a:ext cx="2944283" cy="495300"/>
          </a:xfrm>
          <a:prstGeom prst="rect">
            <a:avLst/>
          </a:prstGeom>
        </p:spPr>
        <p:txBody>
          <a:bodyPr vert="horz" lIns="91440" tIns="45720" rIns="91440" bIns="45720" rtlCol="0" anchor="b"/>
          <a:lstStyle>
            <a:lvl1pPr algn="l">
              <a:defRPr sz="1200">
                <a:latin typeface="Arial"/>
              </a:defRPr>
            </a:lvl1pPr>
          </a:lstStyle>
          <a:p>
            <a:endParaRPr lang="en-US" dirty="0"/>
          </a:p>
        </p:txBody>
      </p:sp>
    </p:spTree>
    <p:extLst>
      <p:ext uri="{BB962C8B-B14F-4D97-AF65-F5344CB8AC3E}">
        <p14:creationId xmlns:p14="http://schemas.microsoft.com/office/powerpoint/2010/main" val="3126316716"/>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Arial"/>
        <a:ea typeface="+mn-ea"/>
        <a:cs typeface="+mn-cs"/>
      </a:defRPr>
    </a:lvl1pPr>
    <a:lvl2pPr marL="457200" algn="l" defTabSz="457200" rtl="0" eaLnBrk="1" latinLnBrk="0" hangingPunct="1">
      <a:defRPr sz="1200" kern="1200">
        <a:solidFill>
          <a:schemeClr val="tx1"/>
        </a:solidFill>
        <a:latin typeface="Arial"/>
        <a:ea typeface="+mn-ea"/>
        <a:cs typeface="+mn-cs"/>
      </a:defRPr>
    </a:lvl2pPr>
    <a:lvl3pPr marL="914400" algn="l" defTabSz="457200" rtl="0" eaLnBrk="1" latinLnBrk="0" hangingPunct="1">
      <a:defRPr sz="1200" kern="1200">
        <a:solidFill>
          <a:schemeClr val="tx1"/>
        </a:solidFill>
        <a:latin typeface="Arial"/>
        <a:ea typeface="+mn-ea"/>
        <a:cs typeface="+mn-cs"/>
      </a:defRPr>
    </a:lvl3pPr>
    <a:lvl4pPr marL="1371600" algn="l" defTabSz="457200" rtl="0" eaLnBrk="1" latinLnBrk="0" hangingPunct="1">
      <a:defRPr sz="1200" kern="1200">
        <a:solidFill>
          <a:schemeClr val="tx1"/>
        </a:solidFill>
        <a:latin typeface="Arial"/>
        <a:ea typeface="+mn-ea"/>
        <a:cs typeface="+mn-cs"/>
      </a:defRPr>
    </a:lvl4pPr>
    <a:lvl5pPr marL="1828800" algn="l" defTabSz="457200" rtl="0" eaLnBrk="1" latinLnBrk="0" hangingPunct="1">
      <a:defRPr sz="1200" kern="1200">
        <a:solidFill>
          <a:schemeClr val="tx1"/>
        </a:solidFill>
        <a:latin typeface="Arial"/>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de-DE" sz="1200" b="0" i="0" dirty="0" smtClean="0">
                <a:solidFill>
                  <a:srgbClr val="000000"/>
                </a:solidFill>
              </a:rPr>
              <a:t>http://goldcopd.org/gold-2017-global-strategy-diagnosis-management-prevention-copd/ (letzter Zugriff 23.1.17)</a:t>
            </a:r>
          </a:p>
        </p:txBody>
      </p:sp>
    </p:spTree>
    <p:extLst>
      <p:ext uri="{BB962C8B-B14F-4D97-AF65-F5344CB8AC3E}">
        <p14:creationId xmlns:p14="http://schemas.microsoft.com/office/powerpoint/2010/main" val="15827767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7685182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de-DE" sz="1200" b="0" i="0" dirty="0" smtClean="0">
                <a:solidFill>
                  <a:srgbClr val="000000"/>
                </a:solidFill>
              </a:rPr>
              <a:t>GOLD 2016, Kapitel 4:</a:t>
            </a:r>
            <a:r>
              <a:rPr lang="de-DE" sz="1200" b="0" i="0" baseline="0" dirty="0" smtClean="0">
                <a:solidFill>
                  <a:srgbClr val="000000"/>
                </a:solidFill>
              </a:rPr>
              <a:t> S. 35</a:t>
            </a:r>
            <a:endParaRPr lang="de-DE" sz="1200" b="0" i="0" dirty="0" smtClean="0">
              <a:solidFill>
                <a:srgbClr val="000000"/>
              </a:solidFill>
            </a:endParaRPr>
          </a:p>
          <a:p>
            <a:pPr marL="0" marR="0" indent="0" algn="l" defTabSz="457200" rtl="0" eaLnBrk="1" fontAlgn="auto" latinLnBrk="0" hangingPunct="1">
              <a:lnSpc>
                <a:spcPct val="100000"/>
              </a:lnSpc>
              <a:spcBef>
                <a:spcPts val="0"/>
              </a:spcBef>
              <a:spcAft>
                <a:spcPts val="0"/>
              </a:spcAft>
              <a:buClrTx/>
              <a:buSzTx/>
              <a:buFontTx/>
              <a:buNone/>
              <a:tabLst/>
              <a:defRPr/>
            </a:pPr>
            <a:r>
              <a:rPr lang="de-DE" sz="1200" b="0" i="0" dirty="0" smtClean="0">
                <a:solidFill>
                  <a:srgbClr val="000000"/>
                </a:solidFill>
              </a:rPr>
              <a:t>GOLD 2017, Kapitel 4, S. 85 f.</a:t>
            </a:r>
          </a:p>
          <a:p>
            <a:pPr marL="0" marR="0" indent="0" algn="l" defTabSz="457200" rtl="0" eaLnBrk="1" fontAlgn="auto" latinLnBrk="0" hangingPunct="1">
              <a:lnSpc>
                <a:spcPct val="100000"/>
              </a:lnSpc>
              <a:spcBef>
                <a:spcPts val="0"/>
              </a:spcBef>
              <a:spcAft>
                <a:spcPts val="0"/>
              </a:spcAft>
              <a:buClrTx/>
              <a:buSzTx/>
              <a:buFontTx/>
              <a:buNone/>
              <a:tabLst/>
              <a:defRPr/>
            </a:pPr>
            <a:endParaRPr lang="de-DE" sz="1200" b="0" i="0" dirty="0" smtClean="0">
              <a:solidFill>
                <a:srgbClr val="000000"/>
              </a:solidFill>
            </a:endParaRPr>
          </a:p>
          <a:p>
            <a:pPr marL="0" marR="0" indent="0" algn="l" defTabSz="457200" rtl="0" eaLnBrk="1" fontAlgn="auto" latinLnBrk="0" hangingPunct="1">
              <a:lnSpc>
                <a:spcPct val="100000"/>
              </a:lnSpc>
              <a:spcBef>
                <a:spcPts val="0"/>
              </a:spcBef>
              <a:spcAft>
                <a:spcPts val="0"/>
              </a:spcAft>
              <a:buClrTx/>
              <a:buSzTx/>
              <a:buFontTx/>
              <a:buNone/>
              <a:tabLst/>
              <a:defRPr/>
            </a:pPr>
            <a:r>
              <a:rPr lang="de-DE" sz="1200" b="0" i="0" dirty="0" smtClean="0">
                <a:solidFill>
                  <a:srgbClr val="000000"/>
                </a:solidFill>
              </a:rPr>
              <a:t>http://goldcopd.org/global-strategy-diagnosis-management-prevention-copd-2016/ (letzter Zugriff 23.1.17)</a:t>
            </a:r>
          </a:p>
          <a:p>
            <a:pPr marL="0" marR="0" indent="0" algn="l" defTabSz="457200" rtl="0" eaLnBrk="1" fontAlgn="auto" latinLnBrk="0" hangingPunct="1">
              <a:lnSpc>
                <a:spcPct val="100000"/>
              </a:lnSpc>
              <a:spcBef>
                <a:spcPts val="0"/>
              </a:spcBef>
              <a:spcAft>
                <a:spcPts val="0"/>
              </a:spcAft>
              <a:buClrTx/>
              <a:buSzTx/>
              <a:buFontTx/>
              <a:buNone/>
              <a:tabLst/>
              <a:defRPr/>
            </a:pPr>
            <a:r>
              <a:rPr lang="de-DE" sz="1200" b="0" i="0" dirty="0" smtClean="0">
                <a:solidFill>
                  <a:srgbClr val="000000"/>
                </a:solidFill>
              </a:rPr>
              <a:t>http://goldcopd.org/gold-2017-global-strategy-diagnosis-management-prevention-copd/ (letzter Zugriff 23.1.17)</a:t>
            </a:r>
          </a:p>
        </p:txBody>
      </p:sp>
    </p:spTree>
    <p:extLst>
      <p:ext uri="{BB962C8B-B14F-4D97-AF65-F5344CB8AC3E}">
        <p14:creationId xmlns:p14="http://schemas.microsoft.com/office/powerpoint/2010/main" val="39101595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de-DE" sz="1200" b="0" i="0" dirty="0" smtClean="0">
                <a:solidFill>
                  <a:srgbClr val="000000"/>
                </a:solidFill>
              </a:rPr>
              <a:t>GOLD</a:t>
            </a:r>
            <a:r>
              <a:rPr lang="de-DE" sz="1200" b="0" i="0" baseline="0" dirty="0" smtClean="0">
                <a:solidFill>
                  <a:srgbClr val="000000"/>
                </a:solidFill>
              </a:rPr>
              <a:t> 2016, Kapitel 4: S. 35 </a:t>
            </a:r>
            <a:br>
              <a:rPr lang="de-DE" sz="1200" b="0" i="0" baseline="0" dirty="0" smtClean="0">
                <a:solidFill>
                  <a:srgbClr val="000000"/>
                </a:solidFill>
              </a:rPr>
            </a:br>
            <a:r>
              <a:rPr lang="de-DE" sz="1200" b="0" i="0" baseline="0" dirty="0" smtClean="0">
                <a:solidFill>
                  <a:srgbClr val="000000"/>
                </a:solidFill>
              </a:rPr>
              <a:t>GOLD 2017, Kapitel 4: S. 86 &amp; </a:t>
            </a:r>
            <a:r>
              <a:rPr lang="de-DE" noProof="0" dirty="0" smtClean="0"/>
              <a:t>Kapitel</a:t>
            </a:r>
            <a:r>
              <a:rPr lang="en-US" dirty="0" smtClean="0"/>
              <a:t> 2: S. 33</a:t>
            </a:r>
          </a:p>
          <a:p>
            <a:pPr marL="0" marR="0" indent="0" algn="l" defTabSz="457200" rtl="0" eaLnBrk="1" fontAlgn="auto" latinLnBrk="0" hangingPunct="1">
              <a:lnSpc>
                <a:spcPct val="100000"/>
              </a:lnSpc>
              <a:spcBef>
                <a:spcPts val="0"/>
              </a:spcBef>
              <a:spcAft>
                <a:spcPts val="0"/>
              </a:spcAft>
              <a:buClrTx/>
              <a:buSzTx/>
              <a:buFontTx/>
              <a:buNone/>
              <a:tabLst/>
              <a:defRPr/>
            </a:pPr>
            <a:endParaRPr lang="de-DE" sz="1200" b="0" i="0" dirty="0" smtClean="0">
              <a:solidFill>
                <a:srgbClr val="000000"/>
              </a:solidFill>
            </a:endParaRPr>
          </a:p>
          <a:p>
            <a:pPr marL="0" marR="0" indent="0" algn="l" defTabSz="457200" rtl="0" eaLnBrk="1" fontAlgn="auto" latinLnBrk="0" hangingPunct="1">
              <a:lnSpc>
                <a:spcPct val="100000"/>
              </a:lnSpc>
              <a:spcBef>
                <a:spcPts val="0"/>
              </a:spcBef>
              <a:spcAft>
                <a:spcPts val="0"/>
              </a:spcAft>
              <a:buClrTx/>
              <a:buSzTx/>
              <a:buFontTx/>
              <a:buNone/>
              <a:tabLst/>
              <a:defRPr/>
            </a:pPr>
            <a:r>
              <a:rPr lang="de-DE" sz="1200" b="0" i="0" dirty="0" smtClean="0">
                <a:solidFill>
                  <a:srgbClr val="000000"/>
                </a:solidFill>
              </a:rPr>
              <a:t>http://goldcopd.org/global-strategy-diagnosis-management-prevention-copd-2016/ (letzter Zugriff 23.1.17)</a:t>
            </a:r>
          </a:p>
          <a:p>
            <a:pPr marL="0" marR="0" indent="0" algn="l" defTabSz="457200" rtl="0" eaLnBrk="1" fontAlgn="auto" latinLnBrk="0" hangingPunct="1">
              <a:lnSpc>
                <a:spcPct val="100000"/>
              </a:lnSpc>
              <a:spcBef>
                <a:spcPts val="0"/>
              </a:spcBef>
              <a:spcAft>
                <a:spcPts val="0"/>
              </a:spcAft>
              <a:buClrTx/>
              <a:buSzTx/>
              <a:buFontTx/>
              <a:buNone/>
              <a:tabLst/>
              <a:defRPr/>
            </a:pPr>
            <a:r>
              <a:rPr lang="de-DE" sz="1200" b="0" i="0" dirty="0" smtClean="0">
                <a:solidFill>
                  <a:srgbClr val="000000"/>
                </a:solidFill>
              </a:rPr>
              <a:t>http://goldcopd.org/gold-2017-global-strategy-diagnosis-management-prevention-copd/ (letzter Zugriff 23.1.17)</a:t>
            </a:r>
          </a:p>
        </p:txBody>
      </p:sp>
    </p:spTree>
    <p:extLst>
      <p:ext uri="{BB962C8B-B14F-4D97-AF65-F5344CB8AC3E}">
        <p14:creationId xmlns:p14="http://schemas.microsoft.com/office/powerpoint/2010/main" val="40768816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e-DE" noProof="0" dirty="0" smtClean="0"/>
              <a:t>GOLD 2017, Einleitung:</a:t>
            </a:r>
            <a:r>
              <a:rPr lang="de-DE" baseline="0" noProof="0" dirty="0" smtClean="0"/>
              <a:t> S. 4</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de-DE" sz="1200" b="0" i="0" dirty="0" smtClean="0">
              <a:solidFill>
                <a:srgbClr val="000000"/>
              </a:solidFill>
            </a:endParaRPr>
          </a:p>
          <a:p>
            <a:pPr marL="0" marR="0" indent="0" algn="l" defTabSz="457200" rtl="0" eaLnBrk="1" fontAlgn="auto" latinLnBrk="0" hangingPunct="1">
              <a:lnSpc>
                <a:spcPct val="100000"/>
              </a:lnSpc>
              <a:spcBef>
                <a:spcPts val="0"/>
              </a:spcBef>
              <a:spcAft>
                <a:spcPts val="0"/>
              </a:spcAft>
              <a:buClrTx/>
              <a:buSzTx/>
              <a:buFontTx/>
              <a:buNone/>
              <a:tabLst/>
              <a:defRPr/>
            </a:pPr>
            <a:r>
              <a:rPr lang="de-DE" sz="1200" b="0" i="0" dirty="0" smtClean="0">
                <a:solidFill>
                  <a:srgbClr val="000000"/>
                </a:solidFill>
              </a:rPr>
              <a:t>http://goldcopd.org/gold-2017-global-strategy-diagnosis-management-prevention-copd/ (letzter Zugriff 23.1.17)</a:t>
            </a:r>
            <a:endParaRPr lang="de-DE" noProof="0" dirty="0" smtClean="0"/>
          </a:p>
          <a:p>
            <a:endParaRPr lang="en-US" dirty="0"/>
          </a:p>
        </p:txBody>
      </p:sp>
    </p:spTree>
    <p:extLst>
      <p:ext uri="{BB962C8B-B14F-4D97-AF65-F5344CB8AC3E}">
        <p14:creationId xmlns:p14="http://schemas.microsoft.com/office/powerpoint/2010/main" val="27685182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20750" y="742950"/>
            <a:ext cx="4953000" cy="3714750"/>
          </a:xfrm>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GOLD 2017, Kapitel 3: S.49</a:t>
            </a:r>
            <a:endParaRPr lang="de-DE" sz="1200" b="0" i="0" dirty="0" smtClean="0">
              <a:solidFill>
                <a:srgbClr val="000000"/>
              </a:solidFill>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de-DE" sz="1200" b="0" i="0" dirty="0" smtClean="0">
              <a:solidFill>
                <a:srgbClr val="000000"/>
              </a:solidFill>
            </a:endParaRPr>
          </a:p>
          <a:p>
            <a:pPr marL="0" marR="0" indent="0" algn="l" defTabSz="457200" rtl="0" eaLnBrk="1" fontAlgn="auto" latinLnBrk="0" hangingPunct="1">
              <a:lnSpc>
                <a:spcPct val="100000"/>
              </a:lnSpc>
              <a:spcBef>
                <a:spcPts val="0"/>
              </a:spcBef>
              <a:spcAft>
                <a:spcPts val="0"/>
              </a:spcAft>
              <a:buClrTx/>
              <a:buSzTx/>
              <a:buFontTx/>
              <a:buNone/>
              <a:tabLst/>
              <a:defRPr/>
            </a:pPr>
            <a:r>
              <a:rPr lang="de-DE" sz="1200" b="0" i="0" dirty="0" smtClean="0">
                <a:solidFill>
                  <a:srgbClr val="000000"/>
                </a:solidFill>
              </a:rPr>
              <a:t>http://goldcopd.org/gold-2017-global-strategy-diagnosis-management-prevention-copd/ (letzter Zugriff 23.1.17)</a:t>
            </a:r>
            <a:endParaRPr lang="en-US" sz="1200" dirty="0" smtClean="0"/>
          </a:p>
          <a:p>
            <a:endParaRPr lang="en-US" dirty="0"/>
          </a:p>
        </p:txBody>
      </p:sp>
      <p:sp>
        <p:nvSpPr>
          <p:cNvPr id="4" name="Slide Number Placeholder 3"/>
          <p:cNvSpPr>
            <a:spLocks noGrp="1"/>
          </p:cNvSpPr>
          <p:nvPr>
            <p:ph type="sldNum" sz="quarter" idx="10"/>
          </p:nvPr>
        </p:nvSpPr>
        <p:spPr>
          <a:xfrm>
            <a:off x="3848645" y="9408981"/>
            <a:ext cx="2944283" cy="495300"/>
          </a:xfrm>
          <a:prstGeom prst="rect">
            <a:avLst/>
          </a:prstGeom>
        </p:spPr>
        <p:txBody>
          <a:bodyPr/>
          <a:lstStyle/>
          <a:p>
            <a:fld id="{5A6330BE-D91A-D240-B266-E5D5F99B4CCE}" type="slidenum">
              <a:rPr lang="en-US" smtClean="0"/>
              <a:pPr/>
              <a:t>14</a:t>
            </a:fld>
            <a:endParaRPr lang="en-US" dirty="0"/>
          </a:p>
        </p:txBody>
      </p:sp>
    </p:spTree>
    <p:extLst>
      <p:ext uri="{BB962C8B-B14F-4D97-AF65-F5344CB8AC3E}">
        <p14:creationId xmlns:p14="http://schemas.microsoft.com/office/powerpoint/2010/main" val="128787181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de-DE" dirty="0" smtClean="0"/>
              <a:t>GOLD 2017, Kapitel 5: S. 109</a:t>
            </a:r>
          </a:p>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de-DE" sz="1200" b="0" i="0" dirty="0" smtClean="0">
                <a:solidFill>
                  <a:srgbClr val="000000"/>
                </a:solidFill>
              </a:rPr>
              <a:t>http://goldcopd.org/gold-2017-global-strategy-diagnosis-management-prevention-copd/ (letzter Zugriff 23.1.17)</a:t>
            </a:r>
            <a:endParaRPr lang="en-US" dirty="0" smtClean="0"/>
          </a:p>
        </p:txBody>
      </p:sp>
    </p:spTree>
    <p:extLst>
      <p:ext uri="{BB962C8B-B14F-4D97-AF65-F5344CB8AC3E}">
        <p14:creationId xmlns:p14="http://schemas.microsoft.com/office/powerpoint/2010/main" val="5741213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dirty="0" smtClean="0">
              <a:latin typeface="Arial" pitchFamily="34" charset="0"/>
            </a:endParaRPr>
          </a:p>
        </p:txBody>
      </p:sp>
      <p:sp>
        <p:nvSpPr>
          <p:cNvPr id="4" name="Slide Number Placeholder 3"/>
          <p:cNvSpPr>
            <a:spLocks noGrp="1"/>
          </p:cNvSpPr>
          <p:nvPr>
            <p:ph type="sldNum" sz="quarter" idx="5"/>
          </p:nvPr>
        </p:nvSpPr>
        <p:spPr>
          <a:xfrm>
            <a:off x="3848063" y="9408670"/>
            <a:ext cx="2944899" cy="495639"/>
          </a:xfrm>
          <a:prstGeom prst="rect">
            <a:avLst/>
          </a:prstGeom>
        </p:spPr>
        <p:txBody>
          <a:bodyPr/>
          <a:lstStyle/>
          <a:p>
            <a:pPr>
              <a:defRPr/>
            </a:pPr>
            <a:fld id="{F33E1EED-B1AB-4F31-A3AD-267795D69031}" type="slidenum">
              <a:rPr lang="en-GB">
                <a:solidFill>
                  <a:prstClr val="black"/>
                </a:solidFill>
              </a:rPr>
              <a:pPr>
                <a:defRPr/>
              </a:pPr>
              <a:t>2</a:t>
            </a:fld>
            <a:endParaRPr lang="en-GB" dirty="0">
              <a:solidFill>
                <a:prstClr val="black"/>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e-DE" noProof="0" dirty="0" smtClean="0"/>
              <a:t>GOLD 2017, Methoden: S. x</a:t>
            </a:r>
          </a:p>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de-DE" sz="1200" b="0" i="0" dirty="0" smtClean="0">
                <a:solidFill>
                  <a:srgbClr val="000000"/>
                </a:solidFill>
              </a:rPr>
              <a:t>http://goldcopd.org/gold-2017-global-strategy-diagnosis-management-prevention-copd/ (letzter Zugriff 23.1.17)</a:t>
            </a:r>
            <a:endParaRPr lang="en-US" dirty="0" smtClean="0"/>
          </a:p>
        </p:txBody>
      </p:sp>
    </p:spTree>
    <p:extLst>
      <p:ext uri="{BB962C8B-B14F-4D97-AF65-F5344CB8AC3E}">
        <p14:creationId xmlns:p14="http://schemas.microsoft.com/office/powerpoint/2010/main" val="354875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de-DE" sz="1200" noProof="0" dirty="0" smtClean="0"/>
              <a:t>GOLD 2016, Kapitel 1: S. 2</a:t>
            </a:r>
            <a:endParaRPr lang="de-DE" sz="1200" b="0" i="0" noProof="0" dirty="0" smtClean="0">
              <a:solidFill>
                <a:srgbClr val="000000"/>
              </a:solidFill>
            </a:endParaRPr>
          </a:p>
          <a:p>
            <a:pPr marL="0" marR="0" indent="0" algn="l" defTabSz="457200" rtl="0" eaLnBrk="1" fontAlgn="auto" latinLnBrk="0" hangingPunct="1">
              <a:lnSpc>
                <a:spcPct val="100000"/>
              </a:lnSpc>
              <a:spcBef>
                <a:spcPts val="0"/>
              </a:spcBef>
              <a:spcAft>
                <a:spcPts val="0"/>
              </a:spcAft>
              <a:buClrTx/>
              <a:buSzTx/>
              <a:buFontTx/>
              <a:buNone/>
              <a:tabLst/>
              <a:defRPr/>
            </a:pPr>
            <a:r>
              <a:rPr lang="de-DE" sz="1200" noProof="0" dirty="0" smtClean="0"/>
              <a:t>GOLD 2017, Kapitel 1: S. 6</a:t>
            </a:r>
          </a:p>
          <a:p>
            <a:pPr marL="0" marR="0" indent="0" algn="l" defTabSz="457200" rtl="0" eaLnBrk="1" fontAlgn="auto" latinLnBrk="0" hangingPunct="1">
              <a:lnSpc>
                <a:spcPct val="100000"/>
              </a:lnSpc>
              <a:spcBef>
                <a:spcPts val="0"/>
              </a:spcBef>
              <a:spcAft>
                <a:spcPts val="0"/>
              </a:spcAft>
              <a:buClrTx/>
              <a:buSzTx/>
              <a:buFontTx/>
              <a:buNone/>
              <a:tabLst/>
              <a:defRPr/>
            </a:pPr>
            <a:endParaRPr lang="de-DE" sz="1200" b="0" i="0" dirty="0" smtClean="0">
              <a:solidFill>
                <a:srgbClr val="000000"/>
              </a:solidFill>
            </a:endParaRPr>
          </a:p>
          <a:p>
            <a:pPr marL="0" marR="0" indent="0" algn="l" defTabSz="457200" rtl="0" eaLnBrk="1" fontAlgn="auto" latinLnBrk="0" hangingPunct="1">
              <a:lnSpc>
                <a:spcPct val="100000"/>
              </a:lnSpc>
              <a:spcBef>
                <a:spcPts val="0"/>
              </a:spcBef>
              <a:spcAft>
                <a:spcPts val="0"/>
              </a:spcAft>
              <a:buClrTx/>
              <a:buSzTx/>
              <a:buFontTx/>
              <a:buNone/>
              <a:tabLst/>
              <a:defRPr/>
            </a:pPr>
            <a:r>
              <a:rPr lang="de-DE" sz="1200" b="0" i="0" dirty="0" smtClean="0">
                <a:solidFill>
                  <a:srgbClr val="000000"/>
                </a:solidFill>
              </a:rPr>
              <a:t>http://goldcopd.org/global-strategy-diagnosis-management-prevention-copd-2016/ (letzter Zugriff 23.1.17)</a:t>
            </a:r>
          </a:p>
          <a:p>
            <a:pPr marL="0" marR="0" indent="0" algn="l" defTabSz="457200" rtl="0" eaLnBrk="1" fontAlgn="auto" latinLnBrk="0" hangingPunct="1">
              <a:lnSpc>
                <a:spcPct val="100000"/>
              </a:lnSpc>
              <a:spcBef>
                <a:spcPts val="0"/>
              </a:spcBef>
              <a:spcAft>
                <a:spcPts val="0"/>
              </a:spcAft>
              <a:buClrTx/>
              <a:buSzTx/>
              <a:buFontTx/>
              <a:buNone/>
              <a:tabLst/>
              <a:defRPr/>
            </a:pPr>
            <a:r>
              <a:rPr lang="de-DE" sz="1200" b="0" i="0" dirty="0" smtClean="0">
                <a:solidFill>
                  <a:srgbClr val="000000"/>
                </a:solidFill>
              </a:rPr>
              <a:t>http://goldcopd.org/gold-2017-global-strategy-diagnosis-management-prevention-copd/ (letzter Zugriff 23.1.17)</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dirty="0" smtClean="0"/>
          </a:p>
          <a:p>
            <a:endParaRPr lang="en-US" dirty="0"/>
          </a:p>
        </p:txBody>
      </p:sp>
    </p:spTree>
    <p:extLst>
      <p:ext uri="{BB962C8B-B14F-4D97-AF65-F5344CB8AC3E}">
        <p14:creationId xmlns:p14="http://schemas.microsoft.com/office/powerpoint/2010/main" val="29086405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de-DE" sz="1200" b="0" i="0" dirty="0" smtClean="0">
                <a:solidFill>
                  <a:srgbClr val="000000"/>
                </a:solidFill>
              </a:rPr>
              <a:t>GOLD</a:t>
            </a:r>
            <a:r>
              <a:rPr lang="de-DE" sz="1200" b="0" i="0" baseline="0" dirty="0" smtClean="0">
                <a:solidFill>
                  <a:srgbClr val="000000"/>
                </a:solidFill>
              </a:rPr>
              <a:t> 2016, Kapitel 5: S. 40</a:t>
            </a:r>
            <a:br>
              <a:rPr lang="de-DE" sz="1200" b="0" i="0" baseline="0" dirty="0" smtClean="0">
                <a:solidFill>
                  <a:srgbClr val="000000"/>
                </a:solidFill>
              </a:rPr>
            </a:br>
            <a:r>
              <a:rPr lang="de-DE" sz="1200" b="0" i="0" baseline="0" dirty="0" smtClean="0">
                <a:solidFill>
                  <a:srgbClr val="000000"/>
                </a:solidFill>
              </a:rPr>
              <a:t>GOLD 2017, Kapitel 5: S. 101</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de-DE" sz="1200" b="0" i="0" dirty="0" smtClean="0">
              <a:solidFill>
                <a:srgbClr val="000000"/>
              </a:solidFill>
            </a:endParaRPr>
          </a:p>
          <a:p>
            <a:pPr marL="0" marR="0" indent="0" algn="l" defTabSz="457200" rtl="0" eaLnBrk="1" fontAlgn="auto" latinLnBrk="0" hangingPunct="1">
              <a:lnSpc>
                <a:spcPct val="100000"/>
              </a:lnSpc>
              <a:spcBef>
                <a:spcPts val="0"/>
              </a:spcBef>
              <a:spcAft>
                <a:spcPts val="0"/>
              </a:spcAft>
              <a:buClrTx/>
              <a:buSzTx/>
              <a:buFontTx/>
              <a:buNone/>
              <a:tabLst/>
              <a:defRPr/>
            </a:pPr>
            <a:r>
              <a:rPr lang="de-DE" sz="1200" b="0" i="0" dirty="0" smtClean="0">
                <a:solidFill>
                  <a:srgbClr val="000000"/>
                </a:solidFill>
              </a:rPr>
              <a:t>http://goldcopd.org/global-strategy-diagnosis-management-prevention-copd-2016/ (letzter Zugriff 23.1.17)</a:t>
            </a:r>
          </a:p>
          <a:p>
            <a:pPr marL="0" marR="0" indent="0" algn="l" defTabSz="457200" rtl="0" eaLnBrk="1" fontAlgn="auto" latinLnBrk="0" hangingPunct="1">
              <a:lnSpc>
                <a:spcPct val="100000"/>
              </a:lnSpc>
              <a:spcBef>
                <a:spcPts val="0"/>
              </a:spcBef>
              <a:spcAft>
                <a:spcPts val="0"/>
              </a:spcAft>
              <a:buClrTx/>
              <a:buSzTx/>
              <a:buFontTx/>
              <a:buNone/>
              <a:tabLst/>
              <a:defRPr/>
            </a:pPr>
            <a:r>
              <a:rPr lang="de-DE" sz="1200" b="0" i="0" dirty="0" smtClean="0">
                <a:solidFill>
                  <a:srgbClr val="000000"/>
                </a:solidFill>
              </a:rPr>
              <a:t>http://goldcopd.org/gold-2017-global-strategy-diagnosis-management-prevention-copd/ (letzter Zugriff 23.1.17)</a:t>
            </a:r>
          </a:p>
        </p:txBody>
      </p:sp>
    </p:spTree>
    <p:extLst>
      <p:ext uri="{BB962C8B-B14F-4D97-AF65-F5344CB8AC3E}">
        <p14:creationId xmlns:p14="http://schemas.microsoft.com/office/powerpoint/2010/main" val="40768816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GOLD 2016, Kapitel 2: S. 15</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GOLD 2017, Kapitel 2: S. 35</a:t>
            </a:r>
            <a:endParaRPr lang="de-DE" sz="1200" b="0" i="0" dirty="0" smtClean="0">
              <a:solidFill>
                <a:srgbClr val="000000"/>
              </a:solidFill>
            </a:endParaRPr>
          </a:p>
          <a:p>
            <a:pPr defTabSz="457200">
              <a:defRPr/>
            </a:pPr>
            <a:endParaRPr lang="en-US" sz="120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de-DE" sz="1200" b="0" i="0" dirty="0" smtClean="0">
                <a:solidFill>
                  <a:srgbClr val="000000"/>
                </a:solidFill>
              </a:rPr>
              <a:t>http://goldcopd.org/global-strategy-diagnosis-management-prevention-copd-2016/ (letzter Zugriff 23.1.17)</a:t>
            </a:r>
          </a:p>
          <a:p>
            <a:pPr marL="0" marR="0" indent="0" algn="l" defTabSz="457200" rtl="0" eaLnBrk="1" fontAlgn="auto" latinLnBrk="0" hangingPunct="1">
              <a:lnSpc>
                <a:spcPct val="100000"/>
              </a:lnSpc>
              <a:spcBef>
                <a:spcPts val="0"/>
              </a:spcBef>
              <a:spcAft>
                <a:spcPts val="0"/>
              </a:spcAft>
              <a:buClrTx/>
              <a:buSzTx/>
              <a:buFontTx/>
              <a:buNone/>
              <a:tabLst/>
              <a:defRPr/>
            </a:pPr>
            <a:r>
              <a:rPr lang="de-DE" sz="1200" b="0" i="0" dirty="0" smtClean="0">
                <a:solidFill>
                  <a:srgbClr val="000000"/>
                </a:solidFill>
              </a:rPr>
              <a:t>http://goldcopd.org/gold-2017-global-strategy-diagnosis-management-prevention-copd/ (letzter Zugriff 23.1.17)</a:t>
            </a:r>
          </a:p>
          <a:p>
            <a:endParaRPr lang="en-US" dirty="0"/>
          </a:p>
        </p:txBody>
      </p:sp>
    </p:spTree>
    <p:extLst>
      <p:ext uri="{BB962C8B-B14F-4D97-AF65-F5344CB8AC3E}">
        <p14:creationId xmlns:p14="http://schemas.microsoft.com/office/powerpoint/2010/main" val="1078370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http://goldcopd.org/gold-2017-global-strategy-diagnosis-management-prevention-copd/</a:t>
            </a:r>
          </a:p>
          <a:p>
            <a:endParaRPr lang="en-US" dirty="0"/>
          </a:p>
        </p:txBody>
      </p:sp>
    </p:spTree>
    <p:extLst>
      <p:ext uri="{BB962C8B-B14F-4D97-AF65-F5344CB8AC3E}">
        <p14:creationId xmlns:p14="http://schemas.microsoft.com/office/powerpoint/2010/main" val="1078370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de-DE" sz="1200" b="0" i="0" dirty="0" smtClean="0">
                <a:solidFill>
                  <a:srgbClr val="000000"/>
                </a:solidFill>
              </a:rPr>
              <a:t>GOLD 2016, Kapitel 3, S. 24</a:t>
            </a:r>
          </a:p>
          <a:p>
            <a:pPr marL="0" marR="0" indent="0" algn="l" defTabSz="457200" rtl="0" eaLnBrk="1" fontAlgn="auto" latinLnBrk="0" hangingPunct="1">
              <a:lnSpc>
                <a:spcPct val="100000"/>
              </a:lnSpc>
              <a:spcBef>
                <a:spcPts val="0"/>
              </a:spcBef>
              <a:spcAft>
                <a:spcPts val="0"/>
              </a:spcAft>
              <a:buClrTx/>
              <a:buSzTx/>
              <a:buFontTx/>
              <a:buNone/>
              <a:tabLst/>
              <a:defRPr/>
            </a:pPr>
            <a:r>
              <a:rPr lang="de-DE" sz="1200" b="0" i="0" dirty="0" smtClean="0">
                <a:solidFill>
                  <a:srgbClr val="000000"/>
                </a:solidFill>
              </a:rPr>
              <a:t>GOLD 2017, Kapitel 3,</a:t>
            </a:r>
            <a:r>
              <a:rPr lang="de-DE" sz="1200" b="0" i="0" baseline="0" dirty="0" smtClean="0">
                <a:solidFill>
                  <a:srgbClr val="000000"/>
                </a:solidFill>
              </a:rPr>
              <a:t> S. 52 &amp; 57</a:t>
            </a:r>
            <a:endParaRPr lang="de-DE" sz="1200" b="0" i="0" dirty="0" smtClean="0">
              <a:solidFill>
                <a:srgbClr val="000000"/>
              </a:solidFill>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de-DE" sz="1200" b="0" i="0" dirty="0" smtClean="0">
              <a:solidFill>
                <a:srgbClr val="000000"/>
              </a:solidFill>
            </a:endParaRPr>
          </a:p>
          <a:p>
            <a:pPr marL="0" marR="0" indent="0" algn="l" defTabSz="457200" rtl="0" eaLnBrk="1" fontAlgn="auto" latinLnBrk="0" hangingPunct="1">
              <a:lnSpc>
                <a:spcPct val="100000"/>
              </a:lnSpc>
              <a:spcBef>
                <a:spcPts val="0"/>
              </a:spcBef>
              <a:spcAft>
                <a:spcPts val="0"/>
              </a:spcAft>
              <a:buClrTx/>
              <a:buSzTx/>
              <a:buFontTx/>
              <a:buNone/>
              <a:tabLst/>
              <a:defRPr/>
            </a:pPr>
            <a:r>
              <a:rPr lang="de-DE" sz="1200" b="0" i="0" dirty="0" smtClean="0">
                <a:solidFill>
                  <a:srgbClr val="000000"/>
                </a:solidFill>
              </a:rPr>
              <a:t>http://goldcopd.org/global-strategy-diagnosis-management-prevention-copd-2016/ (letzter Zugriff 23.1.17)</a:t>
            </a:r>
          </a:p>
          <a:p>
            <a:pPr marL="0" marR="0" indent="0" algn="l" defTabSz="457200" rtl="0" eaLnBrk="1" fontAlgn="auto" latinLnBrk="0" hangingPunct="1">
              <a:lnSpc>
                <a:spcPct val="100000"/>
              </a:lnSpc>
              <a:spcBef>
                <a:spcPts val="0"/>
              </a:spcBef>
              <a:spcAft>
                <a:spcPts val="0"/>
              </a:spcAft>
              <a:buClrTx/>
              <a:buSzTx/>
              <a:buFontTx/>
              <a:buNone/>
              <a:tabLst/>
              <a:defRPr/>
            </a:pPr>
            <a:r>
              <a:rPr lang="de-DE" sz="1200" b="0" i="0" dirty="0" smtClean="0">
                <a:solidFill>
                  <a:srgbClr val="000000"/>
                </a:solidFill>
              </a:rPr>
              <a:t>http://goldcopd.org/gold-2017-global-strategy-diagnosis-management-prevention-copd/ (letzter Zugriff 23.1.17)</a:t>
            </a:r>
          </a:p>
        </p:txBody>
      </p:sp>
    </p:spTree>
    <p:extLst>
      <p:ext uri="{BB962C8B-B14F-4D97-AF65-F5344CB8AC3E}">
        <p14:creationId xmlns:p14="http://schemas.microsoft.com/office/powerpoint/2010/main" val="20192775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GOLD 2016, Kapitel</a:t>
            </a:r>
            <a:r>
              <a:rPr lang="en-US" baseline="0" dirty="0" smtClean="0"/>
              <a:t> 4: S. 36</a:t>
            </a:r>
            <a:endParaRPr lang="en-US" dirty="0" smtClean="0"/>
          </a:p>
          <a:p>
            <a:r>
              <a:rPr lang="en-US" dirty="0" smtClean="0"/>
              <a:t>GOLD 2017, Kapitel 4: S. 85</a:t>
            </a:r>
            <a:endParaRPr lang="de-DE" sz="1200" b="0" i="0" dirty="0" smtClean="0">
              <a:solidFill>
                <a:srgbClr val="000000"/>
              </a:solidFill>
            </a:endParaRPr>
          </a:p>
          <a:p>
            <a:endParaRPr lang="de-DE" sz="1200" b="0" i="0" dirty="0" smtClean="0">
              <a:solidFill>
                <a:srgbClr val="000000"/>
              </a:solidFill>
            </a:endParaRPr>
          </a:p>
          <a:p>
            <a:pPr marL="0" marR="0" indent="0" algn="l" defTabSz="457200" rtl="0" eaLnBrk="1" fontAlgn="auto" latinLnBrk="0" hangingPunct="1">
              <a:lnSpc>
                <a:spcPct val="100000"/>
              </a:lnSpc>
              <a:spcBef>
                <a:spcPts val="0"/>
              </a:spcBef>
              <a:spcAft>
                <a:spcPts val="0"/>
              </a:spcAft>
              <a:buClrTx/>
              <a:buSzTx/>
              <a:buFontTx/>
              <a:buNone/>
              <a:tabLst/>
              <a:defRPr/>
            </a:pPr>
            <a:r>
              <a:rPr lang="de-DE" sz="1200" b="0" i="0" dirty="0" smtClean="0">
                <a:solidFill>
                  <a:srgbClr val="000000"/>
                </a:solidFill>
              </a:rPr>
              <a:t>http://goldcopd.org/global-strategy-diagnosis-management-prevention-copd-2016/ (letzter Zugriff 23.1.17)</a:t>
            </a:r>
          </a:p>
          <a:p>
            <a:pPr marL="0" marR="0" indent="0" algn="l" defTabSz="457200" rtl="0" eaLnBrk="1" fontAlgn="auto" latinLnBrk="0" hangingPunct="1">
              <a:lnSpc>
                <a:spcPct val="100000"/>
              </a:lnSpc>
              <a:spcBef>
                <a:spcPts val="0"/>
              </a:spcBef>
              <a:spcAft>
                <a:spcPts val="0"/>
              </a:spcAft>
              <a:buClrTx/>
              <a:buSzTx/>
              <a:buFontTx/>
              <a:buNone/>
              <a:tabLst/>
              <a:defRPr/>
            </a:pPr>
            <a:r>
              <a:rPr lang="de-DE" sz="1200" b="0" i="0" dirty="0" smtClean="0">
                <a:solidFill>
                  <a:srgbClr val="000000"/>
                </a:solidFill>
              </a:rPr>
              <a:t>http://goldcopd.org/gold-2017-global-strategy-diagnosis-management-prevention-copd/ (letzter Zugriff 23.1.17)</a:t>
            </a:r>
          </a:p>
          <a:p>
            <a:endParaRPr lang="en-US" dirty="0"/>
          </a:p>
        </p:txBody>
      </p:sp>
    </p:spTree>
    <p:extLst>
      <p:ext uri="{BB962C8B-B14F-4D97-AF65-F5344CB8AC3E}">
        <p14:creationId xmlns:p14="http://schemas.microsoft.com/office/powerpoint/2010/main" val="276851820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0_Titelfolie">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auto">
          <a:xfrm>
            <a:off x="49" y="0"/>
            <a:ext cx="1508759" cy="6858000"/>
          </a:xfrm>
          <a:prstGeom prst="rect">
            <a:avLst/>
          </a:prstGeom>
        </p:spPr>
      </p:pic>
      <p:sp>
        <p:nvSpPr>
          <p:cNvPr id="18" name="Picture Placeholder 4"/>
          <p:cNvSpPr>
            <a:spLocks noGrp="1"/>
          </p:cNvSpPr>
          <p:nvPr>
            <p:ph type="pic" sz="quarter" idx="13" hasCustomPrompt="1"/>
          </p:nvPr>
        </p:nvSpPr>
        <p:spPr bwMode="auto">
          <a:xfrm>
            <a:off x="685800" y="457200"/>
            <a:ext cx="7770813" cy="3794760"/>
          </a:xfrm>
          <a:solidFill>
            <a:srgbClr val="CCCCCC"/>
          </a:solidFill>
        </p:spPr>
        <p:txBody>
          <a:bodyPr anchor="ctr" anchorCtr="0">
            <a:normAutofit/>
          </a:bodyPr>
          <a:lstStyle>
            <a:lvl1pPr marL="0" marR="0" indent="0" algn="ctr" defTabSz="914400" rtl="0" eaLnBrk="1" fontAlgn="auto" latinLnBrk="0" hangingPunct="1">
              <a:lnSpc>
                <a:spcPct val="100000"/>
              </a:lnSpc>
              <a:spcBef>
                <a:spcPts val="1200"/>
              </a:spcBef>
              <a:spcAft>
                <a:spcPts val="0"/>
              </a:spcAft>
              <a:buClrTx/>
              <a:buSzPct val="125000"/>
              <a:buFont typeface="Arial" pitchFamily="34" charset="0"/>
              <a:buNone/>
              <a:tabLst>
                <a:tab pos="3998913" algn="r"/>
                <a:tab pos="8229600" algn="r"/>
              </a:tabLst>
              <a:defRPr sz="1200"/>
            </a:lvl1pPr>
          </a:lstStyle>
          <a:p>
            <a:r>
              <a:rPr lang="en-US" dirty="0" smtClean="0"/>
              <a:t>Insert picture. Get approved pictures at http://www.novartisbrandlab.com/resources/library</a:t>
            </a:r>
          </a:p>
        </p:txBody>
      </p:sp>
      <p:sp>
        <p:nvSpPr>
          <p:cNvPr id="2" name="Title 1"/>
          <p:cNvSpPr>
            <a:spLocks noGrp="1"/>
          </p:cNvSpPr>
          <p:nvPr>
            <p:ph type="ctrTitle"/>
          </p:nvPr>
        </p:nvSpPr>
        <p:spPr bwMode="auto">
          <a:xfrm>
            <a:off x="1965960" y="4389120"/>
            <a:ext cx="6490654" cy="960120"/>
          </a:xfrm>
        </p:spPr>
        <p:txBody>
          <a:bodyPr anchor="b" anchorCtr="0">
            <a:noAutofit/>
          </a:bodyPr>
          <a:lstStyle/>
          <a:p>
            <a:r>
              <a:rPr lang="en-US" dirty="0" smtClean="0"/>
              <a:t>Click to edit Master title style</a:t>
            </a:r>
            <a:endParaRPr lang="en-US" dirty="0"/>
          </a:p>
        </p:txBody>
      </p:sp>
      <p:sp>
        <p:nvSpPr>
          <p:cNvPr id="3" name="Subtitle 2"/>
          <p:cNvSpPr>
            <a:spLocks noGrp="1"/>
          </p:cNvSpPr>
          <p:nvPr>
            <p:ph type="subTitle" idx="1"/>
          </p:nvPr>
        </p:nvSpPr>
        <p:spPr bwMode="auto">
          <a:xfrm>
            <a:off x="1965958" y="6237312"/>
            <a:ext cx="3254114" cy="300648"/>
          </a:xfrm>
        </p:spPr>
        <p:txBody>
          <a:bodyPr>
            <a:noAutofit/>
          </a:bodyPr>
          <a:lstStyle>
            <a:lvl1pPr marL="0" indent="0" algn="l">
              <a:lnSpc>
                <a:spcPct val="100000"/>
              </a:lnSpc>
              <a:spcBef>
                <a:spcPts val="0"/>
              </a:spcBef>
              <a:buNone/>
              <a:defRPr sz="1600" b="1">
                <a:solidFill>
                  <a:srgbClr val="00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14" name="Text Placeholder 7"/>
          <p:cNvSpPr>
            <a:spLocks noGrp="1"/>
          </p:cNvSpPr>
          <p:nvPr>
            <p:ph type="body" sz="quarter" idx="12" hasCustomPrompt="1"/>
          </p:nvPr>
        </p:nvSpPr>
        <p:spPr bwMode="gray">
          <a:xfrm>
            <a:off x="0" y="914400"/>
            <a:ext cx="2195736" cy="777240"/>
          </a:xfrm>
          <a:solidFill>
            <a:schemeClr val="accent1"/>
          </a:solidFill>
        </p:spPr>
        <p:txBody>
          <a:bodyPr lIns="274320" tIns="91440" rIns="91440" bIns="91440" anchor="ctr" anchorCtr="0">
            <a:normAutofit/>
          </a:bodyPr>
          <a:lstStyle>
            <a:lvl1pPr marL="0" indent="0">
              <a:spcBef>
                <a:spcPts val="0"/>
              </a:spcBef>
              <a:buFont typeface="Arial"/>
              <a:buNone/>
              <a:defRPr sz="1050" b="1" baseline="0">
                <a:solidFill>
                  <a:schemeClr val="bg1"/>
                </a:solidFill>
              </a:defRPr>
            </a:lvl1pPr>
            <a:lvl2pPr marL="0" indent="0">
              <a:spcBef>
                <a:spcPts val="0"/>
              </a:spcBef>
              <a:buFont typeface="Arial"/>
              <a:buNone/>
              <a:defRPr sz="1000" b="1">
                <a:solidFill>
                  <a:schemeClr val="bg1"/>
                </a:solidFill>
              </a:defRPr>
            </a:lvl2pPr>
            <a:lvl3pPr marL="0" indent="0">
              <a:spcBef>
                <a:spcPts val="0"/>
              </a:spcBef>
              <a:buFont typeface="Arial"/>
              <a:buNone/>
              <a:defRPr sz="1000" b="1">
                <a:solidFill>
                  <a:schemeClr val="bg1"/>
                </a:solidFill>
              </a:defRPr>
            </a:lvl3pPr>
            <a:lvl4pPr marL="0" indent="0">
              <a:spcBef>
                <a:spcPts val="0"/>
              </a:spcBef>
              <a:buFont typeface="Arial"/>
              <a:buNone/>
              <a:defRPr sz="1000" b="1">
                <a:solidFill>
                  <a:schemeClr val="bg1"/>
                </a:solidFill>
              </a:defRPr>
            </a:lvl4pPr>
            <a:lvl5pPr marL="0" indent="0">
              <a:spcBef>
                <a:spcPts val="0"/>
              </a:spcBef>
              <a:buFont typeface="Arial"/>
              <a:buNone/>
              <a:defRPr sz="1000" b="1">
                <a:solidFill>
                  <a:schemeClr val="bg1"/>
                </a:solidFill>
              </a:defRPr>
            </a:lvl5pPr>
          </a:lstStyle>
          <a:p>
            <a:pPr lvl="0"/>
            <a:r>
              <a:rPr lang="en-US" dirty="0" smtClean="0"/>
              <a:t>Novartis Pharmaceuticals</a:t>
            </a:r>
            <a:br>
              <a:rPr lang="en-US" dirty="0" smtClean="0"/>
            </a:br>
            <a:r>
              <a:rPr lang="en-US" dirty="0" smtClean="0"/>
              <a:t>Respiratory</a:t>
            </a:r>
          </a:p>
        </p:txBody>
      </p:sp>
    </p:spTree>
    <p:extLst>
      <p:ext uri="{BB962C8B-B14F-4D97-AF65-F5344CB8AC3E}">
        <p14:creationId xmlns:p14="http://schemas.microsoft.com/office/powerpoint/2010/main" val="180871148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ext_1">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467544" y="188640"/>
            <a:ext cx="8208912" cy="960120"/>
          </a:xfrm>
          <a:prstGeom prst="rect">
            <a:avLst/>
          </a:prstGeom>
        </p:spPr>
        <p:txBody>
          <a:bodyPr vert="horz" lIns="0" tIns="0" rIns="0" bIns="0" rtlCol="0" anchor="ctr" anchorCtr="0">
            <a:normAutofit/>
          </a:bodyPr>
          <a:lstStyle>
            <a:lvl1pPr>
              <a:defRPr sz="2600">
                <a:solidFill>
                  <a:schemeClr val="accent1"/>
                </a:solidFill>
              </a:defRPr>
            </a:lvl1pPr>
          </a:lstStyle>
          <a:p>
            <a:r>
              <a:rPr lang="en-US" dirty="0" smtClean="0"/>
              <a:t>Click to edit Master title style</a:t>
            </a:r>
            <a:endParaRPr lang="en-US" dirty="0"/>
          </a:p>
        </p:txBody>
      </p:sp>
      <p:sp>
        <p:nvSpPr>
          <p:cNvPr id="6" name="Text Placeholder 2"/>
          <p:cNvSpPr>
            <a:spLocks noGrp="1"/>
          </p:cNvSpPr>
          <p:nvPr>
            <p:ph idx="1" hasCustomPrompt="1"/>
          </p:nvPr>
        </p:nvSpPr>
        <p:spPr>
          <a:xfrm>
            <a:off x="467544" y="1340768"/>
            <a:ext cx="8208912" cy="5112568"/>
          </a:xfrm>
          <a:prstGeom prst="rect">
            <a:avLst/>
          </a:prstGeom>
        </p:spPr>
        <p:txBody>
          <a:bodyPr vert="horz" lIns="0" tIns="0" rIns="0" bIns="0" spcCol="182880" rtlCol="0">
            <a:normAutofit/>
          </a:bodyPr>
          <a:lstStyle>
            <a:lvl1pPr marL="228600" marR="0" indent="-228600" algn="l" defTabSz="914400" rtl="0" eaLnBrk="1" fontAlgn="auto" latinLnBrk="0" hangingPunct="1">
              <a:lnSpc>
                <a:spcPct val="100000"/>
              </a:lnSpc>
              <a:spcBef>
                <a:spcPts val="1200"/>
              </a:spcBef>
              <a:spcAft>
                <a:spcPts val="0"/>
              </a:spcAft>
              <a:buClr>
                <a:srgbClr val="0460A9">
                  <a:lumMod val="75000"/>
                </a:srgbClr>
              </a:buClr>
              <a:buSzPct val="120000"/>
              <a:buFont typeface="Wingdings" panose="05000000000000000000" pitchFamily="2" charset="2"/>
              <a:buChar char="§"/>
              <a:tabLst>
                <a:tab pos="3998913" algn="r"/>
                <a:tab pos="8229600" algn="r"/>
              </a:tabLst>
              <a:defRPr/>
            </a:lvl1pPr>
            <a:lvl2pPr marL="457200" marR="0" indent="-228600" algn="l" defTabSz="914400" rtl="0" eaLnBrk="1" fontAlgn="auto" latinLnBrk="0" hangingPunct="1">
              <a:lnSpc>
                <a:spcPct val="100000"/>
              </a:lnSpc>
              <a:spcBef>
                <a:spcPts val="600"/>
              </a:spcBef>
              <a:spcAft>
                <a:spcPts val="0"/>
              </a:spcAft>
              <a:buClr>
                <a:srgbClr val="0070C0"/>
              </a:buClr>
              <a:buSzPct val="100000"/>
              <a:buFont typeface="Wingdings" panose="05000000000000000000" pitchFamily="2" charset="2"/>
              <a:buChar char="§"/>
              <a:tabLst/>
              <a:defRPr/>
            </a:lvl2pPr>
            <a:lvl3pPr marL="685800" marR="0" indent="-228600" algn="l" defTabSz="914400" rtl="0" eaLnBrk="1" fontAlgn="auto" latinLnBrk="0" hangingPunct="1">
              <a:lnSpc>
                <a:spcPct val="100000"/>
              </a:lnSpc>
              <a:spcBef>
                <a:spcPts val="600"/>
              </a:spcBef>
              <a:spcAft>
                <a:spcPts val="0"/>
              </a:spcAft>
              <a:buClr>
                <a:srgbClr val="0460A9">
                  <a:lumMod val="40000"/>
                  <a:lumOff val="60000"/>
                </a:srgbClr>
              </a:buClr>
              <a:buSzPct val="100000"/>
              <a:buFont typeface="Wingdings" panose="05000000000000000000" pitchFamily="2" charset="2"/>
              <a:buChar char="§"/>
              <a:tabLst/>
              <a:defRPr/>
            </a:lvl3pPr>
            <a:lvl4pPr marL="914400" marR="0" indent="-228600" algn="l" defTabSz="914400" rtl="0" eaLnBrk="1" fontAlgn="auto" latinLnBrk="0" hangingPunct="1">
              <a:lnSpc>
                <a:spcPct val="100000"/>
              </a:lnSpc>
              <a:spcBef>
                <a:spcPts val="600"/>
              </a:spcBef>
              <a:spcAft>
                <a:spcPts val="0"/>
              </a:spcAft>
              <a:buClr>
                <a:srgbClr val="8D1F1B"/>
              </a:buClr>
              <a:buSzPct val="100000"/>
              <a:buFont typeface="Wingdings" panose="05000000000000000000" pitchFamily="2" charset="2"/>
              <a:buChar char="§"/>
              <a:tabLst/>
              <a:defRPr/>
            </a:lvl4pPr>
            <a:lvl5pPr marL="1143000" marR="0" indent="-228600" algn="l" defTabSz="914400" rtl="0" eaLnBrk="1" fontAlgn="auto" latinLnBrk="0" hangingPunct="1">
              <a:lnSpc>
                <a:spcPct val="100000"/>
              </a:lnSpc>
              <a:spcBef>
                <a:spcPts val="600"/>
              </a:spcBef>
              <a:spcAft>
                <a:spcPts val="0"/>
              </a:spcAft>
              <a:buClr>
                <a:srgbClr val="EC9A1E"/>
              </a:buClr>
              <a:buSzPct val="100000"/>
              <a:buFont typeface="Wingdings" panose="05000000000000000000" pitchFamily="2" charset="2"/>
              <a:buChar char="§"/>
              <a:tabLst/>
              <a:defRPr/>
            </a:lvl5pPr>
          </a:lstStyle>
          <a:p>
            <a:pPr marL="228600" marR="0" lvl="0" indent="-228600" algn="l" defTabSz="914400" rtl="0" eaLnBrk="1" fontAlgn="auto" latinLnBrk="0" hangingPunct="1">
              <a:lnSpc>
                <a:spcPct val="100000"/>
              </a:lnSpc>
              <a:spcBef>
                <a:spcPts val="1200"/>
              </a:spcBef>
              <a:spcAft>
                <a:spcPts val="0"/>
              </a:spcAft>
              <a:buClr>
                <a:srgbClr val="0460A9">
                  <a:lumMod val="75000"/>
                </a:srgbClr>
              </a:buClr>
              <a:buSzPct val="120000"/>
              <a:buFont typeface="Wingdings" panose="05000000000000000000" pitchFamily="2" charset="2"/>
              <a:buChar char="§"/>
              <a:tabLst>
                <a:tab pos="3998913" algn="r"/>
                <a:tab pos="8229600" algn="r"/>
              </a:tabLst>
              <a:defRPr/>
            </a:pPr>
            <a:r>
              <a:rPr kumimoji="0" lang="en-US" sz="2400" b="0" i="0" u="none" strike="noStrike" kern="1200" cap="none" spc="0" normalizeH="0" baseline="0" noProof="0" dirty="0" smtClean="0">
                <a:ln>
                  <a:noFill/>
                </a:ln>
                <a:solidFill>
                  <a:srgbClr val="000000"/>
                </a:solidFill>
                <a:effectLst/>
                <a:uLnTx/>
                <a:uFillTx/>
                <a:latin typeface="+mn-lt"/>
                <a:ea typeface="+mn-ea"/>
                <a:cs typeface="+mn-cs"/>
              </a:rPr>
              <a:t>Click to edit Master text styles</a:t>
            </a:r>
          </a:p>
          <a:p>
            <a:pPr marL="457200" marR="0" lvl="1" indent="-228600" algn="l" defTabSz="914400" rtl="0" eaLnBrk="1" fontAlgn="auto" latinLnBrk="0" hangingPunct="1">
              <a:lnSpc>
                <a:spcPct val="100000"/>
              </a:lnSpc>
              <a:spcBef>
                <a:spcPts val="600"/>
              </a:spcBef>
              <a:spcAft>
                <a:spcPts val="0"/>
              </a:spcAft>
              <a:buClr>
                <a:srgbClr val="0070C0"/>
              </a:buClr>
              <a:buSzPct val="100000"/>
              <a:buFont typeface="Wingdings" panose="05000000000000000000" pitchFamily="2" charset="2"/>
              <a:buChar char="§"/>
              <a:tabLst/>
              <a:defRPr/>
            </a:pPr>
            <a:r>
              <a:rPr kumimoji="0" lang="en-US" sz="1800" b="0" i="0" u="none" strike="noStrike" kern="1200" cap="none" spc="0" normalizeH="0" baseline="0" noProof="0" dirty="0" smtClean="0">
                <a:ln>
                  <a:noFill/>
                </a:ln>
                <a:solidFill>
                  <a:srgbClr val="000000"/>
                </a:solidFill>
                <a:effectLst/>
                <a:uLnTx/>
                <a:uFillTx/>
                <a:latin typeface="+mn-lt"/>
                <a:ea typeface="+mn-ea"/>
                <a:cs typeface="+mn-cs"/>
              </a:rPr>
              <a:t>Second level</a:t>
            </a:r>
          </a:p>
          <a:p>
            <a:pPr marL="685800" marR="0" lvl="2" indent="-228600" algn="l" defTabSz="914400" rtl="0" eaLnBrk="1" fontAlgn="auto" latinLnBrk="0" hangingPunct="1">
              <a:lnSpc>
                <a:spcPct val="100000"/>
              </a:lnSpc>
              <a:spcBef>
                <a:spcPts val="600"/>
              </a:spcBef>
              <a:spcAft>
                <a:spcPts val="0"/>
              </a:spcAft>
              <a:buClr>
                <a:srgbClr val="0460A9">
                  <a:lumMod val="40000"/>
                  <a:lumOff val="60000"/>
                </a:srgbClr>
              </a:buClr>
              <a:buSzPct val="100000"/>
              <a:buFont typeface="Wingdings" panose="05000000000000000000" pitchFamily="2" charset="2"/>
              <a:buChar char="§"/>
              <a:tabLst/>
              <a:defRPr/>
            </a:pPr>
            <a:r>
              <a:rPr kumimoji="0" lang="en-US" sz="1600" b="0" i="0" u="none" strike="noStrike" kern="1200" cap="none" spc="0" normalizeH="0" baseline="0" noProof="0" dirty="0" smtClean="0">
                <a:ln>
                  <a:noFill/>
                </a:ln>
                <a:solidFill>
                  <a:srgbClr val="000000"/>
                </a:solidFill>
                <a:effectLst/>
                <a:uLnTx/>
                <a:uFillTx/>
                <a:latin typeface="+mn-lt"/>
                <a:ea typeface="+mn-ea"/>
                <a:cs typeface="+mn-cs"/>
              </a:rPr>
              <a:t>Third level</a:t>
            </a:r>
          </a:p>
          <a:p>
            <a:pPr marL="914400" marR="0" lvl="3" indent="-228600" algn="l" defTabSz="914400" rtl="0" eaLnBrk="1" fontAlgn="auto" latinLnBrk="0" hangingPunct="1">
              <a:lnSpc>
                <a:spcPct val="100000"/>
              </a:lnSpc>
              <a:spcBef>
                <a:spcPts val="600"/>
              </a:spcBef>
              <a:spcAft>
                <a:spcPts val="0"/>
              </a:spcAft>
              <a:buClr>
                <a:srgbClr val="8D1F1B"/>
              </a:buClr>
              <a:buSzPct val="100000"/>
              <a:buFont typeface="Wingdings" panose="05000000000000000000" pitchFamily="2" charset="2"/>
              <a:buChar char="§"/>
              <a:tabLst/>
              <a:defRPr/>
            </a:pPr>
            <a:r>
              <a:rPr kumimoji="0" lang="en-US" sz="1600" b="0" i="0" u="none" strike="noStrike" kern="1200" cap="none" spc="0" normalizeH="0" baseline="0" noProof="0" dirty="0" smtClean="0">
                <a:ln>
                  <a:noFill/>
                </a:ln>
                <a:solidFill>
                  <a:srgbClr val="000000"/>
                </a:solidFill>
                <a:effectLst/>
                <a:uLnTx/>
                <a:uFillTx/>
                <a:latin typeface="+mn-lt"/>
                <a:ea typeface="+mn-ea"/>
                <a:cs typeface="+mn-cs"/>
              </a:rPr>
              <a:t>Fourth level</a:t>
            </a:r>
          </a:p>
          <a:p>
            <a:pPr marL="1143000" marR="0" lvl="4" indent="-228600" algn="l" defTabSz="914400" rtl="0" eaLnBrk="1" fontAlgn="auto" latinLnBrk="0" hangingPunct="1">
              <a:lnSpc>
                <a:spcPct val="100000"/>
              </a:lnSpc>
              <a:spcBef>
                <a:spcPts val="600"/>
              </a:spcBef>
              <a:spcAft>
                <a:spcPts val="0"/>
              </a:spcAft>
              <a:buClr>
                <a:srgbClr val="EC9A1E"/>
              </a:buClr>
              <a:buSzPct val="100000"/>
              <a:buFont typeface="Wingdings" panose="05000000000000000000" pitchFamily="2" charset="2"/>
              <a:buChar char="§"/>
              <a:tabLst/>
              <a:defRPr/>
            </a:pPr>
            <a:r>
              <a:rPr kumimoji="0" lang="en-US" sz="1600" b="0" i="0" u="none" strike="noStrike" kern="1200" cap="none" spc="0" normalizeH="0" baseline="0" noProof="0" dirty="0" smtClean="0">
                <a:ln>
                  <a:noFill/>
                </a:ln>
                <a:solidFill>
                  <a:srgbClr val="000000"/>
                </a:solidFill>
                <a:effectLst/>
                <a:uLnTx/>
                <a:uFillTx/>
                <a:latin typeface="+mn-lt"/>
                <a:ea typeface="+mn-ea"/>
                <a:cs typeface="+mn-cs"/>
              </a:rPr>
              <a:t>Fifth level</a:t>
            </a:r>
            <a:endParaRPr kumimoji="0" lang="en-US" sz="1600" b="0" i="0" u="none" strike="noStrike" kern="1200" cap="none" spc="0" normalizeH="0" baseline="0" noProof="0" dirty="0">
              <a:ln>
                <a:noFill/>
              </a:ln>
              <a:solidFill>
                <a:srgbClr val="000000"/>
              </a:solidFill>
              <a:effectLst/>
              <a:uLnTx/>
              <a:uFillTx/>
              <a:latin typeface="+mn-lt"/>
              <a:ea typeface="+mn-ea"/>
              <a:cs typeface="+mn-cs"/>
            </a:endParaRPr>
          </a:p>
        </p:txBody>
      </p:sp>
    </p:spTree>
    <p:extLst>
      <p:ext uri="{BB962C8B-B14F-4D97-AF65-F5344CB8AC3E}">
        <p14:creationId xmlns:p14="http://schemas.microsoft.com/office/powerpoint/2010/main" val="186050352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Text_2">
    <p:spTree>
      <p:nvGrpSpPr>
        <p:cNvPr id="1" name=""/>
        <p:cNvGrpSpPr/>
        <p:nvPr/>
      </p:nvGrpSpPr>
      <p:grpSpPr>
        <a:xfrm>
          <a:off x="0" y="0"/>
          <a:ext cx="0" cy="0"/>
          <a:chOff x="0" y="0"/>
          <a:chExt cx="0" cy="0"/>
        </a:xfrm>
      </p:grpSpPr>
      <p:sp>
        <p:nvSpPr>
          <p:cNvPr id="4" name="Title Placeholder 1"/>
          <p:cNvSpPr>
            <a:spLocks noGrp="1"/>
          </p:cNvSpPr>
          <p:nvPr>
            <p:ph type="title" hasCustomPrompt="1"/>
          </p:nvPr>
        </p:nvSpPr>
        <p:spPr>
          <a:xfrm>
            <a:off x="467544" y="188640"/>
            <a:ext cx="8208912" cy="960120"/>
          </a:xfrm>
          <a:prstGeom prst="rect">
            <a:avLst/>
          </a:prstGeom>
        </p:spPr>
        <p:txBody>
          <a:bodyPr vert="horz" lIns="0" tIns="0" rIns="0" bIns="0" rtlCol="0" anchor="ctr" anchorCtr="0">
            <a:normAutofit/>
          </a:bodyPr>
          <a:lstStyle>
            <a:lvl1pPr>
              <a:defRPr sz="2600">
                <a:solidFill>
                  <a:schemeClr val="accent1"/>
                </a:solidFill>
              </a:defRPr>
            </a:lvl1pPr>
          </a:lstStyle>
          <a:p>
            <a:r>
              <a:rPr lang="en-US" dirty="0" smtClean="0"/>
              <a:t>Click to edit Master title style</a:t>
            </a:r>
            <a:br>
              <a:rPr lang="en-US" dirty="0" smtClean="0"/>
            </a:br>
            <a:endParaRPr lang="en-US" dirty="0"/>
          </a:p>
        </p:txBody>
      </p:sp>
      <p:sp>
        <p:nvSpPr>
          <p:cNvPr id="5" name="Text Placeholder 2"/>
          <p:cNvSpPr>
            <a:spLocks noGrp="1"/>
          </p:cNvSpPr>
          <p:nvPr>
            <p:ph idx="1"/>
          </p:nvPr>
        </p:nvSpPr>
        <p:spPr>
          <a:xfrm>
            <a:off x="467544" y="1340768"/>
            <a:ext cx="8208912" cy="5112568"/>
          </a:xfrm>
          <a:prstGeom prst="rect">
            <a:avLst/>
          </a:prstGeom>
        </p:spPr>
        <p:txBody>
          <a:bodyPr vert="horz" lIns="0" tIns="0" rIns="0" bIns="0" spcCol="18288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406307594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2 x Tex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chorCtr="0">
            <a:normAutofit/>
          </a:bodyPr>
          <a:lstStyle>
            <a:lvl1pPr>
              <a:lnSpc>
                <a:spcPct val="100000"/>
              </a:lnSpc>
              <a:defRPr sz="2600"/>
            </a:lvl1pPr>
          </a:lstStyle>
          <a:p>
            <a:r>
              <a:rPr lang="en-US" dirty="0" smtClean="0"/>
              <a:t>Click to edit Master title style</a:t>
            </a:r>
            <a:endParaRPr lang="en-US" dirty="0"/>
          </a:p>
        </p:txBody>
      </p:sp>
      <p:sp>
        <p:nvSpPr>
          <p:cNvPr id="8" name="Content Placeholder 2"/>
          <p:cNvSpPr>
            <a:spLocks noGrp="1"/>
          </p:cNvSpPr>
          <p:nvPr>
            <p:ph sz="half" idx="1"/>
          </p:nvPr>
        </p:nvSpPr>
        <p:spPr>
          <a:xfrm>
            <a:off x="467544" y="1484784"/>
            <a:ext cx="3794760" cy="4525328"/>
          </a:xfrm>
        </p:spPr>
        <p:txBody>
          <a:bodyPr>
            <a:normAutofit/>
          </a:bodyPr>
          <a:lstStyle>
            <a:lvl1pPr>
              <a:defRPr sz="24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Content Placeholder 3"/>
          <p:cNvSpPr>
            <a:spLocks noGrp="1"/>
          </p:cNvSpPr>
          <p:nvPr>
            <p:ph sz="half" idx="2"/>
          </p:nvPr>
        </p:nvSpPr>
        <p:spPr>
          <a:xfrm>
            <a:off x="4881696" y="1484784"/>
            <a:ext cx="3794760" cy="4525328"/>
          </a:xfrm>
        </p:spPr>
        <p:txBody>
          <a:bodyPr>
            <a:normAutofit/>
          </a:bodyPr>
          <a:lstStyle>
            <a:lvl1pPr>
              <a:defRPr sz="24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427836720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4_Endfolie - ohne Bild">
    <p:spTree>
      <p:nvGrpSpPr>
        <p:cNvPr id="1" name=""/>
        <p:cNvGrpSpPr/>
        <p:nvPr/>
      </p:nvGrpSpPr>
      <p:grpSpPr>
        <a:xfrm>
          <a:off x="0" y="0"/>
          <a:ext cx="0" cy="0"/>
          <a:chOff x="0" y="0"/>
          <a:chExt cx="0" cy="0"/>
        </a:xfrm>
      </p:grpSpPr>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auto">
          <a:xfrm>
            <a:off x="49" y="0"/>
            <a:ext cx="1508759" cy="6858000"/>
          </a:xfrm>
          <a:prstGeom prst="rect">
            <a:avLst/>
          </a:prstGeom>
        </p:spPr>
      </p:pic>
      <p:sp>
        <p:nvSpPr>
          <p:cNvPr id="6" name="Title 1"/>
          <p:cNvSpPr txBox="1">
            <a:spLocks/>
          </p:cNvSpPr>
          <p:nvPr userDrawn="1"/>
        </p:nvSpPr>
        <p:spPr>
          <a:xfrm>
            <a:off x="1965959" y="2331720"/>
            <a:ext cx="6492241" cy="2286000"/>
          </a:xfrm>
          <a:prstGeom prst="rect">
            <a:avLst/>
          </a:prstGeom>
        </p:spPr>
        <p:txBody>
          <a:bodyPr vert="horz" lIns="0" tIns="0" rIns="0" bIns="0" rtlCol="0" anchor="b" anchorCtr="0">
            <a:noAutofit/>
          </a:bodyPr>
          <a:lstStyle>
            <a:lvl1pPr algn="l" defTabSz="914400" rtl="0" eaLnBrk="1" latinLnBrk="0" hangingPunct="1">
              <a:lnSpc>
                <a:spcPct val="90000"/>
              </a:lnSpc>
              <a:spcBef>
                <a:spcPct val="0"/>
              </a:spcBef>
              <a:buNone/>
              <a:defRPr sz="3600" kern="1200">
                <a:solidFill>
                  <a:schemeClr val="tx1"/>
                </a:solidFill>
                <a:latin typeface="+mj-lt"/>
                <a:ea typeface="+mj-ea"/>
                <a:cs typeface="+mj-cs"/>
              </a:defRPr>
            </a:lvl1pPr>
          </a:lstStyle>
          <a:p>
            <a:pPr>
              <a:lnSpc>
                <a:spcPct val="95000"/>
              </a:lnSpc>
            </a:pPr>
            <a:r>
              <a:rPr lang="de-DE" b="0" i="0" dirty="0" smtClean="0">
                <a:solidFill>
                  <a:srgbClr val="000000"/>
                </a:solidFill>
              </a:rPr>
              <a:t>Vielen Dank</a:t>
            </a:r>
          </a:p>
        </p:txBody>
      </p:sp>
      <p:grpSp>
        <p:nvGrpSpPr>
          <p:cNvPr id="18" name="Group 17"/>
          <p:cNvGrpSpPr/>
          <p:nvPr userDrawn="1"/>
        </p:nvGrpSpPr>
        <p:grpSpPr>
          <a:xfrm>
            <a:off x="1508857" y="-137160"/>
            <a:ext cx="6949343" cy="7132320"/>
            <a:chOff x="1508857" y="-137160"/>
            <a:chExt cx="6949343" cy="7132320"/>
          </a:xfrm>
        </p:grpSpPr>
        <p:cxnSp>
          <p:nvCxnSpPr>
            <p:cNvPr id="19" name="Straight Connector 18"/>
            <p:cNvCxnSpPr/>
            <p:nvPr userDrawn="1"/>
          </p:nvCxnSpPr>
          <p:spPr>
            <a:xfrm flipV="1">
              <a:off x="1508857" y="-137160"/>
              <a:ext cx="0" cy="91440"/>
            </a:xfrm>
            <a:prstGeom prst="line">
              <a:avLst/>
            </a:prstGeom>
            <a:ln w="6350">
              <a:solidFill>
                <a:srgbClr val="737373"/>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userDrawn="1"/>
          </p:nvCxnSpPr>
          <p:spPr>
            <a:xfrm flipV="1">
              <a:off x="8458200" y="-137160"/>
              <a:ext cx="0" cy="91440"/>
            </a:xfrm>
            <a:prstGeom prst="line">
              <a:avLst/>
            </a:prstGeom>
            <a:ln w="6350">
              <a:solidFill>
                <a:srgbClr val="737373"/>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userDrawn="1"/>
          </p:nvCxnSpPr>
          <p:spPr>
            <a:xfrm flipV="1">
              <a:off x="1508857" y="6903720"/>
              <a:ext cx="0" cy="91440"/>
            </a:xfrm>
            <a:prstGeom prst="line">
              <a:avLst/>
            </a:prstGeom>
            <a:ln w="6350">
              <a:solidFill>
                <a:srgbClr val="737373"/>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userDrawn="1"/>
          </p:nvCxnSpPr>
          <p:spPr>
            <a:xfrm flipV="1">
              <a:off x="8458200" y="6903720"/>
              <a:ext cx="0" cy="91440"/>
            </a:xfrm>
            <a:prstGeom prst="line">
              <a:avLst/>
            </a:prstGeom>
            <a:ln w="6350">
              <a:solidFill>
                <a:srgbClr val="737373"/>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userDrawn="1"/>
          </p:nvCxnSpPr>
          <p:spPr>
            <a:xfrm flipV="1">
              <a:off x="1965960" y="-137160"/>
              <a:ext cx="0" cy="91440"/>
            </a:xfrm>
            <a:prstGeom prst="line">
              <a:avLst/>
            </a:prstGeom>
            <a:ln w="6350">
              <a:solidFill>
                <a:srgbClr val="737373"/>
              </a:solidFill>
            </a:ln>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userDrawn="1"/>
          </p:nvCxnSpPr>
          <p:spPr>
            <a:xfrm flipV="1">
              <a:off x="1965960" y="6903720"/>
              <a:ext cx="0" cy="91440"/>
            </a:xfrm>
            <a:prstGeom prst="line">
              <a:avLst/>
            </a:prstGeom>
            <a:ln w="6350">
              <a:solidFill>
                <a:srgbClr val="737373"/>
              </a:solidFill>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39816637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userDrawn="1">
  <p:cSld name="Title Slide">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auto">
          <a:xfrm>
            <a:off x="49" y="0"/>
            <a:ext cx="1508759" cy="6858000"/>
          </a:xfrm>
          <a:prstGeom prst="rect">
            <a:avLst/>
          </a:prstGeom>
        </p:spPr>
      </p:pic>
      <p:sp>
        <p:nvSpPr>
          <p:cNvPr id="18" name="Picture Placeholder 4"/>
          <p:cNvSpPr>
            <a:spLocks noGrp="1"/>
          </p:cNvSpPr>
          <p:nvPr>
            <p:ph type="pic" sz="quarter" idx="13" hasCustomPrompt="1"/>
          </p:nvPr>
        </p:nvSpPr>
        <p:spPr bwMode="auto">
          <a:xfrm>
            <a:off x="685800" y="457200"/>
            <a:ext cx="7770813" cy="3794760"/>
          </a:xfrm>
          <a:solidFill>
            <a:srgbClr val="CCCCCC"/>
          </a:solidFill>
        </p:spPr>
        <p:txBody>
          <a:bodyPr anchor="ctr" anchorCtr="0">
            <a:normAutofit/>
          </a:bodyPr>
          <a:lstStyle>
            <a:lvl1pPr marL="0" marR="0" indent="0" algn="ctr" defTabSz="914400" rtl="0" eaLnBrk="1" fontAlgn="auto" latinLnBrk="0" hangingPunct="1">
              <a:lnSpc>
                <a:spcPct val="100000"/>
              </a:lnSpc>
              <a:spcBef>
                <a:spcPts val="1200"/>
              </a:spcBef>
              <a:spcAft>
                <a:spcPts val="0"/>
              </a:spcAft>
              <a:buClrTx/>
              <a:buSzPct val="125000"/>
              <a:buFont typeface="Arial" pitchFamily="34" charset="0"/>
              <a:buNone/>
              <a:tabLst>
                <a:tab pos="3998913" algn="r"/>
                <a:tab pos="8229600" algn="r"/>
              </a:tabLst>
              <a:defRPr sz="1200"/>
            </a:lvl1pPr>
          </a:lstStyle>
          <a:p>
            <a:r>
              <a:rPr lang="en-US" dirty="0" smtClean="0"/>
              <a:t>Insert picture. Get approved pictures at http://www.novartisbrandlab.com/resources/library</a:t>
            </a:r>
          </a:p>
        </p:txBody>
      </p:sp>
      <p:sp>
        <p:nvSpPr>
          <p:cNvPr id="2" name="Title 1"/>
          <p:cNvSpPr>
            <a:spLocks noGrp="1"/>
          </p:cNvSpPr>
          <p:nvPr>
            <p:ph type="ctrTitle"/>
          </p:nvPr>
        </p:nvSpPr>
        <p:spPr bwMode="auto">
          <a:xfrm>
            <a:off x="1965960" y="4389120"/>
            <a:ext cx="6490654" cy="960120"/>
          </a:xfrm>
        </p:spPr>
        <p:txBody>
          <a:bodyPr anchor="b" anchorCtr="0">
            <a:noAutofit/>
          </a:bodyPr>
          <a:lstStyle/>
          <a:p>
            <a:r>
              <a:rPr lang="en-US" smtClean="0"/>
              <a:t>Click to edit Master title style</a:t>
            </a:r>
            <a:endParaRPr lang="en-US" dirty="0"/>
          </a:p>
        </p:txBody>
      </p:sp>
      <p:sp>
        <p:nvSpPr>
          <p:cNvPr id="3" name="Subtitle 2"/>
          <p:cNvSpPr>
            <a:spLocks noGrp="1"/>
          </p:cNvSpPr>
          <p:nvPr>
            <p:ph type="subTitle" idx="1"/>
          </p:nvPr>
        </p:nvSpPr>
        <p:spPr bwMode="auto">
          <a:xfrm>
            <a:off x="1965958" y="5440680"/>
            <a:ext cx="4343400" cy="1097280"/>
          </a:xfrm>
        </p:spPr>
        <p:txBody>
          <a:bodyPr>
            <a:noAutofit/>
          </a:bodyPr>
          <a:lstStyle>
            <a:lvl1pPr marL="0" indent="0" algn="l">
              <a:lnSpc>
                <a:spcPct val="100000"/>
              </a:lnSpc>
              <a:spcBef>
                <a:spcPts val="0"/>
              </a:spcBef>
              <a:buNone/>
              <a:defRPr sz="1600" b="1">
                <a:solidFill>
                  <a:srgbClr val="00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4" name="Text Placeholder 7"/>
          <p:cNvSpPr>
            <a:spLocks noGrp="1"/>
          </p:cNvSpPr>
          <p:nvPr>
            <p:ph type="body" sz="quarter" idx="12" hasCustomPrompt="1"/>
          </p:nvPr>
        </p:nvSpPr>
        <p:spPr bwMode="gray">
          <a:xfrm>
            <a:off x="0" y="914400"/>
            <a:ext cx="2195736" cy="777240"/>
          </a:xfrm>
          <a:solidFill>
            <a:schemeClr val="accent1"/>
          </a:solidFill>
        </p:spPr>
        <p:txBody>
          <a:bodyPr lIns="274320" tIns="91440" rIns="91440" bIns="91440" anchor="ctr" anchorCtr="0">
            <a:normAutofit/>
          </a:bodyPr>
          <a:lstStyle>
            <a:lvl1pPr marL="0" indent="0">
              <a:spcBef>
                <a:spcPts val="0"/>
              </a:spcBef>
              <a:buFont typeface="Arial"/>
              <a:buNone/>
              <a:defRPr sz="1050" b="1" baseline="0">
                <a:solidFill>
                  <a:schemeClr val="bg1"/>
                </a:solidFill>
              </a:defRPr>
            </a:lvl1pPr>
            <a:lvl2pPr marL="0" indent="0">
              <a:spcBef>
                <a:spcPts val="0"/>
              </a:spcBef>
              <a:buFont typeface="Arial"/>
              <a:buNone/>
              <a:defRPr sz="1000" b="1">
                <a:solidFill>
                  <a:schemeClr val="bg1"/>
                </a:solidFill>
              </a:defRPr>
            </a:lvl2pPr>
            <a:lvl3pPr marL="0" indent="0">
              <a:spcBef>
                <a:spcPts val="0"/>
              </a:spcBef>
              <a:buFont typeface="Arial"/>
              <a:buNone/>
              <a:defRPr sz="1000" b="1">
                <a:solidFill>
                  <a:schemeClr val="bg1"/>
                </a:solidFill>
              </a:defRPr>
            </a:lvl3pPr>
            <a:lvl4pPr marL="0" indent="0">
              <a:spcBef>
                <a:spcPts val="0"/>
              </a:spcBef>
              <a:buFont typeface="Arial"/>
              <a:buNone/>
              <a:defRPr sz="1000" b="1">
                <a:solidFill>
                  <a:schemeClr val="bg1"/>
                </a:solidFill>
              </a:defRPr>
            </a:lvl4pPr>
            <a:lvl5pPr marL="0" indent="0">
              <a:spcBef>
                <a:spcPts val="0"/>
              </a:spcBef>
              <a:buFont typeface="Arial"/>
              <a:buNone/>
              <a:defRPr sz="1000" b="1">
                <a:solidFill>
                  <a:schemeClr val="bg1"/>
                </a:solidFill>
              </a:defRPr>
            </a:lvl5pPr>
          </a:lstStyle>
          <a:p>
            <a:pPr lvl="0"/>
            <a:r>
              <a:rPr lang="en-US" dirty="0" smtClean="0"/>
              <a:t>Novartis Pharmaceuticals</a:t>
            </a:r>
            <a:br>
              <a:rPr lang="en-US" dirty="0" smtClean="0"/>
            </a:br>
            <a:r>
              <a:rPr lang="en-US" dirty="0" smtClean="0"/>
              <a:t>Respiratory</a:t>
            </a:r>
          </a:p>
        </p:txBody>
      </p:sp>
      <p:pic>
        <p:nvPicPr>
          <p:cNvPr id="22" name="Picture 2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830568" y="6266013"/>
            <a:ext cx="1645919" cy="300519"/>
          </a:xfrm>
          <a:prstGeom prst="rect">
            <a:avLst/>
          </a:prstGeom>
        </p:spPr>
      </p:pic>
    </p:spTree>
    <p:extLst>
      <p:ext uri="{BB962C8B-B14F-4D97-AF65-F5344CB8AC3E}">
        <p14:creationId xmlns:p14="http://schemas.microsoft.com/office/powerpoint/2010/main" val="205347536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el, Aufzählung &amp; Foto">
    <p:bg>
      <p:bgPr>
        <a:solidFill>
          <a:srgbClr val="9CCED5"/>
        </a:solidFill>
        <a:effectLst/>
      </p:bgPr>
    </p:bg>
    <p:spTree>
      <p:nvGrpSpPr>
        <p:cNvPr id="1" name=""/>
        <p:cNvGrpSpPr/>
        <p:nvPr/>
      </p:nvGrpSpPr>
      <p:grpSpPr>
        <a:xfrm>
          <a:off x="0" y="0"/>
          <a:ext cx="0" cy="0"/>
          <a:chOff x="0" y="0"/>
          <a:chExt cx="0" cy="0"/>
        </a:xfrm>
      </p:grpSpPr>
      <p:sp>
        <p:nvSpPr>
          <p:cNvPr id="40" name="Shape 40"/>
          <p:cNvSpPr>
            <a:spLocks noGrp="1"/>
          </p:cNvSpPr>
          <p:nvPr>
            <p:ph type="title"/>
          </p:nvPr>
        </p:nvSpPr>
        <p:spPr>
          <a:prstGeom prst="rect">
            <a:avLst/>
          </a:prstGeom>
        </p:spPr>
        <p:txBody>
          <a:bodyPr/>
          <a:lstStyle/>
          <a:p>
            <a:pPr lvl="0">
              <a:defRPr sz="1800" cap="none">
                <a:solidFill>
                  <a:srgbClr val="000000"/>
                </a:solidFill>
              </a:defRPr>
            </a:pPr>
            <a:r>
              <a:rPr sz="5100" cap="all">
                <a:solidFill>
                  <a:srgbClr val="535353"/>
                </a:solidFill>
              </a:rPr>
              <a:t>Titeltext</a:t>
            </a:r>
          </a:p>
        </p:txBody>
      </p:sp>
      <p:sp>
        <p:nvSpPr>
          <p:cNvPr id="41" name="Shape 41"/>
          <p:cNvSpPr>
            <a:spLocks noGrp="1"/>
          </p:cNvSpPr>
          <p:nvPr>
            <p:ph type="body" idx="1"/>
          </p:nvPr>
        </p:nvSpPr>
        <p:spPr>
          <a:xfrm>
            <a:off x="250031" y="2241352"/>
            <a:ext cx="4143375" cy="4107656"/>
          </a:xfrm>
          <a:prstGeom prst="rect">
            <a:avLst/>
          </a:prstGeom>
        </p:spPr>
        <p:txBody>
          <a:bodyPr/>
          <a:lstStyle/>
          <a:p>
            <a:pPr lvl="0">
              <a:defRPr sz="1800">
                <a:solidFill>
                  <a:srgbClr val="000000"/>
                </a:solidFill>
              </a:defRPr>
            </a:pPr>
            <a:r>
              <a:rPr sz="2700">
                <a:solidFill>
                  <a:srgbClr val="535353"/>
                </a:solidFill>
              </a:rPr>
              <a:t>Textebene 1</a:t>
            </a:r>
          </a:p>
          <a:p>
            <a:pPr lvl="1">
              <a:defRPr sz="1800">
                <a:solidFill>
                  <a:srgbClr val="000000"/>
                </a:solidFill>
              </a:defRPr>
            </a:pPr>
            <a:r>
              <a:rPr sz="2700">
                <a:solidFill>
                  <a:srgbClr val="535353"/>
                </a:solidFill>
              </a:rPr>
              <a:t>Textebene 2</a:t>
            </a:r>
          </a:p>
          <a:p>
            <a:pPr lvl="2">
              <a:defRPr sz="1800">
                <a:solidFill>
                  <a:srgbClr val="000000"/>
                </a:solidFill>
              </a:defRPr>
            </a:pPr>
            <a:r>
              <a:rPr sz="2700">
                <a:solidFill>
                  <a:srgbClr val="535353"/>
                </a:solidFill>
              </a:rPr>
              <a:t>Textebene 3</a:t>
            </a:r>
          </a:p>
          <a:p>
            <a:pPr lvl="3">
              <a:defRPr sz="1800">
                <a:solidFill>
                  <a:srgbClr val="000000"/>
                </a:solidFill>
              </a:defRPr>
            </a:pPr>
            <a:r>
              <a:rPr sz="2700">
                <a:solidFill>
                  <a:srgbClr val="535353"/>
                </a:solidFill>
              </a:rPr>
              <a:t>Textebene 4</a:t>
            </a:r>
          </a:p>
          <a:p>
            <a:pPr lvl="4">
              <a:defRPr sz="1800">
                <a:solidFill>
                  <a:srgbClr val="000000"/>
                </a:solidFill>
              </a:defRPr>
            </a:pPr>
            <a:r>
              <a:rPr sz="2700">
                <a:solidFill>
                  <a:srgbClr val="535353"/>
                </a:solidFill>
              </a:rPr>
              <a:t>Textebene 5</a:t>
            </a:r>
          </a:p>
        </p:txBody>
      </p:sp>
    </p:spTree>
    <p:extLst>
      <p:ext uri="{BB962C8B-B14F-4D97-AF65-F5344CB8AC3E}">
        <p14:creationId xmlns:p14="http://schemas.microsoft.com/office/powerpoint/2010/main" val="2403100657"/>
      </p:ext>
    </p:extLst>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obj">
  <p:cSld name="Agend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467544" y="1556792"/>
            <a:ext cx="8208912" cy="4896544"/>
          </a:xfrm>
        </p:spPr>
        <p:txBody>
          <a:bodyPr/>
          <a:lstStyle>
            <a:lvl1pPr marL="452438" indent="-452438">
              <a:buSzPct val="100000"/>
              <a:buFont typeface="+mj-lt"/>
              <a:buAutoNum type="arabicPeriod"/>
              <a:defRPr/>
            </a:lvl1pPr>
            <a:lvl2pPr marL="684213" indent="-231775">
              <a:defRPr/>
            </a:lvl2pPr>
            <a:lvl3pPr marL="914400" indent="-230188">
              <a:defRPr/>
            </a:lvl3pPr>
            <a:lvl4pPr marL="1146175" indent="-231775">
              <a:defRPr/>
            </a:lvl4pPr>
            <a:lvl5pPr marL="1368425" indent="-22225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278887885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7544" y="188640"/>
            <a:ext cx="8208912" cy="960120"/>
          </a:xfrm>
          <a:prstGeom prst="rect">
            <a:avLst/>
          </a:prstGeom>
        </p:spPr>
        <p:txBody>
          <a:bodyPr vert="horz" lIns="0" tIns="0" rIns="0" bIns="0" rtlCol="0" anchor="ctr" anchorCtr="0">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67544" y="1340768"/>
            <a:ext cx="8208912" cy="5112568"/>
          </a:xfrm>
          <a:prstGeom prst="rect">
            <a:avLst/>
          </a:prstGeom>
        </p:spPr>
        <p:txBody>
          <a:bodyPr vert="horz" lIns="0" tIns="0" rIns="0" bIns="0" spcCol="18288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686022313"/>
      </p:ext>
    </p:extLst>
  </p:cSld>
  <p:clrMap bg1="lt1" tx1="dk1" bg2="lt2" tx2="dk2" accent1="accent1" accent2="accent2" accent3="accent3" accent4="accent4" accent5="accent5" accent6="accent6" hlink="hlink" folHlink="folHlink"/>
  <p:sldLayoutIdLst>
    <p:sldLayoutId id="2147483649" r:id="rId1"/>
    <p:sldLayoutId id="2147483669" r:id="rId2"/>
    <p:sldLayoutId id="2147483662" r:id="rId3"/>
    <p:sldLayoutId id="2147483650" r:id="rId4"/>
    <p:sldLayoutId id="2147483668" r:id="rId5"/>
    <p:sldLayoutId id="2147483670" r:id="rId6"/>
    <p:sldLayoutId id="2147483671" r:id="rId7"/>
    <p:sldLayoutId id="2147483672" r:id="rId8"/>
  </p:sldLayoutIdLst>
  <p:timing>
    <p:tnLst>
      <p:par>
        <p:cTn id="1" dur="indefinite" restart="never" nodeType="tmRoot"/>
      </p:par>
    </p:tnLst>
  </p:timing>
  <p:hf hdr="0" dt="0"/>
  <p:txStyles>
    <p:titleStyle>
      <a:lvl1pPr algn="l" defTabSz="914400" rtl="0" eaLnBrk="1" latinLnBrk="0" hangingPunct="1">
        <a:lnSpc>
          <a:spcPct val="100000"/>
        </a:lnSpc>
        <a:spcBef>
          <a:spcPct val="0"/>
        </a:spcBef>
        <a:buNone/>
        <a:defRPr sz="2800" kern="1200">
          <a:solidFill>
            <a:schemeClr val="accent1"/>
          </a:solidFill>
          <a:latin typeface="+mj-lt"/>
          <a:ea typeface="+mj-ea"/>
          <a:cs typeface="+mj-cs"/>
        </a:defRPr>
      </a:lvl1pPr>
    </p:titleStyle>
    <p:bodyStyle>
      <a:lvl1pPr marL="228600" indent="-228600" algn="l" defTabSz="914400" rtl="0" eaLnBrk="1" latinLnBrk="0" hangingPunct="1">
        <a:spcBef>
          <a:spcPts val="1200"/>
        </a:spcBef>
        <a:buClr>
          <a:schemeClr val="accent1">
            <a:lumMod val="75000"/>
          </a:schemeClr>
        </a:buClr>
        <a:buSzPct val="120000"/>
        <a:buFont typeface="Wingdings" panose="05000000000000000000" pitchFamily="2" charset="2"/>
        <a:buChar char="§"/>
        <a:tabLst>
          <a:tab pos="3998913" algn="r"/>
          <a:tab pos="8229600" algn="r"/>
        </a:tabLst>
        <a:defRPr sz="2400" kern="1200">
          <a:solidFill>
            <a:schemeClr val="tx1"/>
          </a:solidFill>
          <a:latin typeface="+mn-lt"/>
          <a:ea typeface="+mn-ea"/>
          <a:cs typeface="+mn-cs"/>
        </a:defRPr>
      </a:lvl1pPr>
      <a:lvl2pPr marL="457200" indent="-228600" algn="l" defTabSz="914400" rtl="0" eaLnBrk="1" latinLnBrk="0" hangingPunct="1">
        <a:spcBef>
          <a:spcPts val="600"/>
        </a:spcBef>
        <a:buClr>
          <a:srgbClr val="0070C0"/>
        </a:buClr>
        <a:buSzPct val="100000"/>
        <a:buFont typeface="Wingdings" panose="05000000000000000000" pitchFamily="2" charset="2"/>
        <a:buChar char="§"/>
        <a:defRPr sz="1800" kern="1200">
          <a:solidFill>
            <a:schemeClr val="tx1"/>
          </a:solidFill>
          <a:latin typeface="+mn-lt"/>
          <a:ea typeface="+mn-ea"/>
          <a:cs typeface="+mn-cs"/>
        </a:defRPr>
      </a:lvl2pPr>
      <a:lvl3pPr marL="685800" indent="-228600" algn="l" defTabSz="914400" rtl="0" eaLnBrk="1" latinLnBrk="0" hangingPunct="1">
        <a:spcBef>
          <a:spcPts val="600"/>
        </a:spcBef>
        <a:buClr>
          <a:schemeClr val="accent1">
            <a:lumMod val="40000"/>
            <a:lumOff val="60000"/>
          </a:schemeClr>
        </a:buClr>
        <a:buSzPct val="100000"/>
        <a:buFont typeface="Wingdings" panose="05000000000000000000" pitchFamily="2" charset="2"/>
        <a:buChar char="§"/>
        <a:defRPr sz="1600" kern="1200">
          <a:solidFill>
            <a:schemeClr val="tx1"/>
          </a:solidFill>
          <a:latin typeface="+mn-lt"/>
          <a:ea typeface="+mn-ea"/>
          <a:cs typeface="+mn-cs"/>
        </a:defRPr>
      </a:lvl3pPr>
      <a:lvl4pPr marL="914400" indent="-228600" algn="l" defTabSz="914400" rtl="0" eaLnBrk="1" latinLnBrk="0" hangingPunct="1">
        <a:spcBef>
          <a:spcPts val="600"/>
        </a:spcBef>
        <a:buClr>
          <a:schemeClr val="accent4"/>
        </a:buClr>
        <a:buSzPct val="100000"/>
        <a:buFont typeface="Wingdings" panose="05000000000000000000" pitchFamily="2" charset="2"/>
        <a:buChar char="§"/>
        <a:defRPr sz="1600" kern="1200">
          <a:solidFill>
            <a:schemeClr val="tx1"/>
          </a:solidFill>
          <a:latin typeface="+mn-lt"/>
          <a:ea typeface="+mn-ea"/>
          <a:cs typeface="+mn-cs"/>
        </a:defRPr>
      </a:lvl4pPr>
      <a:lvl5pPr marL="1143000" indent="-228600" algn="l" defTabSz="914400" rtl="0" eaLnBrk="1" latinLnBrk="0" hangingPunct="1">
        <a:spcBef>
          <a:spcPts val="600"/>
        </a:spcBef>
        <a:buClr>
          <a:schemeClr val="accent3"/>
        </a:buClr>
        <a:buSzPct val="100000"/>
        <a:buFont typeface="Wingdings" panose="05000000000000000000" pitchFamily="2" charset="2"/>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hyperlink" Target="mailto:Stephanie.Medla@novartis.com" TargetMode="External"/><Relationship Id="rId5" Type="http://schemas.openxmlformats.org/officeDocument/2006/relationships/hyperlink" Target="mailto:ewald.gingl@novartis.com" TargetMode="Externa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l="2" r="2"/>
          <a:stretch>
            <a:fillRect/>
          </a:stretch>
        </p:blipFill>
        <p:spPr/>
      </p:pic>
      <p:sp>
        <p:nvSpPr>
          <p:cNvPr id="2" name="Title 1"/>
          <p:cNvSpPr>
            <a:spLocks noGrp="1"/>
          </p:cNvSpPr>
          <p:nvPr>
            <p:ph type="ctrTitle"/>
          </p:nvPr>
        </p:nvSpPr>
        <p:spPr>
          <a:xfrm>
            <a:off x="1965960" y="4581128"/>
            <a:ext cx="6490654" cy="960120"/>
          </a:xfrm>
        </p:spPr>
        <p:txBody>
          <a:bodyPr anchor="t" anchorCtr="0">
            <a:noAutofit/>
          </a:bodyPr>
          <a:lstStyle/>
          <a:p>
            <a:pPr>
              <a:lnSpc>
                <a:spcPct val="100000"/>
              </a:lnSpc>
              <a:spcAft>
                <a:spcPts val="1200"/>
              </a:spcAft>
            </a:pPr>
            <a:r>
              <a:rPr lang="de-DE" sz="2000" dirty="0" smtClean="0">
                <a:solidFill>
                  <a:srgbClr val="000000"/>
                </a:solidFill>
              </a:rPr>
              <a:t>Empfehlungen der Globalen </a:t>
            </a:r>
            <a:r>
              <a:rPr lang="de-DE" sz="2000" b="0" i="0" dirty="0" smtClean="0">
                <a:solidFill>
                  <a:srgbClr val="000000"/>
                </a:solidFill>
              </a:rPr>
              <a:t>Initiative für chronisch obstruktive Lungenerkrankung (GOLD) 2017</a:t>
            </a:r>
            <a:br>
              <a:rPr lang="de-DE" sz="2000" b="0" i="0" dirty="0" smtClean="0">
                <a:solidFill>
                  <a:srgbClr val="000000"/>
                </a:solidFill>
              </a:rPr>
            </a:br>
            <a:endParaRPr lang="de-DE" sz="1600" b="0" i="0" dirty="0" smtClean="0">
              <a:solidFill>
                <a:srgbClr val="000000"/>
              </a:solidFill>
            </a:endParaRPr>
          </a:p>
        </p:txBody>
      </p:sp>
      <p:sp>
        <p:nvSpPr>
          <p:cNvPr id="3" name="Subtitle 2"/>
          <p:cNvSpPr>
            <a:spLocks noGrp="1"/>
          </p:cNvSpPr>
          <p:nvPr>
            <p:ph type="subTitle" idx="1"/>
          </p:nvPr>
        </p:nvSpPr>
        <p:spPr/>
        <p:txBody>
          <a:bodyPr anchor="ctr" anchorCtr="0"/>
          <a:lstStyle/>
          <a:p>
            <a:r>
              <a:rPr lang="de-DE" sz="1600" b="1" i="0" dirty="0" smtClean="0">
                <a:solidFill>
                  <a:srgbClr val="000000"/>
                </a:solidFill>
              </a:rPr>
              <a:t>Januar 2017</a:t>
            </a:r>
          </a:p>
        </p:txBody>
      </p:sp>
      <p:sp>
        <p:nvSpPr>
          <p:cNvPr id="9" name="Text Placeholder 7"/>
          <p:cNvSpPr>
            <a:spLocks noGrp="1"/>
          </p:cNvSpPr>
          <p:nvPr>
            <p:ph type="body" sz="quarter" idx="12"/>
          </p:nvPr>
        </p:nvSpPr>
        <p:spPr/>
        <p:txBody>
          <a:bodyPr>
            <a:normAutofit/>
          </a:bodyPr>
          <a:lstStyle/>
          <a:p>
            <a:r>
              <a:rPr lang="de-DE" sz="1800" b="1" i="0" dirty="0" smtClean="0">
                <a:solidFill>
                  <a:srgbClr val="FFFFFF"/>
                </a:solidFill>
              </a:rPr>
              <a:t>Respiratory</a:t>
            </a:r>
          </a:p>
        </p:txBody>
      </p:sp>
    </p:spTree>
    <p:extLst>
      <p:ext uri="{BB962C8B-B14F-4D97-AF65-F5344CB8AC3E}">
        <p14:creationId xmlns:p14="http://schemas.microsoft.com/office/powerpoint/2010/main" val="2431240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 name="Straight Arrow Connector 24"/>
          <p:cNvCxnSpPr/>
          <p:nvPr/>
        </p:nvCxnSpPr>
        <p:spPr>
          <a:xfrm flipV="1">
            <a:off x="6140894" y="4638181"/>
            <a:ext cx="0" cy="834226"/>
          </a:xfrm>
          <a:prstGeom prst="straightConnector1">
            <a:avLst/>
          </a:prstGeom>
          <a:ln w="25400" cmpd="dbl">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a:stCxn id="32" idx="0"/>
            <a:endCxn id="33" idx="2"/>
          </p:cNvCxnSpPr>
          <p:nvPr/>
        </p:nvCxnSpPr>
        <p:spPr>
          <a:xfrm flipV="1">
            <a:off x="2372174" y="2346124"/>
            <a:ext cx="0" cy="757830"/>
          </a:xfrm>
          <a:prstGeom prst="straightConnector1">
            <a:avLst/>
          </a:prstGeom>
          <a:ln w="25400" cmpd="dbl">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2516494" y="5007796"/>
            <a:ext cx="761256" cy="307777"/>
          </a:xfrm>
          <a:prstGeom prst="rect">
            <a:avLst/>
          </a:prstGeom>
          <a:noFill/>
          <a:ln w="25400">
            <a:noFill/>
          </a:ln>
        </p:spPr>
        <p:txBody>
          <a:bodyPr wrap="square" rtlCol="0">
            <a:spAutoFit/>
          </a:bodyPr>
          <a:lstStyle/>
          <a:p>
            <a:pPr algn="ctr"/>
            <a:r>
              <a:rPr lang="de-DE" sz="700" dirty="0" smtClean="0"/>
              <a:t>Evaluierung Wirkung</a:t>
            </a:r>
            <a:endParaRPr lang="de-DE" sz="700" dirty="0"/>
          </a:p>
        </p:txBody>
      </p:sp>
      <p:sp>
        <p:nvSpPr>
          <p:cNvPr id="26" name="TextBox 25"/>
          <p:cNvSpPr txBox="1"/>
          <p:nvPr/>
        </p:nvSpPr>
        <p:spPr>
          <a:xfrm>
            <a:off x="6115000" y="4957571"/>
            <a:ext cx="761256" cy="307777"/>
          </a:xfrm>
          <a:prstGeom prst="rect">
            <a:avLst/>
          </a:prstGeom>
          <a:noFill/>
          <a:ln w="25400">
            <a:noFill/>
          </a:ln>
        </p:spPr>
        <p:txBody>
          <a:bodyPr wrap="square" rtlCol="0">
            <a:spAutoFit/>
          </a:bodyPr>
          <a:lstStyle/>
          <a:p>
            <a:pPr algn="ctr"/>
            <a:r>
              <a:rPr lang="de-DE" sz="700" dirty="0" smtClean="0"/>
              <a:t>Persistierende</a:t>
            </a:r>
            <a:br>
              <a:rPr lang="de-DE" sz="700" dirty="0" smtClean="0"/>
            </a:br>
            <a:r>
              <a:rPr lang="de-DE" sz="700" dirty="0" smtClean="0"/>
              <a:t>Symptome</a:t>
            </a:r>
            <a:endParaRPr lang="de-DE" sz="700" dirty="0"/>
          </a:p>
        </p:txBody>
      </p:sp>
      <p:sp>
        <p:nvSpPr>
          <p:cNvPr id="10" name="TextBox 9"/>
          <p:cNvSpPr txBox="1"/>
          <p:nvPr/>
        </p:nvSpPr>
        <p:spPr>
          <a:xfrm>
            <a:off x="304760" y="6390293"/>
            <a:ext cx="5148777" cy="338554"/>
          </a:xfrm>
          <a:prstGeom prst="rect">
            <a:avLst/>
          </a:prstGeom>
          <a:noFill/>
        </p:spPr>
        <p:txBody>
          <a:bodyPr wrap="square" rtlCol="0">
            <a:spAutoFit/>
          </a:bodyPr>
          <a:lstStyle/>
          <a:p>
            <a:r>
              <a:rPr lang="de-DE" sz="800" dirty="0" smtClean="0"/>
              <a:t>GOLD: Global Initiative for Chronic Obstructive Lung Disease, ICS: inhalatives Corticosteroid, LABA: langwirksamer β2-Agonistt, LABD: langwirksamer Bronchodilatator, LAMA: langwirksames Anticholinergikum</a:t>
            </a:r>
            <a:endParaRPr lang="de-DE" sz="800" dirty="0"/>
          </a:p>
        </p:txBody>
      </p:sp>
      <p:sp>
        <p:nvSpPr>
          <p:cNvPr id="13" name="Rectangle 12"/>
          <p:cNvSpPr/>
          <p:nvPr/>
        </p:nvSpPr>
        <p:spPr>
          <a:xfrm>
            <a:off x="1364046" y="3848453"/>
            <a:ext cx="3096000" cy="2232000"/>
          </a:xfrm>
          <a:prstGeom prst="rect">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14" name="TextBox 13"/>
          <p:cNvSpPr txBox="1"/>
          <p:nvPr/>
        </p:nvSpPr>
        <p:spPr>
          <a:xfrm>
            <a:off x="1369416" y="3878017"/>
            <a:ext cx="879474" cy="261610"/>
          </a:xfrm>
          <a:prstGeom prst="rect">
            <a:avLst/>
          </a:prstGeom>
          <a:noFill/>
        </p:spPr>
        <p:txBody>
          <a:bodyPr wrap="square" rtlCol="0">
            <a:spAutoFit/>
          </a:bodyPr>
          <a:lstStyle/>
          <a:p>
            <a:r>
              <a:rPr lang="de-DE" sz="1100" b="1" dirty="0" smtClean="0"/>
              <a:t>Gruppe A</a:t>
            </a:r>
            <a:endParaRPr lang="de-DE" sz="1100" b="1" dirty="0"/>
          </a:p>
        </p:txBody>
      </p:sp>
      <p:sp>
        <p:nvSpPr>
          <p:cNvPr id="16" name="TextBox 15"/>
          <p:cNvSpPr txBox="1"/>
          <p:nvPr/>
        </p:nvSpPr>
        <p:spPr>
          <a:xfrm>
            <a:off x="2264466" y="5586926"/>
            <a:ext cx="1265312" cy="215444"/>
          </a:xfrm>
          <a:prstGeom prst="rect">
            <a:avLst/>
          </a:prstGeom>
          <a:solidFill>
            <a:schemeClr val="bg1"/>
          </a:solidFill>
          <a:ln w="15875">
            <a:solidFill>
              <a:srgbClr val="00B050"/>
            </a:solidFill>
          </a:ln>
          <a:effectLst>
            <a:outerShdw blurRad="50800" dist="38100" dir="2700000" algn="tl" rotWithShape="0">
              <a:prstClr val="black">
                <a:alpha val="40000"/>
              </a:prstClr>
            </a:outerShdw>
          </a:effectLst>
        </p:spPr>
        <p:txBody>
          <a:bodyPr wrap="square" rtlCol="0">
            <a:spAutoFit/>
          </a:bodyPr>
          <a:lstStyle/>
          <a:p>
            <a:pPr algn="ctr"/>
            <a:r>
              <a:rPr lang="de-DE" sz="800" b="1" dirty="0" smtClean="0"/>
              <a:t>Ein Bronchodilatator</a:t>
            </a:r>
            <a:endParaRPr lang="de-DE" sz="800" b="1" dirty="0"/>
          </a:p>
        </p:txBody>
      </p:sp>
      <p:sp>
        <p:nvSpPr>
          <p:cNvPr id="17" name="TextBox 16"/>
          <p:cNvSpPr txBox="1"/>
          <p:nvPr/>
        </p:nvSpPr>
        <p:spPr>
          <a:xfrm>
            <a:off x="2156454" y="4301485"/>
            <a:ext cx="1481336" cy="461665"/>
          </a:xfrm>
          <a:prstGeom prst="rect">
            <a:avLst/>
          </a:prstGeom>
          <a:solidFill>
            <a:schemeClr val="bg1"/>
          </a:solidFill>
          <a:ln w="15875">
            <a:solidFill>
              <a:schemeClr val="tx1"/>
            </a:solidFill>
          </a:ln>
          <a:effectLst>
            <a:outerShdw blurRad="50800" dist="38100" dir="2700000" algn="tl" rotWithShape="0">
              <a:prstClr val="black">
                <a:alpha val="40000"/>
              </a:prstClr>
            </a:outerShdw>
          </a:effectLst>
        </p:spPr>
        <p:txBody>
          <a:bodyPr wrap="square" lIns="36000" rIns="36000" rtlCol="0">
            <a:spAutoFit/>
          </a:bodyPr>
          <a:lstStyle/>
          <a:p>
            <a:pPr algn="ctr"/>
            <a:r>
              <a:rPr lang="de-DE" sz="800" b="1" dirty="0" smtClean="0"/>
              <a:t>Fortsetzen,  Stoppen oder Alternativklasse Bronchodilatator probieren</a:t>
            </a:r>
            <a:endParaRPr lang="de-DE" sz="800" b="1" dirty="0"/>
          </a:p>
        </p:txBody>
      </p:sp>
      <p:cxnSp>
        <p:nvCxnSpPr>
          <p:cNvPr id="19" name="Straight Arrow Connector 18"/>
          <p:cNvCxnSpPr/>
          <p:nvPr/>
        </p:nvCxnSpPr>
        <p:spPr>
          <a:xfrm flipV="1">
            <a:off x="2897122" y="5317363"/>
            <a:ext cx="0" cy="252000"/>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4639109" y="3843655"/>
            <a:ext cx="3096000" cy="2232000"/>
          </a:xfrm>
          <a:prstGeom prst="rect">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22" name="TextBox 21"/>
          <p:cNvSpPr txBox="1"/>
          <p:nvPr/>
        </p:nvSpPr>
        <p:spPr>
          <a:xfrm>
            <a:off x="4651972" y="3851151"/>
            <a:ext cx="879474" cy="261610"/>
          </a:xfrm>
          <a:prstGeom prst="rect">
            <a:avLst/>
          </a:prstGeom>
          <a:noFill/>
        </p:spPr>
        <p:txBody>
          <a:bodyPr wrap="square" rtlCol="0">
            <a:spAutoFit/>
          </a:bodyPr>
          <a:lstStyle/>
          <a:p>
            <a:r>
              <a:rPr lang="de-DE" sz="1100" b="1" dirty="0" smtClean="0"/>
              <a:t>Gruppe B</a:t>
            </a:r>
            <a:endParaRPr lang="de-DE" sz="1100" b="1" dirty="0"/>
          </a:p>
        </p:txBody>
      </p:sp>
      <p:sp>
        <p:nvSpPr>
          <p:cNvPr id="23" name="TextBox 22"/>
          <p:cNvSpPr txBox="1"/>
          <p:nvPr/>
        </p:nvSpPr>
        <p:spPr>
          <a:xfrm>
            <a:off x="5333525" y="5472407"/>
            <a:ext cx="1614739" cy="461665"/>
          </a:xfrm>
          <a:prstGeom prst="rect">
            <a:avLst/>
          </a:prstGeom>
          <a:solidFill>
            <a:schemeClr val="bg1"/>
          </a:solidFill>
          <a:ln w="15875">
            <a:solidFill>
              <a:srgbClr val="00B050"/>
            </a:solidFill>
          </a:ln>
          <a:effectLst>
            <a:outerShdw blurRad="50800" dist="38100" dir="2700000" algn="tl" rotWithShape="0">
              <a:prstClr val="black">
                <a:alpha val="40000"/>
              </a:prstClr>
            </a:outerShdw>
          </a:effectLst>
        </p:spPr>
        <p:txBody>
          <a:bodyPr wrap="square" rtlCol="0">
            <a:spAutoFit/>
          </a:bodyPr>
          <a:lstStyle/>
          <a:p>
            <a:pPr algn="ctr"/>
            <a:r>
              <a:rPr lang="de-DE" sz="800" b="1" dirty="0" smtClean="0"/>
              <a:t>Ein langwirksamer Bronchodilatator</a:t>
            </a:r>
            <a:br>
              <a:rPr lang="de-DE" sz="800" b="1" dirty="0" smtClean="0"/>
            </a:br>
            <a:r>
              <a:rPr lang="de-DE" sz="800" b="1" dirty="0" smtClean="0"/>
              <a:t>(LABA oder LAMA)</a:t>
            </a:r>
            <a:endParaRPr lang="de-DE" sz="800" b="1" dirty="0"/>
          </a:p>
        </p:txBody>
      </p:sp>
      <p:sp>
        <p:nvSpPr>
          <p:cNvPr id="24" name="TextBox 23"/>
          <p:cNvSpPr txBox="1"/>
          <p:nvPr/>
        </p:nvSpPr>
        <p:spPr>
          <a:xfrm>
            <a:off x="5333525" y="4422737"/>
            <a:ext cx="1614739" cy="215444"/>
          </a:xfrm>
          <a:prstGeom prst="rect">
            <a:avLst/>
          </a:prstGeom>
          <a:solidFill>
            <a:schemeClr val="bg1"/>
          </a:solidFill>
          <a:ln w="15875">
            <a:solidFill>
              <a:srgbClr val="00B050"/>
            </a:solidFill>
          </a:ln>
          <a:effectLst>
            <a:outerShdw blurRad="50800" dist="38100" dir="2700000" algn="tl" rotWithShape="0">
              <a:prstClr val="black">
                <a:alpha val="40000"/>
              </a:prstClr>
            </a:outerShdw>
          </a:effectLst>
        </p:spPr>
        <p:txBody>
          <a:bodyPr wrap="square" rtlCol="0">
            <a:spAutoFit/>
          </a:bodyPr>
          <a:lstStyle/>
          <a:p>
            <a:pPr algn="ctr"/>
            <a:r>
              <a:rPr lang="de-DE" sz="800" b="1" dirty="0" smtClean="0"/>
              <a:t>LAMA + LABA</a:t>
            </a:r>
            <a:endParaRPr lang="de-DE" sz="800" b="1" dirty="0"/>
          </a:p>
        </p:txBody>
      </p:sp>
      <p:sp>
        <p:nvSpPr>
          <p:cNvPr id="29" name="TextBox 28"/>
          <p:cNvSpPr txBox="1"/>
          <p:nvPr/>
        </p:nvSpPr>
        <p:spPr>
          <a:xfrm>
            <a:off x="1477550" y="2622080"/>
            <a:ext cx="833584" cy="307777"/>
          </a:xfrm>
          <a:prstGeom prst="rect">
            <a:avLst/>
          </a:prstGeom>
          <a:noFill/>
          <a:ln w="25400">
            <a:noFill/>
          </a:ln>
        </p:spPr>
        <p:txBody>
          <a:bodyPr wrap="square" lIns="72000" rIns="72000" rtlCol="0">
            <a:spAutoFit/>
          </a:bodyPr>
          <a:lstStyle/>
          <a:p>
            <a:pPr algn="ctr"/>
            <a:r>
              <a:rPr lang="de-DE" sz="700" dirty="0" smtClean="0"/>
              <a:t>weitere Exazerbation(en)</a:t>
            </a:r>
            <a:endParaRPr lang="de-DE" sz="700" dirty="0"/>
          </a:p>
        </p:txBody>
      </p:sp>
      <p:sp>
        <p:nvSpPr>
          <p:cNvPr id="30" name="Rectangle 29"/>
          <p:cNvSpPr/>
          <p:nvPr/>
        </p:nvSpPr>
        <p:spPr>
          <a:xfrm>
            <a:off x="1364046" y="1448924"/>
            <a:ext cx="3096000" cy="2232000"/>
          </a:xfrm>
          <a:prstGeom prst="rect">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31" name="TextBox 30"/>
          <p:cNvSpPr txBox="1"/>
          <p:nvPr/>
        </p:nvSpPr>
        <p:spPr>
          <a:xfrm>
            <a:off x="1390164" y="1459810"/>
            <a:ext cx="879474" cy="261610"/>
          </a:xfrm>
          <a:prstGeom prst="rect">
            <a:avLst/>
          </a:prstGeom>
          <a:noFill/>
        </p:spPr>
        <p:txBody>
          <a:bodyPr wrap="square" rtlCol="0">
            <a:spAutoFit/>
          </a:bodyPr>
          <a:lstStyle/>
          <a:p>
            <a:r>
              <a:rPr lang="de-DE" sz="1100" b="1" dirty="0" smtClean="0"/>
              <a:t>Gruppe C</a:t>
            </a:r>
            <a:endParaRPr lang="de-DE" sz="1100" b="1" dirty="0"/>
          </a:p>
        </p:txBody>
      </p:sp>
      <p:sp>
        <p:nvSpPr>
          <p:cNvPr id="33" name="TextBox 32"/>
          <p:cNvSpPr txBox="1"/>
          <p:nvPr/>
        </p:nvSpPr>
        <p:spPr>
          <a:xfrm>
            <a:off x="1915956" y="2130680"/>
            <a:ext cx="912436" cy="215444"/>
          </a:xfrm>
          <a:prstGeom prst="rect">
            <a:avLst/>
          </a:prstGeom>
          <a:solidFill>
            <a:schemeClr val="bg1"/>
          </a:solidFill>
          <a:ln w="15875">
            <a:solidFill>
              <a:srgbClr val="00B050"/>
            </a:solidFill>
          </a:ln>
          <a:effectLst>
            <a:outerShdw blurRad="50800" dist="38100" dir="2700000" algn="tl" rotWithShape="0">
              <a:prstClr val="black">
                <a:alpha val="40000"/>
              </a:prstClr>
            </a:outerShdw>
          </a:effectLst>
        </p:spPr>
        <p:txBody>
          <a:bodyPr wrap="square" rtlCol="0">
            <a:spAutoFit/>
          </a:bodyPr>
          <a:lstStyle/>
          <a:p>
            <a:pPr algn="ctr"/>
            <a:r>
              <a:rPr lang="de-DE" sz="800" b="1" dirty="0" smtClean="0"/>
              <a:t>LAMA + LABA</a:t>
            </a:r>
            <a:endParaRPr lang="de-DE" sz="800" b="1" dirty="0"/>
          </a:p>
        </p:txBody>
      </p:sp>
      <p:sp>
        <p:nvSpPr>
          <p:cNvPr id="38" name="TextBox 37"/>
          <p:cNvSpPr txBox="1"/>
          <p:nvPr/>
        </p:nvSpPr>
        <p:spPr>
          <a:xfrm>
            <a:off x="3283268" y="2132095"/>
            <a:ext cx="807232" cy="215444"/>
          </a:xfrm>
          <a:prstGeom prst="rect">
            <a:avLst/>
          </a:prstGeom>
          <a:solidFill>
            <a:schemeClr val="bg1"/>
          </a:solidFill>
          <a:ln w="15875">
            <a:solidFill>
              <a:schemeClr val="tx1"/>
            </a:solidFill>
          </a:ln>
          <a:effectLst>
            <a:outerShdw blurRad="50800" dist="38100" dir="2700000" algn="tl" rotWithShape="0">
              <a:prstClr val="black">
                <a:alpha val="40000"/>
              </a:prstClr>
            </a:outerShdw>
          </a:effectLst>
        </p:spPr>
        <p:txBody>
          <a:bodyPr wrap="square" rtlCol="0">
            <a:spAutoFit/>
          </a:bodyPr>
          <a:lstStyle/>
          <a:p>
            <a:pPr algn="ctr"/>
            <a:r>
              <a:rPr lang="de-DE" sz="800" b="1" dirty="0" smtClean="0"/>
              <a:t>LABA + ICS</a:t>
            </a:r>
            <a:endParaRPr lang="de-DE" sz="800" b="1" dirty="0"/>
          </a:p>
        </p:txBody>
      </p:sp>
      <p:cxnSp>
        <p:nvCxnSpPr>
          <p:cNvPr id="40" name="Straight Arrow Connector 39"/>
          <p:cNvCxnSpPr>
            <a:endCxn id="38" idx="2"/>
          </p:cNvCxnSpPr>
          <p:nvPr/>
        </p:nvCxnSpPr>
        <p:spPr>
          <a:xfrm flipV="1">
            <a:off x="2492020" y="2347539"/>
            <a:ext cx="1194864" cy="73914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4" name="Rectangle 43"/>
          <p:cNvSpPr/>
          <p:nvPr/>
        </p:nvSpPr>
        <p:spPr>
          <a:xfrm>
            <a:off x="4644352" y="1448924"/>
            <a:ext cx="3096000" cy="2232000"/>
          </a:xfrm>
          <a:prstGeom prst="rect">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45" name="TextBox 44"/>
          <p:cNvSpPr txBox="1"/>
          <p:nvPr/>
        </p:nvSpPr>
        <p:spPr>
          <a:xfrm>
            <a:off x="4656239" y="1460354"/>
            <a:ext cx="879474" cy="261610"/>
          </a:xfrm>
          <a:prstGeom prst="rect">
            <a:avLst/>
          </a:prstGeom>
          <a:noFill/>
        </p:spPr>
        <p:txBody>
          <a:bodyPr wrap="square" rtlCol="0">
            <a:spAutoFit/>
          </a:bodyPr>
          <a:lstStyle/>
          <a:p>
            <a:r>
              <a:rPr lang="de-DE" sz="1100" b="1" dirty="0" smtClean="0"/>
              <a:t>Gruppe D</a:t>
            </a:r>
            <a:endParaRPr lang="de-DE" sz="1100" b="1" dirty="0"/>
          </a:p>
        </p:txBody>
      </p:sp>
      <p:sp>
        <p:nvSpPr>
          <p:cNvPr id="46" name="TextBox 45"/>
          <p:cNvSpPr txBox="1"/>
          <p:nvPr/>
        </p:nvSpPr>
        <p:spPr>
          <a:xfrm>
            <a:off x="4780404" y="3321131"/>
            <a:ext cx="616324" cy="200055"/>
          </a:xfrm>
          <a:prstGeom prst="rect">
            <a:avLst/>
          </a:prstGeom>
          <a:solidFill>
            <a:schemeClr val="bg1"/>
          </a:solidFill>
          <a:ln w="15875">
            <a:solidFill>
              <a:schemeClr val="tx1"/>
            </a:solidFill>
          </a:ln>
          <a:effectLst>
            <a:outerShdw blurRad="50800" dist="38100" dir="2700000" algn="tl" rotWithShape="0">
              <a:prstClr val="black">
                <a:alpha val="40000"/>
              </a:prstClr>
            </a:outerShdw>
          </a:effectLst>
        </p:spPr>
        <p:txBody>
          <a:bodyPr wrap="square" rtlCol="0">
            <a:spAutoFit/>
          </a:bodyPr>
          <a:lstStyle/>
          <a:p>
            <a:pPr algn="ctr"/>
            <a:r>
              <a:rPr lang="de-DE" sz="700" b="1" dirty="0" smtClean="0"/>
              <a:t>LAMA</a:t>
            </a:r>
            <a:endParaRPr lang="de-DE" sz="700" b="1" dirty="0"/>
          </a:p>
        </p:txBody>
      </p:sp>
      <p:sp>
        <p:nvSpPr>
          <p:cNvPr id="47" name="TextBox 46"/>
          <p:cNvSpPr txBox="1"/>
          <p:nvPr/>
        </p:nvSpPr>
        <p:spPr>
          <a:xfrm>
            <a:off x="4932041" y="1787579"/>
            <a:ext cx="1042994" cy="630942"/>
          </a:xfrm>
          <a:prstGeom prst="rect">
            <a:avLst/>
          </a:prstGeom>
          <a:solidFill>
            <a:schemeClr val="bg1"/>
          </a:solidFill>
          <a:ln w="15875">
            <a:solidFill>
              <a:schemeClr val="tx1"/>
            </a:solidFill>
          </a:ln>
          <a:effectLst>
            <a:outerShdw blurRad="50800" dist="38100" dir="2700000" algn="tl" rotWithShape="0">
              <a:prstClr val="black">
                <a:alpha val="40000"/>
              </a:prstClr>
            </a:outerShdw>
          </a:effectLst>
        </p:spPr>
        <p:txBody>
          <a:bodyPr wrap="square" lIns="72000" rIns="72000" rtlCol="0">
            <a:spAutoFit/>
          </a:bodyPr>
          <a:lstStyle/>
          <a:p>
            <a:pPr algn="ctr"/>
            <a:r>
              <a:rPr lang="de-DE" sz="700" b="1" dirty="0" smtClean="0"/>
              <a:t>Roflumilast erwägen, </a:t>
            </a:r>
            <a:br>
              <a:rPr lang="de-DE" sz="700" b="1" dirty="0" smtClean="0"/>
            </a:br>
            <a:r>
              <a:rPr lang="de-DE" sz="700" b="1" dirty="0" smtClean="0"/>
              <a:t>wenn FEV</a:t>
            </a:r>
            <a:r>
              <a:rPr lang="de-DE" sz="700" b="1" baseline="-25000" dirty="0" smtClean="0"/>
              <a:t>1</a:t>
            </a:r>
            <a:r>
              <a:rPr lang="de-DE" sz="700" b="1" dirty="0" smtClean="0"/>
              <a:t> &lt; 50 % Soll und </a:t>
            </a:r>
            <a:r>
              <a:rPr lang="de-DE" sz="700" b="1" smtClean="0"/>
              <a:t>Patient </a:t>
            </a:r>
            <a:br>
              <a:rPr lang="de-DE" sz="700" b="1" smtClean="0"/>
            </a:br>
            <a:r>
              <a:rPr lang="de-DE" sz="700" b="1" smtClean="0"/>
              <a:t>hat </a:t>
            </a:r>
            <a:r>
              <a:rPr lang="de-DE" sz="700" b="1" dirty="0" smtClean="0"/>
              <a:t>chronische Bronchitis</a:t>
            </a:r>
            <a:endParaRPr lang="de-DE" sz="700" b="1" dirty="0"/>
          </a:p>
        </p:txBody>
      </p:sp>
      <p:sp>
        <p:nvSpPr>
          <p:cNvPr id="49" name="TextBox 48"/>
          <p:cNvSpPr txBox="1"/>
          <p:nvPr/>
        </p:nvSpPr>
        <p:spPr>
          <a:xfrm>
            <a:off x="6349987" y="1996835"/>
            <a:ext cx="1047009" cy="415498"/>
          </a:xfrm>
          <a:prstGeom prst="rect">
            <a:avLst/>
          </a:prstGeom>
          <a:solidFill>
            <a:schemeClr val="bg1"/>
          </a:solidFill>
          <a:ln w="15875">
            <a:solidFill>
              <a:schemeClr val="tx1"/>
            </a:solidFill>
          </a:ln>
          <a:effectLst>
            <a:outerShdw blurRad="50800" dist="38100" dir="2700000" algn="tl" rotWithShape="0">
              <a:prstClr val="black">
                <a:alpha val="40000"/>
              </a:prstClr>
            </a:outerShdw>
          </a:effectLst>
        </p:spPr>
        <p:txBody>
          <a:bodyPr wrap="square" lIns="36000" rIns="36000" rtlCol="0">
            <a:spAutoFit/>
          </a:bodyPr>
          <a:lstStyle/>
          <a:p>
            <a:pPr algn="ctr"/>
            <a:r>
              <a:rPr lang="de-DE" sz="700" b="1" dirty="0" smtClean="0"/>
              <a:t>Makrolide abwägen  (bei früheren Rauchern)</a:t>
            </a:r>
            <a:endParaRPr lang="de-DE" sz="700" b="1" dirty="0"/>
          </a:p>
        </p:txBody>
      </p:sp>
      <p:sp>
        <p:nvSpPr>
          <p:cNvPr id="52" name="TextBox 51"/>
          <p:cNvSpPr txBox="1"/>
          <p:nvPr/>
        </p:nvSpPr>
        <p:spPr>
          <a:xfrm>
            <a:off x="5734771" y="3323080"/>
            <a:ext cx="815353" cy="200055"/>
          </a:xfrm>
          <a:prstGeom prst="rect">
            <a:avLst/>
          </a:prstGeom>
          <a:solidFill>
            <a:schemeClr val="bg1"/>
          </a:solidFill>
          <a:ln w="15875">
            <a:solidFill>
              <a:srgbClr val="00B050"/>
            </a:solidFill>
          </a:ln>
          <a:effectLst>
            <a:outerShdw blurRad="50800" dist="38100" dir="2700000" algn="tl" rotWithShape="0">
              <a:prstClr val="black">
                <a:alpha val="40000"/>
              </a:prstClr>
            </a:outerShdw>
          </a:effectLst>
        </p:spPr>
        <p:txBody>
          <a:bodyPr wrap="square" rtlCol="0">
            <a:spAutoFit/>
          </a:bodyPr>
          <a:lstStyle/>
          <a:p>
            <a:pPr algn="ctr"/>
            <a:r>
              <a:rPr lang="de-DE" sz="700" b="1" dirty="0" smtClean="0"/>
              <a:t>LAMA + LABA</a:t>
            </a:r>
            <a:endParaRPr lang="de-DE" sz="700" b="1" dirty="0"/>
          </a:p>
        </p:txBody>
      </p:sp>
      <p:sp>
        <p:nvSpPr>
          <p:cNvPr id="53" name="TextBox 52"/>
          <p:cNvSpPr txBox="1"/>
          <p:nvPr/>
        </p:nvSpPr>
        <p:spPr>
          <a:xfrm>
            <a:off x="6883876" y="3321131"/>
            <a:ext cx="696949" cy="200055"/>
          </a:xfrm>
          <a:prstGeom prst="rect">
            <a:avLst/>
          </a:prstGeom>
          <a:solidFill>
            <a:schemeClr val="bg1"/>
          </a:solidFill>
          <a:ln w="15875">
            <a:solidFill>
              <a:schemeClr val="tx1"/>
            </a:solidFill>
          </a:ln>
          <a:effectLst>
            <a:outerShdw blurRad="50800" dist="38100" dir="2700000" algn="tl" rotWithShape="0">
              <a:prstClr val="black">
                <a:alpha val="40000"/>
              </a:prstClr>
            </a:outerShdw>
          </a:effectLst>
        </p:spPr>
        <p:txBody>
          <a:bodyPr wrap="square" rtlCol="0">
            <a:spAutoFit/>
          </a:bodyPr>
          <a:lstStyle/>
          <a:p>
            <a:pPr algn="ctr"/>
            <a:r>
              <a:rPr lang="de-DE" sz="700" b="1" dirty="0" smtClean="0"/>
              <a:t>LABA + ICS</a:t>
            </a:r>
            <a:endParaRPr lang="de-DE" sz="700" b="1" dirty="0"/>
          </a:p>
        </p:txBody>
      </p:sp>
      <p:cxnSp>
        <p:nvCxnSpPr>
          <p:cNvPr id="64" name="Straight Arrow Connector 63"/>
          <p:cNvCxnSpPr>
            <a:stCxn id="46" idx="3"/>
            <a:endCxn id="52" idx="1"/>
          </p:cNvCxnSpPr>
          <p:nvPr/>
        </p:nvCxnSpPr>
        <p:spPr>
          <a:xfrm>
            <a:off x="5396728" y="3421159"/>
            <a:ext cx="338043" cy="1949"/>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8" name="TextBox 67"/>
          <p:cNvSpPr txBox="1"/>
          <p:nvPr/>
        </p:nvSpPr>
        <p:spPr>
          <a:xfrm>
            <a:off x="6579055" y="2689610"/>
            <a:ext cx="1224340" cy="415498"/>
          </a:xfrm>
          <a:prstGeom prst="rect">
            <a:avLst/>
          </a:prstGeom>
          <a:noFill/>
          <a:ln w="25400">
            <a:noFill/>
          </a:ln>
        </p:spPr>
        <p:txBody>
          <a:bodyPr wrap="square" lIns="36000" rIns="36000" rtlCol="0">
            <a:spAutoFit/>
          </a:bodyPr>
          <a:lstStyle/>
          <a:p>
            <a:pPr algn="ctr"/>
            <a:r>
              <a:rPr lang="de-DE" sz="700" dirty="0"/>
              <a:t>p</a:t>
            </a:r>
            <a:r>
              <a:rPr lang="de-DE" sz="700" dirty="0" smtClean="0"/>
              <a:t>ersistierende  </a:t>
            </a:r>
            <a:br>
              <a:rPr lang="de-DE" sz="700" dirty="0" smtClean="0"/>
            </a:br>
            <a:r>
              <a:rPr lang="de-DE" sz="700" dirty="0" smtClean="0"/>
              <a:t>Symptome/weitere </a:t>
            </a:r>
            <a:br>
              <a:rPr lang="de-DE" sz="700" dirty="0" smtClean="0"/>
            </a:br>
            <a:r>
              <a:rPr lang="de-DE" sz="700" dirty="0" smtClean="0"/>
              <a:t>Exazerbation(en)</a:t>
            </a:r>
            <a:endParaRPr lang="de-DE" sz="700" dirty="0"/>
          </a:p>
        </p:txBody>
      </p:sp>
      <p:cxnSp>
        <p:nvCxnSpPr>
          <p:cNvPr id="78" name="Straight Arrow Connector 77"/>
          <p:cNvCxnSpPr>
            <a:stCxn id="63" idx="0"/>
            <a:endCxn id="49" idx="2"/>
          </p:cNvCxnSpPr>
          <p:nvPr/>
        </p:nvCxnSpPr>
        <p:spPr>
          <a:xfrm flipV="1">
            <a:off x="6148047" y="2412333"/>
            <a:ext cx="725445" cy="188719"/>
          </a:xfrm>
          <a:prstGeom prst="straightConnector1">
            <a:avLst/>
          </a:prstGeom>
          <a:ln w="15875">
            <a:solidFill>
              <a:schemeClr val="tx1"/>
            </a:solidFill>
            <a:tailEnd type="stealth"/>
          </a:ln>
        </p:spPr>
        <p:style>
          <a:lnRef idx="1">
            <a:schemeClr val="accent1"/>
          </a:lnRef>
          <a:fillRef idx="0">
            <a:schemeClr val="accent1"/>
          </a:fillRef>
          <a:effectRef idx="0">
            <a:schemeClr val="accent1"/>
          </a:effectRef>
          <a:fontRef idx="minor">
            <a:schemeClr val="tx1"/>
          </a:fontRef>
        </p:style>
      </p:cxnSp>
      <p:cxnSp>
        <p:nvCxnSpPr>
          <p:cNvPr id="81" name="Straight Arrow Connector 80"/>
          <p:cNvCxnSpPr>
            <a:stCxn id="63" idx="0"/>
            <a:endCxn id="47" idx="2"/>
          </p:cNvCxnSpPr>
          <p:nvPr/>
        </p:nvCxnSpPr>
        <p:spPr>
          <a:xfrm flipH="1" flipV="1">
            <a:off x="5453538" y="2418521"/>
            <a:ext cx="694509" cy="182531"/>
          </a:xfrm>
          <a:prstGeom prst="straightConnector1">
            <a:avLst/>
          </a:prstGeom>
          <a:ln w="15875">
            <a:solidFill>
              <a:schemeClr val="tx1"/>
            </a:solidFill>
            <a:tailEnd type="stealth"/>
          </a:ln>
        </p:spPr>
        <p:style>
          <a:lnRef idx="1">
            <a:schemeClr val="accent1"/>
          </a:lnRef>
          <a:fillRef idx="0">
            <a:schemeClr val="accent1"/>
          </a:fillRef>
          <a:effectRef idx="0">
            <a:schemeClr val="accent1"/>
          </a:effectRef>
          <a:fontRef idx="minor">
            <a:schemeClr val="tx1"/>
          </a:fontRef>
        </p:style>
      </p:cxnSp>
      <p:sp>
        <p:nvSpPr>
          <p:cNvPr id="54" name="Footer Placeholder 4"/>
          <p:cNvSpPr txBox="1">
            <a:spLocks/>
          </p:cNvSpPr>
          <p:nvPr/>
        </p:nvSpPr>
        <p:spPr>
          <a:xfrm>
            <a:off x="0" y="6453336"/>
            <a:ext cx="285750" cy="365125"/>
          </a:xfrm>
          <a:prstGeom prst="rect">
            <a:avLst/>
          </a:prstGeom>
          <a:ln>
            <a:noFill/>
          </a:ln>
        </p:spPr>
        <p:txBody>
          <a:bodyPr vert="horz" lIns="108000" tIns="45720" rIns="46800" bIns="45720" rtlCol="0" anchor="ctr"/>
          <a:lstStyle>
            <a:defPPr>
              <a:defRPr lang="en-US"/>
            </a:defPPr>
            <a:lvl1pPr marL="0" algn="l" defTabSz="914400" rtl="0" eaLnBrk="1" fontAlgn="auto" latinLnBrk="0" hangingPunct="1">
              <a:spcBef>
                <a:spcPts val="0"/>
              </a:spcBef>
              <a:spcAft>
                <a:spcPts val="0"/>
              </a:spcAft>
              <a:defRPr sz="1000" kern="1200">
                <a:solidFill>
                  <a:prstClr val="black">
                    <a:tint val="75000"/>
                  </a:prstClr>
                </a:solidFill>
                <a:latin typeface="Arial" pitchFamily="34" charset="0"/>
                <a:ea typeface="+mn-ea"/>
                <a:cs typeface="Arial"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0FA938B8-1D2F-4BA3-A5B1-5E63C266068C}" type="slidenum">
              <a:rPr lang="de-DE" sz="900" smtClean="0"/>
              <a:pPr>
                <a:defRPr/>
              </a:pPr>
              <a:t>10</a:t>
            </a:fld>
            <a:endParaRPr lang="de-DE" sz="900" dirty="0"/>
          </a:p>
        </p:txBody>
      </p:sp>
      <p:sp>
        <p:nvSpPr>
          <p:cNvPr id="2" name="Title 1"/>
          <p:cNvSpPr>
            <a:spLocks noGrp="1"/>
          </p:cNvSpPr>
          <p:nvPr>
            <p:ph type="title"/>
          </p:nvPr>
        </p:nvSpPr>
        <p:spPr>
          <a:xfrm>
            <a:off x="467544" y="332656"/>
            <a:ext cx="8208912" cy="1224136"/>
          </a:xfrm>
        </p:spPr>
        <p:txBody>
          <a:bodyPr>
            <a:normAutofit/>
          </a:bodyPr>
          <a:lstStyle/>
          <a:p>
            <a:r>
              <a:rPr lang="de-DE" dirty="0" smtClean="0">
                <a:solidFill>
                  <a:schemeClr val="accent1"/>
                </a:solidFill>
              </a:rPr>
              <a:t>GOLD 2017 </a:t>
            </a:r>
            <a:r>
              <a:rPr lang="de-DE" dirty="0">
                <a:solidFill>
                  <a:schemeClr val="accent1"/>
                </a:solidFill>
              </a:rPr>
              <a:t>- Algorithmus Pharmakotherapie nach </a:t>
            </a:r>
            <a:r>
              <a:rPr lang="de-DE" dirty="0" smtClean="0">
                <a:solidFill>
                  <a:schemeClr val="accent1"/>
                </a:solidFill>
              </a:rPr>
              <a:t>GOLD Grad</a:t>
            </a:r>
            <a:endParaRPr lang="de-DE" sz="1600" dirty="0"/>
          </a:p>
        </p:txBody>
      </p:sp>
      <p:sp>
        <p:nvSpPr>
          <p:cNvPr id="32" name="TextBox 31"/>
          <p:cNvSpPr txBox="1"/>
          <p:nvPr/>
        </p:nvSpPr>
        <p:spPr>
          <a:xfrm>
            <a:off x="2095976" y="3103954"/>
            <a:ext cx="552396" cy="215444"/>
          </a:xfrm>
          <a:prstGeom prst="rect">
            <a:avLst/>
          </a:prstGeom>
          <a:solidFill>
            <a:schemeClr val="bg1"/>
          </a:solidFill>
          <a:ln w="15875">
            <a:solidFill>
              <a:srgbClr val="00B050"/>
            </a:solidFill>
          </a:ln>
          <a:effectLst>
            <a:outerShdw blurRad="50800" dist="38100" dir="2700000" algn="tl" rotWithShape="0">
              <a:prstClr val="black">
                <a:alpha val="40000"/>
              </a:prstClr>
            </a:outerShdw>
          </a:effectLst>
        </p:spPr>
        <p:txBody>
          <a:bodyPr wrap="square" rtlCol="0">
            <a:spAutoFit/>
          </a:bodyPr>
          <a:lstStyle/>
          <a:p>
            <a:pPr algn="ctr"/>
            <a:r>
              <a:rPr lang="de-DE" sz="800" b="1" dirty="0" smtClean="0"/>
              <a:t>LAMA</a:t>
            </a:r>
            <a:endParaRPr lang="de-DE" sz="800" b="1" dirty="0"/>
          </a:p>
        </p:txBody>
      </p:sp>
      <p:cxnSp>
        <p:nvCxnSpPr>
          <p:cNvPr id="56" name="Straight Arrow Connector 55"/>
          <p:cNvCxnSpPr/>
          <p:nvPr/>
        </p:nvCxnSpPr>
        <p:spPr>
          <a:xfrm>
            <a:off x="2646478" y="6219967"/>
            <a:ext cx="413354" cy="0"/>
          </a:xfrm>
          <a:prstGeom prst="straightConnector1">
            <a:avLst/>
          </a:prstGeom>
          <a:ln w="19050" cmpd="dbl">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p:nvPr/>
        </p:nvCxnSpPr>
        <p:spPr>
          <a:xfrm flipV="1">
            <a:off x="2897122" y="4761292"/>
            <a:ext cx="0" cy="252000"/>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3" name="Straight Arrow Connector 72"/>
          <p:cNvCxnSpPr/>
          <p:nvPr/>
        </p:nvCxnSpPr>
        <p:spPr>
          <a:xfrm flipH="1">
            <a:off x="6542886" y="3393140"/>
            <a:ext cx="324000" cy="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4" name="Straight Arrow Connector 73"/>
          <p:cNvCxnSpPr/>
          <p:nvPr/>
        </p:nvCxnSpPr>
        <p:spPr>
          <a:xfrm>
            <a:off x="6557164" y="3472768"/>
            <a:ext cx="324000" cy="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6" name="Straight Arrow Connector 75"/>
          <p:cNvCxnSpPr/>
          <p:nvPr/>
        </p:nvCxnSpPr>
        <p:spPr>
          <a:xfrm flipV="1">
            <a:off x="6061690" y="3011621"/>
            <a:ext cx="0" cy="298815"/>
          </a:xfrm>
          <a:prstGeom prst="straightConnector1">
            <a:avLst/>
          </a:prstGeom>
          <a:ln w="25400" cmpd="dbl">
            <a:solidFill>
              <a:srgbClr val="00B050"/>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80" name="Straight Arrow Connector 79"/>
          <p:cNvCxnSpPr/>
          <p:nvPr/>
        </p:nvCxnSpPr>
        <p:spPr>
          <a:xfrm rot="16200000" flipH="1" flipV="1">
            <a:off x="6059822" y="3172310"/>
            <a:ext cx="306000" cy="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3" name="TextBox 62"/>
          <p:cNvSpPr txBox="1"/>
          <p:nvPr/>
        </p:nvSpPr>
        <p:spPr>
          <a:xfrm>
            <a:off x="5946107" y="2601052"/>
            <a:ext cx="403880" cy="415498"/>
          </a:xfrm>
          <a:prstGeom prst="rect">
            <a:avLst/>
          </a:prstGeom>
          <a:solidFill>
            <a:schemeClr val="bg1"/>
          </a:solidFill>
          <a:ln w="15875">
            <a:solidFill>
              <a:srgbClr val="00B050"/>
            </a:solidFill>
          </a:ln>
          <a:effectLst>
            <a:outerShdw blurRad="50800" dist="38100" dir="2700000" algn="tl" rotWithShape="0">
              <a:prstClr val="black">
                <a:alpha val="40000"/>
              </a:prstClr>
            </a:outerShdw>
          </a:effectLst>
        </p:spPr>
        <p:txBody>
          <a:bodyPr wrap="square" lIns="36000" rIns="36000" rtlCol="0">
            <a:spAutoFit/>
          </a:bodyPr>
          <a:lstStyle/>
          <a:p>
            <a:pPr algn="ctr"/>
            <a:r>
              <a:rPr lang="de-DE" sz="700" b="1" dirty="0" smtClean="0"/>
              <a:t>LAMA </a:t>
            </a:r>
            <a:br>
              <a:rPr lang="de-DE" sz="700" b="1" dirty="0" smtClean="0"/>
            </a:br>
            <a:r>
              <a:rPr lang="de-DE" sz="700" b="1" dirty="0" smtClean="0"/>
              <a:t>+ LABA </a:t>
            </a:r>
            <a:br>
              <a:rPr lang="de-DE" sz="700" b="1" dirty="0" smtClean="0"/>
            </a:br>
            <a:r>
              <a:rPr lang="de-DE" sz="700" b="1" dirty="0" smtClean="0"/>
              <a:t>+ ICS</a:t>
            </a:r>
            <a:endParaRPr lang="de-DE" sz="700" b="1" dirty="0"/>
          </a:p>
        </p:txBody>
      </p:sp>
      <p:cxnSp>
        <p:nvCxnSpPr>
          <p:cNvPr id="89" name="Straight Arrow Connector 88"/>
          <p:cNvCxnSpPr>
            <a:stCxn id="53" idx="0"/>
            <a:endCxn id="63" idx="3"/>
          </p:cNvCxnSpPr>
          <p:nvPr/>
        </p:nvCxnSpPr>
        <p:spPr>
          <a:xfrm flipH="1" flipV="1">
            <a:off x="6349987" y="2808801"/>
            <a:ext cx="882364" cy="512330"/>
          </a:xfrm>
          <a:prstGeom prst="straightConnector1">
            <a:avLst/>
          </a:prstGeom>
          <a:ln w="15875">
            <a:solidFill>
              <a:schemeClr val="tx1"/>
            </a:solidFill>
            <a:tailEnd type="stealth"/>
          </a:ln>
        </p:spPr>
        <p:style>
          <a:lnRef idx="1">
            <a:schemeClr val="accent1"/>
          </a:lnRef>
          <a:fillRef idx="0">
            <a:schemeClr val="accent1"/>
          </a:fillRef>
          <a:effectRef idx="0">
            <a:schemeClr val="accent1"/>
          </a:effectRef>
          <a:fontRef idx="minor">
            <a:schemeClr val="tx1"/>
          </a:fontRef>
        </p:style>
      </p:cxnSp>
      <p:sp>
        <p:nvSpPr>
          <p:cNvPr id="105" name="Rectangle 4"/>
          <p:cNvSpPr>
            <a:spLocks noChangeArrowheads="1"/>
          </p:cNvSpPr>
          <p:nvPr/>
        </p:nvSpPr>
        <p:spPr bwMode="auto">
          <a:xfrm>
            <a:off x="6498286" y="6503076"/>
            <a:ext cx="2528329" cy="2584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tIns="46800" rIns="90000" bIns="46800">
            <a:spAutoFit/>
          </a:bodyPr>
          <a:lstStyle>
            <a:lvl1pPr eaLnBrk="0" hangingPunct="0">
              <a:defRPr sz="3200">
                <a:solidFill>
                  <a:schemeClr val="bg1"/>
                </a:solidFill>
                <a:latin typeface="Arial" charset="0"/>
              </a:defRPr>
            </a:lvl1pPr>
            <a:lvl2pPr marL="742950" indent="-285750" eaLnBrk="0" hangingPunct="0">
              <a:defRPr sz="3200">
                <a:solidFill>
                  <a:schemeClr val="bg1"/>
                </a:solidFill>
                <a:latin typeface="Arial" charset="0"/>
              </a:defRPr>
            </a:lvl2pPr>
            <a:lvl3pPr marL="1143000" indent="-228600" eaLnBrk="0" hangingPunct="0">
              <a:defRPr sz="3200">
                <a:solidFill>
                  <a:schemeClr val="bg1"/>
                </a:solidFill>
                <a:latin typeface="Arial" charset="0"/>
              </a:defRPr>
            </a:lvl3pPr>
            <a:lvl4pPr marL="1600200" indent="-228600" eaLnBrk="0" hangingPunct="0">
              <a:defRPr sz="3200">
                <a:solidFill>
                  <a:schemeClr val="bg1"/>
                </a:solidFill>
                <a:latin typeface="Arial" charset="0"/>
              </a:defRPr>
            </a:lvl4pPr>
            <a:lvl5pPr marL="2057400" indent="-228600" eaLnBrk="0" hangingPunct="0">
              <a:defRPr sz="3200">
                <a:solidFill>
                  <a:schemeClr val="bg1"/>
                </a:solidFill>
                <a:latin typeface="Arial" charset="0"/>
              </a:defRPr>
            </a:lvl5pPr>
            <a:lvl6pPr marL="2514600" indent="-228600" eaLnBrk="0" fontAlgn="base" hangingPunct="0">
              <a:spcBef>
                <a:spcPct val="0"/>
              </a:spcBef>
              <a:spcAft>
                <a:spcPct val="0"/>
              </a:spcAft>
              <a:defRPr sz="3200">
                <a:solidFill>
                  <a:schemeClr val="bg1"/>
                </a:solidFill>
                <a:latin typeface="Arial" charset="0"/>
              </a:defRPr>
            </a:lvl6pPr>
            <a:lvl7pPr marL="2971800" indent="-228600" eaLnBrk="0" fontAlgn="base" hangingPunct="0">
              <a:spcBef>
                <a:spcPct val="0"/>
              </a:spcBef>
              <a:spcAft>
                <a:spcPct val="0"/>
              </a:spcAft>
              <a:defRPr sz="3200">
                <a:solidFill>
                  <a:schemeClr val="bg1"/>
                </a:solidFill>
                <a:latin typeface="Arial" charset="0"/>
              </a:defRPr>
            </a:lvl7pPr>
            <a:lvl8pPr marL="3429000" indent="-228600" eaLnBrk="0" fontAlgn="base" hangingPunct="0">
              <a:spcBef>
                <a:spcPct val="0"/>
              </a:spcBef>
              <a:spcAft>
                <a:spcPct val="0"/>
              </a:spcAft>
              <a:defRPr sz="3200">
                <a:solidFill>
                  <a:schemeClr val="bg1"/>
                </a:solidFill>
                <a:latin typeface="Arial" charset="0"/>
              </a:defRPr>
            </a:lvl8pPr>
            <a:lvl9pPr marL="3886200" indent="-228600" eaLnBrk="0" fontAlgn="base" hangingPunct="0">
              <a:spcBef>
                <a:spcPct val="0"/>
              </a:spcBef>
              <a:spcAft>
                <a:spcPct val="0"/>
              </a:spcAft>
              <a:defRPr sz="3200">
                <a:solidFill>
                  <a:schemeClr val="bg1"/>
                </a:solidFill>
                <a:latin typeface="Arial" charset="0"/>
              </a:defRPr>
            </a:lvl9pPr>
          </a:lstStyle>
          <a:p>
            <a:pPr algn="r">
              <a:lnSpc>
                <a:spcPct val="110000"/>
              </a:lnSpc>
            </a:pPr>
            <a:r>
              <a:rPr lang="de-DE" altLang="en-US" sz="1050" dirty="0" smtClean="0">
                <a:solidFill>
                  <a:schemeClr val="tx1"/>
                </a:solidFill>
              </a:rPr>
              <a:t>GOLD </a:t>
            </a:r>
            <a:r>
              <a:rPr lang="de-DE" altLang="en-US" sz="1050" dirty="0">
                <a:solidFill>
                  <a:schemeClr val="tx1"/>
                </a:solidFill>
              </a:rPr>
              <a:t>R</a:t>
            </a:r>
            <a:r>
              <a:rPr lang="de-DE" altLang="en-US" sz="1050" dirty="0" smtClean="0">
                <a:solidFill>
                  <a:schemeClr val="tx1"/>
                </a:solidFill>
              </a:rPr>
              <a:t>eport 2017, www.goldcopd.org</a:t>
            </a:r>
            <a:endParaRPr lang="de-DE" altLang="en-US" sz="1050" dirty="0">
              <a:solidFill>
                <a:schemeClr val="tx1"/>
              </a:solidFill>
            </a:endParaRPr>
          </a:p>
        </p:txBody>
      </p:sp>
      <p:sp>
        <p:nvSpPr>
          <p:cNvPr id="48" name="TextBox 47"/>
          <p:cNvSpPr txBox="1"/>
          <p:nvPr/>
        </p:nvSpPr>
        <p:spPr>
          <a:xfrm>
            <a:off x="4818536" y="2437291"/>
            <a:ext cx="833584" cy="307777"/>
          </a:xfrm>
          <a:prstGeom prst="rect">
            <a:avLst/>
          </a:prstGeom>
          <a:noFill/>
          <a:ln w="25400">
            <a:noFill/>
          </a:ln>
        </p:spPr>
        <p:txBody>
          <a:bodyPr wrap="square" lIns="72000" rIns="72000" rtlCol="0">
            <a:spAutoFit/>
          </a:bodyPr>
          <a:lstStyle/>
          <a:p>
            <a:pPr algn="ctr"/>
            <a:r>
              <a:rPr lang="de-DE" sz="700" dirty="0" smtClean="0"/>
              <a:t>weitere Exazerbation(en)</a:t>
            </a:r>
            <a:endParaRPr lang="de-DE" sz="700" dirty="0"/>
          </a:p>
        </p:txBody>
      </p:sp>
      <p:sp>
        <p:nvSpPr>
          <p:cNvPr id="50" name="TextBox 49"/>
          <p:cNvSpPr txBox="1"/>
          <p:nvPr/>
        </p:nvSpPr>
        <p:spPr>
          <a:xfrm>
            <a:off x="5076056" y="3001697"/>
            <a:ext cx="833584" cy="307777"/>
          </a:xfrm>
          <a:prstGeom prst="rect">
            <a:avLst/>
          </a:prstGeom>
          <a:noFill/>
          <a:ln w="25400">
            <a:noFill/>
          </a:ln>
        </p:spPr>
        <p:txBody>
          <a:bodyPr wrap="square" lIns="72000" rIns="72000" rtlCol="0">
            <a:spAutoFit/>
          </a:bodyPr>
          <a:lstStyle/>
          <a:p>
            <a:pPr algn="ctr"/>
            <a:r>
              <a:rPr lang="de-DE" sz="700" dirty="0" smtClean="0"/>
              <a:t>weitere Exazerbation(en)</a:t>
            </a:r>
            <a:endParaRPr lang="de-DE" sz="700" dirty="0"/>
          </a:p>
        </p:txBody>
      </p:sp>
      <p:sp>
        <p:nvSpPr>
          <p:cNvPr id="51" name="TextBox 50"/>
          <p:cNvSpPr txBox="1"/>
          <p:nvPr/>
        </p:nvSpPr>
        <p:spPr>
          <a:xfrm>
            <a:off x="1369416" y="6129755"/>
            <a:ext cx="1080286" cy="180425"/>
          </a:xfrm>
          <a:prstGeom prst="rect">
            <a:avLst/>
          </a:prstGeom>
          <a:solidFill>
            <a:schemeClr val="bg1"/>
          </a:solidFill>
          <a:ln w="15875">
            <a:solidFill>
              <a:srgbClr val="00B050"/>
            </a:solidFill>
          </a:ln>
          <a:effectLst>
            <a:outerShdw blurRad="50800" dist="38100" dir="2700000" algn="tl" rotWithShape="0">
              <a:prstClr val="black">
                <a:alpha val="40000"/>
              </a:prstClr>
            </a:outerShdw>
          </a:effectLst>
        </p:spPr>
        <p:txBody>
          <a:bodyPr wrap="square" lIns="36000" tIns="36000" rIns="36000" bIns="36000" rtlCol="0">
            <a:spAutoFit/>
          </a:bodyPr>
          <a:lstStyle/>
          <a:p>
            <a:pPr algn="ctr"/>
            <a:r>
              <a:rPr lang="de-DE" sz="700" b="1" dirty="0" smtClean="0"/>
              <a:t>Bevorzugte Therapie</a:t>
            </a:r>
            <a:endParaRPr lang="de-DE" sz="700" b="1" dirty="0"/>
          </a:p>
        </p:txBody>
      </p:sp>
      <p:sp>
        <p:nvSpPr>
          <p:cNvPr id="3" name="TextBox 2"/>
          <p:cNvSpPr txBox="1"/>
          <p:nvPr/>
        </p:nvSpPr>
        <p:spPr>
          <a:xfrm>
            <a:off x="2440737" y="6119940"/>
            <a:ext cx="243978" cy="200055"/>
          </a:xfrm>
          <a:prstGeom prst="rect">
            <a:avLst/>
          </a:prstGeom>
          <a:noFill/>
        </p:spPr>
        <p:txBody>
          <a:bodyPr wrap="none" rtlCol="0">
            <a:spAutoFit/>
          </a:bodyPr>
          <a:lstStyle/>
          <a:p>
            <a:r>
              <a:rPr lang="de-DE" sz="700" dirty="0" smtClean="0"/>
              <a:t>&amp;</a:t>
            </a:r>
            <a:endParaRPr lang="de-DE" sz="700" dirty="0"/>
          </a:p>
        </p:txBody>
      </p:sp>
    </p:spTree>
    <p:extLst>
      <p:ext uri="{BB962C8B-B14F-4D97-AF65-F5344CB8AC3E}">
        <p14:creationId xmlns:p14="http://schemas.microsoft.com/office/powerpoint/2010/main" val="41138783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504464" y="1390462"/>
            <a:ext cx="8244000" cy="454362"/>
          </a:xfrm>
          <a:prstGeom prst="rect">
            <a:avLst/>
          </a:prstGeom>
          <a:solidFill>
            <a:schemeClr val="accent1"/>
          </a:solidFill>
        </p:spPr>
        <p:txBody>
          <a:bodyPr anchor="ctr" anchorCtr="0">
            <a:noAutofit/>
          </a:bodyPr>
          <a:lstStyle>
            <a:lvl1pPr marL="228600" indent="-228600" algn="l" defTabSz="914400" rtl="0" eaLnBrk="1" latinLnBrk="0" hangingPunct="1">
              <a:spcBef>
                <a:spcPts val="1200"/>
              </a:spcBef>
              <a:buClrTx/>
              <a:buSzPct val="120000"/>
              <a:buFont typeface="Arial" pitchFamily="34" charset="0"/>
              <a:buChar char="•"/>
              <a:tabLst>
                <a:tab pos="3998913" algn="r"/>
                <a:tab pos="8229600" algn="r"/>
              </a:tabLst>
              <a:defRPr sz="2400" kern="1200">
                <a:solidFill>
                  <a:schemeClr val="tx1"/>
                </a:solidFill>
                <a:latin typeface="+mn-lt"/>
                <a:ea typeface="+mn-ea"/>
                <a:cs typeface="+mn-cs"/>
              </a:defRPr>
            </a:lvl1pPr>
            <a:lvl2pPr marL="457200" indent="-228600" algn="l" defTabSz="914400" rtl="0" eaLnBrk="1" latinLnBrk="0" hangingPunct="1">
              <a:spcBef>
                <a:spcPts val="600"/>
              </a:spcBef>
              <a:buClrTx/>
              <a:buSzPct val="100000"/>
              <a:buFont typeface="Arial" pitchFamily="34" charset="0"/>
              <a:buChar char="–"/>
              <a:defRPr sz="1800" kern="1200">
                <a:solidFill>
                  <a:schemeClr val="tx1"/>
                </a:solidFill>
                <a:latin typeface="+mn-lt"/>
                <a:ea typeface="+mn-ea"/>
                <a:cs typeface="+mn-cs"/>
              </a:defRPr>
            </a:lvl2pPr>
            <a:lvl3pPr marL="685800" indent="-228600" algn="l" defTabSz="914400" rtl="0" eaLnBrk="1" latinLnBrk="0" hangingPunct="1">
              <a:spcBef>
                <a:spcPts val="600"/>
              </a:spcBef>
              <a:buClrTx/>
              <a:buSzPct val="100000"/>
              <a:buFont typeface="Arial" pitchFamily="34" charset="0"/>
              <a:buChar char="–"/>
              <a:defRPr sz="1600" kern="1200">
                <a:solidFill>
                  <a:schemeClr val="tx1"/>
                </a:solidFill>
                <a:latin typeface="+mn-lt"/>
                <a:ea typeface="+mn-ea"/>
                <a:cs typeface="+mn-cs"/>
              </a:defRPr>
            </a:lvl3pPr>
            <a:lvl4pPr marL="914400" indent="-228600" algn="l" defTabSz="914400" rtl="0" eaLnBrk="1" latinLnBrk="0" hangingPunct="1">
              <a:spcBef>
                <a:spcPts val="600"/>
              </a:spcBef>
              <a:buClrTx/>
              <a:buSzPct val="100000"/>
              <a:buFont typeface="Arial" pitchFamily="34" charset="0"/>
              <a:buChar char="–"/>
              <a:defRPr sz="1600" kern="1200">
                <a:solidFill>
                  <a:schemeClr val="tx1"/>
                </a:solidFill>
                <a:latin typeface="+mn-lt"/>
                <a:ea typeface="+mn-ea"/>
                <a:cs typeface="+mn-cs"/>
              </a:defRPr>
            </a:lvl4pPr>
            <a:lvl5pPr marL="1143000" indent="-228600" algn="l" defTabSz="914400" rtl="0" eaLnBrk="1" latinLnBrk="0" hangingPunct="1">
              <a:spcBef>
                <a:spcPts val="600"/>
              </a:spcBef>
              <a:buClrTx/>
              <a:buSzPct val="100000"/>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eaLnBrk="0" fontAlgn="base" hangingPunct="0">
              <a:spcBef>
                <a:spcPct val="0"/>
              </a:spcBef>
              <a:spcAft>
                <a:spcPct val="0"/>
              </a:spcAft>
              <a:buSzTx/>
              <a:buNone/>
              <a:tabLst/>
            </a:pPr>
            <a:r>
              <a:rPr lang="de-DE" sz="1400" spc="-30" dirty="0">
                <a:solidFill>
                  <a:schemeClr val="bg1"/>
                </a:solidFill>
              </a:rPr>
              <a:t>LABA/LAMA-Kombinationen sind die geeignete Therapie für die Mehrheit der Gruppe-B-Patienten</a:t>
            </a:r>
            <a:r>
              <a:rPr lang="de-DE" sz="1400" spc="-30" baseline="30000" dirty="0">
                <a:solidFill>
                  <a:schemeClr val="bg1"/>
                </a:solidFill>
              </a:rPr>
              <a:t>1,2</a:t>
            </a:r>
          </a:p>
        </p:txBody>
      </p:sp>
      <p:sp>
        <p:nvSpPr>
          <p:cNvPr id="10" name="TextBox 9"/>
          <p:cNvSpPr txBox="1"/>
          <p:nvPr/>
        </p:nvSpPr>
        <p:spPr>
          <a:xfrm>
            <a:off x="272061" y="6329198"/>
            <a:ext cx="4474435" cy="461665"/>
          </a:xfrm>
          <a:prstGeom prst="rect">
            <a:avLst/>
          </a:prstGeom>
          <a:noFill/>
        </p:spPr>
        <p:txBody>
          <a:bodyPr wrap="square" rtlCol="0">
            <a:spAutoFit/>
          </a:bodyPr>
          <a:lstStyle/>
          <a:p>
            <a:r>
              <a:rPr lang="de-DE" sz="800" b="0" i="0" dirty="0" smtClean="0">
                <a:solidFill>
                  <a:srgbClr val="000000"/>
                </a:solidFill>
              </a:rPr>
              <a:t>COPD: Chronisch obstruktive Lungenerkrankung, GOLD: Globale Initiative für chronisch obstruktive Lungenerkrankung, ICS: inhalatives Corticosteroid, LABA: langwirksamer </a:t>
            </a:r>
            <a:br>
              <a:rPr lang="de-DE" sz="800" b="0" i="0" dirty="0" smtClean="0">
                <a:solidFill>
                  <a:srgbClr val="000000"/>
                </a:solidFill>
              </a:rPr>
            </a:br>
            <a:r>
              <a:rPr lang="de-DE" sz="800" b="0" i="0" dirty="0" smtClean="0">
                <a:solidFill>
                  <a:srgbClr val="000000"/>
                </a:solidFill>
              </a:rPr>
              <a:t>β</a:t>
            </a:r>
            <a:r>
              <a:rPr lang="de-DE" sz="800" b="0" i="0" baseline="-25000" dirty="0" smtClean="0">
                <a:solidFill>
                  <a:srgbClr val="000000"/>
                </a:solidFill>
              </a:rPr>
              <a:t>2</a:t>
            </a:r>
            <a:r>
              <a:rPr lang="de-DE" sz="800" b="0" i="0" dirty="0" smtClean="0">
                <a:solidFill>
                  <a:srgbClr val="000000"/>
                </a:solidFill>
              </a:rPr>
              <a:t>-Agonist, LAMA: langwirksames Anticholinergikum</a:t>
            </a:r>
          </a:p>
        </p:txBody>
      </p:sp>
      <p:sp>
        <p:nvSpPr>
          <p:cNvPr id="8" name="Rectangle 7"/>
          <p:cNvSpPr/>
          <p:nvPr/>
        </p:nvSpPr>
        <p:spPr>
          <a:xfrm>
            <a:off x="4716016" y="6388832"/>
            <a:ext cx="4320480" cy="415498"/>
          </a:xfrm>
          <a:prstGeom prst="rect">
            <a:avLst/>
          </a:prstGeom>
        </p:spPr>
        <p:txBody>
          <a:bodyPr wrap="square">
            <a:spAutoFit/>
          </a:bodyPr>
          <a:lstStyle/>
          <a:p>
            <a:pPr algn="r"/>
            <a:r>
              <a:rPr lang="de-DE" sz="1000" b="0" dirty="0" smtClean="0">
                <a:solidFill>
                  <a:srgbClr val="000000"/>
                </a:solidFill>
              </a:rPr>
              <a:t>mod. nach www.goldcopd.org (letzter Zugriff  23.1.17); </a:t>
            </a:r>
            <a:r>
              <a:rPr lang="de-DE" sz="1000" b="0" baseline="30000" dirty="0" smtClean="0">
                <a:solidFill>
                  <a:srgbClr val="000000"/>
                </a:solidFill>
              </a:rPr>
              <a:t>1</a:t>
            </a:r>
            <a:r>
              <a:rPr lang="de-DE" sz="1000" b="0" dirty="0" smtClean="0">
                <a:solidFill>
                  <a:srgbClr val="000000"/>
                </a:solidFill>
              </a:rPr>
              <a:t>Agusti et al., ERJ, 2013, 42(5):1391-1401; </a:t>
            </a:r>
            <a:r>
              <a:rPr lang="de-DE" sz="1000" b="0" baseline="30000" dirty="0" smtClean="0">
                <a:solidFill>
                  <a:srgbClr val="000000"/>
                </a:solidFill>
              </a:rPr>
              <a:t>2</a:t>
            </a:r>
            <a:r>
              <a:rPr lang="de-DE" sz="1000" b="0" dirty="0" smtClean="0">
                <a:solidFill>
                  <a:srgbClr val="000000"/>
                </a:solidFill>
              </a:rPr>
              <a:t>Jones PW et al., Respir Med, 2011,105:57-66</a:t>
            </a:r>
          </a:p>
        </p:txBody>
      </p:sp>
      <p:sp>
        <p:nvSpPr>
          <p:cNvPr id="13" name="Footer Placeholder 4"/>
          <p:cNvSpPr txBox="1">
            <a:spLocks/>
          </p:cNvSpPr>
          <p:nvPr/>
        </p:nvSpPr>
        <p:spPr>
          <a:xfrm>
            <a:off x="0" y="6453336"/>
            <a:ext cx="285750" cy="365125"/>
          </a:xfrm>
          <a:prstGeom prst="rect">
            <a:avLst/>
          </a:prstGeom>
          <a:ln>
            <a:noFill/>
          </a:ln>
        </p:spPr>
        <p:txBody>
          <a:bodyPr vert="horz" lIns="108000" tIns="45720" rIns="46800" bIns="45720" rtlCol="0" anchor="ctr"/>
          <a:lstStyle>
            <a:defPPr>
              <a:defRPr lang="en-US"/>
            </a:defPPr>
            <a:lvl1pPr marL="0" algn="l" defTabSz="914400" rtl="0" eaLnBrk="1" fontAlgn="auto" latinLnBrk="0" hangingPunct="1">
              <a:spcBef>
                <a:spcPts val="0"/>
              </a:spcBef>
              <a:spcAft>
                <a:spcPts val="0"/>
              </a:spcAft>
              <a:defRPr sz="1000" kern="1200">
                <a:solidFill>
                  <a:prstClr val="black">
                    <a:tint val="75000"/>
                  </a:prstClr>
                </a:solidFill>
                <a:latin typeface="Arial" pitchFamily="34" charset="0"/>
                <a:ea typeface="+mn-ea"/>
                <a:cs typeface="Arial"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0FA938B8-1D2F-4BA3-A5B1-5E63C266068C}" type="slidenum">
              <a:rPr lang="de-DE" sz="900" smtClean="0"/>
              <a:pPr>
                <a:defRPr/>
              </a:pPr>
              <a:t>11</a:t>
            </a:fld>
            <a:endParaRPr lang="de-DE" sz="900" dirty="0"/>
          </a:p>
        </p:txBody>
      </p:sp>
      <p:sp>
        <p:nvSpPr>
          <p:cNvPr id="2" name="Title 1"/>
          <p:cNvSpPr>
            <a:spLocks noGrp="1"/>
          </p:cNvSpPr>
          <p:nvPr>
            <p:ph type="title"/>
          </p:nvPr>
        </p:nvSpPr>
        <p:spPr/>
        <p:txBody>
          <a:bodyPr>
            <a:noAutofit/>
          </a:bodyPr>
          <a:lstStyle/>
          <a:p>
            <a:r>
              <a:rPr lang="de-DE" dirty="0">
                <a:solidFill>
                  <a:srgbClr val="0460A9"/>
                </a:solidFill>
              </a:rPr>
              <a:t>Zusammenfassung Aktualisierung </a:t>
            </a:r>
            <a:r>
              <a:rPr lang="de-DE" dirty="0" smtClean="0">
                <a:solidFill>
                  <a:srgbClr val="0460A9"/>
                </a:solidFill>
              </a:rPr>
              <a:t>GOLD</a:t>
            </a:r>
            <a:r>
              <a:rPr lang="en" dirty="0" smtClean="0"/>
              <a:t/>
            </a:r>
            <a:br>
              <a:rPr lang="en" dirty="0" smtClean="0"/>
            </a:br>
            <a:r>
              <a:rPr lang="de-DE" sz="2200" b="0" i="0" dirty="0" smtClean="0">
                <a:solidFill>
                  <a:srgbClr val="000000"/>
                </a:solidFill>
              </a:rPr>
              <a:t>Management der stabilen COPD, GOLD B</a:t>
            </a:r>
          </a:p>
        </p:txBody>
      </p:sp>
      <p:sp>
        <p:nvSpPr>
          <p:cNvPr id="12" name="Rounded Rectangle 11"/>
          <p:cNvSpPr/>
          <p:nvPr/>
        </p:nvSpPr>
        <p:spPr>
          <a:xfrm>
            <a:off x="539552" y="2775468"/>
            <a:ext cx="3816000" cy="3191255"/>
          </a:xfrm>
          <a:prstGeom prst="roundRect">
            <a:avLst>
              <a:gd name="adj" fmla="val 3402"/>
            </a:avLst>
          </a:prstGeom>
          <a:solidFill>
            <a:srgbClr val="FFFFFF"/>
          </a:solidFill>
          <a:ln w="19050" cap="sq" cmpd="sng" algn="ctr">
            <a:solidFill>
              <a:srgbClr val="FFFFFF">
                <a:lumMod val="75000"/>
              </a:srgbClr>
            </a:solidFill>
            <a:prstDash val="solid"/>
          </a:ln>
          <a:effectLst/>
        </p:spPr>
        <p:txBody>
          <a:bodyPr rtlCol="0" anchor="t"/>
          <a:lstStyle/>
          <a:p>
            <a:pPr marL="0" lvl="1">
              <a:spcBef>
                <a:spcPts val="600"/>
              </a:spcBef>
              <a:buClr>
                <a:srgbClr val="0070C0"/>
              </a:buClr>
              <a:buSzPct val="100000"/>
            </a:pPr>
            <a:r>
              <a:rPr lang="de-DE" sz="1300" dirty="0">
                <a:solidFill>
                  <a:srgbClr val="808080"/>
                </a:solidFill>
              </a:rPr>
              <a:t>Empfohlene Therapie </a:t>
            </a:r>
            <a:r>
              <a:rPr lang="de-DE" sz="1300" dirty="0" smtClean="0">
                <a:solidFill>
                  <a:srgbClr val="808080"/>
                </a:solidFill>
              </a:rPr>
              <a:t>erster </a:t>
            </a:r>
            <a:r>
              <a:rPr lang="de-DE" sz="1300" dirty="0">
                <a:solidFill>
                  <a:srgbClr val="808080"/>
                </a:solidFill>
              </a:rPr>
              <a:t>Wahl: </a:t>
            </a:r>
            <a:br>
              <a:rPr lang="de-DE" sz="1300" dirty="0">
                <a:solidFill>
                  <a:srgbClr val="808080"/>
                </a:solidFill>
              </a:rPr>
            </a:br>
            <a:r>
              <a:rPr lang="de-DE" sz="1300" dirty="0">
                <a:solidFill>
                  <a:srgbClr val="808080"/>
                </a:solidFill>
              </a:rPr>
              <a:t>langwirksame Bronchodilatatoren </a:t>
            </a:r>
            <a:br>
              <a:rPr lang="de-DE" sz="1300" dirty="0">
                <a:solidFill>
                  <a:srgbClr val="808080"/>
                </a:solidFill>
              </a:rPr>
            </a:br>
            <a:r>
              <a:rPr lang="de-DE" sz="1300" dirty="0">
                <a:solidFill>
                  <a:srgbClr val="808080"/>
                </a:solidFill>
              </a:rPr>
              <a:t>(LAMA oder LABA)</a:t>
            </a:r>
          </a:p>
        </p:txBody>
      </p:sp>
      <p:sp>
        <p:nvSpPr>
          <p:cNvPr id="14" name="Rectangle 13"/>
          <p:cNvSpPr/>
          <p:nvPr/>
        </p:nvSpPr>
        <p:spPr>
          <a:xfrm>
            <a:off x="1499960" y="2404405"/>
            <a:ext cx="1620000" cy="360000"/>
          </a:xfrm>
          <a:prstGeom prst="rect">
            <a:avLst/>
          </a:prstGeom>
          <a:solidFill>
            <a:srgbClr val="0460A9">
              <a:lumMod val="75000"/>
            </a:srgbClr>
          </a:solidFill>
          <a:ln w="12700" cap="sq"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srgbClr val="FFFFFF"/>
                </a:solidFill>
                <a:effectLst/>
                <a:uLnTx/>
                <a:uFillTx/>
                <a:latin typeface="Arial" panose="020B0604020202020204" pitchFamily="34" charset="0"/>
                <a:cs typeface="Arial" panose="020B0604020202020204" pitchFamily="34" charset="0"/>
              </a:rPr>
              <a:t>GOLD 2016</a:t>
            </a:r>
            <a:endParaRPr kumimoji="0" lang="en-US" sz="1800" b="0" i="0" u="none" strike="noStrike" kern="0" cap="none" spc="0" normalizeH="0" baseline="30000" noProof="0" dirty="0" smtClean="0">
              <a:ln>
                <a:noFill/>
              </a:ln>
              <a:solidFill>
                <a:srgbClr val="FFFFFF"/>
              </a:solidFill>
              <a:effectLst/>
              <a:uLnTx/>
              <a:uFillTx/>
              <a:latin typeface="Arial" panose="020B0604020202020204" pitchFamily="34" charset="0"/>
              <a:cs typeface="Arial" panose="020B0604020202020204" pitchFamily="34" charset="0"/>
            </a:endParaRPr>
          </a:p>
        </p:txBody>
      </p:sp>
      <p:sp>
        <p:nvSpPr>
          <p:cNvPr id="16" name="Rounded Rectangle 15"/>
          <p:cNvSpPr/>
          <p:nvPr/>
        </p:nvSpPr>
        <p:spPr>
          <a:xfrm>
            <a:off x="4788024" y="2775468"/>
            <a:ext cx="3816000" cy="3191255"/>
          </a:xfrm>
          <a:prstGeom prst="roundRect">
            <a:avLst>
              <a:gd name="adj" fmla="val 3402"/>
            </a:avLst>
          </a:prstGeom>
          <a:solidFill>
            <a:srgbClr val="FFFFFF"/>
          </a:solidFill>
          <a:ln w="19050" cap="sq" cmpd="sng" algn="ctr">
            <a:solidFill>
              <a:schemeClr val="tx1"/>
            </a:solidFill>
            <a:prstDash val="solid"/>
          </a:ln>
          <a:effectLst/>
        </p:spPr>
        <p:txBody>
          <a:bodyPr rtlCol="0" anchor="t"/>
          <a:lstStyle/>
          <a:p>
            <a:pPr marL="0" lvl="1">
              <a:spcAft>
                <a:spcPts val="600"/>
              </a:spcAft>
            </a:pPr>
            <a:r>
              <a:rPr lang="de-DE" sz="1300" dirty="0" smtClean="0">
                <a:solidFill>
                  <a:srgbClr val="000000"/>
                </a:solidFill>
              </a:rPr>
              <a:t>Bevorzugte Therapie mit </a:t>
            </a:r>
            <a:r>
              <a:rPr lang="de-DE" sz="1300" dirty="0">
                <a:solidFill>
                  <a:srgbClr val="000000"/>
                </a:solidFill>
              </a:rPr>
              <a:t>Bronchodilatatoren (LABA oder LAMA oder LAMA/LABA</a:t>
            </a:r>
            <a:r>
              <a:rPr lang="de-DE" sz="1300" dirty="0" smtClean="0">
                <a:solidFill>
                  <a:srgbClr val="000000"/>
                </a:solidFill>
              </a:rPr>
              <a:t>).</a:t>
            </a:r>
            <a:endParaRPr lang="de-DE" sz="1300" dirty="0">
              <a:solidFill>
                <a:srgbClr val="000000"/>
              </a:solidFill>
            </a:endParaRPr>
          </a:p>
          <a:p>
            <a:pPr marL="0" lvl="1">
              <a:spcAft>
                <a:spcPts val="600"/>
              </a:spcAft>
            </a:pPr>
            <a:r>
              <a:rPr lang="de-DE" sz="1300" dirty="0" smtClean="0">
                <a:solidFill>
                  <a:srgbClr val="000000"/>
                </a:solidFill>
              </a:rPr>
              <a:t>Initial kann eine </a:t>
            </a:r>
            <a:r>
              <a:rPr lang="de-DE" sz="1300" dirty="0">
                <a:solidFill>
                  <a:srgbClr val="000000"/>
                </a:solidFill>
              </a:rPr>
              <a:t>Monotherapie </a:t>
            </a:r>
            <a:r>
              <a:rPr lang="de-DE" sz="1300" dirty="0" smtClean="0">
                <a:solidFill>
                  <a:srgbClr val="000000"/>
                </a:solidFill>
              </a:rPr>
              <a:t>mit </a:t>
            </a:r>
            <a:r>
              <a:rPr lang="de-DE" sz="1300" dirty="0">
                <a:solidFill>
                  <a:srgbClr val="000000"/>
                </a:solidFill>
              </a:rPr>
              <a:t>einem langwirksamen Bronchodilatator </a:t>
            </a:r>
            <a:r>
              <a:rPr lang="de-DE" sz="1300" dirty="0" smtClean="0">
                <a:solidFill>
                  <a:srgbClr val="000000"/>
                </a:solidFill>
              </a:rPr>
              <a:t>oder eine duale Therapie mit </a:t>
            </a:r>
            <a:r>
              <a:rPr lang="de-DE" sz="1300" dirty="0">
                <a:solidFill>
                  <a:srgbClr val="000000"/>
                </a:solidFill>
              </a:rPr>
              <a:t>langwirksamen Bronchodilatatoren </a:t>
            </a:r>
            <a:r>
              <a:rPr lang="de-DE" sz="1300" dirty="0" smtClean="0">
                <a:solidFill>
                  <a:srgbClr val="000000"/>
                </a:solidFill>
              </a:rPr>
              <a:t>eingesetzt werden. </a:t>
            </a:r>
          </a:p>
          <a:p>
            <a:pPr marL="0" lvl="1">
              <a:spcAft>
                <a:spcPts val="600"/>
              </a:spcAft>
            </a:pPr>
            <a:r>
              <a:rPr lang="de-DE" sz="1300" dirty="0" smtClean="0">
                <a:solidFill>
                  <a:srgbClr val="000000"/>
                </a:solidFill>
              </a:rPr>
              <a:t>Bei </a:t>
            </a:r>
            <a:r>
              <a:rPr lang="de-DE" sz="1300" dirty="0">
                <a:solidFill>
                  <a:srgbClr val="000000"/>
                </a:solidFill>
              </a:rPr>
              <a:t>Patienten mit anhaltender </a:t>
            </a:r>
            <a:r>
              <a:rPr lang="de-DE" sz="1300" dirty="0" smtClean="0">
                <a:solidFill>
                  <a:srgbClr val="000000"/>
                </a:solidFill>
              </a:rPr>
              <a:t>Dyspnoe unter </a:t>
            </a:r>
            <a:r>
              <a:rPr lang="de-DE" sz="1300" dirty="0">
                <a:solidFill>
                  <a:srgbClr val="000000"/>
                </a:solidFill>
              </a:rPr>
              <a:t>der Therapie mit einem Bronchodilatator kann auf zwei Bronchodilatatoren eskaliert werden (Evidenzgrad A</a:t>
            </a:r>
            <a:r>
              <a:rPr lang="de-DE" sz="1300" dirty="0" smtClean="0">
                <a:solidFill>
                  <a:srgbClr val="000000"/>
                </a:solidFill>
              </a:rPr>
              <a:t>). </a:t>
            </a:r>
            <a:endParaRPr lang="de-DE" sz="1300" dirty="0">
              <a:solidFill>
                <a:srgbClr val="000000"/>
              </a:solidFill>
            </a:endParaRPr>
          </a:p>
        </p:txBody>
      </p:sp>
      <p:sp>
        <p:nvSpPr>
          <p:cNvPr id="17" name="Rectangle 16"/>
          <p:cNvSpPr/>
          <p:nvPr/>
        </p:nvSpPr>
        <p:spPr>
          <a:xfrm>
            <a:off x="5971832" y="2394467"/>
            <a:ext cx="1620000" cy="377335"/>
          </a:xfrm>
          <a:prstGeom prst="rect">
            <a:avLst/>
          </a:prstGeom>
          <a:solidFill>
            <a:srgbClr val="0460A9">
              <a:lumMod val="75000"/>
            </a:srgbClr>
          </a:solidFill>
          <a:ln w="12700" cap="sq"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srgbClr val="FFFFFF"/>
                </a:solidFill>
                <a:effectLst/>
                <a:uLnTx/>
                <a:uFillTx/>
                <a:latin typeface="Arial" panose="020B0604020202020204" pitchFamily="34" charset="0"/>
                <a:cs typeface="Arial" panose="020B0604020202020204" pitchFamily="34" charset="0"/>
              </a:rPr>
              <a:t>GOLD 2017</a:t>
            </a:r>
            <a:endParaRPr kumimoji="0" lang="en-US" sz="1800" b="0" i="0" u="none" strike="noStrike" kern="0" cap="none" spc="0" normalizeH="0" baseline="30000" noProof="0" dirty="0" smtClean="0">
              <a:ln>
                <a:noFill/>
              </a:ln>
              <a:solidFill>
                <a:srgbClr val="FFFFFF"/>
              </a:solidFill>
              <a:effectLst/>
              <a:uLnTx/>
              <a:uFillTx/>
              <a:latin typeface="Arial" panose="020B0604020202020204" pitchFamily="34" charset="0"/>
              <a:cs typeface="Arial" panose="020B0604020202020204" pitchFamily="34" charset="0"/>
            </a:endParaRPr>
          </a:p>
        </p:txBody>
      </p:sp>
      <p:sp>
        <p:nvSpPr>
          <p:cNvPr id="18" name="Flowchart: Extract 17"/>
          <p:cNvSpPr/>
          <p:nvPr/>
        </p:nvSpPr>
        <p:spPr>
          <a:xfrm rot="5400000">
            <a:off x="3118647" y="4251799"/>
            <a:ext cx="2722880" cy="238592"/>
          </a:xfrm>
          <a:prstGeom prst="flowChartExtract">
            <a:avLst/>
          </a:prstGeom>
          <a:solidFill>
            <a:srgbClr val="FFFFFF">
              <a:lumMod val="75000"/>
            </a:srgbClr>
          </a:solidFill>
          <a:ln w="12700" cap="sq"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smtClean="0">
              <a:ln>
                <a:noFill/>
              </a:ln>
              <a:solidFill>
                <a:srgbClr val="FFFFFF"/>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325239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544016" y="1388028"/>
            <a:ext cx="8244000" cy="752332"/>
          </a:xfrm>
          <a:prstGeom prst="rect">
            <a:avLst/>
          </a:prstGeom>
          <a:solidFill>
            <a:schemeClr val="accent1"/>
          </a:solidFill>
        </p:spPr>
        <p:txBody>
          <a:bodyPr anchor="ctr" anchorCtr="0">
            <a:noAutofit/>
          </a:bodyPr>
          <a:lstStyle>
            <a:lvl1pPr marL="228600" indent="-228600" algn="l" defTabSz="914400" rtl="0" eaLnBrk="1" latinLnBrk="0" hangingPunct="1">
              <a:spcBef>
                <a:spcPts val="1200"/>
              </a:spcBef>
              <a:buClrTx/>
              <a:buSzPct val="120000"/>
              <a:buFont typeface="Arial" pitchFamily="34" charset="0"/>
              <a:buChar char="•"/>
              <a:tabLst>
                <a:tab pos="3998913" algn="r"/>
                <a:tab pos="8229600" algn="r"/>
              </a:tabLst>
              <a:defRPr sz="2400" kern="1200">
                <a:solidFill>
                  <a:schemeClr val="tx1"/>
                </a:solidFill>
                <a:latin typeface="+mn-lt"/>
                <a:ea typeface="+mn-ea"/>
                <a:cs typeface="+mn-cs"/>
              </a:defRPr>
            </a:lvl1pPr>
            <a:lvl2pPr marL="457200" indent="-228600" algn="l" defTabSz="914400" rtl="0" eaLnBrk="1" latinLnBrk="0" hangingPunct="1">
              <a:spcBef>
                <a:spcPts val="600"/>
              </a:spcBef>
              <a:buClrTx/>
              <a:buSzPct val="100000"/>
              <a:buFont typeface="Arial" pitchFamily="34" charset="0"/>
              <a:buChar char="–"/>
              <a:defRPr sz="1800" kern="1200">
                <a:solidFill>
                  <a:schemeClr val="tx1"/>
                </a:solidFill>
                <a:latin typeface="+mn-lt"/>
                <a:ea typeface="+mn-ea"/>
                <a:cs typeface="+mn-cs"/>
              </a:defRPr>
            </a:lvl2pPr>
            <a:lvl3pPr marL="685800" indent="-228600" algn="l" defTabSz="914400" rtl="0" eaLnBrk="1" latinLnBrk="0" hangingPunct="1">
              <a:spcBef>
                <a:spcPts val="600"/>
              </a:spcBef>
              <a:buClrTx/>
              <a:buSzPct val="100000"/>
              <a:buFont typeface="Arial" pitchFamily="34" charset="0"/>
              <a:buChar char="–"/>
              <a:defRPr sz="1600" kern="1200">
                <a:solidFill>
                  <a:schemeClr val="tx1"/>
                </a:solidFill>
                <a:latin typeface="+mn-lt"/>
                <a:ea typeface="+mn-ea"/>
                <a:cs typeface="+mn-cs"/>
              </a:defRPr>
            </a:lvl3pPr>
            <a:lvl4pPr marL="914400" indent="-228600" algn="l" defTabSz="914400" rtl="0" eaLnBrk="1" latinLnBrk="0" hangingPunct="1">
              <a:spcBef>
                <a:spcPts val="600"/>
              </a:spcBef>
              <a:buClrTx/>
              <a:buSzPct val="100000"/>
              <a:buFont typeface="Arial" pitchFamily="34" charset="0"/>
              <a:buChar char="–"/>
              <a:defRPr sz="1600" kern="1200">
                <a:solidFill>
                  <a:schemeClr val="tx1"/>
                </a:solidFill>
                <a:latin typeface="+mn-lt"/>
                <a:ea typeface="+mn-ea"/>
                <a:cs typeface="+mn-cs"/>
              </a:defRPr>
            </a:lvl4pPr>
            <a:lvl5pPr marL="1143000" indent="-228600" algn="l" defTabSz="914400" rtl="0" eaLnBrk="1" latinLnBrk="0" hangingPunct="1">
              <a:spcBef>
                <a:spcPts val="600"/>
              </a:spcBef>
              <a:buClrTx/>
              <a:buSzPct val="100000"/>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de-DE" sz="1400" b="0" i="0" dirty="0" smtClean="0">
                <a:solidFill>
                  <a:schemeClr val="bg1"/>
                </a:solidFill>
              </a:rPr>
              <a:t>Es wird empfohlen mit einer LABA/LAMA-Kombinationstherapie zu beginnen, </a:t>
            </a:r>
            <a:br>
              <a:rPr lang="de-DE" sz="1400" b="0" i="0" dirty="0" smtClean="0">
                <a:solidFill>
                  <a:schemeClr val="bg1"/>
                </a:solidFill>
              </a:rPr>
            </a:br>
            <a:r>
              <a:rPr lang="de-DE" sz="1400" b="0" i="0" dirty="0" smtClean="0">
                <a:solidFill>
                  <a:schemeClr val="bg1"/>
                </a:solidFill>
              </a:rPr>
              <a:t>basierend auf der Überlegenheit gegenüber Monotherapie oder der LABA/ICS-Kombination </a:t>
            </a:r>
            <a:br>
              <a:rPr lang="de-DE" sz="1400" b="0" i="0" dirty="0" smtClean="0">
                <a:solidFill>
                  <a:schemeClr val="bg1"/>
                </a:solidFill>
              </a:rPr>
            </a:br>
            <a:r>
              <a:rPr lang="de-DE" sz="1400" b="0" i="0" dirty="0" smtClean="0">
                <a:solidFill>
                  <a:schemeClr val="bg1"/>
                </a:solidFill>
              </a:rPr>
              <a:t>und dem geringeren Risiko einer Lungenentzündung vs. ICS.</a:t>
            </a:r>
          </a:p>
        </p:txBody>
      </p:sp>
      <p:sp>
        <p:nvSpPr>
          <p:cNvPr id="10" name="TextBox 9"/>
          <p:cNvSpPr txBox="1"/>
          <p:nvPr/>
        </p:nvSpPr>
        <p:spPr>
          <a:xfrm>
            <a:off x="276507" y="6331633"/>
            <a:ext cx="4459829" cy="461665"/>
          </a:xfrm>
          <a:prstGeom prst="rect">
            <a:avLst/>
          </a:prstGeom>
          <a:noFill/>
        </p:spPr>
        <p:txBody>
          <a:bodyPr wrap="square" rtlCol="0">
            <a:spAutoFit/>
          </a:bodyPr>
          <a:lstStyle/>
          <a:p>
            <a:r>
              <a:rPr lang="de-DE" sz="800" b="0" i="0" dirty="0" smtClean="0">
                <a:solidFill>
                  <a:srgbClr val="000000"/>
                </a:solidFill>
              </a:rPr>
              <a:t>COPD: chronisch obstruktive Lungenerkrankung, GOLD: Globale Initiative für chronisch obstruktive Lungenerkrankung, ICS: inhalatives Corticosteroid, LABA: langwirksamer </a:t>
            </a:r>
            <a:br>
              <a:rPr lang="de-DE" sz="800" b="0" i="0" dirty="0" smtClean="0">
                <a:solidFill>
                  <a:srgbClr val="000000"/>
                </a:solidFill>
              </a:rPr>
            </a:br>
            <a:r>
              <a:rPr lang="de-DE" sz="800" b="0" i="0" dirty="0" smtClean="0">
                <a:solidFill>
                  <a:srgbClr val="000000"/>
                </a:solidFill>
              </a:rPr>
              <a:t>β</a:t>
            </a:r>
            <a:r>
              <a:rPr lang="de-DE" sz="800" b="0" i="0" baseline="-25000" dirty="0" smtClean="0">
                <a:solidFill>
                  <a:srgbClr val="000000"/>
                </a:solidFill>
              </a:rPr>
              <a:t>2</a:t>
            </a:r>
            <a:r>
              <a:rPr lang="de-DE" sz="800" b="0" i="0" dirty="0" smtClean="0">
                <a:solidFill>
                  <a:srgbClr val="000000"/>
                </a:solidFill>
              </a:rPr>
              <a:t>-Agonist, LAMA: langwirksames Anticholinergikum</a:t>
            </a:r>
          </a:p>
        </p:txBody>
      </p:sp>
      <p:sp>
        <p:nvSpPr>
          <p:cNvPr id="6" name="Rectangle 5"/>
          <p:cNvSpPr/>
          <p:nvPr/>
        </p:nvSpPr>
        <p:spPr>
          <a:xfrm>
            <a:off x="5724128" y="6535787"/>
            <a:ext cx="3302486" cy="246221"/>
          </a:xfrm>
          <a:prstGeom prst="rect">
            <a:avLst/>
          </a:prstGeom>
        </p:spPr>
        <p:txBody>
          <a:bodyPr wrap="square">
            <a:spAutoFit/>
          </a:bodyPr>
          <a:lstStyle/>
          <a:p>
            <a:pPr algn="r"/>
            <a:r>
              <a:rPr lang="de-DE" sz="1000" b="0" dirty="0" smtClean="0">
                <a:solidFill>
                  <a:srgbClr val="000000"/>
                </a:solidFill>
              </a:rPr>
              <a:t>mod. nach www.goldcopd.org (letzter Zugriff  23.1.17)</a:t>
            </a:r>
          </a:p>
        </p:txBody>
      </p:sp>
      <p:sp>
        <p:nvSpPr>
          <p:cNvPr id="12" name="Footer Placeholder 4"/>
          <p:cNvSpPr txBox="1">
            <a:spLocks/>
          </p:cNvSpPr>
          <p:nvPr/>
        </p:nvSpPr>
        <p:spPr>
          <a:xfrm>
            <a:off x="0" y="6453336"/>
            <a:ext cx="285750" cy="365125"/>
          </a:xfrm>
          <a:prstGeom prst="rect">
            <a:avLst/>
          </a:prstGeom>
          <a:ln>
            <a:noFill/>
          </a:ln>
        </p:spPr>
        <p:txBody>
          <a:bodyPr vert="horz" lIns="108000" tIns="45720" rIns="46800" bIns="45720" rtlCol="0" anchor="ctr"/>
          <a:lstStyle>
            <a:defPPr>
              <a:defRPr lang="en-US"/>
            </a:defPPr>
            <a:lvl1pPr marL="0" algn="l" defTabSz="914400" rtl="0" eaLnBrk="1" fontAlgn="auto" latinLnBrk="0" hangingPunct="1">
              <a:spcBef>
                <a:spcPts val="0"/>
              </a:spcBef>
              <a:spcAft>
                <a:spcPts val="0"/>
              </a:spcAft>
              <a:defRPr sz="1000" kern="1200">
                <a:solidFill>
                  <a:prstClr val="black">
                    <a:tint val="75000"/>
                  </a:prstClr>
                </a:solidFill>
                <a:latin typeface="Arial" pitchFamily="34" charset="0"/>
                <a:ea typeface="+mn-ea"/>
                <a:cs typeface="Arial"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0FA938B8-1D2F-4BA3-A5B1-5E63C266068C}" type="slidenum">
              <a:rPr lang="de-DE" sz="900" smtClean="0"/>
              <a:pPr>
                <a:defRPr/>
              </a:pPr>
              <a:t>12</a:t>
            </a:fld>
            <a:endParaRPr lang="de-DE" sz="900" dirty="0"/>
          </a:p>
        </p:txBody>
      </p:sp>
      <p:sp>
        <p:nvSpPr>
          <p:cNvPr id="11" name="Title 1"/>
          <p:cNvSpPr>
            <a:spLocks noGrp="1"/>
          </p:cNvSpPr>
          <p:nvPr>
            <p:ph type="title"/>
          </p:nvPr>
        </p:nvSpPr>
        <p:spPr/>
        <p:txBody>
          <a:bodyPr>
            <a:noAutofit/>
          </a:bodyPr>
          <a:lstStyle/>
          <a:p>
            <a:r>
              <a:rPr lang="de-DE" dirty="0">
                <a:solidFill>
                  <a:srgbClr val="0460A9"/>
                </a:solidFill>
              </a:rPr>
              <a:t>Zusammenfassung Aktualisierung </a:t>
            </a:r>
            <a:r>
              <a:rPr lang="de-DE" dirty="0" smtClean="0">
                <a:solidFill>
                  <a:srgbClr val="0460A9"/>
                </a:solidFill>
              </a:rPr>
              <a:t>GOLD</a:t>
            </a:r>
            <a:r>
              <a:rPr lang="en" dirty="0" smtClean="0"/>
              <a:t/>
            </a:r>
            <a:br>
              <a:rPr lang="en" dirty="0" smtClean="0"/>
            </a:br>
            <a:r>
              <a:rPr lang="de-DE" sz="2200" b="0" i="0" dirty="0" smtClean="0">
                <a:solidFill>
                  <a:srgbClr val="000000"/>
                </a:solidFill>
              </a:rPr>
              <a:t>Management der stabilen COPD, GOLD D</a:t>
            </a:r>
          </a:p>
        </p:txBody>
      </p:sp>
      <p:sp>
        <p:nvSpPr>
          <p:cNvPr id="15" name="Rounded Rectangle 14"/>
          <p:cNvSpPr/>
          <p:nvPr/>
        </p:nvSpPr>
        <p:spPr>
          <a:xfrm>
            <a:off x="539552" y="2765529"/>
            <a:ext cx="3816000" cy="3191255"/>
          </a:xfrm>
          <a:prstGeom prst="roundRect">
            <a:avLst>
              <a:gd name="adj" fmla="val 3402"/>
            </a:avLst>
          </a:prstGeom>
          <a:solidFill>
            <a:srgbClr val="FFFFFF"/>
          </a:solidFill>
          <a:ln w="19050" cap="sq" cmpd="sng" algn="ctr">
            <a:solidFill>
              <a:srgbClr val="FFFFFF">
                <a:lumMod val="75000"/>
              </a:srgbClr>
            </a:solidFill>
            <a:prstDash val="solid"/>
          </a:ln>
          <a:effectLst/>
        </p:spPr>
        <p:txBody>
          <a:bodyPr rtlCol="0" anchor="t"/>
          <a:lstStyle/>
          <a:p>
            <a:pPr marL="0" lvl="1">
              <a:spcBef>
                <a:spcPts val="600"/>
              </a:spcBef>
              <a:buClr>
                <a:srgbClr val="0070C0"/>
              </a:buClr>
              <a:buSzPct val="100000"/>
            </a:pPr>
            <a:r>
              <a:rPr lang="de-DE" sz="1300" dirty="0">
                <a:solidFill>
                  <a:srgbClr val="969696"/>
                </a:solidFill>
              </a:rPr>
              <a:t>Die empfohlene Therapie erster Wahl ist ICS/LABA und/oder LAMA</a:t>
            </a:r>
          </a:p>
          <a:p>
            <a:pPr marL="0" lvl="1">
              <a:spcBef>
                <a:spcPts val="600"/>
              </a:spcBef>
              <a:buClr>
                <a:srgbClr val="0070C0"/>
              </a:buClr>
              <a:buSzPct val="100000"/>
            </a:pPr>
            <a:r>
              <a:rPr lang="de-DE" sz="1300" dirty="0">
                <a:solidFill>
                  <a:srgbClr val="969696"/>
                </a:solidFill>
              </a:rPr>
              <a:t>Keine Deeskalation der </a:t>
            </a:r>
            <a:r>
              <a:rPr lang="de-DE" sz="1300" dirty="0" smtClean="0">
                <a:solidFill>
                  <a:srgbClr val="969696"/>
                </a:solidFill>
              </a:rPr>
              <a:t>ICS-Therapie. </a:t>
            </a:r>
            <a:endParaRPr lang="de-DE" sz="1300" dirty="0">
              <a:solidFill>
                <a:srgbClr val="969696"/>
              </a:solidFill>
            </a:endParaRPr>
          </a:p>
          <a:p>
            <a:pPr marL="0" lvl="1">
              <a:spcBef>
                <a:spcPts val="600"/>
              </a:spcBef>
              <a:buClr>
                <a:srgbClr val="0070C0"/>
              </a:buClr>
              <a:buSzPct val="100000"/>
            </a:pPr>
            <a:r>
              <a:rPr lang="de-DE" sz="1300" dirty="0">
                <a:solidFill>
                  <a:srgbClr val="969696"/>
                </a:solidFill>
              </a:rPr>
              <a:t>Keine Diskussion zu Eosinophilenzahl im </a:t>
            </a:r>
            <a:r>
              <a:rPr lang="de-DE" sz="1300" dirty="0" smtClean="0">
                <a:solidFill>
                  <a:srgbClr val="969696"/>
                </a:solidFill>
              </a:rPr>
              <a:t>Blut.</a:t>
            </a:r>
            <a:endParaRPr lang="de-DE" sz="1300" dirty="0">
              <a:solidFill>
                <a:srgbClr val="969696"/>
              </a:solidFill>
            </a:endParaRPr>
          </a:p>
        </p:txBody>
      </p:sp>
      <p:sp>
        <p:nvSpPr>
          <p:cNvPr id="16" name="Rectangle 15"/>
          <p:cNvSpPr/>
          <p:nvPr/>
        </p:nvSpPr>
        <p:spPr>
          <a:xfrm>
            <a:off x="1499960" y="2394466"/>
            <a:ext cx="1620000" cy="360000"/>
          </a:xfrm>
          <a:prstGeom prst="rect">
            <a:avLst/>
          </a:prstGeom>
          <a:solidFill>
            <a:srgbClr val="0460A9">
              <a:lumMod val="75000"/>
            </a:srgbClr>
          </a:solidFill>
          <a:ln w="12700" cap="sq"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srgbClr val="FFFFFF"/>
                </a:solidFill>
                <a:effectLst/>
                <a:uLnTx/>
                <a:uFillTx/>
                <a:latin typeface="Arial" panose="020B0604020202020204" pitchFamily="34" charset="0"/>
                <a:cs typeface="Arial" panose="020B0604020202020204" pitchFamily="34" charset="0"/>
              </a:rPr>
              <a:t>GOLD 2016</a:t>
            </a:r>
            <a:endParaRPr kumimoji="0" lang="en-US" sz="1800" b="0" i="0" u="none" strike="noStrike" kern="0" cap="none" spc="0" normalizeH="0" baseline="30000" noProof="0" dirty="0" smtClean="0">
              <a:ln>
                <a:noFill/>
              </a:ln>
              <a:solidFill>
                <a:srgbClr val="FFFFFF"/>
              </a:solidFill>
              <a:effectLst/>
              <a:uLnTx/>
              <a:uFillTx/>
              <a:latin typeface="Arial" panose="020B0604020202020204" pitchFamily="34" charset="0"/>
              <a:cs typeface="Arial" panose="020B0604020202020204" pitchFamily="34" charset="0"/>
            </a:endParaRPr>
          </a:p>
        </p:txBody>
      </p:sp>
      <p:sp>
        <p:nvSpPr>
          <p:cNvPr id="17" name="Rounded Rectangle 16"/>
          <p:cNvSpPr/>
          <p:nvPr/>
        </p:nvSpPr>
        <p:spPr>
          <a:xfrm>
            <a:off x="4788024" y="2765529"/>
            <a:ext cx="3816000" cy="3191255"/>
          </a:xfrm>
          <a:prstGeom prst="roundRect">
            <a:avLst>
              <a:gd name="adj" fmla="val 3402"/>
            </a:avLst>
          </a:prstGeom>
          <a:solidFill>
            <a:srgbClr val="FFFFFF"/>
          </a:solidFill>
          <a:ln w="19050" cap="sq" cmpd="sng" algn="ctr">
            <a:solidFill>
              <a:schemeClr val="tx1"/>
            </a:solidFill>
            <a:prstDash val="solid"/>
          </a:ln>
          <a:effectLst/>
        </p:spPr>
        <p:txBody>
          <a:bodyPr rIns="36000" rtlCol="0" anchor="t"/>
          <a:lstStyle/>
          <a:p>
            <a:pPr marL="0" lvl="1">
              <a:spcBef>
                <a:spcPts val="400"/>
              </a:spcBef>
            </a:pPr>
            <a:r>
              <a:rPr lang="de-DE" sz="1300" dirty="0" smtClean="0">
                <a:solidFill>
                  <a:srgbClr val="000000"/>
                </a:solidFill>
              </a:rPr>
              <a:t>Bevorzugte Therapie ist </a:t>
            </a:r>
            <a:r>
              <a:rPr lang="de-DE" sz="1300" dirty="0">
                <a:solidFill>
                  <a:srgbClr val="000000"/>
                </a:solidFill>
              </a:rPr>
              <a:t>eine </a:t>
            </a:r>
            <a:r>
              <a:rPr lang="de-DE" sz="1300" dirty="0" smtClean="0">
                <a:solidFill>
                  <a:srgbClr val="000000"/>
                </a:solidFill>
              </a:rPr>
              <a:t>LABA/LAMA-Kombination.</a:t>
            </a:r>
            <a:endParaRPr lang="de-DE" sz="1300" dirty="0">
              <a:solidFill>
                <a:srgbClr val="000000"/>
              </a:solidFill>
            </a:endParaRPr>
          </a:p>
          <a:p>
            <a:pPr marL="0" lvl="1">
              <a:spcBef>
                <a:spcPts val="400"/>
              </a:spcBef>
            </a:pPr>
            <a:r>
              <a:rPr lang="de-DE" sz="1300" spc="-90" dirty="0">
                <a:solidFill>
                  <a:srgbClr val="000000"/>
                </a:solidFill>
              </a:rPr>
              <a:t>Kommt es </a:t>
            </a:r>
            <a:r>
              <a:rPr lang="de-DE" sz="1300" spc="-90" dirty="0" smtClean="0">
                <a:solidFill>
                  <a:srgbClr val="000000"/>
                </a:solidFill>
              </a:rPr>
              <a:t>unter </a:t>
            </a:r>
            <a:r>
              <a:rPr lang="de-DE" sz="1300" spc="-90" dirty="0">
                <a:solidFill>
                  <a:srgbClr val="000000"/>
                </a:solidFill>
              </a:rPr>
              <a:t>LABA/LAMA weiter zu </a:t>
            </a:r>
            <a:r>
              <a:rPr lang="de-DE" sz="1300" spc="-90" dirty="0" smtClean="0">
                <a:solidFill>
                  <a:srgbClr val="000000"/>
                </a:solidFill>
              </a:rPr>
              <a:t>Exazerbationen, kann die Therapie mit LABA/LAMA/ICS versucht werden.</a:t>
            </a:r>
            <a:endParaRPr lang="de-DE" sz="1300" spc="-90" dirty="0">
              <a:solidFill>
                <a:srgbClr val="000000"/>
              </a:solidFill>
            </a:endParaRPr>
          </a:p>
          <a:p>
            <a:pPr marL="0" lvl="1">
              <a:spcBef>
                <a:spcPts val="400"/>
              </a:spcBef>
            </a:pPr>
            <a:r>
              <a:rPr lang="de-DE" sz="1300" spc="-60" dirty="0">
                <a:solidFill>
                  <a:srgbClr val="000000"/>
                </a:solidFill>
              </a:rPr>
              <a:t>Patienten </a:t>
            </a:r>
            <a:r>
              <a:rPr lang="de-DE" sz="1300" spc="-60" dirty="0" smtClean="0">
                <a:solidFill>
                  <a:srgbClr val="000000"/>
                </a:solidFill>
              </a:rPr>
              <a:t>haben ein höheres </a:t>
            </a:r>
            <a:r>
              <a:rPr lang="de-DE" sz="1300" spc="-60" dirty="0">
                <a:solidFill>
                  <a:srgbClr val="000000"/>
                </a:solidFill>
              </a:rPr>
              <a:t>Risiko </a:t>
            </a:r>
            <a:r>
              <a:rPr lang="de-DE" sz="1300" spc="-60" dirty="0" smtClean="0">
                <a:solidFill>
                  <a:srgbClr val="000000"/>
                </a:solidFill>
              </a:rPr>
              <a:t>für ICS-assoziierte </a:t>
            </a:r>
            <a:r>
              <a:rPr lang="de-DE" sz="1300" dirty="0">
                <a:solidFill>
                  <a:srgbClr val="000000"/>
                </a:solidFill>
              </a:rPr>
              <a:t>Komplikationen, einschließlich </a:t>
            </a:r>
            <a:r>
              <a:rPr lang="de-DE" sz="1300" dirty="0" smtClean="0">
                <a:solidFill>
                  <a:srgbClr val="000000"/>
                </a:solidFill>
              </a:rPr>
              <a:t>Pneumonie.</a:t>
            </a:r>
            <a:endParaRPr lang="de-DE" sz="1300" dirty="0">
              <a:solidFill>
                <a:srgbClr val="000000"/>
              </a:solidFill>
            </a:endParaRPr>
          </a:p>
          <a:p>
            <a:pPr marL="0" lvl="1">
              <a:spcBef>
                <a:spcPts val="400"/>
              </a:spcBef>
            </a:pPr>
            <a:r>
              <a:rPr lang="de-DE" sz="1300" dirty="0">
                <a:solidFill>
                  <a:srgbClr val="000000"/>
                </a:solidFill>
              </a:rPr>
              <a:t>Option </a:t>
            </a:r>
            <a:r>
              <a:rPr lang="de-DE" sz="1300" dirty="0" smtClean="0">
                <a:solidFill>
                  <a:srgbClr val="000000"/>
                </a:solidFill>
              </a:rPr>
              <a:t>Deeskalation zu </a:t>
            </a:r>
            <a:r>
              <a:rPr lang="de-DE" sz="1300" dirty="0">
                <a:solidFill>
                  <a:srgbClr val="000000"/>
                </a:solidFill>
              </a:rPr>
              <a:t>LABA/LAMA von LABA/LAMA/ICS wird </a:t>
            </a:r>
            <a:r>
              <a:rPr lang="de-DE" sz="1300" dirty="0" smtClean="0">
                <a:solidFill>
                  <a:srgbClr val="000000"/>
                </a:solidFill>
              </a:rPr>
              <a:t>eingeführt.</a:t>
            </a:r>
            <a:endParaRPr lang="de-DE" sz="1300" dirty="0">
              <a:solidFill>
                <a:srgbClr val="000000"/>
              </a:solidFill>
            </a:endParaRPr>
          </a:p>
          <a:p>
            <a:pPr marL="0" lvl="1">
              <a:spcBef>
                <a:spcPts val="400"/>
              </a:spcBef>
            </a:pPr>
            <a:r>
              <a:rPr lang="de-DE" sz="1300" dirty="0">
                <a:solidFill>
                  <a:srgbClr val="000000"/>
                </a:solidFill>
              </a:rPr>
              <a:t>Roflumilast und Makrolide sind weitere Optionen zusätzlich zu </a:t>
            </a:r>
            <a:r>
              <a:rPr lang="de-DE" sz="1300" dirty="0" smtClean="0">
                <a:solidFill>
                  <a:srgbClr val="000000"/>
                </a:solidFill>
              </a:rPr>
              <a:t>LABA/LAMA/ICS.</a:t>
            </a:r>
            <a:endParaRPr lang="de-DE" sz="1300" dirty="0">
              <a:solidFill>
                <a:srgbClr val="000000"/>
              </a:solidFill>
            </a:endParaRPr>
          </a:p>
          <a:p>
            <a:pPr marL="0" lvl="1">
              <a:spcBef>
                <a:spcPts val="400"/>
              </a:spcBef>
            </a:pPr>
            <a:r>
              <a:rPr lang="de-DE" sz="1300" dirty="0" smtClean="0">
                <a:solidFill>
                  <a:srgbClr val="000000"/>
                </a:solidFill>
              </a:rPr>
              <a:t>Noch in der Diskussion: hohe Bluteosinophilen-Anzahl kann als </a:t>
            </a:r>
            <a:r>
              <a:rPr lang="de-DE" sz="1300" dirty="0">
                <a:solidFill>
                  <a:srgbClr val="000000"/>
                </a:solidFill>
              </a:rPr>
              <a:t>Parameter berücksichtigt werden, </a:t>
            </a:r>
            <a:r>
              <a:rPr lang="de-DE" sz="1300" dirty="0" smtClean="0">
                <a:solidFill>
                  <a:srgbClr val="000000"/>
                </a:solidFill>
              </a:rPr>
              <a:t>den Einsatz von </a:t>
            </a:r>
            <a:r>
              <a:rPr lang="de-DE" sz="1300" dirty="0">
                <a:solidFill>
                  <a:srgbClr val="000000"/>
                </a:solidFill>
              </a:rPr>
              <a:t>ICS bei einigen Patienten zu </a:t>
            </a:r>
            <a:r>
              <a:rPr lang="de-DE" sz="1300" dirty="0" smtClean="0">
                <a:solidFill>
                  <a:srgbClr val="000000"/>
                </a:solidFill>
              </a:rPr>
              <a:t>begründen.</a:t>
            </a:r>
            <a:endParaRPr lang="de-DE" sz="1300" dirty="0">
              <a:solidFill>
                <a:srgbClr val="000000"/>
              </a:solidFill>
            </a:endParaRPr>
          </a:p>
        </p:txBody>
      </p:sp>
      <p:sp>
        <p:nvSpPr>
          <p:cNvPr id="18" name="Rectangle 17"/>
          <p:cNvSpPr/>
          <p:nvPr/>
        </p:nvSpPr>
        <p:spPr>
          <a:xfrm>
            <a:off x="5971832" y="2384528"/>
            <a:ext cx="1620000" cy="377335"/>
          </a:xfrm>
          <a:prstGeom prst="rect">
            <a:avLst/>
          </a:prstGeom>
          <a:solidFill>
            <a:srgbClr val="0460A9">
              <a:lumMod val="75000"/>
            </a:srgbClr>
          </a:solidFill>
          <a:ln w="12700" cap="sq"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srgbClr val="FFFFFF"/>
                </a:solidFill>
                <a:effectLst/>
                <a:uLnTx/>
                <a:uFillTx/>
                <a:latin typeface="Arial" panose="020B0604020202020204" pitchFamily="34" charset="0"/>
                <a:cs typeface="Arial" panose="020B0604020202020204" pitchFamily="34" charset="0"/>
              </a:rPr>
              <a:t>GOLD 2017</a:t>
            </a:r>
            <a:endParaRPr kumimoji="0" lang="en-US" sz="1800" b="0" i="0" u="none" strike="noStrike" kern="0" cap="none" spc="0" normalizeH="0" baseline="30000" noProof="0" dirty="0" smtClean="0">
              <a:ln>
                <a:noFill/>
              </a:ln>
              <a:solidFill>
                <a:srgbClr val="FFFFFF"/>
              </a:solidFill>
              <a:effectLst/>
              <a:uLnTx/>
              <a:uFillTx/>
              <a:latin typeface="Arial" panose="020B0604020202020204" pitchFamily="34" charset="0"/>
              <a:cs typeface="Arial" panose="020B0604020202020204" pitchFamily="34" charset="0"/>
            </a:endParaRPr>
          </a:p>
        </p:txBody>
      </p:sp>
      <p:sp>
        <p:nvSpPr>
          <p:cNvPr id="19" name="Flowchart: Extract 18"/>
          <p:cNvSpPr/>
          <p:nvPr/>
        </p:nvSpPr>
        <p:spPr>
          <a:xfrm rot="5400000">
            <a:off x="3118647" y="4241860"/>
            <a:ext cx="2722880" cy="238592"/>
          </a:xfrm>
          <a:prstGeom prst="flowChartExtract">
            <a:avLst/>
          </a:prstGeom>
          <a:solidFill>
            <a:srgbClr val="FFFFFF">
              <a:lumMod val="75000"/>
            </a:srgbClr>
          </a:solidFill>
          <a:ln w="12700" cap="sq"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smtClean="0">
              <a:ln>
                <a:noFill/>
              </a:ln>
              <a:solidFill>
                <a:srgbClr val="FFFFFF"/>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164917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Footer Placeholder 4"/>
          <p:cNvSpPr txBox="1">
            <a:spLocks/>
          </p:cNvSpPr>
          <p:nvPr/>
        </p:nvSpPr>
        <p:spPr>
          <a:xfrm>
            <a:off x="0" y="6453336"/>
            <a:ext cx="285750" cy="365125"/>
          </a:xfrm>
          <a:prstGeom prst="rect">
            <a:avLst/>
          </a:prstGeom>
          <a:ln>
            <a:noFill/>
          </a:ln>
        </p:spPr>
        <p:txBody>
          <a:bodyPr vert="horz" lIns="108000" tIns="45720" rIns="46800" bIns="45720" rtlCol="0" anchor="ctr"/>
          <a:lstStyle>
            <a:defPPr>
              <a:defRPr lang="en-US"/>
            </a:defPPr>
            <a:lvl1pPr marL="0" algn="l" defTabSz="914400" rtl="0" eaLnBrk="1" fontAlgn="auto" latinLnBrk="0" hangingPunct="1">
              <a:spcBef>
                <a:spcPts val="0"/>
              </a:spcBef>
              <a:spcAft>
                <a:spcPts val="0"/>
              </a:spcAft>
              <a:defRPr sz="1000" kern="1200">
                <a:solidFill>
                  <a:prstClr val="black">
                    <a:tint val="75000"/>
                  </a:prstClr>
                </a:solidFill>
                <a:latin typeface="Arial" pitchFamily="34" charset="0"/>
                <a:ea typeface="+mn-ea"/>
                <a:cs typeface="Arial"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0FA938B8-1D2F-4BA3-A5B1-5E63C266068C}" type="slidenum">
              <a:rPr lang="de-DE" sz="900" smtClean="0"/>
              <a:pPr>
                <a:defRPr/>
              </a:pPr>
              <a:t>13</a:t>
            </a:fld>
            <a:endParaRPr lang="de-DE" sz="900" dirty="0"/>
          </a:p>
        </p:txBody>
      </p:sp>
      <p:sp>
        <p:nvSpPr>
          <p:cNvPr id="2" name="Title 1"/>
          <p:cNvSpPr>
            <a:spLocks noGrp="1"/>
          </p:cNvSpPr>
          <p:nvPr>
            <p:ph type="title"/>
          </p:nvPr>
        </p:nvSpPr>
        <p:spPr>
          <a:xfrm>
            <a:off x="467544" y="294923"/>
            <a:ext cx="8208912" cy="960120"/>
          </a:xfrm>
        </p:spPr>
        <p:txBody>
          <a:bodyPr anchor="t" anchorCtr="0">
            <a:normAutofit/>
          </a:bodyPr>
          <a:lstStyle/>
          <a:p>
            <a:r>
              <a:rPr lang="de-DE" b="0" i="0" dirty="0" smtClean="0">
                <a:solidFill>
                  <a:srgbClr val="0460A9"/>
                </a:solidFill>
              </a:rPr>
              <a:t>Beschreibung der Evidenzgrade</a:t>
            </a:r>
            <a:endParaRPr lang="en" sz="2400" dirty="0" smtClean="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80932206"/>
              </p:ext>
            </p:extLst>
          </p:nvPr>
        </p:nvGraphicFramePr>
        <p:xfrm>
          <a:off x="468313" y="1401072"/>
          <a:ext cx="8207996" cy="4978865"/>
        </p:xfrm>
        <a:graphic>
          <a:graphicData uri="http://schemas.openxmlformats.org/drawingml/2006/table">
            <a:tbl>
              <a:tblPr firstRow="1" bandRow="1">
                <a:tableStyleId>{69012ECD-51FC-41F1-AA8D-1B2483CD663E}</a:tableStyleId>
              </a:tblPr>
              <a:tblGrid>
                <a:gridCol w="1122563"/>
                <a:gridCol w="2405326"/>
                <a:gridCol w="4680107"/>
              </a:tblGrid>
              <a:tr h="446217">
                <a:tc>
                  <a:txBody>
                    <a:bodyPr/>
                    <a:lstStyle/>
                    <a:p>
                      <a:pPr algn="ctr"/>
                      <a:r>
                        <a:rPr lang="de-DE" b="1" i="0" dirty="0" smtClean="0">
                          <a:solidFill>
                            <a:srgbClr val="FFFFFF"/>
                          </a:solidFill>
                        </a:rPr>
                        <a:t>Evidenzgrad </a:t>
                      </a:r>
                      <a:r>
                        <a:rPr lang="en" dirty="0" smtClean="0"/>
                        <a:t/>
                      </a:r>
                      <a:br>
                        <a:rPr lang="en" dirty="0" smtClean="0"/>
                      </a:br>
                      <a:r>
                        <a:rPr lang="de-DE" b="1" i="0" dirty="0" smtClean="0">
                          <a:solidFill>
                            <a:srgbClr val="FFFFFF"/>
                          </a:solidFill>
                        </a:rPr>
                        <a:t>Kategorie</a:t>
                      </a:r>
                    </a:p>
                  </a:txBody>
                  <a:tcPr marL="88330" marR="88330" anchor="ctr"/>
                </a:tc>
                <a:tc>
                  <a:txBody>
                    <a:bodyPr/>
                    <a:lstStyle/>
                    <a:p>
                      <a:r>
                        <a:rPr lang="de-DE" b="1" i="0" dirty="0" smtClean="0">
                          <a:solidFill>
                            <a:srgbClr val="FFFFFF"/>
                          </a:solidFill>
                        </a:rPr>
                        <a:t>Quelle für Evidenzgrade</a:t>
                      </a:r>
                    </a:p>
                  </a:txBody>
                  <a:tcPr marL="88330" marR="88330" anchor="ctr"/>
                </a:tc>
                <a:tc>
                  <a:txBody>
                    <a:bodyPr/>
                    <a:lstStyle/>
                    <a:p>
                      <a:r>
                        <a:rPr lang="de-DE" b="1" i="0" dirty="0" smtClean="0">
                          <a:solidFill>
                            <a:srgbClr val="FFFFFF"/>
                          </a:solidFill>
                        </a:rPr>
                        <a:t>Definition</a:t>
                      </a:r>
                    </a:p>
                  </a:txBody>
                  <a:tcPr marL="88330" marR="88330" anchor="ctr"/>
                </a:tc>
              </a:tr>
              <a:tr h="1308903">
                <a:tc>
                  <a:txBody>
                    <a:bodyPr/>
                    <a:lstStyle/>
                    <a:p>
                      <a:pPr algn="ctr"/>
                      <a:r>
                        <a:rPr lang="de-DE" b="1" i="0" dirty="0" smtClean="0">
                          <a:solidFill>
                            <a:srgbClr val="000000"/>
                          </a:solidFill>
                        </a:rPr>
                        <a:t>A</a:t>
                      </a:r>
                    </a:p>
                  </a:txBody>
                  <a:tcPr marL="88330" marR="88330" anchor="ctr"/>
                </a:tc>
                <a:tc>
                  <a:txBody>
                    <a:bodyPr/>
                    <a:lstStyle/>
                    <a:p>
                      <a:pPr>
                        <a:spcAft>
                          <a:spcPts val="600"/>
                        </a:spcAft>
                      </a:pPr>
                      <a:r>
                        <a:rPr lang="de-DE" b="0" i="0" dirty="0" smtClean="0">
                          <a:solidFill>
                            <a:srgbClr val="000000"/>
                          </a:solidFill>
                        </a:rPr>
                        <a:t>randomisierte, kontrollierte Studie (RKS)</a:t>
                      </a:r>
                    </a:p>
                    <a:p>
                      <a:r>
                        <a:rPr lang="de-DE" b="0" i="0" dirty="0" smtClean="0">
                          <a:solidFill>
                            <a:srgbClr val="000000"/>
                          </a:solidFill>
                        </a:rPr>
                        <a:t>umfassende Daten von Evidenz hoher Qualität ohne wesentliche Einschränkungen oder Verzerrungen</a:t>
                      </a:r>
                    </a:p>
                  </a:txBody>
                  <a:tcPr marL="88330" marR="88330" anchor="ctr"/>
                </a:tc>
                <a:tc>
                  <a:txBody>
                    <a:bodyPr/>
                    <a:lstStyle/>
                    <a:p>
                      <a:pPr>
                        <a:spcAft>
                          <a:spcPts val="600"/>
                        </a:spcAft>
                      </a:pPr>
                      <a:r>
                        <a:rPr lang="de-DE" b="0" i="0" dirty="0" smtClean="0">
                          <a:solidFill>
                            <a:srgbClr val="000000"/>
                          </a:solidFill>
                        </a:rPr>
                        <a:t>Die Evidenz ergibt sich aus den Endpunkten von gut gestalteten RKS, die konsistente Daten aus der Population liefern, für die die Empfehlung erfolgt, ohne größere Einschränkungen.</a:t>
                      </a:r>
                    </a:p>
                    <a:p>
                      <a:r>
                        <a:rPr lang="de-DE" b="0" i="0" dirty="0" smtClean="0">
                          <a:solidFill>
                            <a:srgbClr val="000000"/>
                          </a:solidFill>
                        </a:rPr>
                        <a:t>Verlangt Evidenz hoher Qualität aus ≥ 2 klinischen Studien mit einer großen Patientenzahl oder einer einzelnen RKS von hoher Qualität mit einer großen Patientenzahl ohne Verzerrung. </a:t>
                      </a:r>
                    </a:p>
                  </a:txBody>
                  <a:tcPr marL="88330" marR="88330" anchor="ctr"/>
                </a:tc>
              </a:tr>
              <a:tr h="1665877">
                <a:tc>
                  <a:txBody>
                    <a:bodyPr/>
                    <a:lstStyle/>
                    <a:p>
                      <a:pPr algn="ctr"/>
                      <a:r>
                        <a:rPr lang="de-DE" b="1" i="0" dirty="0" smtClean="0">
                          <a:solidFill>
                            <a:srgbClr val="000000"/>
                          </a:solidFill>
                        </a:rPr>
                        <a:t>B</a:t>
                      </a:r>
                    </a:p>
                  </a:txBody>
                  <a:tcPr marL="88330" marR="88330" anchor="ctr"/>
                </a:tc>
                <a:tc>
                  <a:txBody>
                    <a:bodyPr/>
                    <a:lstStyle/>
                    <a:p>
                      <a:pPr>
                        <a:spcAft>
                          <a:spcPts val="600"/>
                        </a:spcAft>
                      </a:pPr>
                      <a:r>
                        <a:rPr lang="de-DE" b="0" i="0" dirty="0" smtClean="0">
                          <a:solidFill>
                            <a:srgbClr val="000000"/>
                          </a:solidFill>
                        </a:rPr>
                        <a:t>randomisierte kontrollierte Studien (RKS) mit wichtigen Einschränkungen</a:t>
                      </a:r>
                    </a:p>
                    <a:p>
                      <a:r>
                        <a:rPr lang="de-DE" b="0" i="0" dirty="0" smtClean="0">
                          <a:solidFill>
                            <a:srgbClr val="000000"/>
                          </a:solidFill>
                        </a:rPr>
                        <a:t>begrenzte Evidenz</a:t>
                      </a:r>
                    </a:p>
                  </a:txBody>
                  <a:tcPr marL="88330" marR="88330" anchor="ctr"/>
                </a:tc>
                <a:tc>
                  <a:txBody>
                    <a:bodyPr/>
                    <a:lstStyle/>
                    <a:p>
                      <a:pPr>
                        <a:spcAft>
                          <a:spcPts val="600"/>
                        </a:spcAft>
                      </a:pPr>
                      <a:r>
                        <a:rPr lang="de-DE" b="0" i="0" dirty="0" smtClean="0">
                          <a:solidFill>
                            <a:srgbClr val="000000"/>
                          </a:solidFill>
                        </a:rPr>
                        <a:t>Evidenz aus RKS mit geringerer Patientenzahl, Post-hoc- oder Subgruppenanalysen von RKS oder Meta-Analysen von RKS.</a:t>
                      </a:r>
                    </a:p>
                    <a:p>
                      <a:r>
                        <a:rPr lang="de-DE" b="0" i="0" dirty="0" smtClean="0">
                          <a:solidFill>
                            <a:srgbClr val="000000"/>
                          </a:solidFill>
                        </a:rPr>
                        <a:t>Dies gilt auch, wenn nur wenige RKS oder erhebliche Einschränkungen vorliegen (methodologische Mängel, geringe Patientenzahl, kurze Dauer, bei einer Patientenpopulation durchgeführt, die von der Zielpopulation für die Empfehlung abweicht, oder die Ergebnisse sind in gewisser Hinsicht inkonsistent).</a:t>
                      </a:r>
                    </a:p>
                  </a:txBody>
                  <a:tcPr marL="88330" marR="88330" anchor="ctr"/>
                </a:tc>
              </a:tr>
              <a:tr h="594956">
                <a:tc>
                  <a:txBody>
                    <a:bodyPr/>
                    <a:lstStyle/>
                    <a:p>
                      <a:pPr algn="ctr"/>
                      <a:r>
                        <a:rPr lang="de-DE" b="1" i="0" dirty="0" smtClean="0">
                          <a:solidFill>
                            <a:srgbClr val="000000"/>
                          </a:solidFill>
                        </a:rPr>
                        <a:t>C</a:t>
                      </a:r>
                    </a:p>
                  </a:txBody>
                  <a:tcPr marL="88330" marR="88330" anchor="ctr"/>
                </a:tc>
                <a:tc>
                  <a:txBody>
                    <a:bodyPr/>
                    <a:lstStyle/>
                    <a:p>
                      <a:pPr>
                        <a:spcAft>
                          <a:spcPts val="600"/>
                        </a:spcAft>
                      </a:pPr>
                      <a:r>
                        <a:rPr lang="de-DE" b="0" i="0" dirty="0" smtClean="0">
                          <a:solidFill>
                            <a:srgbClr val="000000"/>
                          </a:solidFill>
                        </a:rPr>
                        <a:t>nicht-randomisierte Studien</a:t>
                      </a:r>
                    </a:p>
                    <a:p>
                      <a:r>
                        <a:rPr lang="de-DE" b="0" i="0" dirty="0" smtClean="0">
                          <a:solidFill>
                            <a:srgbClr val="000000"/>
                          </a:solidFill>
                        </a:rPr>
                        <a:t>Beobachtungsstudien</a:t>
                      </a:r>
                    </a:p>
                  </a:txBody>
                  <a:tcPr marL="88330" marR="88330" anchor="ctr"/>
                </a:tc>
                <a:tc>
                  <a:txBody>
                    <a:bodyPr/>
                    <a:lstStyle/>
                    <a:p>
                      <a:r>
                        <a:rPr lang="de-DE" b="0" i="0" dirty="0" smtClean="0">
                          <a:solidFill>
                            <a:srgbClr val="000000"/>
                          </a:solidFill>
                        </a:rPr>
                        <a:t>Der Evidenzgrad ergibt sich aus den Ergebnissen unkontrollierter oder nicht-randomisierter Studien oder aus Beobachtungsstudien.</a:t>
                      </a:r>
                    </a:p>
                  </a:txBody>
                  <a:tcPr marL="88330" marR="88330" anchor="ctr"/>
                </a:tc>
              </a:tr>
              <a:tr h="951929">
                <a:tc>
                  <a:txBody>
                    <a:bodyPr/>
                    <a:lstStyle/>
                    <a:p>
                      <a:pPr algn="ctr"/>
                      <a:r>
                        <a:rPr lang="de-DE" b="1" i="0" dirty="0" smtClean="0">
                          <a:solidFill>
                            <a:srgbClr val="000000"/>
                          </a:solidFill>
                        </a:rPr>
                        <a:t>D</a:t>
                      </a:r>
                    </a:p>
                  </a:txBody>
                  <a:tcPr marL="88330" marR="88330" anchor="ctr"/>
                </a:tc>
                <a:tc>
                  <a:txBody>
                    <a:bodyPr/>
                    <a:lstStyle/>
                    <a:p>
                      <a:r>
                        <a:rPr lang="de-DE" b="0" i="0" dirty="0" smtClean="0">
                          <a:solidFill>
                            <a:srgbClr val="000000"/>
                          </a:solidFill>
                        </a:rPr>
                        <a:t>Expertenmeinung</a:t>
                      </a:r>
                    </a:p>
                  </a:txBody>
                  <a:tcPr marL="88330" marR="88330" anchor="ctr"/>
                </a:tc>
                <a:tc>
                  <a:txBody>
                    <a:bodyPr/>
                    <a:lstStyle/>
                    <a:p>
                      <a:pPr>
                        <a:spcAft>
                          <a:spcPts val="600"/>
                        </a:spcAft>
                      </a:pPr>
                      <a:r>
                        <a:rPr lang="de-DE" b="0" i="0" dirty="0" smtClean="0">
                          <a:solidFill>
                            <a:srgbClr val="000000"/>
                          </a:solidFill>
                        </a:rPr>
                        <a:t>Die Bereitstellung von Leitlinien gilt als wertvoll, aber es liegt keine ausreichende klinische Literatur über das Thema vor.</a:t>
                      </a:r>
                    </a:p>
                    <a:p>
                      <a:r>
                        <a:rPr lang="de-DE" b="0" i="0" dirty="0" smtClean="0">
                          <a:solidFill>
                            <a:srgbClr val="000000"/>
                          </a:solidFill>
                        </a:rPr>
                        <a:t>Die Expertenmeinung basiert auf klinischen Erfahrungen oder Kenntnissen, die nicht die oben genannten Kriterien erfüllen.</a:t>
                      </a:r>
                    </a:p>
                  </a:txBody>
                  <a:tcPr marL="88330" marR="88330" anchor="ctr"/>
                </a:tc>
              </a:tr>
            </a:tbl>
          </a:graphicData>
        </a:graphic>
      </p:graphicFrame>
      <p:sp>
        <p:nvSpPr>
          <p:cNvPr id="6" name="Rectangle 4"/>
          <p:cNvSpPr>
            <a:spLocks noChangeArrowheads="1"/>
          </p:cNvSpPr>
          <p:nvPr/>
        </p:nvSpPr>
        <p:spPr bwMode="auto">
          <a:xfrm>
            <a:off x="6299914" y="6535504"/>
            <a:ext cx="2726422" cy="2637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tIns="46800" rIns="90000" bIns="46800">
            <a:spAutoFit/>
          </a:bodyPr>
          <a:lstStyle>
            <a:lvl1pPr eaLnBrk="0" hangingPunct="0">
              <a:defRPr sz="3200">
                <a:solidFill>
                  <a:schemeClr val="bg1"/>
                </a:solidFill>
                <a:latin typeface="Arial" charset="0"/>
              </a:defRPr>
            </a:lvl1pPr>
            <a:lvl2pPr marL="742950" indent="-285750" eaLnBrk="0" hangingPunct="0">
              <a:defRPr sz="3200">
                <a:solidFill>
                  <a:schemeClr val="bg1"/>
                </a:solidFill>
                <a:latin typeface="Arial" charset="0"/>
              </a:defRPr>
            </a:lvl2pPr>
            <a:lvl3pPr marL="1143000" indent="-228600" eaLnBrk="0" hangingPunct="0">
              <a:defRPr sz="3200">
                <a:solidFill>
                  <a:schemeClr val="bg1"/>
                </a:solidFill>
                <a:latin typeface="Arial" charset="0"/>
              </a:defRPr>
            </a:lvl3pPr>
            <a:lvl4pPr marL="1600200" indent="-228600" eaLnBrk="0" hangingPunct="0">
              <a:defRPr sz="3200">
                <a:solidFill>
                  <a:schemeClr val="bg1"/>
                </a:solidFill>
                <a:latin typeface="Arial" charset="0"/>
              </a:defRPr>
            </a:lvl4pPr>
            <a:lvl5pPr marL="2057400" indent="-228600" eaLnBrk="0" hangingPunct="0">
              <a:defRPr sz="3200">
                <a:solidFill>
                  <a:schemeClr val="bg1"/>
                </a:solidFill>
                <a:latin typeface="Arial" charset="0"/>
              </a:defRPr>
            </a:lvl5pPr>
            <a:lvl6pPr marL="2514600" indent="-228600" eaLnBrk="0" fontAlgn="base" hangingPunct="0">
              <a:spcBef>
                <a:spcPct val="0"/>
              </a:spcBef>
              <a:spcAft>
                <a:spcPct val="0"/>
              </a:spcAft>
              <a:defRPr sz="3200">
                <a:solidFill>
                  <a:schemeClr val="bg1"/>
                </a:solidFill>
                <a:latin typeface="Arial" charset="0"/>
              </a:defRPr>
            </a:lvl6pPr>
            <a:lvl7pPr marL="2971800" indent="-228600" eaLnBrk="0" fontAlgn="base" hangingPunct="0">
              <a:spcBef>
                <a:spcPct val="0"/>
              </a:spcBef>
              <a:spcAft>
                <a:spcPct val="0"/>
              </a:spcAft>
              <a:defRPr sz="3200">
                <a:solidFill>
                  <a:schemeClr val="bg1"/>
                </a:solidFill>
                <a:latin typeface="Arial" charset="0"/>
              </a:defRPr>
            </a:lvl7pPr>
            <a:lvl8pPr marL="3429000" indent="-228600" eaLnBrk="0" fontAlgn="base" hangingPunct="0">
              <a:spcBef>
                <a:spcPct val="0"/>
              </a:spcBef>
              <a:spcAft>
                <a:spcPct val="0"/>
              </a:spcAft>
              <a:defRPr sz="3200">
                <a:solidFill>
                  <a:schemeClr val="bg1"/>
                </a:solidFill>
                <a:latin typeface="Arial" charset="0"/>
              </a:defRPr>
            </a:lvl8pPr>
            <a:lvl9pPr marL="3886200" indent="-228600" eaLnBrk="0" fontAlgn="base" hangingPunct="0">
              <a:spcBef>
                <a:spcPct val="0"/>
              </a:spcBef>
              <a:spcAft>
                <a:spcPct val="0"/>
              </a:spcAft>
              <a:defRPr sz="3200">
                <a:solidFill>
                  <a:schemeClr val="bg1"/>
                </a:solidFill>
                <a:latin typeface="Arial" charset="0"/>
              </a:defRPr>
            </a:lvl9pPr>
          </a:lstStyle>
          <a:p>
            <a:pPr algn="r">
              <a:lnSpc>
                <a:spcPct val="110000"/>
              </a:lnSpc>
            </a:pPr>
            <a:r>
              <a:rPr lang="de-DE" sz="1000" b="0" i="0" dirty="0" smtClean="0">
                <a:solidFill>
                  <a:srgbClr val="000000"/>
                </a:solidFill>
              </a:rPr>
              <a:t>www.goldcopd.org (letzter Zugriff  23.1.17)</a:t>
            </a:r>
          </a:p>
        </p:txBody>
      </p:sp>
    </p:spTree>
    <p:extLst>
      <p:ext uri="{BB962C8B-B14F-4D97-AF65-F5344CB8AC3E}">
        <p14:creationId xmlns:p14="http://schemas.microsoft.com/office/powerpoint/2010/main" val="201559014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Title 6"/>
          <p:cNvSpPr>
            <a:spLocks noGrp="1"/>
          </p:cNvSpPr>
          <p:nvPr>
            <p:ph type="title"/>
          </p:nvPr>
        </p:nvSpPr>
        <p:spPr>
          <a:xfrm>
            <a:off x="467544" y="188640"/>
            <a:ext cx="8208912" cy="960120"/>
          </a:xfrm>
        </p:spPr>
        <p:txBody>
          <a:bodyPr vert="horz" lIns="0" tIns="0" rIns="0" bIns="0" rtlCol="0" anchor="ctr" anchorCtr="0">
            <a:noAutofit/>
          </a:bodyPr>
          <a:lstStyle/>
          <a:p>
            <a:r>
              <a:rPr lang="de-DE" b="1" dirty="0" smtClean="0">
                <a:solidFill>
                  <a:schemeClr val="accent1"/>
                </a:solidFill>
              </a:rPr>
              <a:t>Therapieoptionen für die stabile COPD </a:t>
            </a:r>
            <a:br>
              <a:rPr lang="de-DE" b="1" dirty="0" smtClean="0">
                <a:solidFill>
                  <a:schemeClr val="accent1"/>
                </a:solidFill>
              </a:rPr>
            </a:br>
            <a:r>
              <a:rPr lang="de-DE" sz="2200" b="1" dirty="0" smtClean="0">
                <a:solidFill>
                  <a:schemeClr val="tx1"/>
                </a:solidFill>
              </a:rPr>
              <a:t>GOLD 2017</a:t>
            </a:r>
            <a:endParaRPr lang="de-DE" sz="2200" b="1" baseline="30000" dirty="0">
              <a:solidFill>
                <a:schemeClr val="tx1"/>
              </a:solidFill>
            </a:endParaRPr>
          </a:p>
        </p:txBody>
      </p:sp>
      <p:sp>
        <p:nvSpPr>
          <p:cNvPr id="31" name="Footer Placeholder 4"/>
          <p:cNvSpPr txBox="1">
            <a:spLocks/>
          </p:cNvSpPr>
          <p:nvPr/>
        </p:nvSpPr>
        <p:spPr>
          <a:xfrm>
            <a:off x="0" y="6453336"/>
            <a:ext cx="285750" cy="365125"/>
          </a:xfrm>
          <a:prstGeom prst="rect">
            <a:avLst/>
          </a:prstGeom>
          <a:ln>
            <a:noFill/>
          </a:ln>
        </p:spPr>
        <p:txBody>
          <a:bodyPr vert="horz" lIns="108000" tIns="45720" rIns="46800" bIns="45720" rtlCol="0" anchor="ctr"/>
          <a:lstStyle>
            <a:defPPr>
              <a:defRPr lang="en-US"/>
            </a:defPPr>
            <a:lvl1pPr marL="0" algn="l" defTabSz="914400" rtl="0" eaLnBrk="1" fontAlgn="auto" latinLnBrk="0" hangingPunct="1">
              <a:spcBef>
                <a:spcPts val="0"/>
              </a:spcBef>
              <a:spcAft>
                <a:spcPts val="0"/>
              </a:spcAft>
              <a:defRPr sz="1000" kern="1200">
                <a:solidFill>
                  <a:prstClr val="black">
                    <a:tint val="75000"/>
                  </a:prstClr>
                </a:solidFill>
                <a:latin typeface="Arial" pitchFamily="34" charset="0"/>
                <a:ea typeface="+mn-ea"/>
                <a:cs typeface="Arial"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0FA938B8-1D2F-4BA3-A5B1-5E63C266068C}" type="slidenum">
              <a:rPr lang="de-DE" sz="900" smtClean="0"/>
              <a:pPr>
                <a:defRPr/>
              </a:pPr>
              <a:t>14</a:t>
            </a:fld>
            <a:endParaRPr lang="de-DE" sz="900" dirty="0"/>
          </a:p>
        </p:txBody>
      </p:sp>
      <p:sp>
        <p:nvSpPr>
          <p:cNvPr id="72" name="Rounded Rectangle 71"/>
          <p:cNvSpPr/>
          <p:nvPr/>
        </p:nvSpPr>
        <p:spPr>
          <a:xfrm>
            <a:off x="2863810" y="1388676"/>
            <a:ext cx="1440000" cy="648000"/>
          </a:xfrm>
          <a:prstGeom prst="roundRect">
            <a:avLst/>
          </a:prstGeom>
          <a:solidFill>
            <a:schemeClr val="accent1">
              <a:lumMod val="75000"/>
            </a:schemeClr>
          </a:solidFill>
          <a:ln w="25400" cap="flat" cmpd="sng" algn="ctr">
            <a:noFill/>
            <a:prstDash val="solid"/>
          </a:ln>
          <a:effectLst/>
        </p:spPr>
        <p:txBody>
          <a:bodyPr lIns="72000" rIns="72000" rtlCol="0" anchor="ctr"/>
          <a:lstStyle/>
          <a:p>
            <a:pPr lvl="0" algn="ctr" fontAlgn="base">
              <a:spcBef>
                <a:spcPct val="0"/>
              </a:spcBef>
              <a:spcAft>
                <a:spcPct val="0"/>
              </a:spcAft>
              <a:defRPr/>
            </a:pPr>
            <a:r>
              <a:rPr lang="de-DE" sz="1200" b="1" kern="0" dirty="0" smtClean="0">
                <a:solidFill>
                  <a:prstClr val="white"/>
                </a:solidFill>
              </a:rPr>
              <a:t>Anticholinergika</a:t>
            </a:r>
            <a:endParaRPr kumimoji="0" lang="de-DE" sz="1200" b="1" i="0" u="none" strike="noStrike" kern="0" cap="none" spc="0" normalizeH="0" baseline="0" noProof="0" dirty="0" smtClean="0">
              <a:ln>
                <a:noFill/>
              </a:ln>
              <a:solidFill>
                <a:prstClr val="white"/>
              </a:solidFill>
              <a:effectLst/>
              <a:uLnTx/>
              <a:uFillTx/>
            </a:endParaRPr>
          </a:p>
        </p:txBody>
      </p:sp>
      <p:sp>
        <p:nvSpPr>
          <p:cNvPr id="73" name="TextBox 72"/>
          <p:cNvSpPr txBox="1"/>
          <p:nvPr/>
        </p:nvSpPr>
        <p:spPr>
          <a:xfrm>
            <a:off x="123887" y="2364306"/>
            <a:ext cx="1116000" cy="1461939"/>
          </a:xfrm>
          <a:prstGeom prst="rect">
            <a:avLst/>
          </a:prstGeom>
          <a:solidFill>
            <a:schemeClr val="accent5">
              <a:lumMod val="20000"/>
              <a:lumOff val="80000"/>
            </a:schemeClr>
          </a:solidFill>
        </p:spPr>
        <p:txBody>
          <a:bodyPr wrap="square" lIns="36000" tIns="36000" rIns="36000" bIns="36000" rtlCol="0" anchor="ctr" anchorCtr="0">
            <a:spAutoFit/>
          </a:bodyPr>
          <a:lstStyle/>
          <a:p>
            <a:pPr marL="0" marR="0" lvl="0" indent="0" algn="ctr" defTabSz="914400" eaLnBrk="1" fontAlgn="base" latinLnBrk="0" hangingPunct="1">
              <a:spcBef>
                <a:spcPct val="0"/>
              </a:spcBef>
              <a:spcAft>
                <a:spcPts val="600"/>
              </a:spcAft>
              <a:buClrTx/>
              <a:buSzTx/>
              <a:buFontTx/>
              <a:buNone/>
              <a:tabLst/>
              <a:defRPr/>
            </a:pPr>
            <a:r>
              <a:rPr kumimoji="0" lang="de-DE" sz="1050" b="1" i="0" u="none" strike="noStrike" kern="0" cap="none" spc="0" normalizeH="0" baseline="0" noProof="0" dirty="0" smtClean="0">
                <a:ln>
                  <a:noFill/>
                </a:ln>
                <a:effectLst/>
                <a:uLnTx/>
                <a:uFillTx/>
              </a:rPr>
              <a:t>kurzwirksame </a:t>
            </a:r>
            <a:r>
              <a:rPr kumimoji="0" lang="de-DE" sz="1050" b="1" i="0" u="none" strike="noStrike" kern="0" cap="none" spc="0" normalizeH="0" baseline="0" noProof="0" dirty="0" smtClean="0">
                <a:ln>
                  <a:noFill/>
                </a:ln>
                <a:effectLst/>
                <a:uLnTx/>
                <a:uFillTx/>
                <a:cs typeface="Arial" panose="020B0604020202020204" pitchFamily="34" charset="0"/>
              </a:rPr>
              <a:t>Agonisten</a:t>
            </a:r>
            <a:br>
              <a:rPr kumimoji="0" lang="de-DE" sz="1050" b="1" i="0" u="none" strike="noStrike" kern="0" cap="none" spc="0" normalizeH="0" baseline="0" noProof="0" dirty="0" smtClean="0">
                <a:ln>
                  <a:noFill/>
                </a:ln>
                <a:effectLst/>
                <a:uLnTx/>
                <a:uFillTx/>
                <a:cs typeface="Arial" panose="020B0604020202020204" pitchFamily="34" charset="0"/>
              </a:rPr>
            </a:br>
            <a:r>
              <a:rPr kumimoji="0" lang="de-DE" sz="1050" b="1" i="0" u="none" strike="noStrike" kern="0" cap="none" spc="0" normalizeH="0" baseline="0" noProof="0" dirty="0" smtClean="0">
                <a:ln>
                  <a:noFill/>
                </a:ln>
                <a:effectLst/>
                <a:uLnTx/>
                <a:uFillTx/>
                <a:cs typeface="Arial" panose="020B0604020202020204" pitchFamily="34" charset="0"/>
              </a:rPr>
              <a:t>(</a:t>
            </a:r>
            <a:r>
              <a:rPr kumimoji="0" lang="de-DE" sz="1050" b="1" i="0" u="none" strike="noStrike" kern="0" cap="none" spc="0" normalizeH="0" baseline="0" noProof="0" dirty="0" smtClean="0">
                <a:ln>
                  <a:noFill/>
                </a:ln>
                <a:effectLst/>
                <a:uLnTx/>
                <a:uFillTx/>
              </a:rPr>
              <a:t>SABA)</a:t>
            </a:r>
            <a:endParaRPr kumimoji="0" lang="de-DE" sz="1050" b="1" i="0" u="none" strike="noStrike" kern="0" cap="none" spc="0" normalizeH="0" baseline="0" noProof="0" dirty="0" smtClean="0">
              <a:ln>
                <a:noFill/>
              </a:ln>
              <a:effectLst/>
              <a:uLnTx/>
              <a:uFillTx/>
              <a:cs typeface="Arial" panose="020B0604020202020204" pitchFamily="34" charset="0"/>
            </a:endParaRPr>
          </a:p>
          <a:p>
            <a:pPr marL="0" marR="0" lvl="0" indent="0" algn="ctr" defTabSz="914400" eaLnBrk="1" fontAlgn="base" latinLnBrk="0" hangingPunct="1">
              <a:spcBef>
                <a:spcPct val="0"/>
              </a:spcBef>
              <a:spcAft>
                <a:spcPts val="600"/>
              </a:spcAft>
              <a:buClrTx/>
              <a:buSzTx/>
              <a:buFontTx/>
              <a:buNone/>
              <a:tabLst/>
              <a:defRPr/>
            </a:pPr>
            <a:r>
              <a:rPr kumimoji="0" lang="de-DE" sz="1050" b="0" i="0" u="none" strike="noStrike" kern="0" cap="none" spc="0" normalizeH="0" baseline="0" noProof="0" dirty="0" smtClean="0">
                <a:ln>
                  <a:noFill/>
                </a:ln>
                <a:solidFill>
                  <a:prstClr val="black"/>
                </a:solidFill>
                <a:effectLst/>
                <a:uLnTx/>
                <a:uFillTx/>
              </a:rPr>
              <a:t>Fenoterol </a:t>
            </a:r>
            <a:br>
              <a:rPr kumimoji="0" lang="de-DE" sz="1050" b="0" i="0" u="none" strike="noStrike" kern="0" cap="none" spc="0" normalizeH="0" baseline="0" noProof="0" dirty="0" smtClean="0">
                <a:ln>
                  <a:noFill/>
                </a:ln>
                <a:solidFill>
                  <a:prstClr val="black"/>
                </a:solidFill>
                <a:effectLst/>
                <a:uLnTx/>
                <a:uFillTx/>
              </a:rPr>
            </a:br>
            <a:r>
              <a:rPr kumimoji="0" lang="de-DE" sz="1050" b="0" i="0" u="none" strike="noStrike" kern="0" cap="none" spc="0" normalizeH="0" baseline="0" noProof="0" dirty="0" smtClean="0">
                <a:ln>
                  <a:noFill/>
                </a:ln>
                <a:solidFill>
                  <a:prstClr val="black"/>
                </a:solidFill>
                <a:effectLst/>
                <a:uLnTx/>
                <a:uFillTx/>
              </a:rPr>
              <a:t>Levalbuterol Salbutamol (Albuterol) Terbutalin</a:t>
            </a:r>
          </a:p>
        </p:txBody>
      </p:sp>
      <p:sp>
        <p:nvSpPr>
          <p:cNvPr id="74" name="TextBox 73"/>
          <p:cNvSpPr txBox="1"/>
          <p:nvPr/>
        </p:nvSpPr>
        <p:spPr>
          <a:xfrm>
            <a:off x="1282660" y="2373804"/>
            <a:ext cx="1116000" cy="1452124"/>
          </a:xfrm>
          <a:prstGeom prst="rect">
            <a:avLst/>
          </a:prstGeom>
          <a:solidFill>
            <a:schemeClr val="accent5">
              <a:lumMod val="20000"/>
              <a:lumOff val="80000"/>
            </a:schemeClr>
          </a:solidFill>
        </p:spPr>
        <p:txBody>
          <a:bodyPr wrap="square" lIns="36000" rIns="36000" bIns="36000" rtlCol="0" anchor="ctr" anchorCtr="0">
            <a:spAutoFit/>
          </a:bodyPr>
          <a:lstStyle/>
          <a:p>
            <a:pPr marL="0" marR="0" lvl="0" indent="0" algn="ctr" defTabSz="914400" eaLnBrk="1" fontAlgn="base" latinLnBrk="0" hangingPunct="1">
              <a:spcBef>
                <a:spcPct val="0"/>
              </a:spcBef>
              <a:spcAft>
                <a:spcPts val="600"/>
              </a:spcAft>
              <a:buClrTx/>
              <a:buSzTx/>
              <a:buFontTx/>
              <a:buNone/>
              <a:tabLst/>
              <a:defRPr/>
            </a:pPr>
            <a:r>
              <a:rPr lang="de-DE" sz="1050" b="1" kern="0" dirty="0"/>
              <a:t>l</a:t>
            </a:r>
            <a:r>
              <a:rPr lang="de-DE" sz="1050" b="1" kern="0" dirty="0" smtClean="0"/>
              <a:t>angwirksame</a:t>
            </a:r>
            <a:br>
              <a:rPr lang="de-DE" sz="1050" b="1" kern="0" dirty="0" smtClean="0"/>
            </a:br>
            <a:r>
              <a:rPr kumimoji="0" lang="de-DE" sz="1050" b="1" i="0" u="none" strike="noStrike" kern="0" cap="none" spc="0" normalizeH="0" baseline="0" noProof="0" dirty="0" smtClean="0">
                <a:ln>
                  <a:noFill/>
                </a:ln>
                <a:effectLst/>
                <a:uLnTx/>
                <a:uFillTx/>
                <a:cs typeface="Arial" panose="020B0604020202020204" pitchFamily="34" charset="0"/>
              </a:rPr>
              <a:t>β</a:t>
            </a:r>
            <a:r>
              <a:rPr kumimoji="0" lang="de-DE" sz="1050" b="1" i="0" u="none" strike="noStrike" kern="0" cap="none" spc="0" normalizeH="0" baseline="-25000" noProof="0" dirty="0" smtClean="0">
                <a:ln>
                  <a:noFill/>
                </a:ln>
                <a:effectLst/>
                <a:uLnTx/>
                <a:uFillTx/>
                <a:cs typeface="Arial" panose="020B0604020202020204" pitchFamily="34" charset="0"/>
              </a:rPr>
              <a:t>2</a:t>
            </a:r>
            <a:r>
              <a:rPr kumimoji="0" lang="de-DE" sz="1050" b="1" i="0" u="none" strike="noStrike" kern="0" cap="none" spc="0" normalizeH="0" baseline="0" noProof="0" dirty="0" smtClean="0">
                <a:ln>
                  <a:noFill/>
                </a:ln>
                <a:effectLst/>
                <a:uLnTx/>
                <a:uFillTx/>
                <a:cs typeface="Arial" panose="020B0604020202020204" pitchFamily="34" charset="0"/>
              </a:rPr>
              <a:t>-Agonisten (</a:t>
            </a:r>
            <a:r>
              <a:rPr kumimoji="0" lang="de-DE" sz="1050" b="1" i="0" u="none" strike="noStrike" kern="0" cap="none" spc="0" normalizeH="0" baseline="0" noProof="0" dirty="0" smtClean="0">
                <a:ln>
                  <a:noFill/>
                </a:ln>
                <a:effectLst/>
                <a:uLnTx/>
                <a:uFillTx/>
              </a:rPr>
              <a:t>LABA)</a:t>
            </a:r>
            <a:endParaRPr kumimoji="0" lang="de-DE" sz="1050" b="1" i="0" u="none" strike="noStrike" kern="0" cap="none" spc="0" normalizeH="0" baseline="0" noProof="0" dirty="0" smtClean="0">
              <a:ln>
                <a:noFill/>
              </a:ln>
              <a:effectLst/>
              <a:uLnTx/>
              <a:uFillTx/>
              <a:cs typeface="Arial" panose="020B0604020202020204" pitchFamily="34" charset="0"/>
            </a:endParaRPr>
          </a:p>
          <a:p>
            <a:pPr marL="0" marR="0" lvl="0" indent="0" algn="ctr" defTabSz="914400" eaLnBrk="1" fontAlgn="base" latinLnBrk="0" hangingPunct="1">
              <a:spcBef>
                <a:spcPct val="0"/>
              </a:spcBef>
              <a:spcAft>
                <a:spcPts val="600"/>
              </a:spcAft>
              <a:buClrTx/>
              <a:buSzTx/>
              <a:buFontTx/>
              <a:buNone/>
              <a:tabLst/>
              <a:defRPr/>
            </a:pPr>
            <a:r>
              <a:rPr kumimoji="0" lang="de-DE" sz="1050" b="0" i="0" u="none" strike="noStrike" kern="0" cap="none" spc="0" normalizeH="0" baseline="0" noProof="0" dirty="0" smtClean="0">
                <a:ln>
                  <a:noFill/>
                </a:ln>
                <a:solidFill>
                  <a:prstClr val="black"/>
                </a:solidFill>
                <a:effectLst/>
                <a:uLnTx/>
                <a:uFillTx/>
              </a:rPr>
              <a:t>Formoterol</a:t>
            </a:r>
            <a:br>
              <a:rPr kumimoji="0" lang="de-DE" sz="1050" b="0" i="0" u="none" strike="noStrike" kern="0" cap="none" spc="0" normalizeH="0" baseline="0" noProof="0" dirty="0" smtClean="0">
                <a:ln>
                  <a:noFill/>
                </a:ln>
                <a:solidFill>
                  <a:prstClr val="black"/>
                </a:solidFill>
                <a:effectLst/>
                <a:uLnTx/>
                <a:uFillTx/>
              </a:rPr>
            </a:br>
            <a:r>
              <a:rPr kumimoji="0" lang="de-DE" sz="1050" b="0" i="0" u="none" strike="noStrike" kern="0" cap="none" spc="0" normalizeH="0" baseline="0" noProof="0" dirty="0" smtClean="0">
                <a:ln>
                  <a:noFill/>
                </a:ln>
                <a:solidFill>
                  <a:prstClr val="black"/>
                </a:solidFill>
                <a:effectLst/>
                <a:uLnTx/>
                <a:uFillTx/>
              </a:rPr>
              <a:t>Arformoterol</a:t>
            </a:r>
            <a:r>
              <a:rPr lang="de-DE" sz="1050" kern="0" dirty="0">
                <a:solidFill>
                  <a:prstClr val="black"/>
                </a:solidFill>
              </a:rPr>
              <a:t/>
            </a:r>
            <a:br>
              <a:rPr lang="de-DE" sz="1050" kern="0" dirty="0">
                <a:solidFill>
                  <a:prstClr val="black"/>
                </a:solidFill>
              </a:rPr>
            </a:br>
            <a:r>
              <a:rPr kumimoji="0" lang="de-DE" sz="1050" b="0" i="0" u="none" strike="noStrike" kern="0" cap="none" spc="0" normalizeH="0" baseline="0" noProof="0" dirty="0" smtClean="0">
                <a:ln>
                  <a:noFill/>
                </a:ln>
                <a:solidFill>
                  <a:prstClr val="black"/>
                </a:solidFill>
                <a:effectLst/>
                <a:uLnTx/>
                <a:uFillTx/>
              </a:rPr>
              <a:t>Indacaterol</a:t>
            </a:r>
            <a:r>
              <a:rPr lang="de-DE" sz="1050" kern="0" dirty="0">
                <a:solidFill>
                  <a:prstClr val="black"/>
                </a:solidFill>
              </a:rPr>
              <a:t/>
            </a:r>
            <a:br>
              <a:rPr lang="de-DE" sz="1050" kern="0" dirty="0">
                <a:solidFill>
                  <a:prstClr val="black"/>
                </a:solidFill>
              </a:rPr>
            </a:br>
            <a:r>
              <a:rPr kumimoji="0" lang="de-DE" sz="1050" b="0" i="0" u="none" strike="noStrike" kern="0" cap="none" spc="0" normalizeH="0" baseline="0" noProof="0" dirty="0" smtClean="0">
                <a:ln>
                  <a:noFill/>
                </a:ln>
                <a:solidFill>
                  <a:prstClr val="black"/>
                </a:solidFill>
                <a:effectLst/>
                <a:uLnTx/>
                <a:uFillTx/>
              </a:rPr>
              <a:t>Olodaterol</a:t>
            </a:r>
            <a:r>
              <a:rPr lang="de-DE" sz="1050" kern="0" dirty="0">
                <a:solidFill>
                  <a:prstClr val="black"/>
                </a:solidFill>
              </a:rPr>
              <a:t/>
            </a:r>
            <a:br>
              <a:rPr lang="de-DE" sz="1050" kern="0" dirty="0">
                <a:solidFill>
                  <a:prstClr val="black"/>
                </a:solidFill>
              </a:rPr>
            </a:br>
            <a:r>
              <a:rPr kumimoji="0" lang="de-DE" sz="1050" b="0" i="0" u="none" strike="noStrike" kern="0" cap="none" spc="0" normalizeH="0" baseline="0" noProof="0" dirty="0" smtClean="0">
                <a:ln>
                  <a:noFill/>
                </a:ln>
                <a:solidFill>
                  <a:prstClr val="black"/>
                </a:solidFill>
                <a:effectLst/>
                <a:uLnTx/>
                <a:uFillTx/>
              </a:rPr>
              <a:t>Salmeterol</a:t>
            </a:r>
            <a:endParaRPr kumimoji="0" lang="de-DE" sz="1050" b="0" i="0" u="none" strike="noStrike" kern="0" cap="none" spc="0" normalizeH="0" baseline="0" noProof="0" dirty="0" smtClean="0">
              <a:ln>
                <a:noFill/>
              </a:ln>
              <a:effectLst/>
              <a:uLnTx/>
              <a:uFillTx/>
              <a:ea typeface="Calibri"/>
              <a:cs typeface="Times New Roman"/>
            </a:endParaRPr>
          </a:p>
        </p:txBody>
      </p:sp>
      <p:sp>
        <p:nvSpPr>
          <p:cNvPr id="75" name="TextBox 74"/>
          <p:cNvSpPr txBox="1"/>
          <p:nvPr/>
        </p:nvSpPr>
        <p:spPr>
          <a:xfrm>
            <a:off x="3655738" y="2364306"/>
            <a:ext cx="1116000" cy="1300356"/>
          </a:xfrm>
          <a:prstGeom prst="rect">
            <a:avLst/>
          </a:prstGeom>
          <a:solidFill>
            <a:schemeClr val="accent5">
              <a:lumMod val="20000"/>
              <a:lumOff val="80000"/>
            </a:schemeClr>
          </a:solidFill>
        </p:spPr>
        <p:txBody>
          <a:bodyPr wrap="square" lIns="36000" rIns="36000" bIns="36000" rtlCol="0" anchor="ctr" anchorCtr="0">
            <a:spAutoFit/>
          </a:bodyPr>
          <a:lstStyle/>
          <a:p>
            <a:pPr marL="0" marR="0" lvl="0" indent="0" algn="ctr" defTabSz="914400" eaLnBrk="1" fontAlgn="base" latinLnBrk="0" hangingPunct="1">
              <a:spcBef>
                <a:spcPct val="0"/>
              </a:spcBef>
              <a:spcAft>
                <a:spcPts val="600"/>
              </a:spcAft>
              <a:buClrTx/>
              <a:buSzTx/>
              <a:buFontTx/>
              <a:buNone/>
              <a:tabLst/>
              <a:defRPr/>
            </a:pPr>
            <a:r>
              <a:rPr kumimoji="0" lang="de-DE" sz="1050" b="1" i="0" u="none" strike="noStrike" kern="0" cap="none" spc="0" normalizeH="0" baseline="0" noProof="0" dirty="0" smtClean="0">
                <a:ln>
                  <a:noFill/>
                </a:ln>
                <a:effectLst/>
                <a:uLnTx/>
                <a:uFillTx/>
              </a:rPr>
              <a:t>langwirksame </a:t>
            </a:r>
            <a:r>
              <a:rPr kumimoji="0" lang="de-DE" sz="1050" b="1" i="0" u="none" strike="noStrike" kern="0" cap="none" spc="-50" normalizeH="0" noProof="0" dirty="0" smtClean="0">
                <a:ln>
                  <a:noFill/>
                </a:ln>
                <a:effectLst/>
                <a:uLnTx/>
                <a:uFillTx/>
              </a:rPr>
              <a:t>Anticholinergika</a:t>
            </a:r>
            <a:r>
              <a:rPr kumimoji="0" lang="de-DE" sz="1050" b="1" i="0" u="none" strike="noStrike" kern="0" cap="none" spc="0" normalizeH="0" noProof="0" dirty="0" smtClean="0">
                <a:ln>
                  <a:noFill/>
                </a:ln>
                <a:effectLst/>
                <a:uLnTx/>
                <a:uFillTx/>
              </a:rPr>
              <a:t> </a:t>
            </a:r>
            <a:r>
              <a:rPr kumimoji="0" lang="de-DE" sz="1050" b="1" i="0" u="none" strike="noStrike" kern="0" cap="none" spc="0" normalizeH="0" baseline="0" noProof="0" dirty="0" smtClean="0">
                <a:ln>
                  <a:noFill/>
                </a:ln>
                <a:effectLst/>
                <a:uLnTx/>
                <a:uFillTx/>
                <a:cs typeface="Arial" panose="020B0604020202020204" pitchFamily="34" charset="0"/>
              </a:rPr>
              <a:t>(LAMA)</a:t>
            </a:r>
            <a:endParaRPr kumimoji="0" lang="de-DE" sz="1050" b="1" i="0" u="none" strike="noStrike" kern="0" cap="none" spc="0" normalizeH="0" baseline="0" noProof="0" dirty="0" smtClean="0">
              <a:ln>
                <a:noFill/>
              </a:ln>
              <a:effectLst/>
              <a:uLnTx/>
              <a:uFillTx/>
            </a:endParaRPr>
          </a:p>
          <a:p>
            <a:pPr lvl="0" algn="ctr" fontAlgn="base">
              <a:spcBef>
                <a:spcPct val="0"/>
              </a:spcBef>
              <a:spcAft>
                <a:spcPts val="600"/>
              </a:spcAft>
              <a:defRPr/>
            </a:pPr>
            <a:r>
              <a:rPr lang="de-DE" sz="1050" kern="0" dirty="0" smtClean="0">
                <a:solidFill>
                  <a:prstClr val="black"/>
                </a:solidFill>
              </a:rPr>
              <a:t>Aclidinium</a:t>
            </a:r>
            <a:br>
              <a:rPr lang="de-DE" sz="1050" kern="0" dirty="0" smtClean="0">
                <a:solidFill>
                  <a:prstClr val="black"/>
                </a:solidFill>
              </a:rPr>
            </a:br>
            <a:r>
              <a:rPr lang="de-DE" sz="1050" kern="0" dirty="0" smtClean="0">
                <a:solidFill>
                  <a:prstClr val="black"/>
                </a:solidFill>
              </a:rPr>
              <a:t>Glycopyrronium</a:t>
            </a:r>
            <a:br>
              <a:rPr lang="de-DE" sz="1050" kern="0" dirty="0" smtClean="0">
                <a:solidFill>
                  <a:prstClr val="black"/>
                </a:solidFill>
              </a:rPr>
            </a:br>
            <a:r>
              <a:rPr lang="de-DE" sz="1050" kern="0" dirty="0" smtClean="0">
                <a:solidFill>
                  <a:prstClr val="black"/>
                </a:solidFill>
              </a:rPr>
              <a:t>Tiotropium</a:t>
            </a:r>
            <a:br>
              <a:rPr lang="de-DE" sz="1050" kern="0" dirty="0" smtClean="0">
                <a:solidFill>
                  <a:prstClr val="black"/>
                </a:solidFill>
              </a:rPr>
            </a:br>
            <a:r>
              <a:rPr lang="de-DE" sz="1050" kern="0" dirty="0" smtClean="0">
                <a:solidFill>
                  <a:prstClr val="black"/>
                </a:solidFill>
              </a:rPr>
              <a:t>Umeclidinium</a:t>
            </a:r>
          </a:p>
        </p:txBody>
      </p:sp>
      <p:sp>
        <p:nvSpPr>
          <p:cNvPr id="76" name="TextBox 75"/>
          <p:cNvSpPr txBox="1"/>
          <p:nvPr/>
        </p:nvSpPr>
        <p:spPr>
          <a:xfrm>
            <a:off x="2497485" y="2364306"/>
            <a:ext cx="1116000" cy="977191"/>
          </a:xfrm>
          <a:prstGeom prst="rect">
            <a:avLst/>
          </a:prstGeom>
          <a:solidFill>
            <a:schemeClr val="accent5">
              <a:lumMod val="20000"/>
              <a:lumOff val="80000"/>
            </a:schemeClr>
          </a:solidFill>
        </p:spPr>
        <p:txBody>
          <a:bodyPr wrap="square" lIns="36000" rIns="36000" bIns="36000" rtlCol="0" anchor="ctr" anchorCtr="0">
            <a:spAutoFit/>
          </a:bodyPr>
          <a:lstStyle/>
          <a:p>
            <a:pPr marL="0" marR="0" lvl="0" indent="0" algn="ctr" defTabSz="914400" eaLnBrk="1" fontAlgn="base" latinLnBrk="0" hangingPunct="1">
              <a:spcBef>
                <a:spcPct val="0"/>
              </a:spcBef>
              <a:spcAft>
                <a:spcPts val="600"/>
              </a:spcAft>
              <a:buClrTx/>
              <a:buSzTx/>
              <a:buFontTx/>
              <a:buNone/>
              <a:tabLst/>
              <a:defRPr/>
            </a:pPr>
            <a:r>
              <a:rPr kumimoji="0" lang="de-DE" sz="1050" b="1" i="0" u="none" strike="noStrike" kern="0" cap="none" spc="0" normalizeH="0" baseline="0" noProof="0" dirty="0" smtClean="0">
                <a:ln>
                  <a:noFill/>
                </a:ln>
                <a:effectLst/>
                <a:uLnTx/>
                <a:uFillTx/>
              </a:rPr>
              <a:t>kurzwirksame</a:t>
            </a:r>
            <a:r>
              <a:rPr kumimoji="0" lang="de-DE" sz="1050" b="1" i="0" u="none" strike="noStrike" kern="0" cap="none" spc="0" normalizeH="0" noProof="0" dirty="0" smtClean="0">
                <a:ln>
                  <a:noFill/>
                </a:ln>
                <a:effectLst/>
                <a:uLnTx/>
                <a:uFillTx/>
              </a:rPr>
              <a:t> </a:t>
            </a:r>
            <a:r>
              <a:rPr kumimoji="0" lang="de-DE" sz="1050" b="1" i="0" u="none" strike="noStrike" kern="0" cap="none" spc="-50" normalizeH="0" noProof="0" dirty="0" smtClean="0">
                <a:ln>
                  <a:noFill/>
                </a:ln>
                <a:effectLst/>
                <a:uLnTx/>
                <a:uFillTx/>
              </a:rPr>
              <a:t>Anticholinergika</a:t>
            </a:r>
            <a:r>
              <a:rPr kumimoji="0" lang="de-DE" sz="1050" b="1" i="0" u="none" strike="noStrike" kern="0" cap="none" spc="0" normalizeH="0" baseline="0" noProof="0" dirty="0" smtClean="0">
                <a:ln>
                  <a:noFill/>
                </a:ln>
                <a:effectLst/>
                <a:uLnTx/>
                <a:uFillTx/>
                <a:cs typeface="Arial" panose="020B0604020202020204" pitchFamily="34" charset="0"/>
              </a:rPr>
              <a:t> (</a:t>
            </a:r>
            <a:r>
              <a:rPr kumimoji="0" lang="de-DE" sz="1050" b="1" i="0" u="none" strike="noStrike" kern="0" cap="none" spc="0" normalizeH="0" baseline="0" noProof="0" dirty="0" smtClean="0">
                <a:ln>
                  <a:noFill/>
                </a:ln>
                <a:effectLst/>
                <a:uLnTx/>
                <a:uFillTx/>
              </a:rPr>
              <a:t>SAMA)</a:t>
            </a:r>
          </a:p>
          <a:p>
            <a:pPr lvl="0" algn="ctr" fontAlgn="base">
              <a:spcBef>
                <a:spcPct val="0"/>
              </a:spcBef>
              <a:spcAft>
                <a:spcPts val="600"/>
              </a:spcAft>
              <a:defRPr/>
            </a:pPr>
            <a:r>
              <a:rPr lang="de-DE" sz="1050" kern="0" dirty="0" smtClean="0">
                <a:solidFill>
                  <a:prstClr val="black"/>
                </a:solidFill>
              </a:rPr>
              <a:t>Ipratropium</a:t>
            </a:r>
            <a:br>
              <a:rPr lang="de-DE" sz="1050" kern="0" dirty="0" smtClean="0">
                <a:solidFill>
                  <a:prstClr val="black"/>
                </a:solidFill>
              </a:rPr>
            </a:br>
            <a:r>
              <a:rPr lang="de-DE" sz="1050" kern="0" dirty="0" smtClean="0">
                <a:solidFill>
                  <a:prstClr val="black"/>
                </a:solidFill>
              </a:rPr>
              <a:t>Oxitropium</a:t>
            </a:r>
            <a:endParaRPr lang="de-DE" sz="1050" kern="0" dirty="0">
              <a:solidFill>
                <a:prstClr val="black"/>
              </a:solidFill>
            </a:endParaRPr>
          </a:p>
        </p:txBody>
      </p:sp>
      <p:sp>
        <p:nvSpPr>
          <p:cNvPr id="77" name="Rounded Rectangle 76"/>
          <p:cNvSpPr/>
          <p:nvPr/>
        </p:nvSpPr>
        <p:spPr>
          <a:xfrm>
            <a:off x="4747802" y="1388676"/>
            <a:ext cx="1368000" cy="648000"/>
          </a:xfrm>
          <a:prstGeom prst="roundRect">
            <a:avLst/>
          </a:prstGeom>
          <a:solidFill>
            <a:schemeClr val="accent1">
              <a:lumMod val="75000"/>
            </a:schemeClr>
          </a:solidFill>
          <a:ln w="25400"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de-DE" sz="1200" b="1" i="0" u="none" strike="noStrike" kern="0" cap="none" spc="0" normalizeH="0" baseline="0" noProof="0" dirty="0" smtClean="0">
                <a:ln>
                  <a:noFill/>
                </a:ln>
                <a:solidFill>
                  <a:prstClr val="white"/>
                </a:solidFill>
                <a:effectLst/>
                <a:uLnTx/>
                <a:uFillTx/>
                <a:ea typeface="+mn-ea"/>
                <a:cs typeface="+mn-cs"/>
              </a:rPr>
              <a:t>Methylxanthine</a:t>
            </a:r>
          </a:p>
        </p:txBody>
      </p:sp>
      <p:sp>
        <p:nvSpPr>
          <p:cNvPr id="79" name="TextBox 78"/>
          <p:cNvSpPr txBox="1"/>
          <p:nvPr/>
        </p:nvSpPr>
        <p:spPr>
          <a:xfrm>
            <a:off x="4874088" y="2364306"/>
            <a:ext cx="1116000" cy="415498"/>
          </a:xfrm>
          <a:prstGeom prst="rect">
            <a:avLst/>
          </a:prstGeom>
          <a:solidFill>
            <a:schemeClr val="accent5">
              <a:lumMod val="20000"/>
              <a:lumOff val="80000"/>
            </a:schemeClr>
          </a:solidFill>
        </p:spPr>
        <p:txBody>
          <a:bodyPr wrap="square" lIns="36000" rIns="36000" bIns="36000" rtlCol="0" anchor="ctr" anchorCtr="0">
            <a:spAutoFit/>
          </a:bodyPr>
          <a:lstStyle/>
          <a:p>
            <a:pPr marL="0" marR="0" lvl="0" indent="0" algn="ctr" defTabSz="914400" eaLnBrk="1" fontAlgn="base" latinLnBrk="0" hangingPunct="1">
              <a:spcBef>
                <a:spcPct val="0"/>
              </a:spcBef>
              <a:spcAft>
                <a:spcPts val="600"/>
              </a:spcAft>
              <a:buClrTx/>
              <a:buSzTx/>
              <a:buFontTx/>
              <a:buNone/>
              <a:tabLst/>
              <a:defRPr/>
            </a:pPr>
            <a:r>
              <a:rPr kumimoji="0" lang="de-DE" sz="1050" b="0" i="0" u="none" strike="noStrike" kern="0" cap="none" spc="0" normalizeH="0" baseline="0" noProof="0" dirty="0" smtClean="0">
                <a:ln>
                  <a:noFill/>
                </a:ln>
                <a:solidFill>
                  <a:prstClr val="black"/>
                </a:solidFill>
                <a:effectLst/>
                <a:uLnTx/>
                <a:uFillTx/>
              </a:rPr>
              <a:t>Aminophyllin</a:t>
            </a:r>
            <a:br>
              <a:rPr kumimoji="0" lang="de-DE" sz="1050" b="0" i="0" u="none" strike="noStrike" kern="0" cap="none" spc="0" normalizeH="0" baseline="0" noProof="0" dirty="0" smtClean="0">
                <a:ln>
                  <a:noFill/>
                </a:ln>
                <a:solidFill>
                  <a:prstClr val="black"/>
                </a:solidFill>
                <a:effectLst/>
                <a:uLnTx/>
                <a:uFillTx/>
              </a:rPr>
            </a:br>
            <a:r>
              <a:rPr kumimoji="0" lang="de-DE" sz="1050" b="0" i="0" u="none" strike="noStrike" kern="0" cap="none" spc="0" normalizeH="0" baseline="0" noProof="0" dirty="0" smtClean="0">
                <a:ln>
                  <a:noFill/>
                </a:ln>
                <a:solidFill>
                  <a:prstClr val="black"/>
                </a:solidFill>
                <a:effectLst/>
                <a:uLnTx/>
                <a:uFillTx/>
              </a:rPr>
              <a:t>Theophyllin</a:t>
            </a:r>
          </a:p>
        </p:txBody>
      </p:sp>
      <p:sp>
        <p:nvSpPr>
          <p:cNvPr id="81" name="Rounded Rectangle 80"/>
          <p:cNvSpPr/>
          <p:nvPr/>
        </p:nvSpPr>
        <p:spPr>
          <a:xfrm>
            <a:off x="7593623" y="1392365"/>
            <a:ext cx="1440000" cy="648000"/>
          </a:xfrm>
          <a:prstGeom prst="roundRect">
            <a:avLst/>
          </a:prstGeom>
          <a:solidFill>
            <a:schemeClr val="accent1">
              <a:lumMod val="75000"/>
            </a:schemeClr>
          </a:solidFill>
          <a:ln w="25400" cap="flat" cmpd="sng" algn="ctr">
            <a:noFill/>
            <a:prstDash val="solid"/>
          </a:ln>
          <a:effectLst/>
        </p:spPr>
        <p:txBody>
          <a:bodyPr lIns="36000" rIns="36000"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de-DE" sz="1200" b="1" i="0" u="none" strike="noStrike" kern="0" cap="none" spc="-50" normalizeH="0" noProof="0" dirty="0" smtClean="0">
                <a:ln>
                  <a:noFill/>
                </a:ln>
                <a:solidFill>
                  <a:prstClr val="white"/>
                </a:solidFill>
                <a:effectLst/>
                <a:uLnTx/>
                <a:uFillTx/>
                <a:ea typeface="+mn-ea"/>
                <a:cs typeface="+mn-cs"/>
              </a:rPr>
              <a:t>Phosphodiesterase-4-inhibitoren</a:t>
            </a:r>
            <a:r>
              <a:rPr kumimoji="0" lang="de-DE" sz="1200" b="1" i="0" u="none" strike="noStrike" kern="0" cap="none" spc="0" normalizeH="0" baseline="0" noProof="0" dirty="0" smtClean="0">
                <a:ln>
                  <a:noFill/>
                </a:ln>
                <a:solidFill>
                  <a:prstClr val="white"/>
                </a:solidFill>
                <a:effectLst/>
                <a:uLnTx/>
                <a:uFillTx/>
                <a:ea typeface="+mn-ea"/>
                <a:cs typeface="+mn-cs"/>
              </a:rPr>
              <a:t> (PDE-4i)</a:t>
            </a:r>
          </a:p>
        </p:txBody>
      </p:sp>
      <p:sp>
        <p:nvSpPr>
          <p:cNvPr id="82" name="TextBox 81"/>
          <p:cNvSpPr txBox="1"/>
          <p:nvPr/>
        </p:nvSpPr>
        <p:spPr>
          <a:xfrm>
            <a:off x="7758261" y="2364306"/>
            <a:ext cx="1116000" cy="253916"/>
          </a:xfrm>
          <a:prstGeom prst="rect">
            <a:avLst/>
          </a:prstGeom>
          <a:solidFill>
            <a:schemeClr val="accent5">
              <a:lumMod val="20000"/>
              <a:lumOff val="80000"/>
            </a:schemeClr>
          </a:solidFill>
        </p:spPr>
        <p:txBody>
          <a:bodyPr wrap="square" lIns="36000" rIns="36000" rtlCol="0" anchor="ctr" anchorCtr="0">
            <a:spAutoFit/>
          </a:bodyPr>
          <a:lstStyle/>
          <a:p>
            <a:pPr marL="0" marR="0" lvl="0" indent="0" algn="ctr" defTabSz="914400" eaLnBrk="1" fontAlgn="base" latinLnBrk="0" hangingPunct="1">
              <a:spcBef>
                <a:spcPct val="0"/>
              </a:spcBef>
              <a:spcAft>
                <a:spcPts val="600"/>
              </a:spcAft>
              <a:buClrTx/>
              <a:buSzTx/>
              <a:buFontTx/>
              <a:buNone/>
              <a:tabLst/>
              <a:defRPr/>
            </a:pPr>
            <a:r>
              <a:rPr kumimoji="0" lang="de-DE" sz="1050" b="0" i="0" u="none" strike="noStrike" kern="0" cap="none" spc="0" normalizeH="0" baseline="0" noProof="0" dirty="0" smtClean="0">
                <a:ln>
                  <a:noFill/>
                </a:ln>
                <a:solidFill>
                  <a:prstClr val="black"/>
                </a:solidFill>
                <a:effectLst/>
                <a:uLnTx/>
                <a:uFillTx/>
              </a:rPr>
              <a:t>Roflumilast</a:t>
            </a:r>
          </a:p>
        </p:txBody>
      </p:sp>
      <p:sp>
        <p:nvSpPr>
          <p:cNvPr id="83" name="Rounded Rectangle 82"/>
          <p:cNvSpPr/>
          <p:nvPr/>
        </p:nvSpPr>
        <p:spPr>
          <a:xfrm>
            <a:off x="524854" y="1388675"/>
            <a:ext cx="1440000" cy="648000"/>
          </a:xfrm>
          <a:prstGeom prst="roundRect">
            <a:avLst/>
          </a:prstGeom>
          <a:solidFill>
            <a:schemeClr val="accent1">
              <a:lumMod val="75000"/>
            </a:schemeClr>
          </a:solidFill>
          <a:ln w="25400"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de-DE" sz="1200" b="1" i="0" u="none" strike="noStrike" kern="0" cap="none" spc="0" normalizeH="0" baseline="0" noProof="0" dirty="0" smtClean="0">
                <a:ln>
                  <a:noFill/>
                </a:ln>
                <a:solidFill>
                  <a:prstClr val="white"/>
                </a:solidFill>
                <a:effectLst/>
                <a:uLnTx/>
                <a:uFillTx/>
                <a:ea typeface="+mn-ea"/>
                <a:cs typeface="Arial" panose="020B0604020202020204" pitchFamily="34" charset="0"/>
              </a:rPr>
              <a:t>β</a:t>
            </a:r>
            <a:r>
              <a:rPr kumimoji="0" lang="de-DE" sz="1200" b="1" i="0" u="none" strike="noStrike" kern="0" cap="none" spc="0" normalizeH="0" baseline="-25000" noProof="0" dirty="0" smtClean="0">
                <a:ln>
                  <a:noFill/>
                </a:ln>
                <a:solidFill>
                  <a:prstClr val="white"/>
                </a:solidFill>
                <a:effectLst/>
                <a:uLnTx/>
                <a:uFillTx/>
                <a:ea typeface="+mn-ea"/>
                <a:cs typeface="Arial" panose="020B0604020202020204" pitchFamily="34" charset="0"/>
              </a:rPr>
              <a:t>2</a:t>
            </a:r>
            <a:r>
              <a:rPr kumimoji="0" lang="de-DE" sz="1200" b="1" i="0" u="none" strike="noStrike" kern="0" cap="none" spc="0" normalizeH="0" baseline="0" noProof="0" dirty="0" smtClean="0">
                <a:ln>
                  <a:noFill/>
                </a:ln>
                <a:solidFill>
                  <a:prstClr val="white"/>
                </a:solidFill>
                <a:effectLst/>
                <a:uLnTx/>
                <a:uFillTx/>
                <a:ea typeface="+mn-ea"/>
                <a:cs typeface="Arial" panose="020B0604020202020204" pitchFamily="34" charset="0"/>
              </a:rPr>
              <a:t>-Agonisten</a:t>
            </a:r>
          </a:p>
        </p:txBody>
      </p:sp>
      <p:cxnSp>
        <p:nvCxnSpPr>
          <p:cNvPr id="84" name="Straight Arrow Connector 83"/>
          <p:cNvCxnSpPr>
            <a:stCxn id="81" idx="2"/>
            <a:endCxn id="82" idx="0"/>
          </p:cNvCxnSpPr>
          <p:nvPr/>
        </p:nvCxnSpPr>
        <p:spPr>
          <a:xfrm>
            <a:off x="8313623" y="2040365"/>
            <a:ext cx="2638" cy="323941"/>
          </a:xfrm>
          <a:prstGeom prst="straightConnector1">
            <a:avLst/>
          </a:prstGeom>
          <a:ln w="28575">
            <a:solidFill>
              <a:schemeClr val="accent1">
                <a:lumMod val="50000"/>
              </a:schemeClr>
            </a:solidFill>
            <a:headEnd type="none" w="med" len="med"/>
            <a:tailEnd type="triangle" w="lg" len="med"/>
          </a:ln>
        </p:spPr>
        <p:style>
          <a:lnRef idx="1">
            <a:schemeClr val="accent1"/>
          </a:lnRef>
          <a:fillRef idx="0">
            <a:schemeClr val="accent1"/>
          </a:fillRef>
          <a:effectRef idx="0">
            <a:schemeClr val="accent1"/>
          </a:effectRef>
          <a:fontRef idx="minor">
            <a:schemeClr val="tx1"/>
          </a:fontRef>
        </p:style>
      </p:cxnSp>
      <p:cxnSp>
        <p:nvCxnSpPr>
          <p:cNvPr id="86" name="Straight Arrow Connector 85"/>
          <p:cNvCxnSpPr>
            <a:stCxn id="77" idx="2"/>
            <a:endCxn id="79" idx="0"/>
          </p:cNvCxnSpPr>
          <p:nvPr/>
        </p:nvCxnSpPr>
        <p:spPr>
          <a:xfrm>
            <a:off x="5431802" y="2036676"/>
            <a:ext cx="286" cy="327630"/>
          </a:xfrm>
          <a:prstGeom prst="straightConnector1">
            <a:avLst/>
          </a:prstGeom>
          <a:ln w="25400">
            <a:solidFill>
              <a:schemeClr val="accent1">
                <a:lumMod val="50000"/>
              </a:schemeClr>
            </a:solidFill>
            <a:headEnd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87" name="Straight Arrow Connector 86"/>
          <p:cNvCxnSpPr>
            <a:stCxn id="83" idx="2"/>
            <a:endCxn id="73" idx="0"/>
          </p:cNvCxnSpPr>
          <p:nvPr/>
        </p:nvCxnSpPr>
        <p:spPr>
          <a:xfrm flipH="1">
            <a:off x="681887" y="2036675"/>
            <a:ext cx="562967" cy="327631"/>
          </a:xfrm>
          <a:prstGeom prst="straightConnector1">
            <a:avLst/>
          </a:prstGeom>
          <a:ln w="28575">
            <a:solidFill>
              <a:schemeClr val="accent1">
                <a:lumMod val="50000"/>
              </a:schemeClr>
            </a:solidFill>
            <a:headEnd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88" name="Straight Arrow Connector 87"/>
          <p:cNvCxnSpPr>
            <a:stCxn id="83" idx="2"/>
            <a:endCxn id="74" idx="0"/>
          </p:cNvCxnSpPr>
          <p:nvPr/>
        </p:nvCxnSpPr>
        <p:spPr>
          <a:xfrm>
            <a:off x="1244854" y="2036675"/>
            <a:ext cx="595806" cy="337129"/>
          </a:xfrm>
          <a:prstGeom prst="straightConnector1">
            <a:avLst/>
          </a:prstGeom>
          <a:ln w="28575">
            <a:solidFill>
              <a:schemeClr val="accent1">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89" name="Straight Arrow Connector 88"/>
          <p:cNvCxnSpPr>
            <a:stCxn id="72" idx="2"/>
            <a:endCxn id="76" idx="0"/>
          </p:cNvCxnSpPr>
          <p:nvPr/>
        </p:nvCxnSpPr>
        <p:spPr>
          <a:xfrm flipH="1">
            <a:off x="3055485" y="2036676"/>
            <a:ext cx="528325" cy="327630"/>
          </a:xfrm>
          <a:prstGeom prst="straightConnector1">
            <a:avLst/>
          </a:prstGeom>
          <a:ln w="28575">
            <a:solidFill>
              <a:schemeClr val="accent1">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90" name="Straight Arrow Connector 89"/>
          <p:cNvCxnSpPr>
            <a:stCxn id="72" idx="2"/>
            <a:endCxn id="75" idx="0"/>
          </p:cNvCxnSpPr>
          <p:nvPr/>
        </p:nvCxnSpPr>
        <p:spPr>
          <a:xfrm>
            <a:off x="3583810" y="2036676"/>
            <a:ext cx="629928" cy="327630"/>
          </a:xfrm>
          <a:prstGeom prst="straightConnector1">
            <a:avLst/>
          </a:prstGeom>
          <a:ln w="28575">
            <a:solidFill>
              <a:schemeClr val="accent1">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91" name="Rounded Rectangle 90"/>
          <p:cNvSpPr/>
          <p:nvPr/>
        </p:nvSpPr>
        <p:spPr>
          <a:xfrm>
            <a:off x="631480" y="4908568"/>
            <a:ext cx="1620000" cy="703093"/>
          </a:xfrm>
          <a:prstGeom prst="roundRect">
            <a:avLst/>
          </a:prstGeom>
          <a:solidFill>
            <a:schemeClr val="accent1">
              <a:lumMod val="75000"/>
            </a:schemeClr>
          </a:solidFill>
          <a:ln w="25400" cap="flat" cmpd="sng" algn="ctr">
            <a:noFill/>
            <a:prstDash val="solid"/>
          </a:ln>
          <a:effectLst/>
        </p:spPr>
        <p:txBody>
          <a:bodyPr lIns="36000" rIns="36000"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de-DE" sz="1200" b="1" i="0" u="none" strike="noStrike" kern="0" cap="none" spc="0" normalizeH="0" baseline="0" noProof="0" dirty="0" smtClean="0">
                <a:ln>
                  <a:noFill/>
                </a:ln>
                <a:solidFill>
                  <a:prstClr val="white"/>
                </a:solidFill>
                <a:effectLst/>
                <a:uLnTx/>
                <a:uFillTx/>
                <a:ea typeface="+mn-ea"/>
                <a:cs typeface="Arial" panose="020B0604020202020204" pitchFamily="34" charset="0"/>
              </a:rPr>
              <a:t>Kombinations-therapie</a:t>
            </a:r>
            <a:r>
              <a:rPr kumimoji="0" lang="de-DE" sz="1200" b="1" i="0" u="none" strike="noStrike" kern="0" cap="none" spc="0" normalizeH="0" noProof="0" dirty="0" smtClean="0">
                <a:ln>
                  <a:noFill/>
                </a:ln>
                <a:solidFill>
                  <a:prstClr val="white"/>
                </a:solidFill>
                <a:effectLst/>
                <a:uLnTx/>
                <a:uFillTx/>
                <a:ea typeface="+mn-ea"/>
                <a:cs typeface="Arial" panose="020B0604020202020204" pitchFamily="34" charset="0"/>
              </a:rPr>
              <a:t> </a:t>
            </a:r>
            <a:endParaRPr kumimoji="0" lang="de-DE" sz="1200" b="1" i="0" u="none" strike="noStrike" kern="0" cap="none" spc="0" normalizeH="0" baseline="0" noProof="0" dirty="0" smtClean="0">
              <a:ln>
                <a:noFill/>
              </a:ln>
              <a:solidFill>
                <a:prstClr val="white"/>
              </a:solidFill>
              <a:effectLst/>
              <a:uLnTx/>
              <a:uFillTx/>
              <a:ea typeface="+mn-ea"/>
              <a:cs typeface="Arial" panose="020B0604020202020204" pitchFamily="34" charset="0"/>
            </a:endParaRPr>
          </a:p>
        </p:txBody>
      </p:sp>
      <p:sp>
        <p:nvSpPr>
          <p:cNvPr id="92" name="TextBox 91"/>
          <p:cNvSpPr txBox="1"/>
          <p:nvPr/>
        </p:nvSpPr>
        <p:spPr>
          <a:xfrm>
            <a:off x="3347864" y="4480554"/>
            <a:ext cx="2344329" cy="654025"/>
          </a:xfrm>
          <a:prstGeom prst="rect">
            <a:avLst/>
          </a:prstGeom>
          <a:solidFill>
            <a:schemeClr val="accent5">
              <a:lumMod val="20000"/>
              <a:lumOff val="80000"/>
            </a:schemeClr>
          </a:solidFill>
        </p:spPr>
        <p:txBody>
          <a:bodyPr wrap="square" rIns="36000" rtlCol="0" anchor="ctr" anchorCtr="0">
            <a:spAutoFit/>
          </a:bodyPr>
          <a:lstStyle/>
          <a:p>
            <a:pPr marL="0" marR="0" lvl="0" indent="0" algn="ctr" defTabSz="914400" eaLnBrk="1" fontAlgn="base" latinLnBrk="0" hangingPunct="1">
              <a:spcBef>
                <a:spcPct val="0"/>
              </a:spcBef>
              <a:spcAft>
                <a:spcPts val="600"/>
              </a:spcAft>
              <a:buClrTx/>
              <a:buSzTx/>
              <a:buFontTx/>
              <a:buNone/>
              <a:tabLst/>
              <a:defRPr/>
            </a:pPr>
            <a:r>
              <a:rPr kumimoji="0" lang="de-DE" sz="1050" b="1" i="0" u="none" strike="noStrike" kern="0" cap="none" spc="0" normalizeH="0" baseline="0" noProof="0" dirty="0" smtClean="0">
                <a:ln>
                  <a:noFill/>
                </a:ln>
                <a:effectLst/>
                <a:uLnTx/>
                <a:uFillTx/>
              </a:rPr>
              <a:t>SABA/SAMA</a:t>
            </a:r>
          </a:p>
          <a:p>
            <a:pPr marL="0" marR="0" lvl="0" indent="0" algn="ctr" defTabSz="914400" eaLnBrk="1" fontAlgn="base" latinLnBrk="0" hangingPunct="1">
              <a:spcBef>
                <a:spcPct val="0"/>
              </a:spcBef>
              <a:spcAft>
                <a:spcPct val="0"/>
              </a:spcAft>
              <a:buClrTx/>
              <a:buSzTx/>
              <a:buFontTx/>
              <a:buNone/>
              <a:tabLst/>
              <a:defRPr/>
            </a:pPr>
            <a:r>
              <a:rPr kumimoji="0" lang="de-DE" sz="1050" b="0" i="0" u="none" strike="noStrike" kern="0" cap="none" spc="0" normalizeH="0" baseline="0" noProof="0" dirty="0" smtClean="0">
                <a:ln>
                  <a:noFill/>
                </a:ln>
                <a:solidFill>
                  <a:prstClr val="black"/>
                </a:solidFill>
                <a:effectLst/>
                <a:uLnTx/>
                <a:uFillTx/>
              </a:rPr>
              <a:t>Fenoterol/Ipratropium</a:t>
            </a:r>
          </a:p>
          <a:p>
            <a:pPr marL="0" marR="0" lvl="0" indent="0" algn="ctr" defTabSz="914400" eaLnBrk="1" fontAlgn="base" latinLnBrk="0" hangingPunct="1">
              <a:spcBef>
                <a:spcPct val="0"/>
              </a:spcBef>
              <a:spcAft>
                <a:spcPct val="0"/>
              </a:spcAft>
              <a:buClrTx/>
              <a:buSzTx/>
              <a:buFontTx/>
              <a:buNone/>
              <a:tabLst/>
              <a:defRPr/>
            </a:pPr>
            <a:r>
              <a:rPr kumimoji="0" lang="de-DE" sz="1050" b="0" i="0" u="none" strike="noStrike" kern="0" cap="none" spc="0" normalizeH="0" baseline="0" noProof="0" dirty="0" smtClean="0">
                <a:ln>
                  <a:noFill/>
                </a:ln>
                <a:solidFill>
                  <a:prstClr val="black"/>
                </a:solidFill>
                <a:effectLst/>
                <a:uLnTx/>
                <a:uFillTx/>
              </a:rPr>
              <a:t>Salbutamol/Ipratropium</a:t>
            </a:r>
            <a:endParaRPr kumimoji="0" lang="de-DE" sz="1050" b="0" i="0" u="none" strike="noStrike" kern="0" cap="none" spc="0" normalizeH="0" baseline="0" noProof="0" dirty="0" smtClean="0">
              <a:ln>
                <a:noFill/>
              </a:ln>
              <a:solidFill>
                <a:prstClr val="black"/>
              </a:solidFill>
              <a:effectLst/>
              <a:uLnTx/>
              <a:uFillTx/>
              <a:ea typeface="Calibri"/>
              <a:cs typeface="Times New Roman"/>
            </a:endParaRPr>
          </a:p>
        </p:txBody>
      </p:sp>
      <p:sp>
        <p:nvSpPr>
          <p:cNvPr id="93" name="TextBox 92"/>
          <p:cNvSpPr txBox="1"/>
          <p:nvPr/>
        </p:nvSpPr>
        <p:spPr>
          <a:xfrm>
            <a:off x="5901474" y="4690475"/>
            <a:ext cx="2630966" cy="1138773"/>
          </a:xfrm>
          <a:prstGeom prst="rect">
            <a:avLst/>
          </a:prstGeom>
          <a:solidFill>
            <a:schemeClr val="accent5">
              <a:lumMod val="20000"/>
              <a:lumOff val="80000"/>
            </a:schemeClr>
          </a:solidFill>
        </p:spPr>
        <p:txBody>
          <a:bodyPr wrap="square" rIns="36000" rtlCol="0" anchor="ctr" anchorCtr="0">
            <a:spAutoFit/>
          </a:bodyPr>
          <a:lstStyle/>
          <a:p>
            <a:pPr marL="0" marR="0" lvl="0" indent="0" algn="ctr" defTabSz="914400" eaLnBrk="1" fontAlgn="base" latinLnBrk="0" hangingPunct="1">
              <a:spcBef>
                <a:spcPct val="0"/>
              </a:spcBef>
              <a:spcAft>
                <a:spcPts val="600"/>
              </a:spcAft>
              <a:buClrTx/>
              <a:buSzTx/>
              <a:buFontTx/>
              <a:buNone/>
              <a:tabLst/>
              <a:defRPr/>
            </a:pPr>
            <a:r>
              <a:rPr kumimoji="0" lang="de-DE" sz="1050" b="1" i="0" u="none" strike="noStrike" kern="0" cap="none" spc="0" normalizeH="0" baseline="0" noProof="0" dirty="0" smtClean="0">
                <a:ln>
                  <a:noFill/>
                </a:ln>
                <a:effectLst/>
                <a:uLnTx/>
                <a:uFillTx/>
              </a:rPr>
              <a:t>LABA/ICS</a:t>
            </a:r>
          </a:p>
          <a:p>
            <a:pPr marL="0" marR="0" lvl="0" indent="0" algn="ctr" defTabSz="914400" eaLnBrk="1" fontAlgn="base" latinLnBrk="0" hangingPunct="1">
              <a:spcBef>
                <a:spcPct val="0"/>
              </a:spcBef>
              <a:spcAft>
                <a:spcPts val="600"/>
              </a:spcAft>
              <a:buClrTx/>
              <a:buSzTx/>
              <a:buFontTx/>
              <a:buNone/>
              <a:tabLst/>
              <a:defRPr/>
            </a:pPr>
            <a:r>
              <a:rPr lang="de-DE" sz="1050" kern="0" dirty="0" smtClean="0">
                <a:solidFill>
                  <a:prstClr val="black"/>
                </a:solidFill>
              </a:rPr>
              <a:t>F</a:t>
            </a:r>
            <a:r>
              <a:rPr kumimoji="0" lang="de-DE" sz="1050" b="0" i="0" u="none" strike="noStrike" kern="0" cap="none" spc="0" normalizeH="0" baseline="0" noProof="0" dirty="0" smtClean="0">
                <a:ln>
                  <a:noFill/>
                </a:ln>
                <a:solidFill>
                  <a:prstClr val="black"/>
                </a:solidFill>
                <a:effectLst/>
                <a:uLnTx/>
                <a:uFillTx/>
              </a:rPr>
              <a:t>ormoterol/Beclometason</a:t>
            </a:r>
            <a:br>
              <a:rPr kumimoji="0" lang="de-DE" sz="1050" b="0" i="0" u="none" strike="noStrike" kern="0" cap="none" spc="0" normalizeH="0" baseline="0" noProof="0" dirty="0" smtClean="0">
                <a:ln>
                  <a:noFill/>
                </a:ln>
                <a:solidFill>
                  <a:prstClr val="black"/>
                </a:solidFill>
                <a:effectLst/>
                <a:uLnTx/>
                <a:uFillTx/>
              </a:rPr>
            </a:br>
            <a:r>
              <a:rPr kumimoji="0" lang="de-DE" sz="1050" b="0" i="0" u="none" strike="noStrike" kern="0" cap="none" spc="0" normalizeH="0" baseline="0" noProof="0" dirty="0" smtClean="0">
                <a:ln>
                  <a:noFill/>
                </a:ln>
                <a:solidFill>
                  <a:prstClr val="black"/>
                </a:solidFill>
                <a:effectLst/>
                <a:uLnTx/>
                <a:uFillTx/>
              </a:rPr>
              <a:t>Formoterol/Budesonid</a:t>
            </a:r>
            <a:br>
              <a:rPr kumimoji="0" lang="de-DE" sz="1050" b="0" i="0" u="none" strike="noStrike" kern="0" cap="none" spc="0" normalizeH="0" baseline="0" noProof="0" dirty="0" smtClean="0">
                <a:ln>
                  <a:noFill/>
                </a:ln>
                <a:solidFill>
                  <a:prstClr val="black"/>
                </a:solidFill>
                <a:effectLst/>
                <a:uLnTx/>
                <a:uFillTx/>
              </a:rPr>
            </a:br>
            <a:r>
              <a:rPr kumimoji="0" lang="de-DE" sz="1050" b="0" i="0" u="none" strike="noStrike" kern="0" cap="none" spc="0" normalizeH="0" baseline="0" noProof="0" dirty="0" smtClean="0">
                <a:ln>
                  <a:noFill/>
                </a:ln>
                <a:solidFill>
                  <a:prstClr val="black"/>
                </a:solidFill>
                <a:effectLst/>
                <a:uLnTx/>
                <a:uFillTx/>
              </a:rPr>
              <a:t>Formoterol/Mometason</a:t>
            </a:r>
            <a:br>
              <a:rPr kumimoji="0" lang="de-DE" sz="1050" b="0" i="0" u="none" strike="noStrike" kern="0" cap="none" spc="0" normalizeH="0" baseline="0" noProof="0" dirty="0" smtClean="0">
                <a:ln>
                  <a:noFill/>
                </a:ln>
                <a:solidFill>
                  <a:prstClr val="black"/>
                </a:solidFill>
                <a:effectLst/>
                <a:uLnTx/>
                <a:uFillTx/>
              </a:rPr>
            </a:br>
            <a:r>
              <a:rPr kumimoji="0" lang="de-DE" sz="1050" b="0" i="0" u="none" strike="noStrike" kern="0" cap="none" spc="0" normalizeH="0" baseline="0" noProof="0" dirty="0" smtClean="0">
                <a:ln>
                  <a:noFill/>
                </a:ln>
                <a:solidFill>
                  <a:prstClr val="black"/>
                </a:solidFill>
                <a:effectLst/>
                <a:uLnTx/>
                <a:uFillTx/>
              </a:rPr>
              <a:t>Salmeterol/Fluticason</a:t>
            </a:r>
            <a:r>
              <a:rPr kumimoji="0" lang="de-DE" sz="1050" b="0" i="0" u="none" strike="noStrike" kern="0" cap="none" spc="0" normalizeH="0" noProof="0" dirty="0" smtClean="0">
                <a:ln>
                  <a:noFill/>
                </a:ln>
                <a:solidFill>
                  <a:prstClr val="black"/>
                </a:solidFill>
                <a:effectLst/>
                <a:uLnTx/>
                <a:uFillTx/>
              </a:rPr>
              <a:t> (P</a:t>
            </a:r>
            <a:r>
              <a:rPr kumimoji="0" lang="de-DE" sz="1050" b="0" i="0" u="none" strike="noStrike" kern="0" cap="none" spc="0" normalizeH="0" baseline="0" noProof="0" dirty="0" smtClean="0">
                <a:ln>
                  <a:noFill/>
                </a:ln>
                <a:solidFill>
                  <a:prstClr val="black"/>
                </a:solidFill>
                <a:effectLst/>
                <a:uLnTx/>
                <a:uFillTx/>
              </a:rPr>
              <a:t>ropionat)</a:t>
            </a:r>
            <a:br>
              <a:rPr kumimoji="0" lang="de-DE" sz="1050" b="0" i="0" u="none" strike="noStrike" kern="0" cap="none" spc="0" normalizeH="0" baseline="0" noProof="0" dirty="0" smtClean="0">
                <a:ln>
                  <a:noFill/>
                </a:ln>
                <a:solidFill>
                  <a:prstClr val="black"/>
                </a:solidFill>
                <a:effectLst/>
                <a:uLnTx/>
                <a:uFillTx/>
              </a:rPr>
            </a:br>
            <a:r>
              <a:rPr kumimoji="0" lang="de-DE" sz="1050" b="0" i="0" u="none" strike="noStrike" kern="0" cap="none" spc="0" normalizeH="0" baseline="0" noProof="0" dirty="0" smtClean="0">
                <a:ln>
                  <a:noFill/>
                </a:ln>
                <a:solidFill>
                  <a:prstClr val="black"/>
                </a:solidFill>
                <a:effectLst/>
                <a:uLnTx/>
                <a:uFillTx/>
              </a:rPr>
              <a:t>Vilanterol/Fluticasone (Fuorat)</a:t>
            </a:r>
            <a:endParaRPr kumimoji="0" lang="de-DE" sz="1050" b="0" i="0" u="none" strike="noStrike" kern="0" cap="none" spc="0" normalizeH="0" baseline="0" noProof="0" dirty="0" smtClean="0">
              <a:ln>
                <a:noFill/>
              </a:ln>
              <a:solidFill>
                <a:prstClr val="black"/>
              </a:solidFill>
              <a:effectLst/>
              <a:uLnTx/>
              <a:uFillTx/>
              <a:ea typeface="Calibri"/>
              <a:cs typeface="Times New Roman"/>
            </a:endParaRPr>
          </a:p>
        </p:txBody>
      </p:sp>
      <p:sp>
        <p:nvSpPr>
          <p:cNvPr id="94" name="TextBox 93"/>
          <p:cNvSpPr txBox="1"/>
          <p:nvPr/>
        </p:nvSpPr>
        <p:spPr>
          <a:xfrm>
            <a:off x="3324219" y="5400126"/>
            <a:ext cx="2344329" cy="1119143"/>
          </a:xfrm>
          <a:prstGeom prst="rect">
            <a:avLst/>
          </a:prstGeom>
          <a:solidFill>
            <a:schemeClr val="accent5">
              <a:lumMod val="20000"/>
              <a:lumOff val="80000"/>
            </a:schemeClr>
          </a:solidFill>
        </p:spPr>
        <p:txBody>
          <a:bodyPr wrap="square" lIns="36000" tIns="36000" rIns="36000" bIns="36000" rtlCol="0" anchor="ctr" anchorCtr="0">
            <a:spAutoFit/>
          </a:bodyPr>
          <a:lstStyle/>
          <a:p>
            <a:pPr marL="0" marR="0" lvl="0" indent="0" algn="ctr" defTabSz="914400" eaLnBrk="1" fontAlgn="base" latinLnBrk="0" hangingPunct="1">
              <a:spcBef>
                <a:spcPct val="0"/>
              </a:spcBef>
              <a:spcAft>
                <a:spcPts val="600"/>
              </a:spcAft>
              <a:buClrTx/>
              <a:buSzTx/>
              <a:buFontTx/>
              <a:buNone/>
              <a:tabLst/>
              <a:defRPr/>
            </a:pPr>
            <a:r>
              <a:rPr kumimoji="0" lang="de-DE" sz="1050" b="1" i="0" u="none" strike="noStrike" kern="0" cap="none" spc="0" normalizeH="0" baseline="0" noProof="0" dirty="0" smtClean="0">
                <a:ln>
                  <a:noFill/>
                </a:ln>
                <a:effectLst/>
                <a:uLnTx/>
                <a:uFillTx/>
              </a:rPr>
              <a:t>LABA/LAMA</a:t>
            </a:r>
          </a:p>
          <a:p>
            <a:pPr marL="0" marR="0" lvl="0" indent="0" algn="ctr" defTabSz="914400" eaLnBrk="1" fontAlgn="base" latinLnBrk="0" hangingPunct="1">
              <a:spcBef>
                <a:spcPct val="0"/>
              </a:spcBef>
              <a:spcAft>
                <a:spcPct val="0"/>
              </a:spcAft>
              <a:buClrTx/>
              <a:buSzTx/>
              <a:buFontTx/>
              <a:buNone/>
              <a:tabLst/>
              <a:defRPr/>
            </a:pPr>
            <a:r>
              <a:rPr kumimoji="0" lang="de-DE" sz="1050" b="0" i="0" u="none" strike="noStrike" kern="0" cap="none" spc="0" normalizeH="0" baseline="0" noProof="0" dirty="0" smtClean="0">
                <a:ln>
                  <a:noFill/>
                </a:ln>
                <a:solidFill>
                  <a:prstClr val="black"/>
                </a:solidFill>
                <a:effectLst/>
                <a:uLnTx/>
                <a:uFillTx/>
              </a:rPr>
              <a:t>Formoterol/Aclidinium</a:t>
            </a:r>
          </a:p>
          <a:p>
            <a:pPr marL="0" marR="0" lvl="0" indent="0" algn="ctr" defTabSz="914400" eaLnBrk="1" fontAlgn="base" latinLnBrk="0" hangingPunct="1">
              <a:spcBef>
                <a:spcPct val="0"/>
              </a:spcBef>
              <a:spcAft>
                <a:spcPct val="0"/>
              </a:spcAft>
              <a:buClrTx/>
              <a:buSzTx/>
              <a:buFontTx/>
              <a:buNone/>
              <a:tabLst/>
              <a:defRPr/>
            </a:pPr>
            <a:r>
              <a:rPr kumimoji="0" lang="de-DE" sz="1050" b="0" i="0" u="none" strike="noStrike" kern="0" cap="none" spc="0" normalizeH="0" baseline="0" noProof="0" dirty="0" smtClean="0">
                <a:ln>
                  <a:noFill/>
                </a:ln>
                <a:solidFill>
                  <a:prstClr val="black"/>
                </a:solidFill>
                <a:effectLst/>
                <a:uLnTx/>
                <a:uFillTx/>
              </a:rPr>
              <a:t>Formoterol/Glycopyrronium</a:t>
            </a:r>
            <a:br>
              <a:rPr kumimoji="0" lang="de-DE" sz="1050" b="0" i="0" u="none" strike="noStrike" kern="0" cap="none" spc="0" normalizeH="0" baseline="0" noProof="0" dirty="0" smtClean="0">
                <a:ln>
                  <a:noFill/>
                </a:ln>
                <a:solidFill>
                  <a:prstClr val="black"/>
                </a:solidFill>
                <a:effectLst/>
                <a:uLnTx/>
                <a:uFillTx/>
              </a:rPr>
            </a:br>
            <a:r>
              <a:rPr kumimoji="0" lang="de-DE" sz="1050" b="0" i="0" u="none" strike="noStrike" kern="0" cap="none" spc="0" normalizeH="0" baseline="0" noProof="0" dirty="0" smtClean="0">
                <a:ln>
                  <a:noFill/>
                </a:ln>
                <a:solidFill>
                  <a:prstClr val="black"/>
                </a:solidFill>
                <a:effectLst/>
                <a:uLnTx/>
                <a:uFillTx/>
              </a:rPr>
              <a:t>Indacaterol/Glycopyrronium</a:t>
            </a:r>
          </a:p>
          <a:p>
            <a:pPr marL="0" marR="0" lvl="0" indent="0" algn="ctr" defTabSz="914400" eaLnBrk="1" fontAlgn="base" latinLnBrk="0" hangingPunct="1">
              <a:spcBef>
                <a:spcPct val="0"/>
              </a:spcBef>
              <a:spcAft>
                <a:spcPct val="0"/>
              </a:spcAft>
              <a:buClrTx/>
              <a:buSzTx/>
              <a:buFontTx/>
              <a:buNone/>
              <a:tabLst/>
              <a:defRPr/>
            </a:pPr>
            <a:r>
              <a:rPr kumimoji="0" lang="de-DE" sz="1050" b="0" i="0" u="none" strike="noStrike" kern="0" cap="none" spc="0" normalizeH="0" baseline="0" noProof="0" dirty="0" smtClean="0">
                <a:ln>
                  <a:noFill/>
                </a:ln>
                <a:solidFill>
                  <a:prstClr val="black"/>
                </a:solidFill>
                <a:effectLst/>
                <a:uLnTx/>
                <a:uFillTx/>
              </a:rPr>
              <a:t>Olodaterol/Tiotropium</a:t>
            </a:r>
          </a:p>
          <a:p>
            <a:pPr marL="0" marR="0" lvl="0" indent="0" algn="ctr" defTabSz="914400" eaLnBrk="1" fontAlgn="base" latinLnBrk="0" hangingPunct="1">
              <a:spcBef>
                <a:spcPct val="0"/>
              </a:spcBef>
              <a:spcAft>
                <a:spcPct val="0"/>
              </a:spcAft>
              <a:buClrTx/>
              <a:buSzTx/>
              <a:buFontTx/>
              <a:buNone/>
              <a:tabLst/>
              <a:defRPr/>
            </a:pPr>
            <a:r>
              <a:rPr kumimoji="0" lang="de-DE" sz="1050" b="0" i="0" u="none" strike="noStrike" kern="0" cap="none" spc="0" normalizeH="0" baseline="0" noProof="0" dirty="0" smtClean="0">
                <a:ln>
                  <a:noFill/>
                </a:ln>
                <a:solidFill>
                  <a:prstClr val="black"/>
                </a:solidFill>
                <a:effectLst/>
                <a:uLnTx/>
                <a:uFillTx/>
              </a:rPr>
              <a:t>Vilanterol/Umeclidinium</a:t>
            </a:r>
            <a:endParaRPr kumimoji="0" lang="de-DE" sz="1050" b="0" i="0" u="none" strike="noStrike" kern="0" cap="none" spc="0" normalizeH="0" baseline="0" noProof="0" dirty="0" smtClean="0">
              <a:ln>
                <a:noFill/>
              </a:ln>
              <a:solidFill>
                <a:prstClr val="black"/>
              </a:solidFill>
              <a:effectLst/>
              <a:uLnTx/>
              <a:uFillTx/>
              <a:ea typeface="Calibri"/>
              <a:cs typeface="Times New Roman"/>
            </a:endParaRPr>
          </a:p>
        </p:txBody>
      </p:sp>
      <p:cxnSp>
        <p:nvCxnSpPr>
          <p:cNvPr id="95" name="Straight Arrow Connector 94"/>
          <p:cNvCxnSpPr>
            <a:stCxn id="91" idx="3"/>
            <a:endCxn id="92" idx="1"/>
          </p:cNvCxnSpPr>
          <p:nvPr/>
        </p:nvCxnSpPr>
        <p:spPr>
          <a:xfrm flipV="1">
            <a:off x="2251480" y="4807567"/>
            <a:ext cx="1096384" cy="452548"/>
          </a:xfrm>
          <a:prstGeom prst="straightConnector1">
            <a:avLst/>
          </a:prstGeom>
          <a:ln w="28575">
            <a:solidFill>
              <a:schemeClr val="accent1">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96" name="Straight Arrow Connector 95"/>
          <p:cNvCxnSpPr>
            <a:stCxn id="91" idx="3"/>
            <a:endCxn id="94" idx="1"/>
          </p:cNvCxnSpPr>
          <p:nvPr/>
        </p:nvCxnSpPr>
        <p:spPr>
          <a:xfrm>
            <a:off x="2251480" y="5260115"/>
            <a:ext cx="1072739" cy="699583"/>
          </a:xfrm>
          <a:prstGeom prst="straightConnector1">
            <a:avLst/>
          </a:prstGeom>
          <a:ln w="28575">
            <a:solidFill>
              <a:schemeClr val="accent1">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97" name="Straight Arrow Connector 96"/>
          <p:cNvCxnSpPr>
            <a:stCxn id="91" idx="3"/>
            <a:endCxn id="93" idx="1"/>
          </p:cNvCxnSpPr>
          <p:nvPr/>
        </p:nvCxnSpPr>
        <p:spPr>
          <a:xfrm flipV="1">
            <a:off x="2251480" y="5259862"/>
            <a:ext cx="3649994" cy="253"/>
          </a:xfrm>
          <a:prstGeom prst="straightConnector1">
            <a:avLst/>
          </a:prstGeom>
          <a:ln w="28575">
            <a:solidFill>
              <a:schemeClr val="accent1">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29" name="Rectangle 4"/>
          <p:cNvSpPr>
            <a:spLocks noChangeArrowheads="1"/>
          </p:cNvSpPr>
          <p:nvPr/>
        </p:nvSpPr>
        <p:spPr bwMode="auto">
          <a:xfrm>
            <a:off x="5692193" y="6535504"/>
            <a:ext cx="3334422" cy="2637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tIns="46800" rIns="90000" bIns="46800">
            <a:spAutoFit/>
          </a:bodyPr>
          <a:lstStyle>
            <a:lvl1pPr eaLnBrk="0" hangingPunct="0">
              <a:defRPr sz="3200">
                <a:solidFill>
                  <a:schemeClr val="bg1"/>
                </a:solidFill>
                <a:latin typeface="Arial" charset="0"/>
              </a:defRPr>
            </a:lvl1pPr>
            <a:lvl2pPr marL="742950" indent="-285750" eaLnBrk="0" hangingPunct="0">
              <a:defRPr sz="3200">
                <a:solidFill>
                  <a:schemeClr val="bg1"/>
                </a:solidFill>
                <a:latin typeface="Arial" charset="0"/>
              </a:defRPr>
            </a:lvl2pPr>
            <a:lvl3pPr marL="1143000" indent="-228600" eaLnBrk="0" hangingPunct="0">
              <a:defRPr sz="3200">
                <a:solidFill>
                  <a:schemeClr val="bg1"/>
                </a:solidFill>
                <a:latin typeface="Arial" charset="0"/>
              </a:defRPr>
            </a:lvl3pPr>
            <a:lvl4pPr marL="1600200" indent="-228600" eaLnBrk="0" hangingPunct="0">
              <a:defRPr sz="3200">
                <a:solidFill>
                  <a:schemeClr val="bg1"/>
                </a:solidFill>
                <a:latin typeface="Arial" charset="0"/>
              </a:defRPr>
            </a:lvl4pPr>
            <a:lvl5pPr marL="2057400" indent="-228600" eaLnBrk="0" hangingPunct="0">
              <a:defRPr sz="3200">
                <a:solidFill>
                  <a:schemeClr val="bg1"/>
                </a:solidFill>
                <a:latin typeface="Arial" charset="0"/>
              </a:defRPr>
            </a:lvl5pPr>
            <a:lvl6pPr marL="2514600" indent="-228600" eaLnBrk="0" fontAlgn="base" hangingPunct="0">
              <a:spcBef>
                <a:spcPct val="0"/>
              </a:spcBef>
              <a:spcAft>
                <a:spcPct val="0"/>
              </a:spcAft>
              <a:defRPr sz="3200">
                <a:solidFill>
                  <a:schemeClr val="bg1"/>
                </a:solidFill>
                <a:latin typeface="Arial" charset="0"/>
              </a:defRPr>
            </a:lvl6pPr>
            <a:lvl7pPr marL="2971800" indent="-228600" eaLnBrk="0" fontAlgn="base" hangingPunct="0">
              <a:spcBef>
                <a:spcPct val="0"/>
              </a:spcBef>
              <a:spcAft>
                <a:spcPct val="0"/>
              </a:spcAft>
              <a:defRPr sz="3200">
                <a:solidFill>
                  <a:schemeClr val="bg1"/>
                </a:solidFill>
                <a:latin typeface="Arial" charset="0"/>
              </a:defRPr>
            </a:lvl7pPr>
            <a:lvl8pPr marL="3429000" indent="-228600" eaLnBrk="0" fontAlgn="base" hangingPunct="0">
              <a:spcBef>
                <a:spcPct val="0"/>
              </a:spcBef>
              <a:spcAft>
                <a:spcPct val="0"/>
              </a:spcAft>
              <a:defRPr sz="3200">
                <a:solidFill>
                  <a:schemeClr val="bg1"/>
                </a:solidFill>
                <a:latin typeface="Arial" charset="0"/>
              </a:defRPr>
            </a:lvl8pPr>
            <a:lvl9pPr marL="3886200" indent="-228600" eaLnBrk="0" fontAlgn="base" hangingPunct="0">
              <a:spcBef>
                <a:spcPct val="0"/>
              </a:spcBef>
              <a:spcAft>
                <a:spcPct val="0"/>
              </a:spcAft>
              <a:defRPr sz="3200">
                <a:solidFill>
                  <a:schemeClr val="bg1"/>
                </a:solidFill>
                <a:latin typeface="Arial" charset="0"/>
              </a:defRPr>
            </a:lvl9pPr>
          </a:lstStyle>
          <a:p>
            <a:pPr algn="r">
              <a:lnSpc>
                <a:spcPct val="110000"/>
              </a:lnSpc>
            </a:pPr>
            <a:r>
              <a:rPr lang="de-DE" sz="1000" b="0" i="0" dirty="0" smtClean="0">
                <a:solidFill>
                  <a:srgbClr val="000000"/>
                </a:solidFill>
              </a:rPr>
              <a:t>mod. nach www.goldcopd.org (letzter Zugriff  23.1.17)</a:t>
            </a:r>
          </a:p>
        </p:txBody>
      </p:sp>
      <p:sp>
        <p:nvSpPr>
          <p:cNvPr id="32" name="Rectangle 31"/>
          <p:cNvSpPr/>
          <p:nvPr/>
        </p:nvSpPr>
        <p:spPr>
          <a:xfrm>
            <a:off x="339359" y="6551326"/>
            <a:ext cx="4572000" cy="215444"/>
          </a:xfrm>
          <a:prstGeom prst="rect">
            <a:avLst/>
          </a:prstGeom>
        </p:spPr>
        <p:txBody>
          <a:bodyPr>
            <a:spAutoFit/>
          </a:bodyPr>
          <a:lstStyle/>
          <a:p>
            <a:r>
              <a:rPr lang="de-DE" sz="800" dirty="0">
                <a:solidFill>
                  <a:srgbClr val="000000"/>
                </a:solidFill>
              </a:rPr>
              <a:t>GOLD: Globale Initiative für chronisch obstruktive Lungenerkrankung</a:t>
            </a:r>
            <a:endParaRPr lang="de-DE" sz="800" dirty="0"/>
          </a:p>
        </p:txBody>
      </p:sp>
    </p:spTree>
    <p:custDataLst>
      <p:tags r:id="rId1"/>
    </p:custDataLst>
    <p:extLst>
      <p:ext uri="{BB962C8B-B14F-4D97-AF65-F5344CB8AC3E}">
        <p14:creationId xmlns:p14="http://schemas.microsoft.com/office/powerpoint/2010/main" val="282902304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94392" y="6545664"/>
            <a:ext cx="5254352" cy="215444"/>
          </a:xfrm>
          <a:prstGeom prst="rect">
            <a:avLst/>
          </a:prstGeom>
          <a:noFill/>
        </p:spPr>
        <p:txBody>
          <a:bodyPr wrap="square" rtlCol="0">
            <a:spAutoFit/>
          </a:bodyPr>
          <a:lstStyle/>
          <a:p>
            <a:r>
              <a:rPr lang="de-DE" sz="800" dirty="0" smtClean="0">
                <a:solidFill>
                  <a:srgbClr val="000000"/>
                </a:solidFill>
              </a:rPr>
              <a:t>ICS</a:t>
            </a:r>
            <a:r>
              <a:rPr lang="de-DE" sz="800" dirty="0">
                <a:solidFill>
                  <a:srgbClr val="000000"/>
                </a:solidFill>
              </a:rPr>
              <a:t>: inhalatives Corticosteroid, LABA: langwirksamer β</a:t>
            </a:r>
            <a:r>
              <a:rPr lang="de-DE" sz="800" baseline="-25000" dirty="0">
                <a:solidFill>
                  <a:srgbClr val="000000"/>
                </a:solidFill>
              </a:rPr>
              <a:t>2</a:t>
            </a:r>
            <a:r>
              <a:rPr lang="de-DE" sz="800" dirty="0">
                <a:solidFill>
                  <a:srgbClr val="000000"/>
                </a:solidFill>
              </a:rPr>
              <a:t>-Agonist, </a:t>
            </a:r>
            <a:r>
              <a:rPr lang="de-DE" sz="800" dirty="0" smtClean="0">
                <a:solidFill>
                  <a:srgbClr val="000000"/>
                </a:solidFill>
              </a:rPr>
              <a:t>LAMA</a:t>
            </a:r>
            <a:r>
              <a:rPr lang="de-DE" sz="800" dirty="0">
                <a:solidFill>
                  <a:srgbClr val="000000"/>
                </a:solidFill>
              </a:rPr>
              <a:t>: langwirksames </a:t>
            </a:r>
            <a:r>
              <a:rPr lang="de-DE" sz="800" dirty="0" smtClean="0">
                <a:solidFill>
                  <a:srgbClr val="000000"/>
                </a:solidFill>
              </a:rPr>
              <a:t>Anticholinergikum</a:t>
            </a:r>
            <a:endParaRPr lang="de-DE" sz="800" dirty="0">
              <a:solidFill>
                <a:srgbClr val="000000"/>
              </a:solidFill>
            </a:endParaRPr>
          </a:p>
        </p:txBody>
      </p:sp>
      <p:sp>
        <p:nvSpPr>
          <p:cNvPr id="7" name="Title 6"/>
          <p:cNvSpPr>
            <a:spLocks noGrp="1"/>
          </p:cNvSpPr>
          <p:nvPr>
            <p:ph type="title"/>
          </p:nvPr>
        </p:nvSpPr>
        <p:spPr/>
        <p:txBody>
          <a:bodyPr>
            <a:normAutofit fontScale="90000"/>
          </a:bodyPr>
          <a:lstStyle/>
          <a:p>
            <a:r>
              <a:rPr lang="de-DE" sz="2900" b="0" i="0" dirty="0" smtClean="0">
                <a:solidFill>
                  <a:srgbClr val="0460A9"/>
                </a:solidFill>
              </a:rPr>
              <a:t>Exazerbationen</a:t>
            </a:r>
            <a:r>
              <a:rPr lang="en" sz="3100" dirty="0" smtClean="0"/>
              <a:t/>
            </a:r>
            <a:br>
              <a:rPr lang="en" sz="3100" dirty="0" smtClean="0"/>
            </a:br>
            <a:r>
              <a:rPr lang="de-DE" sz="2200" b="1" i="0" dirty="0" smtClean="0">
                <a:solidFill>
                  <a:srgbClr val="000000"/>
                </a:solidFill>
              </a:rPr>
              <a:t>Interventionen, die die Exazerbationshäufigkeit verringern</a:t>
            </a:r>
            <a:endParaRPr lang="en" sz="4400" dirty="0" smtClean="0"/>
          </a:p>
        </p:txBody>
      </p:sp>
      <p:graphicFrame>
        <p:nvGraphicFramePr>
          <p:cNvPr id="11" name="Content Placeholder 4"/>
          <p:cNvGraphicFramePr>
            <a:graphicFrameLocks noGrp="1"/>
          </p:cNvGraphicFramePr>
          <p:nvPr>
            <p:ph idx="1"/>
            <p:extLst>
              <p:ext uri="{D42A27DB-BD31-4B8C-83A1-F6EECF244321}">
                <p14:modId xmlns:p14="http://schemas.microsoft.com/office/powerpoint/2010/main" val="4119165398"/>
              </p:ext>
            </p:extLst>
          </p:nvPr>
        </p:nvGraphicFramePr>
        <p:xfrm>
          <a:off x="468313" y="1341438"/>
          <a:ext cx="8208143" cy="4432652"/>
        </p:xfrm>
        <a:graphic>
          <a:graphicData uri="http://schemas.openxmlformats.org/drawingml/2006/table">
            <a:tbl>
              <a:tblPr firstRow="1" bandRow="1">
                <a:tableStyleId>{69012ECD-51FC-41F1-AA8D-1B2483CD663E}</a:tableStyleId>
              </a:tblPr>
              <a:tblGrid>
                <a:gridCol w="3701239"/>
                <a:gridCol w="4506904"/>
              </a:tblGrid>
              <a:tr h="514792">
                <a:tc>
                  <a:txBody>
                    <a:bodyPr/>
                    <a:lstStyle/>
                    <a:p>
                      <a:pPr>
                        <a:spcAft>
                          <a:spcPts val="300"/>
                        </a:spcAft>
                      </a:pPr>
                      <a:r>
                        <a:rPr lang="de-DE" sz="1400" b="1" i="0" dirty="0" smtClean="0">
                          <a:solidFill>
                            <a:srgbClr val="FFFFFF"/>
                          </a:solidFill>
                        </a:rPr>
                        <a:t>Interventionsklasse</a:t>
                      </a:r>
                    </a:p>
                  </a:txBody>
                  <a:tcPr anchor="ctr"/>
                </a:tc>
                <a:tc>
                  <a:txBody>
                    <a:bodyPr/>
                    <a:lstStyle/>
                    <a:p>
                      <a:pPr>
                        <a:spcAft>
                          <a:spcPts val="300"/>
                        </a:spcAft>
                      </a:pPr>
                      <a:r>
                        <a:rPr lang="de-DE" sz="1400" b="1" i="0" dirty="0" smtClean="0">
                          <a:solidFill>
                            <a:srgbClr val="FFFFFF"/>
                          </a:solidFill>
                        </a:rPr>
                        <a:t>Intervention</a:t>
                      </a:r>
                    </a:p>
                  </a:txBody>
                  <a:tcPr anchor="ctr"/>
                </a:tc>
              </a:tr>
              <a:tr h="370840">
                <a:tc>
                  <a:txBody>
                    <a:bodyPr/>
                    <a:lstStyle/>
                    <a:p>
                      <a:pPr>
                        <a:spcAft>
                          <a:spcPts val="300"/>
                        </a:spcAft>
                      </a:pPr>
                      <a:r>
                        <a:rPr lang="de-DE" sz="1400" b="0" i="0" dirty="0" smtClean="0">
                          <a:solidFill>
                            <a:srgbClr val="000000"/>
                          </a:solidFill>
                        </a:rPr>
                        <a:t>Bronchodilatatoren</a:t>
                      </a:r>
                    </a:p>
                  </a:txBody>
                  <a:tcPr marT="72000" marB="72000" anchor="ctr"/>
                </a:tc>
                <a:tc>
                  <a:txBody>
                    <a:bodyPr/>
                    <a:lstStyle/>
                    <a:p>
                      <a:pPr>
                        <a:spcAft>
                          <a:spcPts val="300"/>
                        </a:spcAft>
                      </a:pPr>
                      <a:r>
                        <a:rPr lang="de-DE" sz="1400" b="0" i="0" dirty="0" smtClean="0">
                          <a:solidFill>
                            <a:srgbClr val="000000"/>
                          </a:solidFill>
                        </a:rPr>
                        <a:t>LABAs</a:t>
                      </a:r>
                    </a:p>
                    <a:p>
                      <a:pPr>
                        <a:spcAft>
                          <a:spcPts val="300"/>
                        </a:spcAft>
                      </a:pPr>
                      <a:r>
                        <a:rPr lang="de-DE" sz="1400" b="0" i="0" dirty="0" smtClean="0">
                          <a:solidFill>
                            <a:srgbClr val="000000"/>
                          </a:solidFill>
                        </a:rPr>
                        <a:t>LAMAs</a:t>
                      </a:r>
                    </a:p>
                    <a:p>
                      <a:pPr>
                        <a:spcAft>
                          <a:spcPts val="300"/>
                        </a:spcAft>
                      </a:pPr>
                      <a:r>
                        <a:rPr lang="de-DE" sz="1400" b="0" i="0" dirty="0" smtClean="0">
                          <a:solidFill>
                            <a:srgbClr val="000000"/>
                          </a:solidFill>
                        </a:rPr>
                        <a:t>LAMA + LABA</a:t>
                      </a:r>
                    </a:p>
                  </a:txBody>
                  <a:tcPr marT="72000" marB="72000" anchor="ctr"/>
                </a:tc>
              </a:tr>
              <a:tr h="370840">
                <a:tc>
                  <a:txBody>
                    <a:bodyPr/>
                    <a:lstStyle/>
                    <a:p>
                      <a:pPr>
                        <a:spcAft>
                          <a:spcPts val="300"/>
                        </a:spcAft>
                      </a:pPr>
                      <a:r>
                        <a:rPr lang="de-DE" sz="1400" b="0" i="0" dirty="0" smtClean="0">
                          <a:solidFill>
                            <a:srgbClr val="000000"/>
                          </a:solidFill>
                        </a:rPr>
                        <a:t>Kortikosteroid-haltige Therapieschemata</a:t>
                      </a:r>
                    </a:p>
                  </a:txBody>
                  <a:tcPr marT="72000" marB="72000" anchor="ctr"/>
                </a:tc>
                <a:tc>
                  <a:txBody>
                    <a:bodyPr/>
                    <a:lstStyle/>
                    <a:p>
                      <a:pPr>
                        <a:spcAft>
                          <a:spcPts val="300"/>
                        </a:spcAft>
                      </a:pPr>
                      <a:r>
                        <a:rPr lang="de-DE" sz="1400" b="0" i="0" dirty="0" smtClean="0">
                          <a:solidFill>
                            <a:srgbClr val="000000"/>
                          </a:solidFill>
                        </a:rPr>
                        <a:t>LABA + ICS</a:t>
                      </a:r>
                    </a:p>
                    <a:p>
                      <a:pPr>
                        <a:spcAft>
                          <a:spcPts val="300"/>
                        </a:spcAft>
                      </a:pPr>
                      <a:r>
                        <a:rPr lang="de-DE" sz="1400" b="0" i="0" dirty="0" smtClean="0">
                          <a:solidFill>
                            <a:srgbClr val="000000"/>
                          </a:solidFill>
                        </a:rPr>
                        <a:t>LAMA + LABA + ICS</a:t>
                      </a:r>
                    </a:p>
                  </a:txBody>
                  <a:tcPr marT="72000" marB="72000" anchor="ctr"/>
                </a:tc>
              </a:tr>
              <a:tr h="370840">
                <a:tc>
                  <a:txBody>
                    <a:bodyPr/>
                    <a:lstStyle/>
                    <a:p>
                      <a:pPr>
                        <a:spcAft>
                          <a:spcPts val="300"/>
                        </a:spcAft>
                      </a:pPr>
                      <a:r>
                        <a:rPr lang="de-DE" sz="1400" b="0" i="0" dirty="0" smtClean="0">
                          <a:solidFill>
                            <a:srgbClr val="000000"/>
                          </a:solidFill>
                        </a:rPr>
                        <a:t>Entzündungshemmend (nicht-steroid)</a:t>
                      </a:r>
                    </a:p>
                  </a:txBody>
                  <a:tcPr marT="72000" marB="72000" anchor="ctr"/>
                </a:tc>
                <a:tc>
                  <a:txBody>
                    <a:bodyPr/>
                    <a:lstStyle/>
                    <a:p>
                      <a:pPr>
                        <a:spcAft>
                          <a:spcPts val="300"/>
                        </a:spcAft>
                      </a:pPr>
                      <a:r>
                        <a:rPr lang="de-DE" sz="1400" b="0" i="0" dirty="0" smtClean="0">
                          <a:solidFill>
                            <a:srgbClr val="000000"/>
                          </a:solidFill>
                        </a:rPr>
                        <a:t>Roflumilast</a:t>
                      </a:r>
                    </a:p>
                  </a:txBody>
                  <a:tcPr marT="72000" marB="72000" anchor="ctr"/>
                </a:tc>
              </a:tr>
              <a:tr h="370840">
                <a:tc>
                  <a:txBody>
                    <a:bodyPr/>
                    <a:lstStyle/>
                    <a:p>
                      <a:pPr>
                        <a:spcAft>
                          <a:spcPts val="300"/>
                        </a:spcAft>
                      </a:pPr>
                      <a:r>
                        <a:rPr lang="de-DE" sz="1400" b="0" i="0" dirty="0" smtClean="0">
                          <a:solidFill>
                            <a:srgbClr val="000000"/>
                          </a:solidFill>
                        </a:rPr>
                        <a:t>Infektionshemmende Medikamente</a:t>
                      </a:r>
                    </a:p>
                  </a:txBody>
                  <a:tcPr marT="72000" marB="72000" anchor="ctr"/>
                </a:tc>
                <a:tc>
                  <a:txBody>
                    <a:bodyPr/>
                    <a:lstStyle/>
                    <a:p>
                      <a:pPr>
                        <a:spcAft>
                          <a:spcPts val="300"/>
                        </a:spcAft>
                      </a:pPr>
                      <a:r>
                        <a:rPr lang="de-DE" sz="1400" b="0" i="0" dirty="0" smtClean="0">
                          <a:solidFill>
                            <a:srgbClr val="000000"/>
                          </a:solidFill>
                        </a:rPr>
                        <a:t>Impfstoffe</a:t>
                      </a:r>
                    </a:p>
                    <a:p>
                      <a:pPr>
                        <a:spcAft>
                          <a:spcPts val="300"/>
                        </a:spcAft>
                      </a:pPr>
                      <a:r>
                        <a:rPr lang="de-DE" sz="1400" b="0" i="0" dirty="0" smtClean="0">
                          <a:solidFill>
                            <a:srgbClr val="000000"/>
                          </a:solidFill>
                        </a:rPr>
                        <a:t>Langzeit-Makrolide</a:t>
                      </a:r>
                    </a:p>
                  </a:txBody>
                  <a:tcPr marT="72000" marB="72000" anchor="ctr"/>
                </a:tc>
              </a:tr>
              <a:tr h="370840">
                <a:tc>
                  <a:txBody>
                    <a:bodyPr/>
                    <a:lstStyle/>
                    <a:p>
                      <a:pPr>
                        <a:spcAft>
                          <a:spcPts val="300"/>
                        </a:spcAft>
                      </a:pPr>
                      <a:r>
                        <a:rPr lang="de-DE" sz="1400" b="0" i="0" dirty="0" smtClean="0">
                          <a:solidFill>
                            <a:srgbClr val="000000"/>
                          </a:solidFill>
                        </a:rPr>
                        <a:t>Schleimhautregulatoren</a:t>
                      </a:r>
                    </a:p>
                  </a:txBody>
                  <a:tcPr marT="72000" marB="72000" anchor="ctr"/>
                </a:tc>
                <a:tc>
                  <a:txBody>
                    <a:bodyPr/>
                    <a:lstStyle/>
                    <a:p>
                      <a:pPr>
                        <a:spcAft>
                          <a:spcPts val="300"/>
                        </a:spcAft>
                      </a:pPr>
                      <a:r>
                        <a:rPr lang="de-DE" sz="1400" b="0" i="0" dirty="0" smtClean="0">
                          <a:solidFill>
                            <a:srgbClr val="000000"/>
                          </a:solidFill>
                        </a:rPr>
                        <a:t>N-Acetylcystein</a:t>
                      </a:r>
                    </a:p>
                    <a:p>
                      <a:pPr>
                        <a:spcAft>
                          <a:spcPts val="300"/>
                        </a:spcAft>
                      </a:pPr>
                      <a:r>
                        <a:rPr lang="de-DE" sz="1400" b="0" i="0" dirty="0" smtClean="0">
                          <a:solidFill>
                            <a:srgbClr val="000000"/>
                          </a:solidFill>
                        </a:rPr>
                        <a:t>Carbocystein</a:t>
                      </a:r>
                    </a:p>
                  </a:txBody>
                  <a:tcPr marT="72000" marB="72000" anchor="ctr"/>
                </a:tc>
              </a:tr>
              <a:tr h="370840">
                <a:tc>
                  <a:txBody>
                    <a:bodyPr/>
                    <a:lstStyle/>
                    <a:p>
                      <a:pPr>
                        <a:spcAft>
                          <a:spcPts val="300"/>
                        </a:spcAft>
                      </a:pPr>
                      <a:r>
                        <a:rPr lang="de-DE" sz="1400" b="0" i="0" dirty="0" smtClean="0">
                          <a:solidFill>
                            <a:srgbClr val="000000"/>
                          </a:solidFill>
                        </a:rPr>
                        <a:t>Verschiedene andere</a:t>
                      </a:r>
                    </a:p>
                  </a:txBody>
                  <a:tcPr marT="72000" marB="72000" anchor="ctr"/>
                </a:tc>
                <a:tc>
                  <a:txBody>
                    <a:bodyPr/>
                    <a:lstStyle/>
                    <a:p>
                      <a:pPr>
                        <a:spcAft>
                          <a:spcPts val="300"/>
                        </a:spcAft>
                      </a:pPr>
                      <a:r>
                        <a:rPr lang="de-DE" sz="1400" b="0" i="0" dirty="0" smtClean="0">
                          <a:solidFill>
                            <a:srgbClr val="000000"/>
                          </a:solidFill>
                        </a:rPr>
                        <a:t>Rauchentwöhnung</a:t>
                      </a:r>
                    </a:p>
                    <a:p>
                      <a:pPr>
                        <a:spcAft>
                          <a:spcPts val="300"/>
                        </a:spcAft>
                      </a:pPr>
                      <a:r>
                        <a:rPr lang="de-DE" sz="1400" b="0" i="0" dirty="0" smtClean="0">
                          <a:solidFill>
                            <a:srgbClr val="000000"/>
                          </a:solidFill>
                        </a:rPr>
                        <a:t>Rehabilitation</a:t>
                      </a:r>
                    </a:p>
                    <a:p>
                      <a:pPr>
                        <a:spcAft>
                          <a:spcPts val="300"/>
                        </a:spcAft>
                      </a:pPr>
                      <a:r>
                        <a:rPr lang="de-DE" sz="1400" b="0" i="0" dirty="0" smtClean="0">
                          <a:solidFill>
                            <a:srgbClr val="000000"/>
                          </a:solidFill>
                        </a:rPr>
                        <a:t>Reduzieren des Lungenvolumens</a:t>
                      </a:r>
                    </a:p>
                  </a:txBody>
                  <a:tcPr marT="72000" marB="72000" anchor="ctr"/>
                </a:tc>
              </a:tr>
            </a:tbl>
          </a:graphicData>
        </a:graphic>
      </p:graphicFrame>
      <p:sp>
        <p:nvSpPr>
          <p:cNvPr id="10" name="Footer Placeholder 4"/>
          <p:cNvSpPr txBox="1">
            <a:spLocks/>
          </p:cNvSpPr>
          <p:nvPr/>
        </p:nvSpPr>
        <p:spPr>
          <a:xfrm>
            <a:off x="0" y="6453336"/>
            <a:ext cx="285750" cy="365125"/>
          </a:xfrm>
          <a:prstGeom prst="rect">
            <a:avLst/>
          </a:prstGeom>
          <a:ln>
            <a:noFill/>
          </a:ln>
        </p:spPr>
        <p:txBody>
          <a:bodyPr vert="horz" lIns="108000" tIns="45720" rIns="46800" bIns="45720" rtlCol="0" anchor="ctr"/>
          <a:lstStyle>
            <a:defPPr>
              <a:defRPr lang="en-US"/>
            </a:defPPr>
            <a:lvl1pPr marL="0" algn="l" defTabSz="914400" rtl="0" eaLnBrk="1" fontAlgn="auto" latinLnBrk="0" hangingPunct="1">
              <a:spcBef>
                <a:spcPts val="0"/>
              </a:spcBef>
              <a:spcAft>
                <a:spcPts val="0"/>
              </a:spcAft>
              <a:defRPr sz="1000" kern="1200">
                <a:solidFill>
                  <a:prstClr val="black">
                    <a:tint val="75000"/>
                  </a:prstClr>
                </a:solidFill>
                <a:latin typeface="Arial" pitchFamily="34" charset="0"/>
                <a:ea typeface="+mn-ea"/>
                <a:cs typeface="Arial"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0FA938B8-1D2F-4BA3-A5B1-5E63C266068C}" type="slidenum">
              <a:rPr lang="de-DE" sz="900" smtClean="0"/>
              <a:pPr>
                <a:defRPr/>
              </a:pPr>
              <a:t>15</a:t>
            </a:fld>
            <a:endParaRPr lang="de-DE" sz="900" dirty="0"/>
          </a:p>
        </p:txBody>
      </p:sp>
      <p:sp>
        <p:nvSpPr>
          <p:cNvPr id="8" name="Rectangle 4"/>
          <p:cNvSpPr>
            <a:spLocks noChangeArrowheads="1"/>
          </p:cNvSpPr>
          <p:nvPr/>
        </p:nvSpPr>
        <p:spPr bwMode="auto">
          <a:xfrm>
            <a:off x="5692193" y="6535504"/>
            <a:ext cx="3334422" cy="2637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tIns="46800" rIns="90000" bIns="46800">
            <a:spAutoFit/>
          </a:bodyPr>
          <a:lstStyle>
            <a:lvl1pPr eaLnBrk="0" hangingPunct="0">
              <a:defRPr sz="3200">
                <a:solidFill>
                  <a:schemeClr val="bg1"/>
                </a:solidFill>
                <a:latin typeface="Arial" charset="0"/>
              </a:defRPr>
            </a:lvl1pPr>
            <a:lvl2pPr marL="742950" indent="-285750" eaLnBrk="0" hangingPunct="0">
              <a:defRPr sz="3200">
                <a:solidFill>
                  <a:schemeClr val="bg1"/>
                </a:solidFill>
                <a:latin typeface="Arial" charset="0"/>
              </a:defRPr>
            </a:lvl2pPr>
            <a:lvl3pPr marL="1143000" indent="-228600" eaLnBrk="0" hangingPunct="0">
              <a:defRPr sz="3200">
                <a:solidFill>
                  <a:schemeClr val="bg1"/>
                </a:solidFill>
                <a:latin typeface="Arial" charset="0"/>
              </a:defRPr>
            </a:lvl3pPr>
            <a:lvl4pPr marL="1600200" indent="-228600" eaLnBrk="0" hangingPunct="0">
              <a:defRPr sz="3200">
                <a:solidFill>
                  <a:schemeClr val="bg1"/>
                </a:solidFill>
                <a:latin typeface="Arial" charset="0"/>
              </a:defRPr>
            </a:lvl4pPr>
            <a:lvl5pPr marL="2057400" indent="-228600" eaLnBrk="0" hangingPunct="0">
              <a:defRPr sz="3200">
                <a:solidFill>
                  <a:schemeClr val="bg1"/>
                </a:solidFill>
                <a:latin typeface="Arial" charset="0"/>
              </a:defRPr>
            </a:lvl5pPr>
            <a:lvl6pPr marL="2514600" indent="-228600" eaLnBrk="0" fontAlgn="base" hangingPunct="0">
              <a:spcBef>
                <a:spcPct val="0"/>
              </a:spcBef>
              <a:spcAft>
                <a:spcPct val="0"/>
              </a:spcAft>
              <a:defRPr sz="3200">
                <a:solidFill>
                  <a:schemeClr val="bg1"/>
                </a:solidFill>
                <a:latin typeface="Arial" charset="0"/>
              </a:defRPr>
            </a:lvl6pPr>
            <a:lvl7pPr marL="2971800" indent="-228600" eaLnBrk="0" fontAlgn="base" hangingPunct="0">
              <a:spcBef>
                <a:spcPct val="0"/>
              </a:spcBef>
              <a:spcAft>
                <a:spcPct val="0"/>
              </a:spcAft>
              <a:defRPr sz="3200">
                <a:solidFill>
                  <a:schemeClr val="bg1"/>
                </a:solidFill>
                <a:latin typeface="Arial" charset="0"/>
              </a:defRPr>
            </a:lvl7pPr>
            <a:lvl8pPr marL="3429000" indent="-228600" eaLnBrk="0" fontAlgn="base" hangingPunct="0">
              <a:spcBef>
                <a:spcPct val="0"/>
              </a:spcBef>
              <a:spcAft>
                <a:spcPct val="0"/>
              </a:spcAft>
              <a:defRPr sz="3200">
                <a:solidFill>
                  <a:schemeClr val="bg1"/>
                </a:solidFill>
                <a:latin typeface="Arial" charset="0"/>
              </a:defRPr>
            </a:lvl8pPr>
            <a:lvl9pPr marL="3886200" indent="-228600" eaLnBrk="0" fontAlgn="base" hangingPunct="0">
              <a:spcBef>
                <a:spcPct val="0"/>
              </a:spcBef>
              <a:spcAft>
                <a:spcPct val="0"/>
              </a:spcAft>
              <a:defRPr sz="3200">
                <a:solidFill>
                  <a:schemeClr val="bg1"/>
                </a:solidFill>
                <a:latin typeface="Arial" charset="0"/>
              </a:defRPr>
            </a:lvl9pPr>
          </a:lstStyle>
          <a:p>
            <a:pPr algn="r">
              <a:lnSpc>
                <a:spcPct val="110000"/>
              </a:lnSpc>
            </a:pPr>
            <a:r>
              <a:rPr lang="de-DE" sz="1000" b="0" i="0" dirty="0" smtClean="0">
                <a:solidFill>
                  <a:srgbClr val="000000"/>
                </a:solidFill>
              </a:rPr>
              <a:t>mod. nach www.goldcopd.org (letzter Zugriff  23.1.17)</a:t>
            </a:r>
          </a:p>
        </p:txBody>
      </p:sp>
    </p:spTree>
    <p:extLst>
      <p:ext uri="{BB962C8B-B14F-4D97-AF65-F5344CB8AC3E}">
        <p14:creationId xmlns:p14="http://schemas.microsoft.com/office/powerpoint/2010/main" val="176529260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 name="Ultibro_Flamme_grau.png"/>
          <p:cNvPicPr/>
          <p:nvPr/>
        </p:nvPicPr>
        <p:blipFill>
          <a:blip r:embed="rId2">
            <a:alphaModFix amt="30000"/>
            <a:extLst/>
          </a:blip>
          <a:srcRect b="54946"/>
          <a:stretch>
            <a:fillRect/>
          </a:stretch>
        </p:blipFill>
        <p:spPr>
          <a:xfrm>
            <a:off x="3813544" y="308794"/>
            <a:ext cx="5179582" cy="6566807"/>
          </a:xfrm>
          <a:prstGeom prst="rect">
            <a:avLst/>
          </a:prstGeom>
          <a:ln w="12700">
            <a:miter lim="400000"/>
          </a:ln>
        </p:spPr>
      </p:pic>
      <p:sp>
        <p:nvSpPr>
          <p:cNvPr id="144" name="Shape 144"/>
          <p:cNvSpPr>
            <a:spLocks noGrp="1"/>
          </p:cNvSpPr>
          <p:nvPr>
            <p:ph type="body" idx="1"/>
          </p:nvPr>
        </p:nvSpPr>
        <p:spPr>
          <a:xfrm>
            <a:off x="891184" y="3102373"/>
            <a:ext cx="7590235" cy="690935"/>
          </a:xfrm>
          <a:prstGeom prst="rect">
            <a:avLst/>
          </a:prstGeom>
        </p:spPr>
        <p:txBody>
          <a:bodyPr lIns="0" tIns="0" rIns="0" bIns="0" anchor="t"/>
          <a:lstStyle>
            <a:lvl1pPr marL="0" indent="0" algn="ctr" defTabSz="457200">
              <a:spcBef>
                <a:spcPts val="0"/>
              </a:spcBef>
              <a:buClrTx/>
              <a:buSzTx/>
              <a:buNone/>
              <a:defRPr sz="3600">
                <a:solidFill>
                  <a:srgbClr val="A7A9AC"/>
                </a:solidFill>
                <a:latin typeface="News Gothic MT"/>
                <a:ea typeface="News Gothic MT"/>
                <a:cs typeface="News Gothic MT"/>
                <a:sym typeface="News Gothic MT"/>
              </a:defRPr>
            </a:lvl1pPr>
          </a:lstStyle>
          <a:p>
            <a:pPr lvl="0">
              <a:defRPr sz="1800">
                <a:solidFill>
                  <a:srgbClr val="000000"/>
                </a:solidFill>
              </a:defRPr>
            </a:pPr>
            <a:r>
              <a:rPr dirty="0" err="1"/>
              <a:t>Ein</a:t>
            </a:r>
            <a:r>
              <a:rPr dirty="0"/>
              <a:t> Service von Novartis Respiratory</a:t>
            </a:r>
          </a:p>
        </p:txBody>
      </p:sp>
      <p:pic>
        <p:nvPicPr>
          <p:cNvPr id="145" name="nvs_pharma_cmyk-uc.pdf"/>
          <p:cNvPicPr/>
          <p:nvPr/>
        </p:nvPicPr>
        <p:blipFill>
          <a:blip r:embed="rId3">
            <a:extLst/>
          </a:blip>
          <a:stretch>
            <a:fillRect/>
          </a:stretch>
        </p:blipFill>
        <p:spPr>
          <a:xfrm>
            <a:off x="157743" y="6462072"/>
            <a:ext cx="876000" cy="237639"/>
          </a:xfrm>
          <a:prstGeom prst="rect">
            <a:avLst/>
          </a:prstGeom>
          <a:ln w="12700">
            <a:miter lim="400000"/>
          </a:ln>
        </p:spPr>
      </p:pic>
      <p:pic>
        <p:nvPicPr>
          <p:cNvPr id="146" name="end_respiratory slide service logo.pdf"/>
          <p:cNvPicPr/>
          <p:nvPr/>
        </p:nvPicPr>
        <p:blipFill>
          <a:blip r:embed="rId4">
            <a:extLst/>
          </a:blip>
          <a:srcRect l="27922" t="27511" r="25861" b="52184"/>
          <a:stretch>
            <a:fillRect/>
          </a:stretch>
        </p:blipFill>
        <p:spPr>
          <a:xfrm>
            <a:off x="2629219" y="841168"/>
            <a:ext cx="3935540" cy="2442707"/>
          </a:xfrm>
          <a:prstGeom prst="rect">
            <a:avLst/>
          </a:prstGeom>
          <a:ln w="12700">
            <a:miter lim="400000"/>
          </a:ln>
        </p:spPr>
      </p:pic>
      <p:sp>
        <p:nvSpPr>
          <p:cNvPr id="6" name="TextBox 5"/>
          <p:cNvSpPr txBox="1"/>
          <p:nvPr/>
        </p:nvSpPr>
        <p:spPr>
          <a:xfrm>
            <a:off x="1615757" y="3592696"/>
            <a:ext cx="5962466" cy="2318583"/>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none" lIns="50800" tIns="50800" rIns="50800" bIns="50800" numCol="1" spcCol="38100" rtlCol="0" anchor="ctr">
            <a:spAutoFit/>
          </a:bodyPr>
          <a:lstStyle/>
          <a:p>
            <a:pPr algn="ctr" defTabSz="584200" fontAlgn="auto" latinLnBrk="1" hangingPunct="0">
              <a:spcBef>
                <a:spcPts val="0"/>
              </a:spcBef>
              <a:spcAft>
                <a:spcPts val="0"/>
              </a:spcAft>
            </a:pPr>
            <a:r>
              <a:rPr lang="de-AT" sz="1800" dirty="0" smtClean="0">
                <a:solidFill>
                  <a:srgbClr val="535353">
                    <a:lumMod val="50000"/>
                  </a:srgbClr>
                </a:solidFill>
                <a:latin typeface="News Gothic MT" panose="020B0503020103020203" pitchFamily="34" charset="0"/>
                <a:cs typeface="+mn-cs"/>
                <a:sym typeface="Gill Sans Light"/>
              </a:rPr>
              <a:t>Kontakt: </a:t>
            </a:r>
          </a:p>
          <a:p>
            <a:pPr algn="ctr" defTabSz="584200" fontAlgn="auto" latinLnBrk="1" hangingPunct="0">
              <a:spcBef>
                <a:spcPts val="0"/>
              </a:spcBef>
              <a:spcAft>
                <a:spcPts val="0"/>
              </a:spcAft>
            </a:pPr>
            <a:r>
              <a:rPr lang="de-AT" sz="1800" dirty="0" smtClean="0">
                <a:solidFill>
                  <a:srgbClr val="535353">
                    <a:lumMod val="50000"/>
                  </a:srgbClr>
                </a:solidFill>
                <a:latin typeface="News Gothic MT" panose="020B0503020103020203" pitchFamily="34" charset="0"/>
                <a:cs typeface="+mn-cs"/>
                <a:sym typeface="Gill Sans Light"/>
              </a:rPr>
              <a:t>Dr. Ewald Gingl, </a:t>
            </a:r>
            <a:r>
              <a:rPr lang="de-AT" sz="1800" dirty="0" err="1" smtClean="0">
                <a:solidFill>
                  <a:srgbClr val="535353">
                    <a:lumMod val="50000"/>
                  </a:srgbClr>
                </a:solidFill>
                <a:latin typeface="News Gothic MT" panose="020B0503020103020203" pitchFamily="34" charset="0"/>
                <a:cs typeface="+mn-cs"/>
                <a:sym typeface="Gill Sans Light"/>
              </a:rPr>
              <a:t>Therapeutic</a:t>
            </a:r>
            <a:r>
              <a:rPr lang="de-AT" sz="1800" dirty="0" smtClean="0">
                <a:solidFill>
                  <a:srgbClr val="535353">
                    <a:lumMod val="50000"/>
                  </a:srgbClr>
                </a:solidFill>
                <a:latin typeface="News Gothic MT" panose="020B0503020103020203" pitchFamily="34" charset="0"/>
                <a:cs typeface="+mn-cs"/>
                <a:sym typeface="Gill Sans Light"/>
              </a:rPr>
              <a:t> Area Head,</a:t>
            </a:r>
          </a:p>
          <a:p>
            <a:pPr algn="ctr" defTabSz="584200" fontAlgn="auto" latinLnBrk="1" hangingPunct="0">
              <a:spcBef>
                <a:spcPts val="0"/>
              </a:spcBef>
              <a:spcAft>
                <a:spcPts val="0"/>
              </a:spcAft>
            </a:pPr>
            <a:r>
              <a:rPr lang="de-AT" sz="1800" dirty="0" smtClean="0">
                <a:solidFill>
                  <a:srgbClr val="535353">
                    <a:lumMod val="50000"/>
                  </a:srgbClr>
                </a:solidFill>
                <a:latin typeface="News Gothic MT" panose="020B0503020103020203" pitchFamily="34" charset="0"/>
                <a:cs typeface="+mn-cs"/>
                <a:sym typeface="Gill Sans Light"/>
              </a:rPr>
              <a:t> </a:t>
            </a:r>
            <a:r>
              <a:rPr lang="de-AT" sz="1800" dirty="0" smtClean="0">
                <a:solidFill>
                  <a:srgbClr val="535353">
                    <a:lumMod val="50000"/>
                  </a:srgbClr>
                </a:solidFill>
                <a:latin typeface="News Gothic MT" panose="020B0503020103020203" pitchFamily="34" charset="0"/>
                <a:cs typeface="+mn-cs"/>
                <a:sym typeface="Gill Sans Light"/>
                <a:hlinkClick r:id="rId5"/>
              </a:rPr>
              <a:t>ewald.gingl@novartis.com</a:t>
            </a:r>
            <a:endParaRPr lang="de-AT" sz="1800" dirty="0" smtClean="0">
              <a:solidFill>
                <a:srgbClr val="535353">
                  <a:lumMod val="50000"/>
                </a:srgbClr>
              </a:solidFill>
              <a:latin typeface="News Gothic MT" panose="020B0503020103020203" pitchFamily="34" charset="0"/>
              <a:cs typeface="+mn-cs"/>
              <a:sym typeface="Gill Sans Light"/>
            </a:endParaRPr>
          </a:p>
          <a:p>
            <a:pPr algn="ctr" defTabSz="584200" fontAlgn="auto" latinLnBrk="1" hangingPunct="0">
              <a:spcBef>
                <a:spcPts val="0"/>
              </a:spcBef>
              <a:spcAft>
                <a:spcPts val="0"/>
              </a:spcAft>
            </a:pPr>
            <a:endParaRPr lang="de-AT" sz="1800" dirty="0" smtClean="0">
              <a:solidFill>
                <a:srgbClr val="535353">
                  <a:lumMod val="50000"/>
                </a:srgbClr>
              </a:solidFill>
              <a:latin typeface="News Gothic MT" panose="020B0503020103020203" pitchFamily="34" charset="0"/>
              <a:cs typeface="+mn-cs"/>
              <a:sym typeface="Gill Sans Light"/>
            </a:endParaRPr>
          </a:p>
          <a:p>
            <a:pPr algn="ctr" defTabSz="584200" fontAlgn="auto" latinLnBrk="1" hangingPunct="0">
              <a:spcBef>
                <a:spcPts val="0"/>
              </a:spcBef>
              <a:spcAft>
                <a:spcPts val="0"/>
              </a:spcAft>
            </a:pPr>
            <a:r>
              <a:rPr lang="de-AT" sz="1800" dirty="0" smtClean="0">
                <a:solidFill>
                  <a:srgbClr val="535353">
                    <a:lumMod val="50000"/>
                  </a:srgbClr>
                </a:solidFill>
                <a:latin typeface="News Gothic MT" panose="020B0503020103020203" pitchFamily="34" charset="0"/>
                <a:cs typeface="+mn-cs"/>
                <a:sym typeface="Gill Sans Light"/>
              </a:rPr>
              <a:t>Mag. Stephanie Medla, Medical Scientific Liaison, </a:t>
            </a:r>
          </a:p>
          <a:p>
            <a:pPr algn="ctr" defTabSz="584200" fontAlgn="auto" latinLnBrk="1" hangingPunct="0">
              <a:spcBef>
                <a:spcPts val="0"/>
              </a:spcBef>
              <a:spcAft>
                <a:spcPts val="0"/>
              </a:spcAft>
            </a:pPr>
            <a:r>
              <a:rPr lang="de-AT" sz="1800" dirty="0" smtClean="0">
                <a:solidFill>
                  <a:srgbClr val="535353">
                    <a:lumMod val="50000"/>
                  </a:srgbClr>
                </a:solidFill>
                <a:latin typeface="News Gothic MT" panose="020B0503020103020203" pitchFamily="34" charset="0"/>
                <a:cs typeface="+mn-cs"/>
                <a:sym typeface="Gill Sans Light"/>
                <a:hlinkClick r:id="rId6"/>
              </a:rPr>
              <a:t>Stephanie.Medla@novartis.com</a:t>
            </a:r>
            <a:endParaRPr lang="de-AT" sz="1800" dirty="0" smtClean="0">
              <a:solidFill>
                <a:srgbClr val="535353">
                  <a:lumMod val="50000"/>
                </a:srgbClr>
              </a:solidFill>
              <a:latin typeface="News Gothic MT" panose="020B0503020103020203" pitchFamily="34" charset="0"/>
              <a:cs typeface="+mn-cs"/>
              <a:sym typeface="Gill Sans Light"/>
            </a:endParaRPr>
          </a:p>
          <a:p>
            <a:pPr algn="ctr" defTabSz="584200" fontAlgn="auto" latinLnBrk="1" hangingPunct="0">
              <a:spcBef>
                <a:spcPts val="0"/>
              </a:spcBef>
              <a:spcAft>
                <a:spcPts val="0"/>
              </a:spcAft>
            </a:pPr>
            <a:endParaRPr lang="de-AT" sz="1800" dirty="0">
              <a:solidFill>
                <a:srgbClr val="535353">
                  <a:lumMod val="50000"/>
                </a:srgbClr>
              </a:solidFill>
              <a:latin typeface="News Gothic MT" panose="020B0503020103020203" pitchFamily="34" charset="0"/>
              <a:cs typeface="+mn-cs"/>
              <a:sym typeface="Gill Sans Light"/>
            </a:endParaRPr>
          </a:p>
          <a:p>
            <a:pPr algn="ctr" defTabSz="584200" fontAlgn="auto" latinLnBrk="1" hangingPunct="0">
              <a:spcBef>
                <a:spcPts val="0"/>
              </a:spcBef>
              <a:spcAft>
                <a:spcPts val="0"/>
              </a:spcAft>
            </a:pPr>
            <a:r>
              <a:rPr lang="de-AT" sz="1800" dirty="0" smtClean="0">
                <a:solidFill>
                  <a:srgbClr val="535353">
                    <a:lumMod val="50000"/>
                  </a:srgbClr>
                </a:solidFill>
                <a:latin typeface="News Gothic MT" panose="020B0503020103020203" pitchFamily="34" charset="0"/>
                <a:cs typeface="+mn-cs"/>
                <a:sym typeface="Gill Sans Light"/>
              </a:rPr>
              <a:t>Stand der Information: </a:t>
            </a:r>
            <a:r>
              <a:rPr lang="de-AT" dirty="0" smtClean="0">
                <a:solidFill>
                  <a:srgbClr val="535353">
                    <a:lumMod val="50000"/>
                  </a:srgbClr>
                </a:solidFill>
                <a:latin typeface="News Gothic MT" panose="020B0503020103020203" pitchFamily="34" charset="0"/>
                <a:sym typeface="Gill Sans Light"/>
              </a:rPr>
              <a:t>Februar</a:t>
            </a:r>
            <a:r>
              <a:rPr lang="de-AT" sz="1800" dirty="0" smtClean="0">
                <a:solidFill>
                  <a:srgbClr val="535353">
                    <a:lumMod val="50000"/>
                  </a:srgbClr>
                </a:solidFill>
                <a:latin typeface="News Gothic MT" panose="020B0503020103020203" pitchFamily="34" charset="0"/>
                <a:cs typeface="+mn-cs"/>
                <a:sym typeface="Gill Sans Light"/>
              </a:rPr>
              <a:t> 2017; </a:t>
            </a:r>
            <a:r>
              <a:rPr lang="en-US" dirty="0">
                <a:solidFill>
                  <a:srgbClr val="535353">
                    <a:lumMod val="50000"/>
                  </a:srgbClr>
                </a:solidFill>
                <a:latin typeface="News Gothic MT" panose="020B0503020103020203" pitchFamily="34" charset="0"/>
              </a:rPr>
              <a:t>AT1702585898</a:t>
            </a:r>
            <a:endParaRPr lang="en-US" dirty="0">
              <a:solidFill>
                <a:srgbClr val="535353">
                  <a:lumMod val="50000"/>
                </a:srgbClr>
              </a:solidFill>
              <a:latin typeface="News Gothic MT" panose="020B0503020103020203" pitchFamily="34" charset="0"/>
              <a:sym typeface="Gill Sans Light"/>
            </a:endParaRPr>
          </a:p>
        </p:txBody>
      </p:sp>
    </p:spTree>
    <p:extLst>
      <p:ext uri="{BB962C8B-B14F-4D97-AF65-F5344CB8AC3E}">
        <p14:creationId xmlns:p14="http://schemas.microsoft.com/office/powerpoint/2010/main" val="1387758828"/>
      </p:ext>
    </p:extLst>
  </p:cSld>
  <p:clrMapOvr>
    <a:masterClrMapping/>
  </p:clrMapOvr>
  <p:transition spd="med">
    <p:push/>
  </p:transition>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iterate>
                                    <p:tmAbs val="0"/>
                                  </p:iterate>
                                  <p:childTnLst>
                                    <p:set>
                                      <p:cBhvr>
                                        <p:cTn id="6" fill="hold"/>
                                        <p:tgtEl>
                                          <p:spTgt spid="1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 grpId="0" animBg="1" advAuto="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3"/>
          <p:cNvSpPr>
            <a:spLocks noGrp="1"/>
          </p:cNvSpPr>
          <p:nvPr>
            <p:ph type="title"/>
          </p:nvPr>
        </p:nvSpPr>
        <p:spPr>
          <a:xfrm>
            <a:off x="467544" y="308640"/>
            <a:ext cx="8208912" cy="960120"/>
          </a:xfrm>
        </p:spPr>
        <p:txBody>
          <a:bodyPr anchor="t" anchorCtr="0">
            <a:normAutofit/>
          </a:bodyPr>
          <a:lstStyle/>
          <a:p>
            <a:pPr eaLnBrk="1" hangingPunct="1"/>
            <a:r>
              <a:rPr lang="de-DE" b="1" i="0" dirty="0" smtClean="0">
                <a:solidFill>
                  <a:schemeClr val="accent1"/>
                </a:solidFill>
              </a:rPr>
              <a:t>Richtlinien zur Verwendung</a:t>
            </a:r>
          </a:p>
        </p:txBody>
      </p:sp>
      <p:sp>
        <p:nvSpPr>
          <p:cNvPr id="5" name="Footer Placeholder 4"/>
          <p:cNvSpPr txBox="1">
            <a:spLocks/>
          </p:cNvSpPr>
          <p:nvPr/>
        </p:nvSpPr>
        <p:spPr>
          <a:xfrm>
            <a:off x="0" y="6453336"/>
            <a:ext cx="285750" cy="365125"/>
          </a:xfrm>
          <a:prstGeom prst="rect">
            <a:avLst/>
          </a:prstGeom>
          <a:ln>
            <a:noFill/>
          </a:ln>
        </p:spPr>
        <p:txBody>
          <a:bodyPr vert="horz" lIns="108000" tIns="45720" rIns="46800" bIns="45720" rtlCol="0" anchor="ctr"/>
          <a:lstStyle>
            <a:defPPr>
              <a:defRPr lang="en-US"/>
            </a:defPPr>
            <a:lvl1pPr marL="0" algn="l" defTabSz="914400" rtl="0" eaLnBrk="1" fontAlgn="auto" latinLnBrk="0" hangingPunct="1">
              <a:spcBef>
                <a:spcPts val="0"/>
              </a:spcBef>
              <a:spcAft>
                <a:spcPts val="0"/>
              </a:spcAft>
              <a:defRPr sz="1000" kern="1200">
                <a:solidFill>
                  <a:prstClr val="black">
                    <a:tint val="75000"/>
                  </a:prstClr>
                </a:solidFill>
                <a:latin typeface="Arial" pitchFamily="34" charset="0"/>
                <a:ea typeface="+mn-ea"/>
                <a:cs typeface="Arial"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0FA938B8-1D2F-4BA3-A5B1-5E63C266068C}" type="slidenum">
              <a:rPr lang="de-DE" sz="900" smtClean="0"/>
              <a:pPr>
                <a:defRPr/>
              </a:pPr>
              <a:t>2</a:t>
            </a:fld>
            <a:endParaRPr lang="de-DE" sz="900" dirty="0"/>
          </a:p>
        </p:txBody>
      </p:sp>
      <p:sp>
        <p:nvSpPr>
          <p:cNvPr id="8" name="Content Placeholder 8"/>
          <p:cNvSpPr txBox="1">
            <a:spLocks/>
          </p:cNvSpPr>
          <p:nvPr/>
        </p:nvSpPr>
        <p:spPr>
          <a:xfrm>
            <a:off x="467544" y="1340768"/>
            <a:ext cx="8208912" cy="4896544"/>
          </a:xfrm>
          <a:prstGeom prst="rect">
            <a:avLst/>
          </a:prstGeom>
        </p:spPr>
        <p:txBody>
          <a:bodyPr vert="horz" lIns="0" tIns="0" rIns="0" bIns="0" spcCol="182880" rtlCol="0">
            <a:normAutofit fontScale="85000" lnSpcReduction="10000"/>
          </a:bodyPr>
          <a:lstStyle>
            <a:lvl1pPr marL="228600" indent="-228600" algn="l" defTabSz="914400" rtl="0" eaLnBrk="1" latinLnBrk="0" hangingPunct="1">
              <a:spcBef>
                <a:spcPts val="1200"/>
              </a:spcBef>
              <a:buClr>
                <a:schemeClr val="accent1">
                  <a:lumMod val="75000"/>
                </a:schemeClr>
              </a:buClr>
              <a:buSzPct val="120000"/>
              <a:buFont typeface="Wingdings" panose="05000000000000000000" pitchFamily="2" charset="2"/>
              <a:buChar char="§"/>
              <a:tabLst>
                <a:tab pos="3998913" algn="r"/>
                <a:tab pos="8229600" algn="r"/>
              </a:tabLst>
              <a:defRPr sz="2400" kern="1200">
                <a:solidFill>
                  <a:schemeClr val="tx1"/>
                </a:solidFill>
                <a:latin typeface="+mn-lt"/>
                <a:ea typeface="+mn-ea"/>
                <a:cs typeface="+mn-cs"/>
              </a:defRPr>
            </a:lvl1pPr>
            <a:lvl2pPr marL="457200" indent="-228600" algn="l" defTabSz="914400" rtl="0" eaLnBrk="1" latinLnBrk="0" hangingPunct="1">
              <a:spcBef>
                <a:spcPts val="600"/>
              </a:spcBef>
              <a:buClr>
                <a:srgbClr val="0070C0"/>
              </a:buClr>
              <a:buSzPct val="100000"/>
              <a:buFont typeface="Wingdings" panose="05000000000000000000" pitchFamily="2" charset="2"/>
              <a:buChar char="§"/>
              <a:defRPr sz="1800" kern="1200">
                <a:solidFill>
                  <a:schemeClr val="tx1"/>
                </a:solidFill>
                <a:latin typeface="+mn-lt"/>
                <a:ea typeface="+mn-ea"/>
                <a:cs typeface="+mn-cs"/>
              </a:defRPr>
            </a:lvl2pPr>
            <a:lvl3pPr marL="685800" indent="-228600" algn="l" defTabSz="914400" rtl="0" eaLnBrk="1" latinLnBrk="0" hangingPunct="1">
              <a:spcBef>
                <a:spcPts val="600"/>
              </a:spcBef>
              <a:buClr>
                <a:schemeClr val="accent1">
                  <a:lumMod val="40000"/>
                  <a:lumOff val="60000"/>
                </a:schemeClr>
              </a:buClr>
              <a:buSzPct val="100000"/>
              <a:buFont typeface="Wingdings" panose="05000000000000000000" pitchFamily="2" charset="2"/>
              <a:buChar char="§"/>
              <a:defRPr sz="1600" kern="1200">
                <a:solidFill>
                  <a:schemeClr val="tx1"/>
                </a:solidFill>
                <a:latin typeface="+mn-lt"/>
                <a:ea typeface="+mn-ea"/>
                <a:cs typeface="+mn-cs"/>
              </a:defRPr>
            </a:lvl3pPr>
            <a:lvl4pPr marL="914400" indent="-228600" algn="l" defTabSz="914400" rtl="0" eaLnBrk="1" latinLnBrk="0" hangingPunct="1">
              <a:spcBef>
                <a:spcPts val="600"/>
              </a:spcBef>
              <a:buClr>
                <a:schemeClr val="accent4"/>
              </a:buClr>
              <a:buSzPct val="100000"/>
              <a:buFont typeface="Wingdings" panose="05000000000000000000" pitchFamily="2" charset="2"/>
              <a:buChar char="§"/>
              <a:defRPr sz="1600" kern="1200">
                <a:solidFill>
                  <a:schemeClr val="tx1"/>
                </a:solidFill>
                <a:latin typeface="+mn-lt"/>
                <a:ea typeface="+mn-ea"/>
                <a:cs typeface="+mn-cs"/>
              </a:defRPr>
            </a:lvl4pPr>
            <a:lvl5pPr marL="1143000" indent="-228600" algn="l" defTabSz="914400" rtl="0" eaLnBrk="1" latinLnBrk="0" hangingPunct="1">
              <a:spcBef>
                <a:spcPts val="600"/>
              </a:spcBef>
              <a:buClr>
                <a:schemeClr val="accent3"/>
              </a:buClr>
              <a:buSzPct val="100000"/>
              <a:buFont typeface="Wingdings" panose="05000000000000000000" pitchFamily="2" charset="2"/>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65125" indent="-365125">
              <a:lnSpc>
                <a:spcPct val="100000"/>
              </a:lnSpc>
              <a:spcBef>
                <a:spcPts val="0"/>
              </a:spcBef>
              <a:spcAft>
                <a:spcPts val="1200"/>
              </a:spcAft>
              <a:buClr>
                <a:schemeClr val="accent1"/>
              </a:buClr>
            </a:pPr>
            <a:r>
              <a:rPr lang="de-DE" dirty="0"/>
              <a:t>Dieser Foliensatz ist freigegeben zur Abgabe an externe </a:t>
            </a:r>
            <a:r>
              <a:rPr lang="de-DE" spc="-30" dirty="0"/>
              <a:t>Fachkreis-angehörige durch Mitarbeiter der Medizin der Novartis Pharma GmbH</a:t>
            </a:r>
          </a:p>
          <a:p>
            <a:pPr marL="365125" indent="-365125">
              <a:spcAft>
                <a:spcPts val="1200"/>
              </a:spcAft>
              <a:buClr>
                <a:schemeClr val="accent1"/>
              </a:buClr>
            </a:pPr>
            <a:r>
              <a:rPr lang="de-DE" altLang="de-DE" spc="-30" dirty="0"/>
              <a:t>Dieser Foliensatz darf nicht zu werblichen Zwecken verwendet werden</a:t>
            </a:r>
          </a:p>
          <a:p>
            <a:pPr marL="365125" indent="-365125">
              <a:spcAft>
                <a:spcPts val="1200"/>
              </a:spcAft>
              <a:buClr>
                <a:schemeClr val="accent1"/>
              </a:buClr>
            </a:pPr>
            <a:r>
              <a:rPr lang="de-DE" altLang="de-DE" dirty="0"/>
              <a:t>Dieser Foliensatz entspricht den Prinzipien und Standards des Globalen NP4 Implementierungsverfahrens von Medical Affairs </a:t>
            </a:r>
            <a:br>
              <a:rPr lang="de-DE" altLang="de-DE" dirty="0"/>
            </a:br>
            <a:r>
              <a:rPr lang="de-DE" altLang="de-DE" dirty="0"/>
              <a:t>&amp; Health Economics and Outcomes Research (MAHEOR)</a:t>
            </a:r>
            <a:endParaRPr lang="en-US" altLang="de-DE" dirty="0"/>
          </a:p>
          <a:p>
            <a:pPr marL="365125" indent="-365125">
              <a:spcAft>
                <a:spcPts val="1200"/>
              </a:spcAft>
              <a:buClr>
                <a:schemeClr val="accent1"/>
              </a:buClr>
            </a:pPr>
            <a:r>
              <a:rPr lang="de-DE" altLang="de-DE" dirty="0"/>
              <a:t>Diese Folien sind für den persönlichen Gebrauch des Empfängers  bestimmt und nicht für die  allgemeine Verbreitung</a:t>
            </a:r>
          </a:p>
          <a:p>
            <a:pPr marL="365125" indent="-365125">
              <a:spcAft>
                <a:spcPts val="1200"/>
              </a:spcAft>
              <a:buClr>
                <a:schemeClr val="accent1"/>
              </a:buClr>
            </a:pPr>
            <a:r>
              <a:rPr lang="de-DE" altLang="de-DE" dirty="0"/>
              <a:t>Novartis übernimmt keine Verantwortung für Änderungen des Inhalts dieser Folienpräsentation</a:t>
            </a:r>
          </a:p>
          <a:p>
            <a:pPr marL="0" indent="0">
              <a:spcAft>
                <a:spcPts val="1200"/>
              </a:spcAft>
              <a:buClr>
                <a:srgbClr val="002060"/>
              </a:buClr>
              <a:buNone/>
            </a:pPr>
            <a:r>
              <a:rPr lang="de-DE" altLang="de-DE" dirty="0"/>
              <a:t/>
            </a:r>
            <a:br>
              <a:rPr lang="de-DE" altLang="de-DE" dirty="0"/>
            </a:br>
            <a:r>
              <a:rPr lang="de-DE" altLang="de-DE" dirty="0"/>
              <a:t>Stand: </a:t>
            </a:r>
            <a:r>
              <a:rPr lang="de-DE" altLang="de-DE" dirty="0" smtClean="0"/>
              <a:t>Januar 2017</a:t>
            </a:r>
            <a:endParaRPr lang="en-US" altLang="de-DE" dirty="0"/>
          </a:p>
        </p:txBody>
      </p:sp>
    </p:spTree>
    <p:extLst>
      <p:ext uri="{BB962C8B-B14F-4D97-AF65-F5344CB8AC3E}">
        <p14:creationId xmlns:p14="http://schemas.microsoft.com/office/powerpoint/2010/main" val="376217182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271840" y="6445005"/>
            <a:ext cx="5832648" cy="338554"/>
          </a:xfrm>
          <a:prstGeom prst="rect">
            <a:avLst/>
          </a:prstGeom>
          <a:noFill/>
        </p:spPr>
        <p:txBody>
          <a:bodyPr wrap="square" rtlCol="0">
            <a:spAutoFit/>
          </a:bodyPr>
          <a:lstStyle/>
          <a:p>
            <a:r>
              <a:rPr lang="de-DE" sz="800" dirty="0" smtClean="0"/>
              <a:t>COPD: Chronisch obstruktive Lungenerkrankung, GOLD: Globale Initiative für chronisch obstruktive Lungenerkrankung, WHO: Weltgesundheitsorganisation, NIH: National Institutes of Healths, NHLBI: National Heart, Lung, and Blood Institute</a:t>
            </a:r>
            <a:endParaRPr lang="de-DE" sz="800" dirty="0"/>
          </a:p>
        </p:txBody>
      </p:sp>
      <p:sp>
        <p:nvSpPr>
          <p:cNvPr id="14" name="Title 13"/>
          <p:cNvSpPr>
            <a:spLocks noGrp="1"/>
          </p:cNvSpPr>
          <p:nvPr>
            <p:ph type="title"/>
          </p:nvPr>
        </p:nvSpPr>
        <p:spPr>
          <a:xfrm>
            <a:off x="467544" y="305222"/>
            <a:ext cx="8208912" cy="960120"/>
          </a:xfrm>
        </p:spPr>
        <p:txBody>
          <a:bodyPr anchor="t" anchorCtr="0">
            <a:normAutofit/>
          </a:bodyPr>
          <a:lstStyle/>
          <a:p>
            <a:r>
              <a:rPr lang="en-GB" dirty="0">
                <a:solidFill>
                  <a:schemeClr val="accent1"/>
                </a:solidFill>
              </a:rPr>
              <a:t>GOLD </a:t>
            </a:r>
            <a:r>
              <a:rPr lang="en-GB" dirty="0" smtClean="0">
                <a:solidFill>
                  <a:schemeClr val="accent1"/>
                </a:solidFill>
              </a:rPr>
              <a:t>Report 2017 </a:t>
            </a:r>
            <a:r>
              <a:rPr lang="en-GB" dirty="0"/>
              <a:t>R</a:t>
            </a:r>
            <a:r>
              <a:rPr lang="en-GB" dirty="0" smtClean="0">
                <a:solidFill>
                  <a:schemeClr val="accent1"/>
                </a:solidFill>
              </a:rPr>
              <a:t>evision</a:t>
            </a:r>
            <a:endParaRPr lang="de-DE" dirty="0"/>
          </a:p>
        </p:txBody>
      </p:sp>
      <p:sp>
        <p:nvSpPr>
          <p:cNvPr id="16" name="Content Placeholder 15"/>
          <p:cNvSpPr>
            <a:spLocks noGrp="1"/>
          </p:cNvSpPr>
          <p:nvPr>
            <p:ph idx="1"/>
          </p:nvPr>
        </p:nvSpPr>
        <p:spPr/>
        <p:txBody>
          <a:bodyPr>
            <a:normAutofit/>
          </a:bodyPr>
          <a:lstStyle/>
          <a:p>
            <a:pPr marL="271463" lvl="0" indent="-271463">
              <a:spcBef>
                <a:spcPts val="900"/>
              </a:spcBef>
              <a:buFont typeface="Wingdings" panose="05000000000000000000" pitchFamily="2" charset="2"/>
              <a:buChar char="§"/>
              <a:defRPr sz="1800"/>
            </a:pPr>
            <a:r>
              <a:rPr lang="de-DE" sz="2000" b="1" dirty="0" smtClean="0"/>
              <a:t>Globale Initiative für chronisch obstruktive Lungenerkrankung</a:t>
            </a:r>
            <a:br>
              <a:rPr lang="de-DE" sz="2000" b="1" dirty="0" smtClean="0"/>
            </a:br>
            <a:r>
              <a:rPr lang="de-DE" sz="2000" b="1" dirty="0" smtClean="0"/>
              <a:t>(GOLD)</a:t>
            </a:r>
          </a:p>
          <a:p>
            <a:pPr marL="271463" lvl="1" indent="261938">
              <a:spcBef>
                <a:spcPts val="900"/>
              </a:spcBef>
              <a:defRPr sz="1800"/>
            </a:pPr>
            <a:r>
              <a:rPr lang="de-DE" dirty="0" smtClean="0"/>
              <a:t>Gründung:1998 </a:t>
            </a:r>
          </a:p>
          <a:p>
            <a:pPr marL="271463" lvl="1" indent="261938">
              <a:spcAft>
                <a:spcPts val="1800"/>
              </a:spcAft>
              <a:defRPr sz="1800"/>
            </a:pPr>
            <a:r>
              <a:rPr lang="de-DE" dirty="0" smtClean="0"/>
              <a:t>Kooperation der WHO, NIH und NHLBI</a:t>
            </a:r>
          </a:p>
          <a:p>
            <a:pPr marL="271463" lvl="0" indent="-271463">
              <a:spcBef>
                <a:spcPts val="900"/>
              </a:spcBef>
              <a:buFont typeface="Wingdings" panose="05000000000000000000" pitchFamily="2" charset="2"/>
              <a:buChar char="§"/>
              <a:defRPr sz="1800"/>
            </a:pPr>
            <a:r>
              <a:rPr lang="de-DE" sz="2000" b="1" dirty="0" smtClean="0"/>
              <a:t>2001: Veröffentlichung des ersten Reports</a:t>
            </a:r>
          </a:p>
          <a:p>
            <a:pPr marL="533400" lvl="1" indent="-261938">
              <a:spcBef>
                <a:spcPts val="900"/>
              </a:spcBef>
              <a:spcAft>
                <a:spcPts val="1800"/>
              </a:spcAft>
              <a:defRPr sz="1800"/>
            </a:pPr>
            <a:r>
              <a:rPr lang="de-DE" dirty="0" smtClean="0"/>
              <a:t>umfangreiche Revisionen wurden 2006 und 2011 publiziert</a:t>
            </a:r>
          </a:p>
          <a:p>
            <a:pPr marL="0" indent="271463">
              <a:spcBef>
                <a:spcPts val="900"/>
              </a:spcBef>
              <a:spcAft>
                <a:spcPts val="0"/>
              </a:spcAft>
              <a:buClr>
                <a:schemeClr val="accent1">
                  <a:lumMod val="75000"/>
                </a:schemeClr>
              </a:buClr>
              <a:buFont typeface="Wingdings" panose="05000000000000000000" pitchFamily="2" charset="2"/>
              <a:buChar char="§"/>
            </a:pPr>
            <a:r>
              <a:rPr lang="de-DE" sz="2000" b="1" dirty="0" smtClean="0"/>
              <a:t>2017: aktueller Report</a:t>
            </a:r>
          </a:p>
          <a:p>
            <a:pPr marL="533400" lvl="1" indent="-261938">
              <a:spcBef>
                <a:spcPts val="900"/>
              </a:spcBef>
            </a:pPr>
            <a:r>
              <a:rPr lang="de-DE" dirty="0" smtClean="0"/>
              <a:t>vierte wesentliche Revision</a:t>
            </a:r>
          </a:p>
          <a:p>
            <a:pPr marL="533400" lvl="1" indent="-261938">
              <a:spcBef>
                <a:spcPts val="900"/>
              </a:spcBef>
            </a:pPr>
            <a:r>
              <a:rPr lang="de-DE" dirty="0" smtClean="0"/>
              <a:t>erhebliche Aktualisierung in den Bereichen</a:t>
            </a:r>
          </a:p>
          <a:p>
            <a:pPr marL="804863" lvl="2" indent="-271463">
              <a:spcBef>
                <a:spcPts val="900"/>
              </a:spcBef>
            </a:pPr>
            <a:r>
              <a:rPr lang="de-DE" sz="1700" dirty="0" smtClean="0"/>
              <a:t>Definition der COPD</a:t>
            </a:r>
          </a:p>
          <a:p>
            <a:pPr marL="804863" lvl="2" indent="-271463">
              <a:spcBef>
                <a:spcPts val="300"/>
              </a:spcBef>
            </a:pPr>
            <a:r>
              <a:rPr lang="de-DE" sz="1700" dirty="0" smtClean="0"/>
              <a:t>Assessment der COPD</a:t>
            </a:r>
          </a:p>
          <a:p>
            <a:pPr marL="804863" lvl="2" indent="-271463">
              <a:spcBef>
                <a:spcPts val="300"/>
              </a:spcBef>
            </a:pPr>
            <a:r>
              <a:rPr lang="de-DE" sz="1700" dirty="0" smtClean="0"/>
              <a:t>Medikamentöse Behandlung der COPD</a:t>
            </a:r>
            <a:endParaRPr lang="de-DE" sz="1700" dirty="0"/>
          </a:p>
        </p:txBody>
      </p:sp>
      <p:sp>
        <p:nvSpPr>
          <p:cNvPr id="18" name="Footer Placeholder 4"/>
          <p:cNvSpPr txBox="1">
            <a:spLocks/>
          </p:cNvSpPr>
          <p:nvPr/>
        </p:nvSpPr>
        <p:spPr>
          <a:xfrm>
            <a:off x="0" y="6453336"/>
            <a:ext cx="285750" cy="365125"/>
          </a:xfrm>
          <a:prstGeom prst="rect">
            <a:avLst/>
          </a:prstGeom>
          <a:ln>
            <a:noFill/>
          </a:ln>
        </p:spPr>
        <p:txBody>
          <a:bodyPr vert="horz" lIns="108000" tIns="45720" rIns="46800" bIns="45720" rtlCol="0" anchor="ctr"/>
          <a:lstStyle>
            <a:defPPr>
              <a:defRPr lang="en-US"/>
            </a:defPPr>
            <a:lvl1pPr marL="0" algn="l" defTabSz="914400" rtl="0" eaLnBrk="1" fontAlgn="auto" latinLnBrk="0" hangingPunct="1">
              <a:spcBef>
                <a:spcPts val="0"/>
              </a:spcBef>
              <a:spcAft>
                <a:spcPts val="0"/>
              </a:spcAft>
              <a:defRPr sz="1000" kern="1200">
                <a:solidFill>
                  <a:prstClr val="black">
                    <a:tint val="75000"/>
                  </a:prstClr>
                </a:solidFill>
                <a:latin typeface="Arial" pitchFamily="34" charset="0"/>
                <a:ea typeface="+mn-ea"/>
                <a:cs typeface="Arial"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0FA938B8-1D2F-4BA3-A5B1-5E63C266068C}" type="slidenum">
              <a:rPr lang="de-DE" sz="900" smtClean="0"/>
              <a:pPr>
                <a:defRPr/>
              </a:pPr>
              <a:t>3</a:t>
            </a:fld>
            <a:endParaRPr lang="de-DE" sz="900" dirty="0"/>
          </a:p>
        </p:txBody>
      </p:sp>
      <p:sp>
        <p:nvSpPr>
          <p:cNvPr id="19" name="Rectangle 4"/>
          <p:cNvSpPr>
            <a:spLocks noChangeArrowheads="1"/>
          </p:cNvSpPr>
          <p:nvPr/>
        </p:nvSpPr>
        <p:spPr bwMode="auto">
          <a:xfrm>
            <a:off x="5940152" y="6533114"/>
            <a:ext cx="3086463" cy="2637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tIns="46800" rIns="90000" bIns="46800">
            <a:spAutoFit/>
          </a:bodyPr>
          <a:lstStyle>
            <a:lvl1pPr eaLnBrk="0" hangingPunct="0">
              <a:defRPr sz="3200">
                <a:solidFill>
                  <a:schemeClr val="bg1"/>
                </a:solidFill>
                <a:latin typeface="Arial" charset="0"/>
              </a:defRPr>
            </a:lvl1pPr>
            <a:lvl2pPr marL="742950" indent="-285750" eaLnBrk="0" hangingPunct="0">
              <a:defRPr sz="3200">
                <a:solidFill>
                  <a:schemeClr val="bg1"/>
                </a:solidFill>
                <a:latin typeface="Arial" charset="0"/>
              </a:defRPr>
            </a:lvl2pPr>
            <a:lvl3pPr marL="1143000" indent="-228600" eaLnBrk="0" hangingPunct="0">
              <a:defRPr sz="3200">
                <a:solidFill>
                  <a:schemeClr val="bg1"/>
                </a:solidFill>
                <a:latin typeface="Arial" charset="0"/>
              </a:defRPr>
            </a:lvl3pPr>
            <a:lvl4pPr marL="1600200" indent="-228600" eaLnBrk="0" hangingPunct="0">
              <a:defRPr sz="3200">
                <a:solidFill>
                  <a:schemeClr val="bg1"/>
                </a:solidFill>
                <a:latin typeface="Arial" charset="0"/>
              </a:defRPr>
            </a:lvl4pPr>
            <a:lvl5pPr marL="2057400" indent="-228600" eaLnBrk="0" hangingPunct="0">
              <a:defRPr sz="3200">
                <a:solidFill>
                  <a:schemeClr val="bg1"/>
                </a:solidFill>
                <a:latin typeface="Arial" charset="0"/>
              </a:defRPr>
            </a:lvl5pPr>
            <a:lvl6pPr marL="2514600" indent="-228600" eaLnBrk="0" fontAlgn="base" hangingPunct="0">
              <a:spcBef>
                <a:spcPct val="0"/>
              </a:spcBef>
              <a:spcAft>
                <a:spcPct val="0"/>
              </a:spcAft>
              <a:defRPr sz="3200">
                <a:solidFill>
                  <a:schemeClr val="bg1"/>
                </a:solidFill>
                <a:latin typeface="Arial" charset="0"/>
              </a:defRPr>
            </a:lvl6pPr>
            <a:lvl7pPr marL="2971800" indent="-228600" eaLnBrk="0" fontAlgn="base" hangingPunct="0">
              <a:spcBef>
                <a:spcPct val="0"/>
              </a:spcBef>
              <a:spcAft>
                <a:spcPct val="0"/>
              </a:spcAft>
              <a:defRPr sz="3200">
                <a:solidFill>
                  <a:schemeClr val="bg1"/>
                </a:solidFill>
                <a:latin typeface="Arial" charset="0"/>
              </a:defRPr>
            </a:lvl7pPr>
            <a:lvl8pPr marL="3429000" indent="-228600" eaLnBrk="0" fontAlgn="base" hangingPunct="0">
              <a:spcBef>
                <a:spcPct val="0"/>
              </a:spcBef>
              <a:spcAft>
                <a:spcPct val="0"/>
              </a:spcAft>
              <a:defRPr sz="3200">
                <a:solidFill>
                  <a:schemeClr val="bg1"/>
                </a:solidFill>
                <a:latin typeface="Arial" charset="0"/>
              </a:defRPr>
            </a:lvl8pPr>
            <a:lvl9pPr marL="3886200" indent="-228600" eaLnBrk="0" fontAlgn="base" hangingPunct="0">
              <a:spcBef>
                <a:spcPct val="0"/>
              </a:spcBef>
              <a:spcAft>
                <a:spcPct val="0"/>
              </a:spcAft>
              <a:defRPr sz="3200">
                <a:solidFill>
                  <a:schemeClr val="bg1"/>
                </a:solidFill>
                <a:latin typeface="Arial" charset="0"/>
              </a:defRPr>
            </a:lvl9pPr>
          </a:lstStyle>
          <a:p>
            <a:pPr algn="r">
              <a:lnSpc>
                <a:spcPct val="110000"/>
              </a:lnSpc>
            </a:pPr>
            <a:r>
              <a:rPr lang="de-DE" altLang="en-US" sz="1000" dirty="0" smtClean="0">
                <a:solidFill>
                  <a:schemeClr val="tx1"/>
                </a:solidFill>
              </a:rPr>
              <a:t>www.goldcopd.org (letzter Zugriff  23.1.17)</a:t>
            </a:r>
            <a:endParaRPr lang="de-DE" altLang="en-US" sz="1000" dirty="0">
              <a:solidFill>
                <a:schemeClr val="tx1"/>
              </a:solidFill>
            </a:endParaRPr>
          </a:p>
        </p:txBody>
      </p:sp>
    </p:spTree>
    <p:extLst>
      <p:ext uri="{BB962C8B-B14F-4D97-AF65-F5344CB8AC3E}">
        <p14:creationId xmlns:p14="http://schemas.microsoft.com/office/powerpoint/2010/main" val="27532096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77832" y="1393744"/>
            <a:ext cx="8208000" cy="552905"/>
          </a:xfrm>
          <a:prstGeom prst="rect">
            <a:avLst/>
          </a:prstGeom>
          <a:solidFill>
            <a:schemeClr val="accent1"/>
          </a:solidFill>
        </p:spPr>
        <p:txBody>
          <a:bodyPr lIns="108000" anchor="ctr" anchorCtr="0">
            <a:normAutofit/>
          </a:bodyPr>
          <a:lstStyle>
            <a:lvl1pPr marL="228600" indent="-228600" algn="l" defTabSz="914400" rtl="0" eaLnBrk="1" latinLnBrk="0" hangingPunct="1">
              <a:spcBef>
                <a:spcPts val="1200"/>
              </a:spcBef>
              <a:buClrTx/>
              <a:buSzPct val="120000"/>
              <a:buFont typeface="Arial" pitchFamily="34" charset="0"/>
              <a:buChar char="•"/>
              <a:tabLst>
                <a:tab pos="3998913" algn="r"/>
                <a:tab pos="8229600" algn="r"/>
              </a:tabLst>
              <a:defRPr sz="2400" kern="1200">
                <a:solidFill>
                  <a:schemeClr val="tx1"/>
                </a:solidFill>
                <a:latin typeface="+mn-lt"/>
                <a:ea typeface="+mn-ea"/>
                <a:cs typeface="+mn-cs"/>
              </a:defRPr>
            </a:lvl1pPr>
            <a:lvl2pPr marL="457200" indent="-228600" algn="l" defTabSz="914400" rtl="0" eaLnBrk="1" latinLnBrk="0" hangingPunct="1">
              <a:spcBef>
                <a:spcPts val="600"/>
              </a:spcBef>
              <a:buClrTx/>
              <a:buSzPct val="100000"/>
              <a:buFont typeface="Arial" pitchFamily="34" charset="0"/>
              <a:buChar char="–"/>
              <a:defRPr sz="1800" kern="1200">
                <a:solidFill>
                  <a:schemeClr val="tx1"/>
                </a:solidFill>
                <a:latin typeface="+mn-lt"/>
                <a:ea typeface="+mn-ea"/>
                <a:cs typeface="+mn-cs"/>
              </a:defRPr>
            </a:lvl2pPr>
            <a:lvl3pPr marL="685800" indent="-228600" algn="l" defTabSz="914400" rtl="0" eaLnBrk="1" latinLnBrk="0" hangingPunct="1">
              <a:spcBef>
                <a:spcPts val="600"/>
              </a:spcBef>
              <a:buClrTx/>
              <a:buSzPct val="100000"/>
              <a:buFont typeface="Arial" pitchFamily="34" charset="0"/>
              <a:buChar char="–"/>
              <a:defRPr sz="1600" kern="1200">
                <a:solidFill>
                  <a:schemeClr val="tx1"/>
                </a:solidFill>
                <a:latin typeface="+mn-lt"/>
                <a:ea typeface="+mn-ea"/>
                <a:cs typeface="+mn-cs"/>
              </a:defRPr>
            </a:lvl3pPr>
            <a:lvl4pPr marL="914400" indent="-228600" algn="l" defTabSz="914400" rtl="0" eaLnBrk="1" latinLnBrk="0" hangingPunct="1">
              <a:spcBef>
                <a:spcPts val="600"/>
              </a:spcBef>
              <a:buClrTx/>
              <a:buSzPct val="100000"/>
              <a:buFont typeface="Arial" pitchFamily="34" charset="0"/>
              <a:buChar char="–"/>
              <a:defRPr sz="1600" kern="1200">
                <a:solidFill>
                  <a:schemeClr val="tx1"/>
                </a:solidFill>
                <a:latin typeface="+mn-lt"/>
                <a:ea typeface="+mn-ea"/>
                <a:cs typeface="+mn-cs"/>
              </a:defRPr>
            </a:lvl4pPr>
            <a:lvl5pPr marL="1143000" indent="-228600" algn="l" defTabSz="914400" rtl="0" eaLnBrk="1" latinLnBrk="0" hangingPunct="1">
              <a:spcBef>
                <a:spcPts val="600"/>
              </a:spcBef>
              <a:buClrTx/>
              <a:buSzPct val="100000"/>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ctr">
              <a:buNone/>
            </a:pPr>
            <a:r>
              <a:rPr lang="de-DE" sz="1400" b="0" i="0" dirty="0" smtClean="0">
                <a:solidFill>
                  <a:schemeClr val="bg1"/>
                </a:solidFill>
              </a:rPr>
              <a:t>Die Definition der COPD berücksichtigt die Auswirkungen der Atemwegssymptome und die Rolle </a:t>
            </a:r>
            <a:br>
              <a:rPr lang="de-DE" sz="1400" b="0" i="0" dirty="0" smtClean="0">
                <a:solidFill>
                  <a:schemeClr val="bg1"/>
                </a:solidFill>
              </a:rPr>
            </a:br>
            <a:r>
              <a:rPr lang="de-DE" sz="1400" b="0" i="0" dirty="0" smtClean="0">
                <a:solidFill>
                  <a:schemeClr val="bg1"/>
                </a:solidFill>
              </a:rPr>
              <a:t>von Anomalien des Lungengewebes und der Atemwege für die Entwicklung der Krankheit.</a:t>
            </a:r>
          </a:p>
        </p:txBody>
      </p:sp>
      <p:sp>
        <p:nvSpPr>
          <p:cNvPr id="10" name="TextBox 9"/>
          <p:cNvSpPr txBox="1"/>
          <p:nvPr/>
        </p:nvSpPr>
        <p:spPr>
          <a:xfrm>
            <a:off x="270897" y="6453336"/>
            <a:ext cx="3670175" cy="338554"/>
          </a:xfrm>
          <a:prstGeom prst="rect">
            <a:avLst/>
          </a:prstGeom>
          <a:noFill/>
        </p:spPr>
        <p:txBody>
          <a:bodyPr wrap="square" rtlCol="0">
            <a:spAutoFit/>
          </a:bodyPr>
          <a:lstStyle/>
          <a:p>
            <a:r>
              <a:rPr lang="de-DE" sz="800" b="0" i="0" dirty="0" smtClean="0">
                <a:solidFill>
                  <a:srgbClr val="000000"/>
                </a:solidFill>
              </a:rPr>
              <a:t>COPD: chronisch obstruktive Lungenerkrankung, GOLD: Globale Initiative für chronisch obstruktive Lungenerkrankung</a:t>
            </a:r>
          </a:p>
        </p:txBody>
      </p:sp>
      <p:sp>
        <p:nvSpPr>
          <p:cNvPr id="16" name="Footer Placeholder 4"/>
          <p:cNvSpPr txBox="1">
            <a:spLocks/>
          </p:cNvSpPr>
          <p:nvPr/>
        </p:nvSpPr>
        <p:spPr>
          <a:xfrm>
            <a:off x="0" y="6453336"/>
            <a:ext cx="285750" cy="365125"/>
          </a:xfrm>
          <a:prstGeom prst="rect">
            <a:avLst/>
          </a:prstGeom>
          <a:ln>
            <a:noFill/>
          </a:ln>
        </p:spPr>
        <p:txBody>
          <a:bodyPr vert="horz" lIns="108000" tIns="45720" rIns="46800" bIns="45720" rtlCol="0" anchor="ctr"/>
          <a:lstStyle>
            <a:defPPr>
              <a:defRPr lang="en-US"/>
            </a:defPPr>
            <a:lvl1pPr marL="0" algn="l" defTabSz="914400" rtl="0" eaLnBrk="1" fontAlgn="auto" latinLnBrk="0" hangingPunct="1">
              <a:spcBef>
                <a:spcPts val="0"/>
              </a:spcBef>
              <a:spcAft>
                <a:spcPts val="0"/>
              </a:spcAft>
              <a:defRPr sz="1000" kern="1200">
                <a:solidFill>
                  <a:prstClr val="black">
                    <a:tint val="75000"/>
                  </a:prstClr>
                </a:solidFill>
                <a:latin typeface="Arial" pitchFamily="34" charset="0"/>
                <a:ea typeface="+mn-ea"/>
                <a:cs typeface="Arial"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0FA938B8-1D2F-4BA3-A5B1-5E63C266068C}" type="slidenum">
              <a:rPr lang="de-DE" sz="900" smtClean="0"/>
              <a:pPr>
                <a:defRPr/>
              </a:pPr>
              <a:t>4</a:t>
            </a:fld>
            <a:endParaRPr lang="de-DE" sz="900" dirty="0"/>
          </a:p>
        </p:txBody>
      </p:sp>
      <p:sp>
        <p:nvSpPr>
          <p:cNvPr id="11" name="Title 6"/>
          <p:cNvSpPr>
            <a:spLocks noGrp="1"/>
          </p:cNvSpPr>
          <p:nvPr>
            <p:ph type="title"/>
          </p:nvPr>
        </p:nvSpPr>
        <p:spPr>
          <a:xfrm>
            <a:off x="467544" y="188640"/>
            <a:ext cx="8208912" cy="960120"/>
          </a:xfrm>
        </p:spPr>
        <p:txBody>
          <a:bodyPr>
            <a:noAutofit/>
          </a:bodyPr>
          <a:lstStyle/>
          <a:p>
            <a:r>
              <a:rPr lang="de-DE" dirty="0">
                <a:solidFill>
                  <a:srgbClr val="0460A9"/>
                </a:solidFill>
              </a:rPr>
              <a:t>Zusammenfassung Aktualisierung GOLD</a:t>
            </a:r>
            <a:r>
              <a:rPr lang="en" dirty="0"/>
              <a:t/>
            </a:r>
            <a:br>
              <a:rPr lang="en" dirty="0"/>
            </a:br>
            <a:r>
              <a:rPr lang="de-DE" sz="2200" b="0" i="0" dirty="0" smtClean="0">
                <a:solidFill>
                  <a:srgbClr val="000000"/>
                </a:solidFill>
              </a:rPr>
              <a:t>Definition COPD</a:t>
            </a:r>
            <a:endParaRPr lang="en" sz="2200" dirty="0" smtClean="0"/>
          </a:p>
        </p:txBody>
      </p:sp>
      <p:sp>
        <p:nvSpPr>
          <p:cNvPr id="17" name="Rectangle 4"/>
          <p:cNvSpPr>
            <a:spLocks noChangeArrowheads="1"/>
          </p:cNvSpPr>
          <p:nvPr/>
        </p:nvSpPr>
        <p:spPr bwMode="auto">
          <a:xfrm>
            <a:off x="5724128" y="6549585"/>
            <a:ext cx="3302487" cy="2637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tIns="46800" rIns="90000" bIns="46800">
            <a:spAutoFit/>
          </a:bodyPr>
          <a:lstStyle>
            <a:lvl1pPr eaLnBrk="0" hangingPunct="0">
              <a:defRPr sz="3200">
                <a:solidFill>
                  <a:schemeClr val="bg1"/>
                </a:solidFill>
                <a:latin typeface="Arial" charset="0"/>
              </a:defRPr>
            </a:lvl1pPr>
            <a:lvl2pPr marL="742950" indent="-285750" eaLnBrk="0" hangingPunct="0">
              <a:defRPr sz="3200">
                <a:solidFill>
                  <a:schemeClr val="bg1"/>
                </a:solidFill>
                <a:latin typeface="Arial" charset="0"/>
              </a:defRPr>
            </a:lvl2pPr>
            <a:lvl3pPr marL="1143000" indent="-228600" eaLnBrk="0" hangingPunct="0">
              <a:defRPr sz="3200">
                <a:solidFill>
                  <a:schemeClr val="bg1"/>
                </a:solidFill>
                <a:latin typeface="Arial" charset="0"/>
              </a:defRPr>
            </a:lvl3pPr>
            <a:lvl4pPr marL="1600200" indent="-228600" eaLnBrk="0" hangingPunct="0">
              <a:defRPr sz="3200">
                <a:solidFill>
                  <a:schemeClr val="bg1"/>
                </a:solidFill>
                <a:latin typeface="Arial" charset="0"/>
              </a:defRPr>
            </a:lvl4pPr>
            <a:lvl5pPr marL="2057400" indent="-228600" eaLnBrk="0" hangingPunct="0">
              <a:defRPr sz="3200">
                <a:solidFill>
                  <a:schemeClr val="bg1"/>
                </a:solidFill>
                <a:latin typeface="Arial" charset="0"/>
              </a:defRPr>
            </a:lvl5pPr>
            <a:lvl6pPr marL="2514600" indent="-228600" eaLnBrk="0" fontAlgn="base" hangingPunct="0">
              <a:spcBef>
                <a:spcPct val="0"/>
              </a:spcBef>
              <a:spcAft>
                <a:spcPct val="0"/>
              </a:spcAft>
              <a:defRPr sz="3200">
                <a:solidFill>
                  <a:schemeClr val="bg1"/>
                </a:solidFill>
                <a:latin typeface="Arial" charset="0"/>
              </a:defRPr>
            </a:lvl6pPr>
            <a:lvl7pPr marL="2971800" indent="-228600" eaLnBrk="0" fontAlgn="base" hangingPunct="0">
              <a:spcBef>
                <a:spcPct val="0"/>
              </a:spcBef>
              <a:spcAft>
                <a:spcPct val="0"/>
              </a:spcAft>
              <a:defRPr sz="3200">
                <a:solidFill>
                  <a:schemeClr val="bg1"/>
                </a:solidFill>
                <a:latin typeface="Arial" charset="0"/>
              </a:defRPr>
            </a:lvl7pPr>
            <a:lvl8pPr marL="3429000" indent="-228600" eaLnBrk="0" fontAlgn="base" hangingPunct="0">
              <a:spcBef>
                <a:spcPct val="0"/>
              </a:spcBef>
              <a:spcAft>
                <a:spcPct val="0"/>
              </a:spcAft>
              <a:defRPr sz="3200">
                <a:solidFill>
                  <a:schemeClr val="bg1"/>
                </a:solidFill>
                <a:latin typeface="Arial" charset="0"/>
              </a:defRPr>
            </a:lvl8pPr>
            <a:lvl9pPr marL="3886200" indent="-228600" eaLnBrk="0" fontAlgn="base" hangingPunct="0">
              <a:spcBef>
                <a:spcPct val="0"/>
              </a:spcBef>
              <a:spcAft>
                <a:spcPct val="0"/>
              </a:spcAft>
              <a:defRPr sz="3200">
                <a:solidFill>
                  <a:schemeClr val="bg1"/>
                </a:solidFill>
                <a:latin typeface="Arial" charset="0"/>
              </a:defRPr>
            </a:lvl9pPr>
          </a:lstStyle>
          <a:p>
            <a:pPr algn="r">
              <a:lnSpc>
                <a:spcPct val="110000"/>
              </a:lnSpc>
            </a:pPr>
            <a:r>
              <a:rPr lang="de-DE" sz="1000" b="0" i="0" dirty="0" smtClean="0">
                <a:solidFill>
                  <a:srgbClr val="000000"/>
                </a:solidFill>
              </a:rPr>
              <a:t>mod. nach www.goldcopd.org (letzter Zugriff  23.1.17)</a:t>
            </a:r>
          </a:p>
        </p:txBody>
      </p:sp>
      <p:sp>
        <p:nvSpPr>
          <p:cNvPr id="21" name="Rounded Rectangle 20"/>
          <p:cNvSpPr/>
          <p:nvPr/>
        </p:nvSpPr>
        <p:spPr>
          <a:xfrm>
            <a:off x="539552" y="2787842"/>
            <a:ext cx="3816000" cy="3191255"/>
          </a:xfrm>
          <a:prstGeom prst="roundRect">
            <a:avLst>
              <a:gd name="adj" fmla="val 3402"/>
            </a:avLst>
          </a:prstGeom>
          <a:solidFill>
            <a:srgbClr val="FFFFFF"/>
          </a:solidFill>
          <a:ln w="19050" cap="sq" cmpd="sng" algn="ctr">
            <a:solidFill>
              <a:srgbClr val="FFFFFF">
                <a:lumMod val="75000"/>
              </a:srgbClr>
            </a:solidFill>
            <a:prstDash val="solid"/>
          </a:ln>
          <a:effectLst/>
        </p:spPr>
        <p:txBody>
          <a:bodyPr rtlCol="0" anchor="t"/>
          <a:lstStyle/>
          <a:p>
            <a:pPr marL="0" lvl="1" indent="0">
              <a:spcBef>
                <a:spcPts val="0"/>
              </a:spcBef>
              <a:spcAft>
                <a:spcPts val="600"/>
              </a:spcAft>
              <a:buNone/>
            </a:pPr>
            <a:r>
              <a:rPr lang="de-DE" sz="1300" dirty="0">
                <a:solidFill>
                  <a:srgbClr val="808080"/>
                </a:solidFill>
              </a:rPr>
              <a:t>Die chronisch obstruktive Lungenerkrankung (COPD) ist eine häufige Erkrankung, die verhindert und behandelt werden kann. </a:t>
            </a:r>
          </a:p>
          <a:p>
            <a:pPr marL="0" lvl="1" indent="0">
              <a:spcBef>
                <a:spcPts val="0"/>
              </a:spcBef>
              <a:spcAft>
                <a:spcPts val="600"/>
              </a:spcAft>
              <a:buNone/>
            </a:pPr>
            <a:r>
              <a:rPr lang="de-DE" sz="1300" dirty="0">
                <a:solidFill>
                  <a:srgbClr val="808080"/>
                </a:solidFill>
              </a:rPr>
              <a:t>Sie ist charakterisiert durch eine Atemwegs-obstruktion, die nicht vollständig reversibel ist und typischerweise progredient verläuft. </a:t>
            </a:r>
          </a:p>
          <a:p>
            <a:pPr marL="0" lvl="1" indent="0">
              <a:spcBef>
                <a:spcPts val="0"/>
              </a:spcBef>
              <a:spcAft>
                <a:spcPts val="600"/>
              </a:spcAft>
              <a:buNone/>
            </a:pPr>
            <a:r>
              <a:rPr lang="de-DE" sz="1300" dirty="0">
                <a:solidFill>
                  <a:srgbClr val="808080"/>
                </a:solidFill>
              </a:rPr>
              <a:t>Sie ist assoziiert mit einer erhöhten Entzündungsreaktion in den Atemwegen und der Lunge, die durch schädliche Partikel oder Gase verursacht wird. </a:t>
            </a:r>
          </a:p>
          <a:p>
            <a:pPr marL="0" lvl="1" indent="0">
              <a:spcBef>
                <a:spcPts val="0"/>
              </a:spcBef>
              <a:spcAft>
                <a:spcPts val="600"/>
              </a:spcAft>
              <a:buNone/>
            </a:pPr>
            <a:r>
              <a:rPr lang="de-DE" sz="1300" dirty="0">
                <a:solidFill>
                  <a:srgbClr val="808080"/>
                </a:solidFill>
              </a:rPr>
              <a:t>Exazerbationen und Begleiterkrankungen tragen zum Gesamtschweregrad der Erkrankung beim individuellen Patienten bei.</a:t>
            </a:r>
          </a:p>
        </p:txBody>
      </p:sp>
      <p:sp>
        <p:nvSpPr>
          <p:cNvPr id="22" name="Rectangle 21"/>
          <p:cNvSpPr/>
          <p:nvPr/>
        </p:nvSpPr>
        <p:spPr>
          <a:xfrm>
            <a:off x="1499960" y="2416779"/>
            <a:ext cx="1620000" cy="360000"/>
          </a:xfrm>
          <a:prstGeom prst="rect">
            <a:avLst/>
          </a:prstGeom>
          <a:solidFill>
            <a:srgbClr val="0460A9">
              <a:lumMod val="75000"/>
            </a:srgbClr>
          </a:solidFill>
          <a:ln w="12700" cap="sq"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srgbClr val="FFFFFF"/>
                </a:solidFill>
                <a:effectLst/>
                <a:uLnTx/>
                <a:uFillTx/>
                <a:latin typeface="Arial" panose="020B0604020202020204" pitchFamily="34" charset="0"/>
                <a:cs typeface="Arial" panose="020B0604020202020204" pitchFamily="34" charset="0"/>
              </a:rPr>
              <a:t>GOLD 2016</a:t>
            </a:r>
            <a:endParaRPr kumimoji="0" lang="en-US" sz="1800" b="0" i="0" u="none" strike="noStrike" kern="0" cap="none" spc="0" normalizeH="0" baseline="30000" noProof="0" dirty="0" smtClean="0">
              <a:ln>
                <a:noFill/>
              </a:ln>
              <a:solidFill>
                <a:srgbClr val="FFFFFF"/>
              </a:solidFill>
              <a:effectLst/>
              <a:uLnTx/>
              <a:uFillTx/>
              <a:latin typeface="Arial" panose="020B0604020202020204" pitchFamily="34" charset="0"/>
              <a:cs typeface="Arial" panose="020B0604020202020204" pitchFamily="34" charset="0"/>
            </a:endParaRPr>
          </a:p>
        </p:txBody>
      </p:sp>
      <p:sp>
        <p:nvSpPr>
          <p:cNvPr id="23" name="Rounded Rectangle 22"/>
          <p:cNvSpPr/>
          <p:nvPr/>
        </p:nvSpPr>
        <p:spPr>
          <a:xfrm>
            <a:off x="4788024" y="2787842"/>
            <a:ext cx="3816000" cy="3191255"/>
          </a:xfrm>
          <a:prstGeom prst="roundRect">
            <a:avLst>
              <a:gd name="adj" fmla="val 3402"/>
            </a:avLst>
          </a:prstGeom>
          <a:solidFill>
            <a:srgbClr val="FFFFFF"/>
          </a:solidFill>
          <a:ln w="19050" cap="sq" cmpd="sng" algn="ctr">
            <a:solidFill>
              <a:schemeClr val="tx1"/>
            </a:solidFill>
            <a:prstDash val="solid"/>
          </a:ln>
          <a:effectLst/>
        </p:spPr>
        <p:txBody>
          <a:bodyPr rtlCol="0" anchor="t"/>
          <a:lstStyle/>
          <a:p>
            <a:pPr marL="0" lvl="1" indent="0">
              <a:spcBef>
                <a:spcPts val="0"/>
              </a:spcBef>
              <a:spcAft>
                <a:spcPts val="600"/>
              </a:spcAft>
              <a:buNone/>
            </a:pPr>
            <a:r>
              <a:rPr lang="de-DE" sz="1300" dirty="0">
                <a:solidFill>
                  <a:srgbClr val="000000"/>
                </a:solidFill>
              </a:rPr>
              <a:t>Die chronisch obstruktive Lungenerkrankung (COPD) ist eine häufige Erkrankung, die verhindert und behandelt werden kann. </a:t>
            </a:r>
          </a:p>
          <a:p>
            <a:pPr marL="0" lvl="1" indent="0">
              <a:spcBef>
                <a:spcPts val="0"/>
              </a:spcBef>
              <a:spcAft>
                <a:spcPts val="600"/>
              </a:spcAft>
              <a:buNone/>
            </a:pPr>
            <a:r>
              <a:rPr lang="de-DE" sz="1300" dirty="0">
                <a:solidFill>
                  <a:srgbClr val="000000"/>
                </a:solidFill>
              </a:rPr>
              <a:t>Sie ist charakterisiert durch </a:t>
            </a:r>
            <a:r>
              <a:rPr lang="de-DE" sz="1300" dirty="0" smtClean="0">
                <a:solidFill>
                  <a:srgbClr val="000000"/>
                </a:solidFill>
              </a:rPr>
              <a:t>Atemwegs-symptome</a:t>
            </a:r>
            <a:r>
              <a:rPr lang="de-DE" sz="1300" dirty="0">
                <a:solidFill>
                  <a:srgbClr val="000000"/>
                </a:solidFill>
              </a:rPr>
              <a:t>, die nicht vollständig reversibel sind, und eine Atemwegsobstruktion, die auf Anomalien der Atemwege und/oder der Lungenbläschen (Alveolaren) beruht, die typischerweise durch schädliche Partikel oder Gase verursacht werden.</a:t>
            </a:r>
          </a:p>
        </p:txBody>
      </p:sp>
      <p:sp>
        <p:nvSpPr>
          <p:cNvPr id="24" name="Rectangle 23"/>
          <p:cNvSpPr/>
          <p:nvPr/>
        </p:nvSpPr>
        <p:spPr>
          <a:xfrm>
            <a:off x="5971832" y="2406841"/>
            <a:ext cx="1620000" cy="377335"/>
          </a:xfrm>
          <a:prstGeom prst="rect">
            <a:avLst/>
          </a:prstGeom>
          <a:solidFill>
            <a:srgbClr val="0460A9">
              <a:lumMod val="75000"/>
            </a:srgbClr>
          </a:solidFill>
          <a:ln w="12700" cap="sq"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srgbClr val="FFFFFF"/>
                </a:solidFill>
                <a:effectLst/>
                <a:uLnTx/>
                <a:uFillTx/>
                <a:latin typeface="Arial" panose="020B0604020202020204" pitchFamily="34" charset="0"/>
                <a:cs typeface="Arial" panose="020B0604020202020204" pitchFamily="34" charset="0"/>
              </a:rPr>
              <a:t>GOLD 2017</a:t>
            </a:r>
            <a:endParaRPr kumimoji="0" lang="en-US" sz="1800" b="0" i="0" u="none" strike="noStrike" kern="0" cap="none" spc="0" normalizeH="0" baseline="30000" noProof="0" dirty="0" smtClean="0">
              <a:ln>
                <a:noFill/>
              </a:ln>
              <a:solidFill>
                <a:srgbClr val="FFFFFF"/>
              </a:solidFill>
              <a:effectLst/>
              <a:uLnTx/>
              <a:uFillTx/>
              <a:latin typeface="Arial" panose="020B0604020202020204" pitchFamily="34" charset="0"/>
              <a:cs typeface="Arial" panose="020B0604020202020204" pitchFamily="34" charset="0"/>
            </a:endParaRPr>
          </a:p>
        </p:txBody>
      </p:sp>
      <p:sp>
        <p:nvSpPr>
          <p:cNvPr id="25" name="Flowchart: Extract 24"/>
          <p:cNvSpPr/>
          <p:nvPr/>
        </p:nvSpPr>
        <p:spPr>
          <a:xfrm rot="5400000">
            <a:off x="3118647" y="4264173"/>
            <a:ext cx="2722880" cy="238592"/>
          </a:xfrm>
          <a:prstGeom prst="flowChartExtract">
            <a:avLst/>
          </a:prstGeom>
          <a:solidFill>
            <a:srgbClr val="FFFFFF">
              <a:lumMod val="75000"/>
            </a:srgbClr>
          </a:solidFill>
          <a:ln w="12700" cap="sq"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smtClean="0">
              <a:ln>
                <a:noFill/>
              </a:ln>
              <a:solidFill>
                <a:srgbClr val="FFFFFF"/>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102104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501600" y="1388028"/>
            <a:ext cx="8244000" cy="752332"/>
          </a:xfrm>
          <a:prstGeom prst="rect">
            <a:avLst/>
          </a:prstGeom>
          <a:solidFill>
            <a:schemeClr val="accent1"/>
          </a:solidFill>
        </p:spPr>
        <p:txBody>
          <a:bodyPr>
            <a:noAutofit/>
          </a:bodyPr>
          <a:lstStyle>
            <a:lvl1pPr marL="228600" indent="-228600" algn="l" defTabSz="914400" rtl="0" eaLnBrk="1" latinLnBrk="0" hangingPunct="1">
              <a:spcBef>
                <a:spcPts val="1200"/>
              </a:spcBef>
              <a:buClrTx/>
              <a:buSzPct val="120000"/>
              <a:buFont typeface="Arial" pitchFamily="34" charset="0"/>
              <a:buChar char="•"/>
              <a:tabLst>
                <a:tab pos="3998913" algn="r"/>
                <a:tab pos="8229600" algn="r"/>
              </a:tabLst>
              <a:defRPr sz="2400" kern="1200">
                <a:solidFill>
                  <a:schemeClr val="tx1"/>
                </a:solidFill>
                <a:latin typeface="+mn-lt"/>
                <a:ea typeface="+mn-ea"/>
                <a:cs typeface="+mn-cs"/>
              </a:defRPr>
            </a:lvl1pPr>
            <a:lvl2pPr marL="457200" indent="-228600" algn="l" defTabSz="914400" rtl="0" eaLnBrk="1" latinLnBrk="0" hangingPunct="1">
              <a:spcBef>
                <a:spcPts val="600"/>
              </a:spcBef>
              <a:buClrTx/>
              <a:buSzPct val="100000"/>
              <a:buFont typeface="Arial" pitchFamily="34" charset="0"/>
              <a:buChar char="–"/>
              <a:defRPr sz="1800" kern="1200">
                <a:solidFill>
                  <a:schemeClr val="tx1"/>
                </a:solidFill>
                <a:latin typeface="+mn-lt"/>
                <a:ea typeface="+mn-ea"/>
                <a:cs typeface="+mn-cs"/>
              </a:defRPr>
            </a:lvl2pPr>
            <a:lvl3pPr marL="685800" indent="-228600" algn="l" defTabSz="914400" rtl="0" eaLnBrk="1" latinLnBrk="0" hangingPunct="1">
              <a:spcBef>
                <a:spcPts val="600"/>
              </a:spcBef>
              <a:buClrTx/>
              <a:buSzPct val="100000"/>
              <a:buFont typeface="Arial" pitchFamily="34" charset="0"/>
              <a:buChar char="–"/>
              <a:defRPr sz="1600" kern="1200">
                <a:solidFill>
                  <a:schemeClr val="tx1"/>
                </a:solidFill>
                <a:latin typeface="+mn-lt"/>
                <a:ea typeface="+mn-ea"/>
                <a:cs typeface="+mn-cs"/>
              </a:defRPr>
            </a:lvl3pPr>
            <a:lvl4pPr marL="914400" indent="-228600" algn="l" defTabSz="914400" rtl="0" eaLnBrk="1" latinLnBrk="0" hangingPunct="1">
              <a:spcBef>
                <a:spcPts val="600"/>
              </a:spcBef>
              <a:buClrTx/>
              <a:buSzPct val="100000"/>
              <a:buFont typeface="Arial" pitchFamily="34" charset="0"/>
              <a:buChar char="–"/>
              <a:defRPr sz="1600" kern="1200">
                <a:solidFill>
                  <a:schemeClr val="tx1"/>
                </a:solidFill>
                <a:latin typeface="+mn-lt"/>
                <a:ea typeface="+mn-ea"/>
                <a:cs typeface="+mn-cs"/>
              </a:defRPr>
            </a:lvl4pPr>
            <a:lvl5pPr marL="1143000" indent="-228600" algn="l" defTabSz="914400" rtl="0" eaLnBrk="1" latinLnBrk="0" hangingPunct="1">
              <a:spcBef>
                <a:spcPts val="600"/>
              </a:spcBef>
              <a:buClrTx/>
              <a:buSzPct val="100000"/>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ctr">
              <a:spcBef>
                <a:spcPts val="600"/>
              </a:spcBef>
              <a:buNone/>
              <a:defRPr sz="1800"/>
            </a:pPr>
            <a:r>
              <a:rPr lang="de-DE" sz="1400" dirty="0">
                <a:solidFill>
                  <a:schemeClr val="bg1"/>
                </a:solidFill>
              </a:rPr>
              <a:t>COPD-Exazerbationen sind </a:t>
            </a:r>
            <a:r>
              <a:rPr lang="de-DE" sz="1400" dirty="0" smtClean="0">
                <a:solidFill>
                  <a:schemeClr val="bg1"/>
                </a:solidFill>
              </a:rPr>
              <a:t>eine </a:t>
            </a:r>
            <a:r>
              <a:rPr lang="de-DE" sz="1400" dirty="0">
                <a:solidFill>
                  <a:schemeClr val="bg1"/>
                </a:solidFill>
              </a:rPr>
              <a:t>akute Verschlechterung respiratorischer Symptome, </a:t>
            </a:r>
            <a:r>
              <a:rPr lang="de-DE" sz="1400" dirty="0" smtClean="0">
                <a:solidFill>
                  <a:schemeClr val="bg1"/>
                </a:solidFill>
              </a:rPr>
              <a:t/>
            </a:r>
            <a:br>
              <a:rPr lang="de-DE" sz="1400" dirty="0" smtClean="0">
                <a:solidFill>
                  <a:schemeClr val="bg1"/>
                </a:solidFill>
              </a:rPr>
            </a:br>
            <a:r>
              <a:rPr lang="de-DE" sz="1400" dirty="0" smtClean="0">
                <a:solidFill>
                  <a:schemeClr val="bg1"/>
                </a:solidFill>
              </a:rPr>
              <a:t>die </a:t>
            </a:r>
            <a:r>
              <a:rPr lang="de-DE" sz="1400" dirty="0">
                <a:solidFill>
                  <a:schemeClr val="bg1"/>
                </a:solidFill>
              </a:rPr>
              <a:t>eine zusätzliche Behandlung erforderlich </a:t>
            </a:r>
            <a:r>
              <a:rPr lang="de-DE" sz="1400" dirty="0" smtClean="0">
                <a:solidFill>
                  <a:schemeClr val="bg1"/>
                </a:solidFill>
              </a:rPr>
              <a:t>machen. </a:t>
            </a:r>
            <a:br>
              <a:rPr lang="de-DE" sz="1400" dirty="0" smtClean="0">
                <a:solidFill>
                  <a:schemeClr val="bg1"/>
                </a:solidFill>
              </a:rPr>
            </a:br>
            <a:r>
              <a:rPr lang="de-DE" sz="1400" dirty="0" smtClean="0">
                <a:solidFill>
                  <a:schemeClr val="bg1"/>
                </a:solidFill>
              </a:rPr>
              <a:t>Einführung der Einstufung in milde, moderate und schwere Exazerbationen.</a:t>
            </a:r>
            <a:endParaRPr lang="de-DE" sz="1400" baseline="30000" dirty="0">
              <a:solidFill>
                <a:schemeClr val="bg1"/>
              </a:solidFill>
            </a:endParaRPr>
          </a:p>
        </p:txBody>
      </p:sp>
      <p:sp>
        <p:nvSpPr>
          <p:cNvPr id="10" name="TextBox 9"/>
          <p:cNvSpPr txBox="1"/>
          <p:nvPr/>
        </p:nvSpPr>
        <p:spPr>
          <a:xfrm>
            <a:off x="286667" y="6321473"/>
            <a:ext cx="4459829" cy="461665"/>
          </a:xfrm>
          <a:prstGeom prst="rect">
            <a:avLst/>
          </a:prstGeom>
          <a:noFill/>
        </p:spPr>
        <p:txBody>
          <a:bodyPr wrap="square" rtlCol="0">
            <a:spAutoFit/>
          </a:bodyPr>
          <a:lstStyle/>
          <a:p>
            <a:r>
              <a:rPr lang="de-DE" sz="800" b="0" i="0" dirty="0" smtClean="0">
                <a:solidFill>
                  <a:srgbClr val="000000"/>
                </a:solidFill>
              </a:rPr>
              <a:t>COPD: chronisch obstruktive Lungenerkrankung, GOLD: Globale Initiative für chronisch obstruktive Lungenerkrankung, ICS: inhalatives Corticosteroid, LABA: langwirksamer </a:t>
            </a:r>
            <a:br>
              <a:rPr lang="de-DE" sz="800" b="0" i="0" dirty="0" smtClean="0">
                <a:solidFill>
                  <a:srgbClr val="000000"/>
                </a:solidFill>
              </a:rPr>
            </a:br>
            <a:r>
              <a:rPr lang="de-DE" sz="800" b="0" i="0" dirty="0" smtClean="0">
                <a:solidFill>
                  <a:srgbClr val="000000"/>
                </a:solidFill>
              </a:rPr>
              <a:t>β2-Agonist, LAMA: langwirksames Anticholinergikum</a:t>
            </a:r>
          </a:p>
        </p:txBody>
      </p:sp>
      <p:sp>
        <p:nvSpPr>
          <p:cNvPr id="6" name="Rectangle 5"/>
          <p:cNvSpPr/>
          <p:nvPr/>
        </p:nvSpPr>
        <p:spPr>
          <a:xfrm>
            <a:off x="5724128" y="6546835"/>
            <a:ext cx="3302486" cy="246221"/>
          </a:xfrm>
          <a:prstGeom prst="rect">
            <a:avLst/>
          </a:prstGeom>
        </p:spPr>
        <p:txBody>
          <a:bodyPr wrap="square">
            <a:spAutoFit/>
          </a:bodyPr>
          <a:lstStyle/>
          <a:p>
            <a:pPr algn="r"/>
            <a:r>
              <a:rPr lang="de-DE" sz="1000" b="0" dirty="0" smtClean="0">
                <a:solidFill>
                  <a:srgbClr val="000000"/>
                </a:solidFill>
              </a:rPr>
              <a:t>mod. nach www.goldcopd.org (letzter Zugriff  23.1.17)</a:t>
            </a:r>
          </a:p>
        </p:txBody>
      </p:sp>
      <p:sp>
        <p:nvSpPr>
          <p:cNvPr id="12" name="Footer Placeholder 4"/>
          <p:cNvSpPr txBox="1">
            <a:spLocks/>
          </p:cNvSpPr>
          <p:nvPr/>
        </p:nvSpPr>
        <p:spPr>
          <a:xfrm>
            <a:off x="0" y="6453336"/>
            <a:ext cx="285750" cy="365125"/>
          </a:xfrm>
          <a:prstGeom prst="rect">
            <a:avLst/>
          </a:prstGeom>
          <a:ln>
            <a:noFill/>
          </a:ln>
        </p:spPr>
        <p:txBody>
          <a:bodyPr vert="horz" lIns="108000" tIns="45720" rIns="46800" bIns="45720" rtlCol="0" anchor="ctr"/>
          <a:lstStyle>
            <a:defPPr>
              <a:defRPr lang="en-US"/>
            </a:defPPr>
            <a:lvl1pPr marL="0" algn="l" defTabSz="914400" rtl="0" eaLnBrk="1" fontAlgn="auto" latinLnBrk="0" hangingPunct="1">
              <a:spcBef>
                <a:spcPts val="0"/>
              </a:spcBef>
              <a:spcAft>
                <a:spcPts val="0"/>
              </a:spcAft>
              <a:defRPr sz="1000" kern="1200">
                <a:solidFill>
                  <a:prstClr val="black">
                    <a:tint val="75000"/>
                  </a:prstClr>
                </a:solidFill>
                <a:latin typeface="Arial" pitchFamily="34" charset="0"/>
                <a:ea typeface="+mn-ea"/>
                <a:cs typeface="Arial"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0FA938B8-1D2F-4BA3-A5B1-5E63C266068C}" type="slidenum">
              <a:rPr lang="de-DE" sz="900" smtClean="0"/>
              <a:pPr>
                <a:defRPr/>
              </a:pPr>
              <a:t>5</a:t>
            </a:fld>
            <a:endParaRPr lang="de-DE" sz="900" dirty="0"/>
          </a:p>
        </p:txBody>
      </p:sp>
      <p:sp>
        <p:nvSpPr>
          <p:cNvPr id="11" name="Title 1"/>
          <p:cNvSpPr>
            <a:spLocks noGrp="1"/>
          </p:cNvSpPr>
          <p:nvPr>
            <p:ph type="title"/>
          </p:nvPr>
        </p:nvSpPr>
        <p:spPr/>
        <p:txBody>
          <a:bodyPr>
            <a:noAutofit/>
          </a:bodyPr>
          <a:lstStyle/>
          <a:p>
            <a:r>
              <a:rPr lang="de-DE" dirty="0">
                <a:solidFill>
                  <a:srgbClr val="0460A9"/>
                </a:solidFill>
              </a:rPr>
              <a:t>Zusammenfassung Aktualisierung </a:t>
            </a:r>
            <a:r>
              <a:rPr lang="de-DE" dirty="0" smtClean="0">
                <a:solidFill>
                  <a:srgbClr val="0460A9"/>
                </a:solidFill>
              </a:rPr>
              <a:t>GOLD</a:t>
            </a:r>
            <a:r>
              <a:rPr lang="en" dirty="0" smtClean="0"/>
              <a:t/>
            </a:r>
            <a:br>
              <a:rPr lang="en" dirty="0" smtClean="0"/>
            </a:br>
            <a:r>
              <a:rPr lang="de-DE" sz="2200" dirty="0" smtClean="0">
                <a:solidFill>
                  <a:srgbClr val="000000"/>
                </a:solidFill>
              </a:rPr>
              <a:t>Definition Exazerbationen</a:t>
            </a:r>
            <a:endParaRPr lang="de-DE" sz="2200" b="0" i="0" dirty="0" smtClean="0">
              <a:solidFill>
                <a:srgbClr val="000000"/>
              </a:solidFill>
            </a:endParaRPr>
          </a:p>
        </p:txBody>
      </p:sp>
      <p:sp>
        <p:nvSpPr>
          <p:cNvPr id="15" name="Rounded Rectangle 14"/>
          <p:cNvSpPr/>
          <p:nvPr/>
        </p:nvSpPr>
        <p:spPr>
          <a:xfrm>
            <a:off x="539552" y="2765529"/>
            <a:ext cx="3816000" cy="3191255"/>
          </a:xfrm>
          <a:prstGeom prst="roundRect">
            <a:avLst>
              <a:gd name="adj" fmla="val 3402"/>
            </a:avLst>
          </a:prstGeom>
          <a:solidFill>
            <a:srgbClr val="FFFFFF"/>
          </a:solidFill>
          <a:ln w="19050" cap="sq" cmpd="sng" algn="ctr">
            <a:solidFill>
              <a:srgbClr val="FFFFFF">
                <a:lumMod val="75000"/>
              </a:srgbClr>
            </a:solidFill>
            <a:prstDash val="solid"/>
          </a:ln>
          <a:effectLst/>
        </p:spPr>
        <p:txBody>
          <a:bodyPr rtlCol="0" anchor="t"/>
          <a:lstStyle/>
          <a:p>
            <a:pPr>
              <a:spcBef>
                <a:spcPts val="600"/>
              </a:spcBef>
              <a:buSzPct val="100000"/>
              <a:tabLst>
                <a:tab pos="3998913" algn="r"/>
                <a:tab pos="8229600" algn="r"/>
              </a:tabLst>
              <a:defRPr sz="1800"/>
            </a:pPr>
            <a:r>
              <a:rPr lang="de-DE" sz="1300" dirty="0" smtClean="0">
                <a:solidFill>
                  <a:srgbClr val="969696"/>
                </a:solidFill>
              </a:rPr>
              <a:t>Eine COPD-Exazerbation ist ein Ereignis im Verlauf der Erkrankung, dass durch eine Verschlechterung der respiratorischen Symptome charakterisiert ist; dies Änderung geht über </a:t>
            </a:r>
            <a:r>
              <a:rPr lang="de-DE" sz="1300" dirty="0">
                <a:solidFill>
                  <a:srgbClr val="969696"/>
                </a:solidFill>
              </a:rPr>
              <a:t>die täglichen Schwankungen der Symptome </a:t>
            </a:r>
            <a:r>
              <a:rPr lang="de-DE" sz="1300" dirty="0" smtClean="0">
                <a:solidFill>
                  <a:srgbClr val="969696"/>
                </a:solidFill>
              </a:rPr>
              <a:t>hinaus und </a:t>
            </a:r>
            <a:r>
              <a:rPr lang="de-DE" sz="1300" dirty="0">
                <a:solidFill>
                  <a:srgbClr val="969696"/>
                </a:solidFill>
              </a:rPr>
              <a:t>macht eine Änderung der </a:t>
            </a:r>
            <a:r>
              <a:rPr lang="de-DE" sz="1300" dirty="0" smtClean="0">
                <a:solidFill>
                  <a:srgbClr val="969696"/>
                </a:solidFill>
              </a:rPr>
              <a:t>Medikation notwendig.</a:t>
            </a:r>
            <a:endParaRPr lang="en-US" sz="1300" dirty="0">
              <a:solidFill>
                <a:srgbClr val="969696"/>
              </a:solidFill>
            </a:endParaRPr>
          </a:p>
        </p:txBody>
      </p:sp>
      <p:sp>
        <p:nvSpPr>
          <p:cNvPr id="16" name="Rectangle 15"/>
          <p:cNvSpPr/>
          <p:nvPr/>
        </p:nvSpPr>
        <p:spPr>
          <a:xfrm>
            <a:off x="1499960" y="2394466"/>
            <a:ext cx="1620000" cy="360000"/>
          </a:xfrm>
          <a:prstGeom prst="rect">
            <a:avLst/>
          </a:prstGeom>
          <a:solidFill>
            <a:srgbClr val="0460A9">
              <a:lumMod val="75000"/>
            </a:srgbClr>
          </a:solidFill>
          <a:ln w="12700" cap="sq"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srgbClr val="FFFFFF"/>
                </a:solidFill>
                <a:effectLst/>
                <a:uLnTx/>
                <a:uFillTx/>
                <a:latin typeface="Arial" panose="020B0604020202020204" pitchFamily="34" charset="0"/>
                <a:cs typeface="Arial" panose="020B0604020202020204" pitchFamily="34" charset="0"/>
              </a:rPr>
              <a:t>GOLD 2016</a:t>
            </a:r>
            <a:endParaRPr kumimoji="0" lang="en-US" sz="1800" b="0" i="0" u="none" strike="noStrike" kern="0" cap="none" spc="0" normalizeH="0" baseline="30000" noProof="0" dirty="0" smtClean="0">
              <a:ln>
                <a:noFill/>
              </a:ln>
              <a:solidFill>
                <a:srgbClr val="FFFFFF"/>
              </a:solidFill>
              <a:effectLst/>
              <a:uLnTx/>
              <a:uFillTx/>
              <a:latin typeface="Arial" panose="020B0604020202020204" pitchFamily="34" charset="0"/>
              <a:cs typeface="Arial" panose="020B0604020202020204" pitchFamily="34" charset="0"/>
            </a:endParaRPr>
          </a:p>
        </p:txBody>
      </p:sp>
      <p:sp>
        <p:nvSpPr>
          <p:cNvPr id="17" name="Rounded Rectangle 16"/>
          <p:cNvSpPr/>
          <p:nvPr/>
        </p:nvSpPr>
        <p:spPr>
          <a:xfrm>
            <a:off x="4788024" y="2765529"/>
            <a:ext cx="3816000" cy="3191255"/>
          </a:xfrm>
          <a:prstGeom prst="roundRect">
            <a:avLst>
              <a:gd name="adj" fmla="val 3402"/>
            </a:avLst>
          </a:prstGeom>
          <a:solidFill>
            <a:srgbClr val="FFFFFF"/>
          </a:solidFill>
          <a:ln w="19050" cap="sq" cmpd="sng" algn="ctr">
            <a:solidFill>
              <a:schemeClr val="tx1"/>
            </a:solidFill>
            <a:prstDash val="solid"/>
          </a:ln>
          <a:effectLst/>
        </p:spPr>
        <p:txBody>
          <a:bodyPr rtlCol="0" anchor="t"/>
          <a:lstStyle/>
          <a:p>
            <a:pPr lvl="0">
              <a:spcBef>
                <a:spcPts val="600"/>
              </a:spcBef>
              <a:spcAft>
                <a:spcPts val="1200"/>
              </a:spcAft>
              <a:defRPr sz="1800"/>
            </a:pPr>
            <a:r>
              <a:rPr lang="de-DE" sz="1300" dirty="0"/>
              <a:t>COPD-Exazerbationen sind definiert als eine akute Verschlechterung respiratorischer Symptome, die eine zusätzliche Behandlung erforderlich </a:t>
            </a:r>
            <a:r>
              <a:rPr lang="de-DE" sz="1300" dirty="0" smtClean="0"/>
              <a:t>machen.</a:t>
            </a:r>
            <a:r>
              <a:rPr lang="de-DE" sz="1300" baseline="30000" dirty="0" smtClean="0"/>
              <a:t> </a:t>
            </a:r>
          </a:p>
          <a:p>
            <a:pPr lvl="0">
              <a:spcAft>
                <a:spcPts val="600"/>
              </a:spcAft>
              <a:buClr>
                <a:srgbClr val="0460A9">
                  <a:lumMod val="75000"/>
                </a:srgbClr>
              </a:buClr>
            </a:pPr>
            <a:r>
              <a:rPr lang="de-DE" sz="1300" b="1" dirty="0" smtClean="0"/>
              <a:t>Einstufung in:</a:t>
            </a:r>
            <a:endParaRPr lang="de-DE" sz="1300" b="1" dirty="0"/>
          </a:p>
          <a:p>
            <a:pPr lvl="0">
              <a:spcAft>
                <a:spcPts val="600"/>
              </a:spcAft>
              <a:buClr>
                <a:srgbClr val="0460A9">
                  <a:lumMod val="75000"/>
                </a:srgbClr>
              </a:buClr>
              <a:tabLst>
                <a:tab pos="1343025" algn="l"/>
                <a:tab pos="3998913" algn="r"/>
                <a:tab pos="8229600" algn="r"/>
              </a:tabLst>
            </a:pPr>
            <a:r>
              <a:rPr lang="de-DE" sz="1300" b="1" dirty="0"/>
              <a:t>Mild: </a:t>
            </a:r>
            <a:r>
              <a:rPr lang="de-DE" sz="1300" b="1" dirty="0" smtClean="0"/>
              <a:t> </a:t>
            </a:r>
            <a:r>
              <a:rPr lang="de-DE" sz="1300" dirty="0" smtClean="0">
                <a:solidFill>
                  <a:srgbClr val="000000"/>
                </a:solidFill>
              </a:rPr>
              <a:t>Behandlung </a:t>
            </a:r>
            <a:r>
              <a:rPr lang="de-DE" sz="1300" dirty="0">
                <a:solidFill>
                  <a:srgbClr val="000000"/>
                </a:solidFill>
              </a:rPr>
              <a:t>nur mit kurzwirksamen </a:t>
            </a:r>
            <a:r>
              <a:rPr lang="de-DE" sz="1300" dirty="0" smtClean="0">
                <a:solidFill>
                  <a:srgbClr val="000000"/>
                </a:solidFill>
              </a:rPr>
              <a:t>Bronchodilatatoren.</a:t>
            </a:r>
            <a:endParaRPr lang="de-DE" sz="1300" dirty="0">
              <a:solidFill>
                <a:srgbClr val="000000"/>
              </a:solidFill>
            </a:endParaRPr>
          </a:p>
          <a:p>
            <a:pPr lvl="0">
              <a:spcAft>
                <a:spcPts val="600"/>
              </a:spcAft>
              <a:buClr>
                <a:srgbClr val="0460A9">
                  <a:lumMod val="75000"/>
                </a:srgbClr>
              </a:buClr>
              <a:tabLst>
                <a:tab pos="1343025" algn="l"/>
                <a:tab pos="3998913" algn="r"/>
                <a:tab pos="8229600" algn="r"/>
              </a:tabLst>
            </a:pPr>
            <a:r>
              <a:rPr lang="de-DE" sz="1300" b="1" dirty="0"/>
              <a:t>Moderat</a:t>
            </a:r>
            <a:r>
              <a:rPr lang="de-DE" sz="1300" b="1" dirty="0" smtClean="0"/>
              <a:t>: </a:t>
            </a:r>
            <a:r>
              <a:rPr lang="de-DE" sz="1300" dirty="0" smtClean="0">
                <a:solidFill>
                  <a:srgbClr val="000000"/>
                </a:solidFill>
              </a:rPr>
              <a:t>Behandlung </a:t>
            </a:r>
            <a:r>
              <a:rPr lang="de-DE" sz="1300" dirty="0">
                <a:solidFill>
                  <a:srgbClr val="000000"/>
                </a:solidFill>
              </a:rPr>
              <a:t>mit </a:t>
            </a:r>
            <a:r>
              <a:rPr lang="de-DE" sz="1300" dirty="0" smtClean="0">
                <a:solidFill>
                  <a:srgbClr val="000000"/>
                </a:solidFill>
              </a:rPr>
              <a:t>kurzwirksamen Bronchodilatatoren plus </a:t>
            </a:r>
            <a:r>
              <a:rPr lang="de-DE" sz="1300" dirty="0">
                <a:solidFill>
                  <a:srgbClr val="000000"/>
                </a:solidFill>
              </a:rPr>
              <a:t>Antibiotika und/oder oralen Corticosteroiden.</a:t>
            </a:r>
          </a:p>
          <a:p>
            <a:pPr lvl="0">
              <a:spcAft>
                <a:spcPts val="600"/>
              </a:spcAft>
              <a:buClr>
                <a:srgbClr val="0460A9">
                  <a:lumMod val="75000"/>
                </a:srgbClr>
              </a:buClr>
              <a:tabLst>
                <a:tab pos="1343025" algn="l"/>
                <a:tab pos="3998913" algn="r"/>
                <a:tab pos="8229600" algn="r"/>
              </a:tabLst>
            </a:pPr>
            <a:r>
              <a:rPr lang="de-DE" sz="1300" b="1" dirty="0" smtClean="0"/>
              <a:t>Schwer</a:t>
            </a:r>
            <a:r>
              <a:rPr lang="de-DE" sz="1300" dirty="0" smtClean="0"/>
              <a:t>: </a:t>
            </a:r>
            <a:r>
              <a:rPr lang="de-DE" sz="1300" dirty="0" smtClean="0">
                <a:solidFill>
                  <a:srgbClr val="000000"/>
                </a:solidFill>
              </a:rPr>
              <a:t>Hospitalisierung </a:t>
            </a:r>
            <a:r>
              <a:rPr lang="de-DE" sz="1300" dirty="0">
                <a:solidFill>
                  <a:srgbClr val="000000"/>
                </a:solidFill>
              </a:rPr>
              <a:t>oder Besuch in der </a:t>
            </a:r>
            <a:r>
              <a:rPr lang="de-DE" sz="1300" dirty="0" smtClean="0">
                <a:solidFill>
                  <a:srgbClr val="000000"/>
                </a:solidFill>
              </a:rPr>
              <a:t>Notaufnahme. Schwere </a:t>
            </a:r>
            <a:r>
              <a:rPr lang="de-DE" sz="1300" dirty="0">
                <a:solidFill>
                  <a:srgbClr val="000000"/>
                </a:solidFill>
              </a:rPr>
              <a:t>Exazerbationen können auch mit akutem Atemversagen </a:t>
            </a:r>
            <a:r>
              <a:rPr lang="de-DE" sz="1300" dirty="0" smtClean="0">
                <a:solidFill>
                  <a:srgbClr val="000000"/>
                </a:solidFill>
              </a:rPr>
              <a:t>einhergehen</a:t>
            </a:r>
            <a:endParaRPr lang="en-US" sz="1300" b="1" dirty="0">
              <a:solidFill>
                <a:srgbClr val="000000"/>
              </a:solidFill>
            </a:endParaRPr>
          </a:p>
        </p:txBody>
      </p:sp>
      <p:sp>
        <p:nvSpPr>
          <p:cNvPr id="18" name="Rectangle 17"/>
          <p:cNvSpPr/>
          <p:nvPr/>
        </p:nvSpPr>
        <p:spPr>
          <a:xfrm>
            <a:off x="5971832" y="2384528"/>
            <a:ext cx="1620000" cy="377335"/>
          </a:xfrm>
          <a:prstGeom prst="rect">
            <a:avLst/>
          </a:prstGeom>
          <a:solidFill>
            <a:srgbClr val="0460A9">
              <a:lumMod val="75000"/>
            </a:srgbClr>
          </a:solidFill>
          <a:ln w="12700" cap="sq"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srgbClr val="FFFFFF"/>
                </a:solidFill>
                <a:effectLst/>
                <a:uLnTx/>
                <a:uFillTx/>
                <a:latin typeface="Arial" panose="020B0604020202020204" pitchFamily="34" charset="0"/>
                <a:cs typeface="Arial" panose="020B0604020202020204" pitchFamily="34" charset="0"/>
              </a:rPr>
              <a:t>GOLD 2017</a:t>
            </a:r>
            <a:endParaRPr kumimoji="0" lang="en-US" sz="1800" b="0" i="0" u="none" strike="noStrike" kern="0" cap="none" spc="0" normalizeH="0" baseline="30000" noProof="0" dirty="0" smtClean="0">
              <a:ln>
                <a:noFill/>
              </a:ln>
              <a:solidFill>
                <a:srgbClr val="FFFFFF"/>
              </a:solidFill>
              <a:effectLst/>
              <a:uLnTx/>
              <a:uFillTx/>
              <a:latin typeface="Arial" panose="020B0604020202020204" pitchFamily="34" charset="0"/>
              <a:cs typeface="Arial" panose="020B0604020202020204" pitchFamily="34" charset="0"/>
            </a:endParaRPr>
          </a:p>
        </p:txBody>
      </p:sp>
      <p:sp>
        <p:nvSpPr>
          <p:cNvPr id="19" name="Flowchart: Extract 18"/>
          <p:cNvSpPr/>
          <p:nvPr/>
        </p:nvSpPr>
        <p:spPr>
          <a:xfrm rot="5400000">
            <a:off x="3118647" y="4241860"/>
            <a:ext cx="2722880" cy="238592"/>
          </a:xfrm>
          <a:prstGeom prst="flowChartExtract">
            <a:avLst/>
          </a:prstGeom>
          <a:solidFill>
            <a:srgbClr val="FFFFFF">
              <a:lumMod val="75000"/>
            </a:srgbClr>
          </a:solidFill>
          <a:ln w="12700" cap="sq"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smtClean="0">
              <a:ln>
                <a:noFill/>
              </a:ln>
              <a:solidFill>
                <a:srgbClr val="FFFFFF"/>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231593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517455" y="1393385"/>
            <a:ext cx="8244000" cy="746975"/>
          </a:xfrm>
          <a:prstGeom prst="rect">
            <a:avLst/>
          </a:prstGeom>
          <a:solidFill>
            <a:schemeClr val="accent1"/>
          </a:solidFill>
        </p:spPr>
        <p:txBody>
          <a:bodyPr anchor="ctr" anchorCtr="0">
            <a:noAutofit/>
          </a:bodyPr>
          <a:lstStyle>
            <a:lvl1pPr marL="228600" indent="-228600" algn="l" defTabSz="914400" rtl="0" eaLnBrk="1" latinLnBrk="0" hangingPunct="1">
              <a:spcBef>
                <a:spcPts val="1200"/>
              </a:spcBef>
              <a:buClrTx/>
              <a:buSzPct val="120000"/>
              <a:buFont typeface="Arial" pitchFamily="34" charset="0"/>
              <a:buChar char="•"/>
              <a:tabLst>
                <a:tab pos="3998913" algn="r"/>
                <a:tab pos="8229600" algn="r"/>
              </a:tabLst>
              <a:defRPr sz="2400" kern="1200">
                <a:solidFill>
                  <a:schemeClr val="tx1"/>
                </a:solidFill>
                <a:latin typeface="+mn-lt"/>
                <a:ea typeface="+mn-ea"/>
                <a:cs typeface="+mn-cs"/>
              </a:defRPr>
            </a:lvl1pPr>
            <a:lvl2pPr marL="457200" indent="-228600" algn="l" defTabSz="914400" rtl="0" eaLnBrk="1" latinLnBrk="0" hangingPunct="1">
              <a:spcBef>
                <a:spcPts val="600"/>
              </a:spcBef>
              <a:buClrTx/>
              <a:buSzPct val="100000"/>
              <a:buFont typeface="Arial" pitchFamily="34" charset="0"/>
              <a:buChar char="–"/>
              <a:defRPr sz="1800" kern="1200">
                <a:solidFill>
                  <a:schemeClr val="tx1"/>
                </a:solidFill>
                <a:latin typeface="+mn-lt"/>
                <a:ea typeface="+mn-ea"/>
                <a:cs typeface="+mn-cs"/>
              </a:defRPr>
            </a:lvl2pPr>
            <a:lvl3pPr marL="685800" indent="-228600" algn="l" defTabSz="914400" rtl="0" eaLnBrk="1" latinLnBrk="0" hangingPunct="1">
              <a:spcBef>
                <a:spcPts val="600"/>
              </a:spcBef>
              <a:buClrTx/>
              <a:buSzPct val="100000"/>
              <a:buFont typeface="Arial" pitchFamily="34" charset="0"/>
              <a:buChar char="–"/>
              <a:defRPr sz="1600" kern="1200">
                <a:solidFill>
                  <a:schemeClr val="tx1"/>
                </a:solidFill>
                <a:latin typeface="+mn-lt"/>
                <a:ea typeface="+mn-ea"/>
                <a:cs typeface="+mn-cs"/>
              </a:defRPr>
            </a:lvl3pPr>
            <a:lvl4pPr marL="914400" indent="-228600" algn="l" defTabSz="914400" rtl="0" eaLnBrk="1" latinLnBrk="0" hangingPunct="1">
              <a:spcBef>
                <a:spcPts val="600"/>
              </a:spcBef>
              <a:buClrTx/>
              <a:buSzPct val="100000"/>
              <a:buFont typeface="Arial" pitchFamily="34" charset="0"/>
              <a:buChar char="–"/>
              <a:defRPr sz="1600" kern="1200">
                <a:solidFill>
                  <a:schemeClr val="tx1"/>
                </a:solidFill>
                <a:latin typeface="+mn-lt"/>
                <a:ea typeface="+mn-ea"/>
                <a:cs typeface="+mn-cs"/>
              </a:defRPr>
            </a:lvl4pPr>
            <a:lvl5pPr marL="1143000" indent="-228600" algn="l" defTabSz="914400" rtl="0" eaLnBrk="1" latinLnBrk="0" hangingPunct="1">
              <a:spcBef>
                <a:spcPts val="600"/>
              </a:spcBef>
              <a:buClrTx/>
              <a:buSzPct val="100000"/>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ctr">
              <a:buNone/>
            </a:pPr>
            <a:r>
              <a:rPr lang="de-DE" sz="1400" b="0" i="0" spc="-30" dirty="0" smtClean="0">
                <a:solidFill>
                  <a:schemeClr val="bg1"/>
                </a:solidFill>
              </a:rPr>
              <a:t>Die Lungenfunktion wurde von den klinischen Eigenschaften getrennt und mit der Diagnostik und Prognose verbunden. </a:t>
            </a:r>
            <a:r>
              <a:rPr lang="de-DE" sz="1400" b="0" i="0" dirty="0" smtClean="0">
                <a:solidFill>
                  <a:schemeClr val="bg1"/>
                </a:solidFill>
              </a:rPr>
              <a:t>Die ABCD-Einteilung zur Bestimmung der pharmakologischen Therapie beruht </a:t>
            </a:r>
            <a:br>
              <a:rPr lang="de-DE" sz="1400" b="0" i="0" dirty="0" smtClean="0">
                <a:solidFill>
                  <a:schemeClr val="bg1"/>
                </a:solidFill>
              </a:rPr>
            </a:br>
            <a:r>
              <a:rPr lang="de-DE" sz="1400" b="0" i="0" dirty="0" smtClean="0">
                <a:solidFill>
                  <a:schemeClr val="bg1"/>
                </a:solidFill>
              </a:rPr>
              <a:t>auf den vom Patienten empfundenen Symptomen und der Anzahl vorheriger Exazerbationen.</a:t>
            </a:r>
          </a:p>
        </p:txBody>
      </p:sp>
      <p:sp>
        <p:nvSpPr>
          <p:cNvPr id="10" name="TextBox 9"/>
          <p:cNvSpPr txBox="1"/>
          <p:nvPr/>
        </p:nvSpPr>
        <p:spPr>
          <a:xfrm>
            <a:off x="271637" y="6445005"/>
            <a:ext cx="5542384" cy="338554"/>
          </a:xfrm>
          <a:prstGeom prst="rect">
            <a:avLst/>
          </a:prstGeom>
          <a:noFill/>
        </p:spPr>
        <p:txBody>
          <a:bodyPr wrap="square" rtlCol="0">
            <a:spAutoFit/>
          </a:bodyPr>
          <a:lstStyle/>
          <a:p>
            <a:r>
              <a:rPr lang="de-DE" sz="800" dirty="0" smtClean="0">
                <a:solidFill>
                  <a:srgbClr val="000000"/>
                </a:solidFill>
              </a:rPr>
              <a:t>CAT: COPD Assessment Test</a:t>
            </a:r>
            <a:r>
              <a:rPr lang="de-DE" sz="800" b="0" i="0" dirty="0" smtClean="0">
                <a:solidFill>
                  <a:srgbClr val="000000"/>
                </a:solidFill>
              </a:rPr>
              <a:t>, COPD: chronisch obstruktive Lungenerkrankung, FEV</a:t>
            </a:r>
            <a:r>
              <a:rPr lang="de-DE" sz="800" b="0" i="0" baseline="-25000" dirty="0" smtClean="0">
                <a:solidFill>
                  <a:srgbClr val="000000"/>
                </a:solidFill>
              </a:rPr>
              <a:t>1</a:t>
            </a:r>
            <a:r>
              <a:rPr lang="de-DE" sz="800" b="0" i="0" dirty="0" smtClean="0">
                <a:solidFill>
                  <a:srgbClr val="000000"/>
                </a:solidFill>
              </a:rPr>
              <a:t>: Einsekundenkapazität, </a:t>
            </a:r>
            <a:br>
              <a:rPr lang="de-DE" sz="800" b="0" i="0" dirty="0" smtClean="0">
                <a:solidFill>
                  <a:srgbClr val="000000"/>
                </a:solidFill>
              </a:rPr>
            </a:br>
            <a:r>
              <a:rPr lang="de-DE" sz="800" b="0" i="0" dirty="0" smtClean="0">
                <a:solidFill>
                  <a:srgbClr val="000000"/>
                </a:solidFill>
              </a:rPr>
              <a:t>GOLD: Globale Initiative für chronisch obstruktive Lungenerkrankung, mMRC: modified Medical Research Council</a:t>
            </a:r>
          </a:p>
        </p:txBody>
      </p:sp>
      <p:sp>
        <p:nvSpPr>
          <p:cNvPr id="59" name="TextBox 58"/>
          <p:cNvSpPr txBox="1"/>
          <p:nvPr/>
        </p:nvSpPr>
        <p:spPr>
          <a:xfrm>
            <a:off x="5076192" y="5517232"/>
            <a:ext cx="1224000" cy="784830"/>
          </a:xfrm>
          <a:prstGeom prst="rect">
            <a:avLst/>
          </a:prstGeom>
          <a:noFill/>
          <a:ln w="38100">
            <a:solidFill>
              <a:srgbClr val="00B050"/>
            </a:solidFill>
          </a:ln>
        </p:spPr>
        <p:txBody>
          <a:bodyPr wrap="square" lIns="36000" rIns="36000" rtlCol="0">
            <a:spAutoFit/>
          </a:bodyPr>
          <a:lstStyle/>
          <a:p>
            <a:pPr algn="ctr"/>
            <a:r>
              <a:rPr lang="de-DE" sz="900" b="1" i="0" dirty="0" smtClean="0">
                <a:solidFill>
                  <a:srgbClr val="00B050"/>
                </a:solidFill>
              </a:rPr>
              <a:t>Patient mit </a:t>
            </a:r>
            <a:br>
              <a:rPr lang="de-DE" sz="900" b="1" i="0" dirty="0" smtClean="0">
                <a:solidFill>
                  <a:srgbClr val="00B050"/>
                </a:solidFill>
              </a:rPr>
            </a:br>
            <a:r>
              <a:rPr lang="de-DE" sz="900" b="1" i="0" dirty="0" smtClean="0">
                <a:solidFill>
                  <a:srgbClr val="00B050"/>
                </a:solidFill>
              </a:rPr>
              <a:t>einer FEV</a:t>
            </a:r>
            <a:r>
              <a:rPr lang="de-DE" sz="900" b="1" i="0" baseline="-25000" dirty="0" smtClean="0">
                <a:solidFill>
                  <a:srgbClr val="00B050"/>
                </a:solidFill>
              </a:rPr>
              <a:t>1</a:t>
            </a:r>
            <a:r>
              <a:rPr lang="de-DE" sz="900" b="1" i="0" dirty="0" smtClean="0">
                <a:solidFill>
                  <a:srgbClr val="00B050"/>
                </a:solidFill>
              </a:rPr>
              <a:t> </a:t>
            </a:r>
            <a:br>
              <a:rPr lang="de-DE" sz="900" b="1" i="0" dirty="0" smtClean="0">
                <a:solidFill>
                  <a:srgbClr val="00B050"/>
                </a:solidFill>
              </a:rPr>
            </a:br>
            <a:r>
              <a:rPr lang="de-DE" sz="900" b="1" i="0" dirty="0" smtClean="0">
                <a:solidFill>
                  <a:srgbClr val="00B050"/>
                </a:solidFill>
              </a:rPr>
              <a:t>&lt;30 %  Soll mit</a:t>
            </a:r>
          </a:p>
          <a:p>
            <a:pPr algn="ctr"/>
            <a:r>
              <a:rPr lang="de-DE" sz="900" b="1" i="0" dirty="0" smtClean="0">
                <a:solidFill>
                  <a:srgbClr val="00B050"/>
                </a:solidFill>
              </a:rPr>
              <a:t> 0 Exazerbationen </a:t>
            </a:r>
          </a:p>
          <a:p>
            <a:pPr algn="ctr"/>
            <a:r>
              <a:rPr lang="de-DE" sz="900" b="1" i="0" dirty="0" smtClean="0">
                <a:solidFill>
                  <a:srgbClr val="00B050"/>
                </a:solidFill>
              </a:rPr>
              <a:t>GOLD Grad B</a:t>
            </a:r>
          </a:p>
        </p:txBody>
      </p:sp>
      <p:grpSp>
        <p:nvGrpSpPr>
          <p:cNvPr id="4" name="Group 3"/>
          <p:cNvGrpSpPr/>
          <p:nvPr/>
        </p:nvGrpSpPr>
        <p:grpSpPr>
          <a:xfrm>
            <a:off x="4958462" y="2935977"/>
            <a:ext cx="3736898" cy="3085311"/>
            <a:chOff x="4958462" y="2935977"/>
            <a:chExt cx="3736898" cy="3085311"/>
          </a:xfrm>
        </p:grpSpPr>
        <p:sp>
          <p:nvSpPr>
            <p:cNvPr id="43" name="TextBox 42"/>
            <p:cNvSpPr txBox="1"/>
            <p:nvPr/>
          </p:nvSpPr>
          <p:spPr>
            <a:xfrm>
              <a:off x="5292080" y="3100205"/>
              <a:ext cx="1116000" cy="769441"/>
            </a:xfrm>
            <a:prstGeom prst="rect">
              <a:avLst/>
            </a:prstGeom>
            <a:noFill/>
            <a:ln w="25400">
              <a:solidFill>
                <a:schemeClr val="tx1"/>
              </a:solidFill>
              <a:prstDash val="sysDash"/>
            </a:ln>
          </p:spPr>
          <p:txBody>
            <a:bodyPr wrap="square" lIns="36000" rIns="36000" rtlCol="0">
              <a:spAutoFit/>
            </a:bodyPr>
            <a:lstStyle/>
            <a:p>
              <a:pPr algn="ctr"/>
              <a:r>
                <a:rPr lang="de-DE" sz="1100" b="1" i="0" dirty="0" smtClean="0">
                  <a:solidFill>
                    <a:srgbClr val="000000"/>
                  </a:solidFill>
                </a:rPr>
                <a:t>≥ 2 </a:t>
              </a:r>
            </a:p>
            <a:p>
              <a:pPr algn="ctr"/>
              <a:r>
                <a:rPr lang="de-DE" sz="1100" b="1" i="0" dirty="0" smtClean="0">
                  <a:solidFill>
                    <a:srgbClr val="000000"/>
                  </a:solidFill>
                </a:rPr>
                <a:t>oder</a:t>
              </a:r>
            </a:p>
            <a:p>
              <a:pPr algn="ctr"/>
              <a:r>
                <a:rPr lang="de-DE" sz="1100" b="1" i="0" dirty="0" smtClean="0">
                  <a:solidFill>
                    <a:srgbClr val="000000"/>
                  </a:solidFill>
                </a:rPr>
                <a:t>≥1 mit </a:t>
              </a:r>
              <a:r>
                <a:rPr lang="de-DE" sz="1100" b="1" i="0" spc="-30" dirty="0" smtClean="0">
                  <a:solidFill>
                    <a:srgbClr val="000000"/>
                  </a:solidFill>
                </a:rPr>
                <a:t>Hospitalisierung</a:t>
              </a:r>
              <a:endParaRPr lang="en-US" sz="200" b="1" dirty="0"/>
            </a:p>
          </p:txBody>
        </p:sp>
        <p:sp>
          <p:nvSpPr>
            <p:cNvPr id="44" name="TextBox 43"/>
            <p:cNvSpPr txBox="1"/>
            <p:nvPr/>
          </p:nvSpPr>
          <p:spPr>
            <a:xfrm>
              <a:off x="5292079" y="4222516"/>
              <a:ext cx="1116000" cy="769441"/>
            </a:xfrm>
            <a:prstGeom prst="rect">
              <a:avLst/>
            </a:prstGeom>
            <a:noFill/>
            <a:ln w="25400">
              <a:solidFill>
                <a:schemeClr val="tx1"/>
              </a:solidFill>
              <a:prstDash val="sysDash"/>
            </a:ln>
          </p:spPr>
          <p:txBody>
            <a:bodyPr wrap="square" lIns="36000" rIns="36000" rtlCol="0">
              <a:spAutoFit/>
            </a:bodyPr>
            <a:lstStyle/>
            <a:p>
              <a:pPr algn="ctr"/>
              <a:r>
                <a:rPr lang="de-DE" sz="1100" b="1" i="0" dirty="0" smtClean="0">
                  <a:solidFill>
                    <a:srgbClr val="000000"/>
                  </a:solidFill>
                </a:rPr>
                <a:t>0 oder 1 </a:t>
              </a:r>
            </a:p>
            <a:p>
              <a:pPr algn="ctr"/>
              <a:endParaRPr lang="de-DE" sz="1100" b="1" i="0" dirty="0" smtClean="0">
                <a:solidFill>
                  <a:srgbClr val="000000"/>
                </a:solidFill>
              </a:endParaRPr>
            </a:p>
            <a:p>
              <a:pPr algn="ctr"/>
              <a:r>
                <a:rPr lang="de-DE" sz="1100" b="1" i="0" dirty="0" smtClean="0">
                  <a:solidFill>
                    <a:srgbClr val="000000"/>
                  </a:solidFill>
                </a:rPr>
                <a:t>(ohne </a:t>
              </a:r>
              <a:r>
                <a:rPr lang="de-DE" sz="1100" b="1" i="0" spc="-50" dirty="0" smtClean="0">
                  <a:solidFill>
                    <a:srgbClr val="000000"/>
                  </a:solidFill>
                </a:rPr>
                <a:t>Hospitalisierung)</a:t>
              </a:r>
            </a:p>
          </p:txBody>
        </p:sp>
        <p:sp>
          <p:nvSpPr>
            <p:cNvPr id="46" name="Rectangle 45"/>
            <p:cNvSpPr/>
            <p:nvPr/>
          </p:nvSpPr>
          <p:spPr>
            <a:xfrm>
              <a:off x="6501483" y="2935977"/>
              <a:ext cx="2191438" cy="2179591"/>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endParaRPr lang="en-US" dirty="0"/>
            </a:p>
          </p:txBody>
        </p:sp>
        <p:cxnSp>
          <p:nvCxnSpPr>
            <p:cNvPr id="47" name="Straight Connector 46"/>
            <p:cNvCxnSpPr>
              <a:endCxn id="46" idx="2"/>
            </p:cNvCxnSpPr>
            <p:nvPr/>
          </p:nvCxnSpPr>
          <p:spPr>
            <a:xfrm>
              <a:off x="7582484" y="2945653"/>
              <a:ext cx="14718" cy="2169915"/>
            </a:xfrm>
            <a:prstGeom prst="line">
              <a:avLst/>
            </a:prstGeom>
            <a:ln w="2540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6503922" y="4016098"/>
              <a:ext cx="2191438" cy="0"/>
            </a:xfrm>
            <a:prstGeom prst="line">
              <a:avLst/>
            </a:prstGeom>
            <a:ln w="2540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49" name="TextBox 48"/>
            <p:cNvSpPr txBox="1"/>
            <p:nvPr/>
          </p:nvSpPr>
          <p:spPr>
            <a:xfrm>
              <a:off x="6712778" y="4284188"/>
              <a:ext cx="656970" cy="461665"/>
            </a:xfrm>
            <a:prstGeom prst="rect">
              <a:avLst/>
            </a:prstGeom>
            <a:noFill/>
          </p:spPr>
          <p:txBody>
            <a:bodyPr wrap="square" lIns="36000" rIns="36000" rtlCol="0">
              <a:spAutoFit/>
            </a:bodyPr>
            <a:lstStyle/>
            <a:p>
              <a:r>
                <a:rPr lang="de-DE" sz="2400" b="1" i="0" dirty="0" smtClean="0">
                  <a:solidFill>
                    <a:srgbClr val="000000"/>
                  </a:solidFill>
                </a:rPr>
                <a:t>(A)</a:t>
              </a:r>
            </a:p>
          </p:txBody>
        </p:sp>
        <p:sp>
          <p:nvSpPr>
            <p:cNvPr id="50" name="TextBox 49"/>
            <p:cNvSpPr txBox="1"/>
            <p:nvPr/>
          </p:nvSpPr>
          <p:spPr>
            <a:xfrm>
              <a:off x="7822366" y="4281930"/>
              <a:ext cx="656970" cy="461665"/>
            </a:xfrm>
            <a:prstGeom prst="rect">
              <a:avLst/>
            </a:prstGeom>
            <a:noFill/>
          </p:spPr>
          <p:txBody>
            <a:bodyPr wrap="square" lIns="36000" rIns="36000" rtlCol="0">
              <a:spAutoFit/>
            </a:bodyPr>
            <a:lstStyle/>
            <a:p>
              <a:r>
                <a:rPr lang="de-DE" sz="2400" b="1" i="0" dirty="0" smtClean="0">
                  <a:solidFill>
                    <a:srgbClr val="000000"/>
                  </a:solidFill>
                </a:rPr>
                <a:t>(B)</a:t>
              </a:r>
            </a:p>
          </p:txBody>
        </p:sp>
        <p:sp>
          <p:nvSpPr>
            <p:cNvPr id="51" name="TextBox 50"/>
            <p:cNvSpPr txBox="1"/>
            <p:nvPr/>
          </p:nvSpPr>
          <p:spPr>
            <a:xfrm>
              <a:off x="7822366" y="3227260"/>
              <a:ext cx="656970" cy="461665"/>
            </a:xfrm>
            <a:prstGeom prst="rect">
              <a:avLst/>
            </a:prstGeom>
            <a:noFill/>
          </p:spPr>
          <p:txBody>
            <a:bodyPr wrap="square" lIns="36000" rIns="36000" rtlCol="0">
              <a:spAutoFit/>
            </a:bodyPr>
            <a:lstStyle/>
            <a:p>
              <a:r>
                <a:rPr lang="de-DE" sz="2400" b="1" i="0" dirty="0" smtClean="0">
                  <a:solidFill>
                    <a:srgbClr val="000000"/>
                  </a:solidFill>
                </a:rPr>
                <a:t>(D)</a:t>
              </a:r>
            </a:p>
          </p:txBody>
        </p:sp>
        <p:sp>
          <p:nvSpPr>
            <p:cNvPr id="52" name="TextBox 51"/>
            <p:cNvSpPr txBox="1"/>
            <p:nvPr/>
          </p:nvSpPr>
          <p:spPr>
            <a:xfrm>
              <a:off x="6726647" y="3227259"/>
              <a:ext cx="656970" cy="461665"/>
            </a:xfrm>
            <a:prstGeom prst="rect">
              <a:avLst/>
            </a:prstGeom>
            <a:noFill/>
          </p:spPr>
          <p:txBody>
            <a:bodyPr wrap="square" lIns="36000" rIns="36000" rtlCol="0">
              <a:spAutoFit/>
            </a:bodyPr>
            <a:lstStyle/>
            <a:p>
              <a:r>
                <a:rPr lang="de-DE" sz="2400" b="1" i="0" dirty="0" smtClean="0">
                  <a:solidFill>
                    <a:srgbClr val="000000"/>
                  </a:solidFill>
                </a:rPr>
                <a:t>(C)</a:t>
              </a:r>
            </a:p>
          </p:txBody>
        </p:sp>
        <p:sp>
          <p:nvSpPr>
            <p:cNvPr id="53" name="TextBox 52"/>
            <p:cNvSpPr txBox="1"/>
            <p:nvPr/>
          </p:nvSpPr>
          <p:spPr>
            <a:xfrm>
              <a:off x="6516216" y="5220292"/>
              <a:ext cx="1047364" cy="461665"/>
            </a:xfrm>
            <a:prstGeom prst="rect">
              <a:avLst/>
            </a:prstGeom>
            <a:noFill/>
            <a:ln w="25400">
              <a:solidFill>
                <a:schemeClr val="tx1"/>
              </a:solidFill>
              <a:prstDash val="sysDash"/>
            </a:ln>
          </p:spPr>
          <p:txBody>
            <a:bodyPr wrap="square" lIns="36000" rIns="36000" rtlCol="0">
              <a:spAutoFit/>
            </a:bodyPr>
            <a:lstStyle/>
            <a:p>
              <a:pPr algn="ctr"/>
              <a:r>
                <a:rPr lang="de-DE" sz="1200" b="1" i="0" dirty="0" smtClean="0">
                  <a:solidFill>
                    <a:srgbClr val="000000"/>
                  </a:solidFill>
                </a:rPr>
                <a:t>mMRC 0-1</a:t>
              </a:r>
            </a:p>
            <a:p>
              <a:pPr algn="ctr"/>
              <a:r>
                <a:rPr lang="de-DE" sz="1200" b="1" i="0" dirty="0" smtClean="0">
                  <a:solidFill>
                    <a:srgbClr val="000000"/>
                  </a:solidFill>
                </a:rPr>
                <a:t>CAT &lt; 10</a:t>
              </a:r>
            </a:p>
          </p:txBody>
        </p:sp>
        <p:sp>
          <p:nvSpPr>
            <p:cNvPr id="54" name="TextBox 53"/>
            <p:cNvSpPr txBox="1"/>
            <p:nvPr/>
          </p:nvSpPr>
          <p:spPr>
            <a:xfrm>
              <a:off x="7626506" y="5220292"/>
              <a:ext cx="1066415" cy="461665"/>
            </a:xfrm>
            <a:prstGeom prst="rect">
              <a:avLst/>
            </a:prstGeom>
            <a:noFill/>
            <a:ln w="25400">
              <a:solidFill>
                <a:schemeClr val="tx1"/>
              </a:solidFill>
              <a:prstDash val="sysDash"/>
            </a:ln>
          </p:spPr>
          <p:txBody>
            <a:bodyPr wrap="square" lIns="36000" rIns="36000" rtlCol="0">
              <a:spAutoFit/>
            </a:bodyPr>
            <a:lstStyle/>
            <a:p>
              <a:pPr algn="ctr"/>
              <a:r>
                <a:rPr lang="de-DE" sz="1200" b="1" i="0" dirty="0" smtClean="0">
                  <a:solidFill>
                    <a:srgbClr val="000000"/>
                  </a:solidFill>
                </a:rPr>
                <a:t>mMRC ≥ 2</a:t>
              </a:r>
            </a:p>
            <a:p>
              <a:pPr algn="ctr"/>
              <a:r>
                <a:rPr lang="de-DE" sz="1200" b="1" i="0" dirty="0" smtClean="0">
                  <a:solidFill>
                    <a:srgbClr val="000000"/>
                  </a:solidFill>
                </a:rPr>
                <a:t>CAT ≥ 10</a:t>
              </a:r>
            </a:p>
          </p:txBody>
        </p:sp>
        <p:sp>
          <p:nvSpPr>
            <p:cNvPr id="40" name="TextBox 39"/>
            <p:cNvSpPr txBox="1"/>
            <p:nvPr/>
          </p:nvSpPr>
          <p:spPr>
            <a:xfrm>
              <a:off x="6517190" y="5744289"/>
              <a:ext cx="2164901" cy="276999"/>
            </a:xfrm>
            <a:prstGeom prst="rect">
              <a:avLst/>
            </a:prstGeom>
            <a:noFill/>
          </p:spPr>
          <p:txBody>
            <a:bodyPr wrap="square" lIns="36000" rIns="36000" rtlCol="0">
              <a:spAutoFit/>
            </a:bodyPr>
            <a:lstStyle/>
            <a:p>
              <a:pPr algn="ctr"/>
              <a:r>
                <a:rPr lang="de-DE" sz="1200" b="1" i="0" dirty="0" smtClean="0">
                  <a:solidFill>
                    <a:srgbClr val="000000"/>
                  </a:solidFill>
                </a:rPr>
                <a:t>Symptome</a:t>
              </a:r>
            </a:p>
          </p:txBody>
        </p:sp>
        <p:sp>
          <p:nvSpPr>
            <p:cNvPr id="41" name="TextBox 40"/>
            <p:cNvSpPr txBox="1"/>
            <p:nvPr/>
          </p:nvSpPr>
          <p:spPr>
            <a:xfrm rot="16200000">
              <a:off x="4006816" y="3898509"/>
              <a:ext cx="2164901" cy="261610"/>
            </a:xfrm>
            <a:prstGeom prst="rect">
              <a:avLst/>
            </a:prstGeom>
            <a:noFill/>
          </p:spPr>
          <p:txBody>
            <a:bodyPr wrap="square" lIns="36000" rIns="36000" rtlCol="0">
              <a:spAutoFit/>
            </a:bodyPr>
            <a:lstStyle/>
            <a:p>
              <a:pPr algn="ctr"/>
              <a:r>
                <a:rPr lang="de-DE" sz="1100" b="1" i="0" dirty="0" smtClean="0">
                  <a:solidFill>
                    <a:srgbClr val="000000"/>
                  </a:solidFill>
                </a:rPr>
                <a:t>Exazerbationshistorie</a:t>
              </a:r>
            </a:p>
          </p:txBody>
        </p:sp>
      </p:grpSp>
      <p:sp>
        <p:nvSpPr>
          <p:cNvPr id="45" name="Footer Placeholder 4"/>
          <p:cNvSpPr txBox="1">
            <a:spLocks/>
          </p:cNvSpPr>
          <p:nvPr/>
        </p:nvSpPr>
        <p:spPr>
          <a:xfrm>
            <a:off x="0" y="6453336"/>
            <a:ext cx="285750" cy="365125"/>
          </a:xfrm>
          <a:prstGeom prst="rect">
            <a:avLst/>
          </a:prstGeom>
          <a:ln>
            <a:noFill/>
          </a:ln>
        </p:spPr>
        <p:txBody>
          <a:bodyPr vert="horz" lIns="108000" tIns="45720" rIns="46800" bIns="45720" rtlCol="0" anchor="ctr"/>
          <a:lstStyle>
            <a:defPPr>
              <a:defRPr lang="en-US"/>
            </a:defPPr>
            <a:lvl1pPr marL="0" algn="l" defTabSz="914400" rtl="0" eaLnBrk="1" fontAlgn="auto" latinLnBrk="0" hangingPunct="1">
              <a:spcBef>
                <a:spcPts val="0"/>
              </a:spcBef>
              <a:spcAft>
                <a:spcPts val="0"/>
              </a:spcAft>
              <a:defRPr sz="1000" kern="1200">
                <a:solidFill>
                  <a:prstClr val="black">
                    <a:tint val="75000"/>
                  </a:prstClr>
                </a:solidFill>
                <a:latin typeface="Arial" pitchFamily="34" charset="0"/>
                <a:ea typeface="+mn-ea"/>
                <a:cs typeface="Arial"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0FA938B8-1D2F-4BA3-A5B1-5E63C266068C}" type="slidenum">
              <a:rPr lang="de-DE" sz="900" smtClean="0"/>
              <a:pPr>
                <a:defRPr/>
              </a:pPr>
              <a:t>6</a:t>
            </a:fld>
            <a:endParaRPr lang="de-DE" sz="900" dirty="0"/>
          </a:p>
        </p:txBody>
      </p:sp>
      <p:sp>
        <p:nvSpPr>
          <p:cNvPr id="65" name="TextBox 64"/>
          <p:cNvSpPr txBox="1"/>
          <p:nvPr/>
        </p:nvSpPr>
        <p:spPr>
          <a:xfrm rot="16200000">
            <a:off x="-568642" y="3768514"/>
            <a:ext cx="2399894" cy="615553"/>
          </a:xfrm>
          <a:prstGeom prst="rect">
            <a:avLst/>
          </a:prstGeom>
          <a:noFill/>
        </p:spPr>
        <p:txBody>
          <a:bodyPr wrap="square" lIns="36000" rIns="36000" rtlCol="0">
            <a:spAutoFit/>
          </a:bodyPr>
          <a:lstStyle/>
          <a:p>
            <a:pPr algn="ctr"/>
            <a:r>
              <a:rPr lang="de-DE" sz="1200" b="1" i="0" dirty="0" smtClean="0">
                <a:solidFill>
                  <a:srgbClr val="969696"/>
                </a:solidFill>
              </a:rPr>
              <a:t>Risiko</a:t>
            </a:r>
          </a:p>
          <a:p>
            <a:pPr algn="ctr"/>
            <a:r>
              <a:rPr lang="de-DE" sz="1100" b="0" i="0" dirty="0" smtClean="0">
                <a:solidFill>
                  <a:srgbClr val="969696"/>
                </a:solidFill>
              </a:rPr>
              <a:t>(GOLD Klassifizierung Atemflusslimitierung)</a:t>
            </a:r>
          </a:p>
        </p:txBody>
      </p:sp>
      <p:grpSp>
        <p:nvGrpSpPr>
          <p:cNvPr id="3" name="Group 2"/>
          <p:cNvGrpSpPr/>
          <p:nvPr/>
        </p:nvGrpSpPr>
        <p:grpSpPr>
          <a:xfrm>
            <a:off x="835110" y="2931315"/>
            <a:ext cx="3875257" cy="3013990"/>
            <a:chOff x="835110" y="2931315"/>
            <a:chExt cx="3875257" cy="3013990"/>
          </a:xfrm>
        </p:grpSpPr>
        <p:sp>
          <p:nvSpPr>
            <p:cNvPr id="57" name="TextBox 56"/>
            <p:cNvSpPr txBox="1"/>
            <p:nvPr/>
          </p:nvSpPr>
          <p:spPr>
            <a:xfrm>
              <a:off x="1177219" y="5472660"/>
              <a:ext cx="2164901" cy="276999"/>
            </a:xfrm>
            <a:prstGeom prst="rect">
              <a:avLst/>
            </a:prstGeom>
            <a:noFill/>
          </p:spPr>
          <p:txBody>
            <a:bodyPr wrap="square" lIns="36000" rIns="36000" rtlCol="0">
              <a:spAutoFit/>
            </a:bodyPr>
            <a:lstStyle/>
            <a:p>
              <a:pPr algn="ctr"/>
              <a:r>
                <a:rPr lang="de-DE" sz="1200" b="1" i="0" dirty="0" smtClean="0">
                  <a:solidFill>
                    <a:srgbClr val="969696"/>
                  </a:solidFill>
                </a:rPr>
                <a:t>mMRC 0-1          mMRC ≥ 2</a:t>
              </a:r>
            </a:p>
          </p:txBody>
        </p:sp>
        <p:sp>
          <p:nvSpPr>
            <p:cNvPr id="60" name="TextBox 59"/>
            <p:cNvSpPr txBox="1"/>
            <p:nvPr/>
          </p:nvSpPr>
          <p:spPr>
            <a:xfrm>
              <a:off x="1161946" y="5133643"/>
              <a:ext cx="2164901" cy="276999"/>
            </a:xfrm>
            <a:prstGeom prst="rect">
              <a:avLst/>
            </a:prstGeom>
            <a:noFill/>
          </p:spPr>
          <p:txBody>
            <a:bodyPr wrap="square" lIns="36000" rIns="36000" rtlCol="0">
              <a:spAutoFit/>
            </a:bodyPr>
            <a:lstStyle/>
            <a:p>
              <a:pPr algn="ctr"/>
              <a:r>
                <a:rPr lang="de-DE" sz="1200" b="1" i="0" dirty="0" smtClean="0">
                  <a:solidFill>
                    <a:srgbClr val="969696"/>
                  </a:solidFill>
                </a:rPr>
                <a:t>CAT &lt; 10            CAT ≥ 10</a:t>
              </a:r>
            </a:p>
          </p:txBody>
        </p:sp>
        <p:sp>
          <p:nvSpPr>
            <p:cNvPr id="61" name="Rectangle 60"/>
            <p:cNvSpPr/>
            <p:nvPr/>
          </p:nvSpPr>
          <p:spPr>
            <a:xfrm>
              <a:off x="857393" y="3288693"/>
              <a:ext cx="1656184" cy="16275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endParaRPr lang="en-US" dirty="0"/>
            </a:p>
          </p:txBody>
        </p:sp>
        <p:sp>
          <p:nvSpPr>
            <p:cNvPr id="62" name="Rectangle 61"/>
            <p:cNvSpPr/>
            <p:nvPr/>
          </p:nvSpPr>
          <p:spPr>
            <a:xfrm>
              <a:off x="1132754" y="2935977"/>
              <a:ext cx="2191438" cy="2179591"/>
            </a:xfrm>
            <a:prstGeom prst="rect">
              <a:avLst/>
            </a:prstGeom>
            <a:noFill/>
            <a:ln w="25400">
              <a:solidFill>
                <a:srgbClr val="969696"/>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endParaRPr lang="en-US" dirty="0"/>
            </a:p>
          </p:txBody>
        </p:sp>
        <p:cxnSp>
          <p:nvCxnSpPr>
            <p:cNvPr id="63" name="Straight Connector 62"/>
            <p:cNvCxnSpPr/>
            <p:nvPr/>
          </p:nvCxnSpPr>
          <p:spPr>
            <a:xfrm>
              <a:off x="2259671" y="2935977"/>
              <a:ext cx="0" cy="2179591"/>
            </a:xfrm>
            <a:prstGeom prst="line">
              <a:avLst/>
            </a:prstGeom>
            <a:ln w="25400">
              <a:solidFill>
                <a:srgbClr val="969696"/>
              </a:solidFill>
              <a:prstDash val="sysDash"/>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a:off x="1163952" y="4025773"/>
              <a:ext cx="2191438" cy="0"/>
            </a:xfrm>
            <a:prstGeom prst="line">
              <a:avLst/>
            </a:prstGeom>
            <a:ln w="25400">
              <a:solidFill>
                <a:srgbClr val="969696"/>
              </a:solidFill>
              <a:prstDash val="sysDash"/>
            </a:ln>
          </p:spPr>
          <p:style>
            <a:lnRef idx="1">
              <a:schemeClr val="accent1"/>
            </a:lnRef>
            <a:fillRef idx="0">
              <a:schemeClr val="accent1"/>
            </a:fillRef>
            <a:effectRef idx="0">
              <a:schemeClr val="accent1"/>
            </a:effectRef>
            <a:fontRef idx="minor">
              <a:schemeClr val="tx1"/>
            </a:fontRef>
          </p:style>
        </p:cxnSp>
        <p:sp>
          <p:nvSpPr>
            <p:cNvPr id="66" name="TextBox 65"/>
            <p:cNvSpPr txBox="1"/>
            <p:nvPr/>
          </p:nvSpPr>
          <p:spPr>
            <a:xfrm>
              <a:off x="1177220" y="5278513"/>
              <a:ext cx="2164901" cy="304699"/>
            </a:xfrm>
            <a:prstGeom prst="rect">
              <a:avLst/>
            </a:prstGeom>
            <a:noFill/>
          </p:spPr>
          <p:txBody>
            <a:bodyPr wrap="square" lIns="36000" rIns="36000" rtlCol="0">
              <a:spAutoFit/>
            </a:bodyPr>
            <a:lstStyle/>
            <a:p>
              <a:pPr algn="ctr"/>
              <a:r>
                <a:rPr lang="de-DE" sz="1200" b="1" i="0" dirty="0" smtClean="0">
                  <a:solidFill>
                    <a:srgbClr val="969696"/>
                  </a:solidFill>
                </a:rPr>
                <a:t>Symptome</a:t>
              </a:r>
            </a:p>
          </p:txBody>
        </p:sp>
        <p:sp>
          <p:nvSpPr>
            <p:cNvPr id="67" name="TextBox 66"/>
            <p:cNvSpPr txBox="1"/>
            <p:nvPr/>
          </p:nvSpPr>
          <p:spPr>
            <a:xfrm>
              <a:off x="1167280" y="5668306"/>
              <a:ext cx="2164901" cy="276999"/>
            </a:xfrm>
            <a:prstGeom prst="rect">
              <a:avLst/>
            </a:prstGeom>
            <a:noFill/>
          </p:spPr>
          <p:txBody>
            <a:bodyPr wrap="square" lIns="36000" rIns="36000" rtlCol="0">
              <a:spAutoFit/>
            </a:bodyPr>
            <a:lstStyle/>
            <a:p>
              <a:pPr algn="ctr"/>
              <a:r>
                <a:rPr lang="de-DE" sz="1200" b="1" i="0" dirty="0" smtClean="0">
                  <a:solidFill>
                    <a:srgbClr val="969696"/>
                  </a:solidFill>
                </a:rPr>
                <a:t>Atemnot</a:t>
              </a:r>
            </a:p>
          </p:txBody>
        </p:sp>
        <p:sp>
          <p:nvSpPr>
            <p:cNvPr id="68" name="TextBox 67"/>
            <p:cNvSpPr txBox="1"/>
            <p:nvPr/>
          </p:nvSpPr>
          <p:spPr>
            <a:xfrm>
              <a:off x="1388407" y="4295940"/>
              <a:ext cx="656970" cy="461665"/>
            </a:xfrm>
            <a:prstGeom prst="rect">
              <a:avLst/>
            </a:prstGeom>
            <a:noFill/>
          </p:spPr>
          <p:txBody>
            <a:bodyPr wrap="square" lIns="36000" rIns="36000" rtlCol="0">
              <a:spAutoFit/>
            </a:bodyPr>
            <a:lstStyle/>
            <a:p>
              <a:r>
                <a:rPr lang="de-DE" sz="2400" b="1" i="0" dirty="0" smtClean="0">
                  <a:solidFill>
                    <a:srgbClr val="969696"/>
                  </a:solidFill>
                </a:rPr>
                <a:t>(A)</a:t>
              </a:r>
            </a:p>
          </p:txBody>
        </p:sp>
        <p:sp>
          <p:nvSpPr>
            <p:cNvPr id="69" name="TextBox 68"/>
            <p:cNvSpPr txBox="1"/>
            <p:nvPr/>
          </p:nvSpPr>
          <p:spPr>
            <a:xfrm>
              <a:off x="2451198" y="4293682"/>
              <a:ext cx="656970" cy="461665"/>
            </a:xfrm>
            <a:prstGeom prst="rect">
              <a:avLst/>
            </a:prstGeom>
            <a:noFill/>
          </p:spPr>
          <p:txBody>
            <a:bodyPr wrap="square" lIns="36000" rIns="36000" rtlCol="0">
              <a:spAutoFit/>
            </a:bodyPr>
            <a:lstStyle/>
            <a:p>
              <a:r>
                <a:rPr lang="de-DE" sz="2400" b="1" i="0" dirty="0" smtClean="0">
                  <a:solidFill>
                    <a:srgbClr val="969696"/>
                  </a:solidFill>
                </a:rPr>
                <a:t>(B)</a:t>
              </a:r>
            </a:p>
          </p:txBody>
        </p:sp>
        <p:sp>
          <p:nvSpPr>
            <p:cNvPr id="70" name="TextBox 69"/>
            <p:cNvSpPr txBox="1"/>
            <p:nvPr/>
          </p:nvSpPr>
          <p:spPr>
            <a:xfrm>
              <a:off x="2451198" y="3239012"/>
              <a:ext cx="656970" cy="461665"/>
            </a:xfrm>
            <a:prstGeom prst="rect">
              <a:avLst/>
            </a:prstGeom>
            <a:noFill/>
          </p:spPr>
          <p:txBody>
            <a:bodyPr wrap="square" lIns="36000" rIns="36000" rtlCol="0">
              <a:spAutoFit/>
            </a:bodyPr>
            <a:lstStyle/>
            <a:p>
              <a:r>
                <a:rPr lang="de-DE" sz="2400" b="1" i="0" dirty="0" smtClean="0">
                  <a:solidFill>
                    <a:srgbClr val="969696"/>
                  </a:solidFill>
                </a:rPr>
                <a:t>(D)</a:t>
              </a:r>
            </a:p>
          </p:txBody>
        </p:sp>
        <p:sp>
          <p:nvSpPr>
            <p:cNvPr id="71" name="TextBox 70"/>
            <p:cNvSpPr txBox="1"/>
            <p:nvPr/>
          </p:nvSpPr>
          <p:spPr>
            <a:xfrm>
              <a:off x="1402276" y="3239011"/>
              <a:ext cx="656970" cy="461665"/>
            </a:xfrm>
            <a:prstGeom prst="rect">
              <a:avLst/>
            </a:prstGeom>
            <a:noFill/>
          </p:spPr>
          <p:txBody>
            <a:bodyPr wrap="square" lIns="36000" rIns="36000" rtlCol="0">
              <a:spAutoFit/>
            </a:bodyPr>
            <a:lstStyle/>
            <a:p>
              <a:r>
                <a:rPr lang="de-DE" sz="2400" b="1" i="0" dirty="0" smtClean="0">
                  <a:solidFill>
                    <a:srgbClr val="969696"/>
                  </a:solidFill>
                </a:rPr>
                <a:t>(C)</a:t>
              </a:r>
            </a:p>
          </p:txBody>
        </p:sp>
        <p:sp>
          <p:nvSpPr>
            <p:cNvPr id="72" name="TextBox 71"/>
            <p:cNvSpPr txBox="1"/>
            <p:nvPr/>
          </p:nvSpPr>
          <p:spPr>
            <a:xfrm>
              <a:off x="835110" y="2935977"/>
              <a:ext cx="322301" cy="2246769"/>
            </a:xfrm>
            <a:prstGeom prst="rect">
              <a:avLst/>
            </a:prstGeom>
            <a:noFill/>
          </p:spPr>
          <p:txBody>
            <a:bodyPr wrap="square" lIns="36000" rIns="36000" rtlCol="0">
              <a:spAutoFit/>
            </a:bodyPr>
            <a:lstStyle/>
            <a:p>
              <a:pPr algn="ctr"/>
              <a:r>
                <a:rPr lang="de-DE" sz="1400" b="1" i="0" dirty="0" smtClean="0">
                  <a:solidFill>
                    <a:srgbClr val="969696"/>
                  </a:solidFill>
                </a:rPr>
                <a:t>4</a:t>
              </a:r>
            </a:p>
            <a:p>
              <a:pPr algn="ctr"/>
              <a:endParaRPr lang="en-GB" sz="1400" b="1" dirty="0" smtClean="0">
                <a:solidFill>
                  <a:srgbClr val="969696"/>
                </a:solidFill>
              </a:endParaRPr>
            </a:p>
            <a:p>
              <a:pPr algn="ctr"/>
              <a:endParaRPr lang="en-GB" sz="1400" b="1" dirty="0" smtClean="0">
                <a:solidFill>
                  <a:srgbClr val="969696"/>
                </a:solidFill>
              </a:endParaRPr>
            </a:p>
            <a:p>
              <a:pPr algn="ctr"/>
              <a:r>
                <a:rPr lang="de-DE" sz="1400" b="1" i="0" dirty="0" smtClean="0">
                  <a:solidFill>
                    <a:srgbClr val="969696"/>
                  </a:solidFill>
                </a:rPr>
                <a:t>3</a:t>
              </a:r>
            </a:p>
            <a:p>
              <a:pPr algn="ctr"/>
              <a:endParaRPr lang="en-GB" sz="1400" b="1" dirty="0">
                <a:solidFill>
                  <a:srgbClr val="969696"/>
                </a:solidFill>
              </a:endParaRPr>
            </a:p>
            <a:p>
              <a:pPr algn="ctr"/>
              <a:endParaRPr lang="en-GB" sz="1400" b="1" dirty="0" smtClean="0">
                <a:solidFill>
                  <a:srgbClr val="969696"/>
                </a:solidFill>
              </a:endParaRPr>
            </a:p>
            <a:p>
              <a:pPr algn="ctr"/>
              <a:r>
                <a:rPr lang="de-DE" sz="1400" b="1" i="0" dirty="0" smtClean="0">
                  <a:solidFill>
                    <a:srgbClr val="969696"/>
                  </a:solidFill>
                </a:rPr>
                <a:t>2</a:t>
              </a:r>
            </a:p>
            <a:p>
              <a:pPr algn="ctr"/>
              <a:endParaRPr lang="en-GB" sz="1400" b="1" dirty="0">
                <a:solidFill>
                  <a:srgbClr val="969696"/>
                </a:solidFill>
              </a:endParaRPr>
            </a:p>
            <a:p>
              <a:pPr algn="ctr"/>
              <a:endParaRPr lang="en-GB" sz="1400" b="1" dirty="0" smtClean="0">
                <a:solidFill>
                  <a:srgbClr val="969696"/>
                </a:solidFill>
              </a:endParaRPr>
            </a:p>
            <a:p>
              <a:pPr algn="ctr"/>
              <a:r>
                <a:rPr lang="de-DE" sz="1400" b="1" i="0" dirty="0" smtClean="0">
                  <a:solidFill>
                    <a:srgbClr val="969696"/>
                  </a:solidFill>
                </a:rPr>
                <a:t>1</a:t>
              </a:r>
            </a:p>
          </p:txBody>
        </p:sp>
        <p:sp>
          <p:nvSpPr>
            <p:cNvPr id="73" name="TextBox 72"/>
            <p:cNvSpPr txBox="1"/>
            <p:nvPr/>
          </p:nvSpPr>
          <p:spPr>
            <a:xfrm rot="5400000">
              <a:off x="3404778" y="3790628"/>
              <a:ext cx="2164901" cy="446276"/>
            </a:xfrm>
            <a:prstGeom prst="rect">
              <a:avLst/>
            </a:prstGeom>
            <a:noFill/>
          </p:spPr>
          <p:txBody>
            <a:bodyPr wrap="square" lIns="36000" rIns="36000" rtlCol="0">
              <a:spAutoFit/>
            </a:bodyPr>
            <a:lstStyle/>
            <a:p>
              <a:pPr algn="ctr"/>
              <a:r>
                <a:rPr lang="de-DE" sz="1200" b="1" i="0" dirty="0" smtClean="0">
                  <a:solidFill>
                    <a:srgbClr val="969696"/>
                  </a:solidFill>
                </a:rPr>
                <a:t>Risiko</a:t>
              </a:r>
            </a:p>
            <a:p>
              <a:pPr algn="ctr"/>
              <a:r>
                <a:rPr lang="de-DE" sz="1100" dirty="0" smtClean="0">
                  <a:solidFill>
                    <a:srgbClr val="969696"/>
                  </a:solidFill>
                </a:rPr>
                <a:t>Exazerbationshistorie</a:t>
              </a:r>
              <a:endParaRPr lang="de-DE" sz="1100" b="0" i="0" dirty="0" smtClean="0">
                <a:solidFill>
                  <a:srgbClr val="969696"/>
                </a:solidFill>
              </a:endParaRPr>
            </a:p>
          </p:txBody>
        </p:sp>
        <p:sp>
          <p:nvSpPr>
            <p:cNvPr id="74" name="TextBox 73"/>
            <p:cNvSpPr txBox="1"/>
            <p:nvPr/>
          </p:nvSpPr>
          <p:spPr>
            <a:xfrm>
              <a:off x="3261912" y="2935977"/>
              <a:ext cx="525526" cy="2246769"/>
            </a:xfrm>
            <a:prstGeom prst="rect">
              <a:avLst/>
            </a:prstGeom>
            <a:noFill/>
          </p:spPr>
          <p:txBody>
            <a:bodyPr wrap="square" lIns="36000" rIns="36000" rtlCol="0">
              <a:spAutoFit/>
            </a:bodyPr>
            <a:lstStyle/>
            <a:p>
              <a:pPr algn="ctr"/>
              <a:r>
                <a:rPr lang="de-DE" sz="1400" b="1" i="0" dirty="0" smtClean="0">
                  <a:solidFill>
                    <a:srgbClr val="969696"/>
                  </a:solidFill>
                </a:rPr>
                <a:t>≥ 2</a:t>
              </a:r>
            </a:p>
            <a:p>
              <a:pPr algn="ctr"/>
              <a:endParaRPr lang="en-GB" sz="1400" b="1" dirty="0" smtClean="0">
                <a:solidFill>
                  <a:srgbClr val="969696"/>
                </a:solidFill>
              </a:endParaRPr>
            </a:p>
            <a:p>
              <a:pPr algn="ctr"/>
              <a:endParaRPr lang="en-GB" sz="1400" b="1" dirty="0" smtClean="0">
                <a:solidFill>
                  <a:srgbClr val="969696"/>
                </a:solidFill>
              </a:endParaRPr>
            </a:p>
            <a:p>
              <a:pPr algn="ctr"/>
              <a:endParaRPr lang="en-GB" sz="1400" b="1" dirty="0" smtClean="0">
                <a:solidFill>
                  <a:srgbClr val="969696"/>
                </a:solidFill>
              </a:endParaRPr>
            </a:p>
            <a:p>
              <a:pPr algn="ctr"/>
              <a:endParaRPr lang="en-GB" sz="1400" b="1" dirty="0">
                <a:solidFill>
                  <a:srgbClr val="969696"/>
                </a:solidFill>
              </a:endParaRPr>
            </a:p>
            <a:p>
              <a:pPr algn="ctr"/>
              <a:r>
                <a:rPr lang="de-DE" sz="1400" b="1" i="0" dirty="0" smtClean="0">
                  <a:solidFill>
                    <a:srgbClr val="969696"/>
                  </a:solidFill>
                </a:rPr>
                <a:t>1</a:t>
              </a:r>
            </a:p>
            <a:p>
              <a:pPr algn="ctr"/>
              <a:endParaRPr lang="en-GB" sz="1400" b="1" dirty="0" smtClean="0">
                <a:solidFill>
                  <a:srgbClr val="969696"/>
                </a:solidFill>
              </a:endParaRPr>
            </a:p>
            <a:p>
              <a:pPr algn="ctr"/>
              <a:endParaRPr lang="en-GB" sz="1400" b="1" dirty="0">
                <a:solidFill>
                  <a:srgbClr val="969696"/>
                </a:solidFill>
              </a:endParaRPr>
            </a:p>
            <a:p>
              <a:pPr algn="ctr"/>
              <a:endParaRPr lang="en-GB" sz="1400" b="1" dirty="0" smtClean="0">
                <a:solidFill>
                  <a:srgbClr val="969696"/>
                </a:solidFill>
              </a:endParaRPr>
            </a:p>
            <a:p>
              <a:pPr algn="ctr"/>
              <a:r>
                <a:rPr lang="de-DE" sz="1400" b="1" i="0" dirty="0" smtClean="0">
                  <a:solidFill>
                    <a:srgbClr val="969696"/>
                  </a:solidFill>
                </a:rPr>
                <a:t>0</a:t>
              </a:r>
            </a:p>
          </p:txBody>
        </p:sp>
        <p:sp>
          <p:nvSpPr>
            <p:cNvPr id="75" name="TextBox 74"/>
            <p:cNvSpPr txBox="1"/>
            <p:nvPr/>
          </p:nvSpPr>
          <p:spPr>
            <a:xfrm>
              <a:off x="3334289" y="3288266"/>
              <a:ext cx="929801" cy="553998"/>
            </a:xfrm>
            <a:prstGeom prst="rect">
              <a:avLst/>
            </a:prstGeom>
            <a:noFill/>
          </p:spPr>
          <p:txBody>
            <a:bodyPr wrap="square" lIns="36000" rIns="36000" rtlCol="0">
              <a:spAutoFit/>
            </a:bodyPr>
            <a:lstStyle/>
            <a:p>
              <a:pPr algn="ctr"/>
              <a:r>
                <a:rPr lang="de-DE" sz="1000" b="0" i="0" dirty="0" smtClean="0">
                  <a:solidFill>
                    <a:srgbClr val="969696"/>
                  </a:solidFill>
                </a:rPr>
                <a:t>oder</a:t>
              </a:r>
            </a:p>
            <a:p>
              <a:pPr algn="ctr"/>
              <a:r>
                <a:rPr lang="de-DE" sz="1000" b="0" i="0" dirty="0" smtClean="0">
                  <a:solidFill>
                    <a:srgbClr val="969696"/>
                  </a:solidFill>
                </a:rPr>
                <a:t>≥ 1 mit </a:t>
              </a:r>
              <a:r>
                <a:rPr lang="de-DE" sz="1000" b="0" i="0" spc="-50" dirty="0" smtClean="0">
                  <a:solidFill>
                    <a:srgbClr val="969696"/>
                  </a:solidFill>
                </a:rPr>
                <a:t>Hospitalisierung</a:t>
              </a:r>
            </a:p>
          </p:txBody>
        </p:sp>
        <p:sp>
          <p:nvSpPr>
            <p:cNvPr id="76" name="TextBox 75"/>
            <p:cNvSpPr txBox="1"/>
            <p:nvPr/>
          </p:nvSpPr>
          <p:spPr>
            <a:xfrm>
              <a:off x="3327986" y="4376137"/>
              <a:ext cx="968378" cy="400110"/>
            </a:xfrm>
            <a:prstGeom prst="rect">
              <a:avLst/>
            </a:prstGeom>
            <a:noFill/>
          </p:spPr>
          <p:txBody>
            <a:bodyPr wrap="square" lIns="36000" rIns="36000" rtlCol="0">
              <a:spAutoFit/>
            </a:bodyPr>
            <a:lstStyle/>
            <a:p>
              <a:pPr algn="ctr"/>
              <a:r>
                <a:rPr lang="de-DE" sz="1000" b="0" i="0" dirty="0" smtClean="0">
                  <a:solidFill>
                    <a:srgbClr val="969696"/>
                  </a:solidFill>
                </a:rPr>
                <a:t>(ohne </a:t>
              </a:r>
              <a:r>
                <a:rPr lang="de-DE" sz="1000" b="0" i="0" spc="-50" dirty="0" smtClean="0">
                  <a:solidFill>
                    <a:srgbClr val="969696"/>
                  </a:solidFill>
                </a:rPr>
                <a:t>Hospitalisierung)</a:t>
              </a:r>
            </a:p>
          </p:txBody>
        </p:sp>
      </p:grpSp>
      <p:sp>
        <p:nvSpPr>
          <p:cNvPr id="77" name="TextBox 76"/>
          <p:cNvSpPr txBox="1"/>
          <p:nvPr/>
        </p:nvSpPr>
        <p:spPr>
          <a:xfrm>
            <a:off x="3473078" y="5524490"/>
            <a:ext cx="1223060" cy="784830"/>
          </a:xfrm>
          <a:prstGeom prst="rect">
            <a:avLst/>
          </a:prstGeom>
          <a:noFill/>
          <a:ln w="38100">
            <a:solidFill>
              <a:srgbClr val="FF6600"/>
            </a:solidFill>
          </a:ln>
        </p:spPr>
        <p:txBody>
          <a:bodyPr wrap="square" lIns="36000" rIns="36000" rtlCol="0">
            <a:spAutoFit/>
          </a:bodyPr>
          <a:lstStyle/>
          <a:p>
            <a:pPr algn="ctr"/>
            <a:r>
              <a:rPr lang="de-DE" sz="900" b="1" i="0" dirty="0" smtClean="0">
                <a:solidFill>
                  <a:srgbClr val="FF6600"/>
                </a:solidFill>
              </a:rPr>
              <a:t>Patient mit </a:t>
            </a:r>
            <a:br>
              <a:rPr lang="de-DE" sz="900" b="1" i="0" dirty="0" smtClean="0">
                <a:solidFill>
                  <a:srgbClr val="FF6600"/>
                </a:solidFill>
              </a:rPr>
            </a:br>
            <a:r>
              <a:rPr lang="de-DE" sz="900" b="1" i="0" dirty="0" smtClean="0">
                <a:solidFill>
                  <a:srgbClr val="FF6600"/>
                </a:solidFill>
              </a:rPr>
              <a:t>einer FEV</a:t>
            </a:r>
            <a:r>
              <a:rPr lang="de-DE" sz="900" b="1" i="0" baseline="-25000" dirty="0" smtClean="0">
                <a:solidFill>
                  <a:srgbClr val="FF6600"/>
                </a:solidFill>
              </a:rPr>
              <a:t>1</a:t>
            </a:r>
            <a:r>
              <a:rPr lang="de-DE" sz="900" b="1" i="0" dirty="0" smtClean="0">
                <a:solidFill>
                  <a:srgbClr val="FF6600"/>
                </a:solidFill>
              </a:rPr>
              <a:t> </a:t>
            </a:r>
            <a:br>
              <a:rPr lang="de-DE" sz="900" b="1" i="0" dirty="0" smtClean="0">
                <a:solidFill>
                  <a:srgbClr val="FF6600"/>
                </a:solidFill>
              </a:rPr>
            </a:br>
            <a:r>
              <a:rPr lang="de-DE" sz="900" b="1" i="0" dirty="0" smtClean="0">
                <a:solidFill>
                  <a:srgbClr val="FF6600"/>
                </a:solidFill>
              </a:rPr>
              <a:t>&lt;30 % Soll mit</a:t>
            </a:r>
          </a:p>
          <a:p>
            <a:pPr algn="ctr"/>
            <a:r>
              <a:rPr lang="de-DE" sz="900" b="1" i="0" dirty="0" smtClean="0">
                <a:solidFill>
                  <a:srgbClr val="FF6600"/>
                </a:solidFill>
              </a:rPr>
              <a:t>0 Exazerbationen GOLD D</a:t>
            </a:r>
          </a:p>
        </p:txBody>
      </p:sp>
      <p:sp>
        <p:nvSpPr>
          <p:cNvPr id="55" name="Title 6"/>
          <p:cNvSpPr>
            <a:spLocks noGrp="1"/>
          </p:cNvSpPr>
          <p:nvPr>
            <p:ph type="title"/>
          </p:nvPr>
        </p:nvSpPr>
        <p:spPr/>
        <p:txBody>
          <a:bodyPr>
            <a:noAutofit/>
          </a:bodyPr>
          <a:lstStyle/>
          <a:p>
            <a:r>
              <a:rPr lang="de-DE" dirty="0">
                <a:solidFill>
                  <a:srgbClr val="0460A9"/>
                </a:solidFill>
              </a:rPr>
              <a:t>Zusammenfassung Aktualisierung GOLD</a:t>
            </a:r>
            <a:r>
              <a:rPr lang="en" dirty="0"/>
              <a:t/>
            </a:r>
            <a:br>
              <a:rPr lang="en" dirty="0"/>
            </a:br>
            <a:r>
              <a:rPr lang="de-DE" sz="2200" b="0" i="0" dirty="0" smtClean="0">
                <a:solidFill>
                  <a:srgbClr val="000000"/>
                </a:solidFill>
              </a:rPr>
              <a:t>Bewertung der COPD – ABCD-Einteilung</a:t>
            </a:r>
            <a:endParaRPr lang="en" sz="2200" dirty="0" smtClean="0"/>
          </a:p>
        </p:txBody>
      </p:sp>
      <p:sp>
        <p:nvSpPr>
          <p:cNvPr id="58" name="Rectangle 4"/>
          <p:cNvSpPr>
            <a:spLocks noChangeArrowheads="1"/>
          </p:cNvSpPr>
          <p:nvPr/>
        </p:nvSpPr>
        <p:spPr bwMode="auto">
          <a:xfrm>
            <a:off x="5678032" y="6549585"/>
            <a:ext cx="3338423" cy="2637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tIns="46800" rIns="90000" bIns="46800">
            <a:spAutoFit/>
          </a:bodyPr>
          <a:lstStyle>
            <a:lvl1pPr eaLnBrk="0" hangingPunct="0">
              <a:defRPr sz="3200">
                <a:solidFill>
                  <a:schemeClr val="bg1"/>
                </a:solidFill>
                <a:latin typeface="Arial" charset="0"/>
              </a:defRPr>
            </a:lvl1pPr>
            <a:lvl2pPr marL="742950" indent="-285750" eaLnBrk="0" hangingPunct="0">
              <a:defRPr sz="3200">
                <a:solidFill>
                  <a:schemeClr val="bg1"/>
                </a:solidFill>
                <a:latin typeface="Arial" charset="0"/>
              </a:defRPr>
            </a:lvl2pPr>
            <a:lvl3pPr marL="1143000" indent="-228600" eaLnBrk="0" hangingPunct="0">
              <a:defRPr sz="3200">
                <a:solidFill>
                  <a:schemeClr val="bg1"/>
                </a:solidFill>
                <a:latin typeface="Arial" charset="0"/>
              </a:defRPr>
            </a:lvl3pPr>
            <a:lvl4pPr marL="1600200" indent="-228600" eaLnBrk="0" hangingPunct="0">
              <a:defRPr sz="3200">
                <a:solidFill>
                  <a:schemeClr val="bg1"/>
                </a:solidFill>
                <a:latin typeface="Arial" charset="0"/>
              </a:defRPr>
            </a:lvl4pPr>
            <a:lvl5pPr marL="2057400" indent="-228600" eaLnBrk="0" hangingPunct="0">
              <a:defRPr sz="3200">
                <a:solidFill>
                  <a:schemeClr val="bg1"/>
                </a:solidFill>
                <a:latin typeface="Arial" charset="0"/>
              </a:defRPr>
            </a:lvl5pPr>
            <a:lvl6pPr marL="2514600" indent="-228600" eaLnBrk="0" fontAlgn="base" hangingPunct="0">
              <a:spcBef>
                <a:spcPct val="0"/>
              </a:spcBef>
              <a:spcAft>
                <a:spcPct val="0"/>
              </a:spcAft>
              <a:defRPr sz="3200">
                <a:solidFill>
                  <a:schemeClr val="bg1"/>
                </a:solidFill>
                <a:latin typeface="Arial" charset="0"/>
              </a:defRPr>
            </a:lvl6pPr>
            <a:lvl7pPr marL="2971800" indent="-228600" eaLnBrk="0" fontAlgn="base" hangingPunct="0">
              <a:spcBef>
                <a:spcPct val="0"/>
              </a:spcBef>
              <a:spcAft>
                <a:spcPct val="0"/>
              </a:spcAft>
              <a:defRPr sz="3200">
                <a:solidFill>
                  <a:schemeClr val="bg1"/>
                </a:solidFill>
                <a:latin typeface="Arial" charset="0"/>
              </a:defRPr>
            </a:lvl7pPr>
            <a:lvl8pPr marL="3429000" indent="-228600" eaLnBrk="0" fontAlgn="base" hangingPunct="0">
              <a:spcBef>
                <a:spcPct val="0"/>
              </a:spcBef>
              <a:spcAft>
                <a:spcPct val="0"/>
              </a:spcAft>
              <a:defRPr sz="3200">
                <a:solidFill>
                  <a:schemeClr val="bg1"/>
                </a:solidFill>
                <a:latin typeface="Arial" charset="0"/>
              </a:defRPr>
            </a:lvl8pPr>
            <a:lvl9pPr marL="3886200" indent="-228600" eaLnBrk="0" fontAlgn="base" hangingPunct="0">
              <a:spcBef>
                <a:spcPct val="0"/>
              </a:spcBef>
              <a:spcAft>
                <a:spcPct val="0"/>
              </a:spcAft>
              <a:defRPr sz="3200">
                <a:solidFill>
                  <a:schemeClr val="bg1"/>
                </a:solidFill>
                <a:latin typeface="Arial" charset="0"/>
              </a:defRPr>
            </a:lvl9pPr>
          </a:lstStyle>
          <a:p>
            <a:pPr algn="r">
              <a:lnSpc>
                <a:spcPct val="110000"/>
              </a:lnSpc>
            </a:pPr>
            <a:r>
              <a:rPr lang="de-DE" sz="1000" b="0" i="0" dirty="0" smtClean="0">
                <a:solidFill>
                  <a:srgbClr val="000000"/>
                </a:solidFill>
              </a:rPr>
              <a:t>mod. nach www.goldcopd.org (letzter Zugriff  23.1.17)</a:t>
            </a:r>
          </a:p>
        </p:txBody>
      </p:sp>
      <p:sp>
        <p:nvSpPr>
          <p:cNvPr id="81" name="Rectangle 80"/>
          <p:cNvSpPr/>
          <p:nvPr/>
        </p:nvSpPr>
        <p:spPr>
          <a:xfrm>
            <a:off x="1499960" y="2349027"/>
            <a:ext cx="1620000" cy="360000"/>
          </a:xfrm>
          <a:prstGeom prst="rect">
            <a:avLst/>
          </a:prstGeom>
          <a:solidFill>
            <a:srgbClr val="0460A9">
              <a:lumMod val="75000"/>
            </a:srgbClr>
          </a:solidFill>
          <a:ln w="12700" cap="sq"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srgbClr val="FFFFFF"/>
                </a:solidFill>
                <a:effectLst/>
                <a:uLnTx/>
                <a:uFillTx/>
                <a:latin typeface="Arial" panose="020B0604020202020204" pitchFamily="34" charset="0"/>
                <a:cs typeface="Arial" panose="020B0604020202020204" pitchFamily="34" charset="0"/>
              </a:rPr>
              <a:t>GOLD 2016</a:t>
            </a:r>
            <a:endParaRPr kumimoji="0" lang="en-US" sz="1800" b="0" i="0" u="none" strike="noStrike" kern="0" cap="none" spc="0" normalizeH="0" baseline="30000" noProof="0" dirty="0" smtClean="0">
              <a:ln>
                <a:noFill/>
              </a:ln>
              <a:solidFill>
                <a:srgbClr val="FFFFFF"/>
              </a:solidFill>
              <a:effectLst/>
              <a:uLnTx/>
              <a:uFillTx/>
              <a:latin typeface="Arial" panose="020B0604020202020204" pitchFamily="34" charset="0"/>
              <a:cs typeface="Arial" panose="020B0604020202020204" pitchFamily="34" charset="0"/>
            </a:endParaRPr>
          </a:p>
        </p:txBody>
      </p:sp>
      <p:sp>
        <p:nvSpPr>
          <p:cNvPr id="82" name="Rectangle 81"/>
          <p:cNvSpPr/>
          <p:nvPr/>
        </p:nvSpPr>
        <p:spPr>
          <a:xfrm>
            <a:off x="5971832" y="2339089"/>
            <a:ext cx="1620000" cy="377335"/>
          </a:xfrm>
          <a:prstGeom prst="rect">
            <a:avLst/>
          </a:prstGeom>
          <a:solidFill>
            <a:srgbClr val="0460A9">
              <a:lumMod val="75000"/>
            </a:srgbClr>
          </a:solidFill>
          <a:ln w="12700" cap="sq"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srgbClr val="FFFFFF"/>
                </a:solidFill>
                <a:effectLst/>
                <a:uLnTx/>
                <a:uFillTx/>
                <a:latin typeface="Arial" panose="020B0604020202020204" pitchFamily="34" charset="0"/>
                <a:cs typeface="Arial" panose="020B0604020202020204" pitchFamily="34" charset="0"/>
              </a:rPr>
              <a:t>GOLD 2017</a:t>
            </a:r>
            <a:endParaRPr kumimoji="0" lang="en-US" sz="1800" b="0" i="0" u="none" strike="noStrike" kern="0" cap="none" spc="0" normalizeH="0" baseline="30000" noProof="0" dirty="0" smtClean="0">
              <a:ln>
                <a:noFill/>
              </a:ln>
              <a:solidFill>
                <a:srgbClr val="FFFFFF"/>
              </a:solidFill>
              <a:effectLst/>
              <a:uLnTx/>
              <a:uFillTx/>
              <a:latin typeface="Arial" panose="020B0604020202020204" pitchFamily="34" charset="0"/>
              <a:cs typeface="Arial" panose="020B0604020202020204" pitchFamily="34" charset="0"/>
            </a:endParaRPr>
          </a:p>
        </p:txBody>
      </p:sp>
      <p:sp>
        <p:nvSpPr>
          <p:cNvPr id="2" name="TextBox 1"/>
          <p:cNvSpPr txBox="1"/>
          <p:nvPr/>
        </p:nvSpPr>
        <p:spPr>
          <a:xfrm>
            <a:off x="4375026" y="5189296"/>
            <a:ext cx="862737" cy="307777"/>
          </a:xfrm>
          <a:prstGeom prst="rect">
            <a:avLst/>
          </a:prstGeom>
          <a:noFill/>
        </p:spPr>
        <p:txBody>
          <a:bodyPr wrap="none" rtlCol="0">
            <a:spAutoFit/>
          </a:bodyPr>
          <a:lstStyle/>
          <a:p>
            <a:r>
              <a:rPr lang="de-DE" sz="1400" dirty="0" smtClean="0">
                <a:solidFill>
                  <a:schemeClr val="accent1">
                    <a:lumMod val="50000"/>
                  </a:schemeClr>
                </a:solidFill>
              </a:rPr>
              <a:t>Beispiel:</a:t>
            </a:r>
            <a:endParaRPr lang="de-DE" sz="1400" dirty="0">
              <a:solidFill>
                <a:schemeClr val="accent1">
                  <a:lumMod val="50000"/>
                </a:schemeClr>
              </a:solidFill>
            </a:endParaRPr>
          </a:p>
        </p:txBody>
      </p:sp>
    </p:spTree>
    <p:extLst>
      <p:ext uri="{BB962C8B-B14F-4D97-AF65-F5344CB8AC3E}">
        <p14:creationId xmlns:p14="http://schemas.microsoft.com/office/powerpoint/2010/main" val="26758721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325760" y="6413986"/>
            <a:ext cx="5758408" cy="338554"/>
          </a:xfrm>
          <a:prstGeom prst="rect">
            <a:avLst/>
          </a:prstGeom>
          <a:noFill/>
        </p:spPr>
        <p:txBody>
          <a:bodyPr wrap="square" rtlCol="0">
            <a:spAutoFit/>
          </a:bodyPr>
          <a:lstStyle/>
          <a:p>
            <a:r>
              <a:rPr lang="de-DE" sz="800" dirty="0" smtClean="0"/>
              <a:t>CAT: COPD Assessment Test, COPD: Chronsich obstruktive Lungenerkrankung, FEV</a:t>
            </a:r>
            <a:r>
              <a:rPr lang="de-DE" sz="800" baseline="-25000" dirty="0" smtClean="0"/>
              <a:t>1</a:t>
            </a:r>
            <a:r>
              <a:rPr lang="de-DE" sz="800" dirty="0" smtClean="0"/>
              <a:t>: forciertes exspiratorisches Volume in 1 sec, GOLD: Global Initiative for Chronic Obstructive Lung Disease, mMRC: modified Medical Research Council</a:t>
            </a:r>
            <a:endParaRPr lang="de-DE" sz="800" dirty="0"/>
          </a:p>
        </p:txBody>
      </p:sp>
      <p:sp>
        <p:nvSpPr>
          <p:cNvPr id="43" name="TextBox 42"/>
          <p:cNvSpPr txBox="1"/>
          <p:nvPr/>
        </p:nvSpPr>
        <p:spPr>
          <a:xfrm>
            <a:off x="4899597" y="3152001"/>
            <a:ext cx="1056565" cy="1054135"/>
          </a:xfrm>
          <a:prstGeom prst="rect">
            <a:avLst/>
          </a:prstGeom>
          <a:noFill/>
          <a:ln w="25400">
            <a:solidFill>
              <a:schemeClr val="tx1"/>
            </a:solidFill>
            <a:prstDash val="sysDash"/>
          </a:ln>
        </p:spPr>
        <p:txBody>
          <a:bodyPr wrap="square" rtlCol="0">
            <a:spAutoFit/>
          </a:bodyPr>
          <a:lstStyle/>
          <a:p>
            <a:pPr algn="ctr"/>
            <a:r>
              <a:rPr lang="de-DE" sz="1200" b="1" dirty="0" smtClean="0"/>
              <a:t>≥2 </a:t>
            </a:r>
          </a:p>
          <a:p>
            <a:pPr algn="ctr"/>
            <a:r>
              <a:rPr lang="de-DE" sz="1200" b="1" dirty="0" smtClean="0"/>
              <a:t>oder</a:t>
            </a:r>
          </a:p>
          <a:p>
            <a:pPr algn="ctr"/>
            <a:r>
              <a:rPr lang="de-DE" sz="1200" b="1" dirty="0" smtClean="0"/>
              <a:t>≥1 mit Hospitali-sierung</a:t>
            </a:r>
          </a:p>
          <a:p>
            <a:pPr algn="ctr"/>
            <a:endParaRPr lang="de-DE" sz="250" b="1" dirty="0"/>
          </a:p>
        </p:txBody>
      </p:sp>
      <p:sp>
        <p:nvSpPr>
          <p:cNvPr id="44" name="TextBox 43"/>
          <p:cNvSpPr txBox="1"/>
          <p:nvPr/>
        </p:nvSpPr>
        <p:spPr>
          <a:xfrm>
            <a:off x="4906853" y="4399744"/>
            <a:ext cx="1042053" cy="830997"/>
          </a:xfrm>
          <a:prstGeom prst="rect">
            <a:avLst/>
          </a:prstGeom>
          <a:noFill/>
          <a:ln w="25400">
            <a:solidFill>
              <a:schemeClr val="tx1"/>
            </a:solidFill>
            <a:prstDash val="sysDash"/>
          </a:ln>
        </p:spPr>
        <p:txBody>
          <a:bodyPr wrap="square" rtlCol="0" anchor="ctr" anchorCtr="0">
            <a:spAutoFit/>
          </a:bodyPr>
          <a:lstStyle/>
          <a:p>
            <a:pPr algn="ctr"/>
            <a:r>
              <a:rPr lang="de-DE" sz="1200" b="1" dirty="0" smtClean="0"/>
              <a:t>0 oder 1 </a:t>
            </a:r>
          </a:p>
          <a:p>
            <a:pPr algn="ctr"/>
            <a:r>
              <a:rPr lang="de-DE" sz="1200" b="1" spc="-20" dirty="0" smtClean="0"/>
              <a:t>(ohne Hospitali-sierung)</a:t>
            </a:r>
            <a:endParaRPr lang="de-DE" sz="1200" b="1" dirty="0"/>
          </a:p>
        </p:txBody>
      </p:sp>
      <p:sp>
        <p:nvSpPr>
          <p:cNvPr id="46" name="Rectangle 45"/>
          <p:cNvSpPr/>
          <p:nvPr/>
        </p:nvSpPr>
        <p:spPr>
          <a:xfrm>
            <a:off x="6482579" y="3152001"/>
            <a:ext cx="2191438" cy="2179591"/>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47" name="Straight Connector 46"/>
          <p:cNvCxnSpPr>
            <a:endCxn id="46" idx="2"/>
          </p:cNvCxnSpPr>
          <p:nvPr/>
        </p:nvCxnSpPr>
        <p:spPr>
          <a:xfrm>
            <a:off x="7563580" y="3161677"/>
            <a:ext cx="14718" cy="2169915"/>
          </a:xfrm>
          <a:prstGeom prst="line">
            <a:avLst/>
          </a:prstGeom>
          <a:ln w="2540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6485018" y="4232122"/>
            <a:ext cx="2191438" cy="0"/>
          </a:xfrm>
          <a:prstGeom prst="line">
            <a:avLst/>
          </a:prstGeom>
          <a:ln w="2540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49" name="TextBox 48"/>
          <p:cNvSpPr txBox="1"/>
          <p:nvPr/>
        </p:nvSpPr>
        <p:spPr>
          <a:xfrm>
            <a:off x="6693874" y="4500212"/>
            <a:ext cx="656970" cy="461665"/>
          </a:xfrm>
          <a:prstGeom prst="rect">
            <a:avLst/>
          </a:prstGeom>
          <a:noFill/>
        </p:spPr>
        <p:txBody>
          <a:bodyPr wrap="square" rtlCol="0">
            <a:spAutoFit/>
          </a:bodyPr>
          <a:lstStyle/>
          <a:p>
            <a:pPr algn="ctr"/>
            <a:r>
              <a:rPr lang="de-DE" sz="2400" b="1" dirty="0" smtClean="0"/>
              <a:t>A</a:t>
            </a:r>
            <a:endParaRPr lang="de-DE" sz="2400" b="1" dirty="0"/>
          </a:p>
        </p:txBody>
      </p:sp>
      <p:sp>
        <p:nvSpPr>
          <p:cNvPr id="50" name="TextBox 49"/>
          <p:cNvSpPr txBox="1"/>
          <p:nvPr/>
        </p:nvSpPr>
        <p:spPr>
          <a:xfrm>
            <a:off x="7803462" y="4497954"/>
            <a:ext cx="656970" cy="461665"/>
          </a:xfrm>
          <a:prstGeom prst="rect">
            <a:avLst/>
          </a:prstGeom>
          <a:noFill/>
        </p:spPr>
        <p:txBody>
          <a:bodyPr wrap="square" rtlCol="0">
            <a:spAutoFit/>
          </a:bodyPr>
          <a:lstStyle/>
          <a:p>
            <a:pPr algn="ctr"/>
            <a:r>
              <a:rPr lang="de-DE" sz="2400" b="1" dirty="0" smtClean="0"/>
              <a:t>B</a:t>
            </a:r>
            <a:endParaRPr lang="de-DE" sz="2400" b="1" dirty="0"/>
          </a:p>
        </p:txBody>
      </p:sp>
      <p:sp>
        <p:nvSpPr>
          <p:cNvPr id="51" name="TextBox 50"/>
          <p:cNvSpPr txBox="1"/>
          <p:nvPr/>
        </p:nvSpPr>
        <p:spPr>
          <a:xfrm>
            <a:off x="7803462" y="3443284"/>
            <a:ext cx="656970" cy="461665"/>
          </a:xfrm>
          <a:prstGeom prst="rect">
            <a:avLst/>
          </a:prstGeom>
          <a:noFill/>
        </p:spPr>
        <p:txBody>
          <a:bodyPr wrap="square" rtlCol="0">
            <a:spAutoFit/>
          </a:bodyPr>
          <a:lstStyle/>
          <a:p>
            <a:pPr algn="ctr"/>
            <a:r>
              <a:rPr lang="de-DE" sz="2400" b="1" dirty="0" smtClean="0"/>
              <a:t>D</a:t>
            </a:r>
            <a:endParaRPr lang="de-DE" sz="2400" b="1" dirty="0"/>
          </a:p>
        </p:txBody>
      </p:sp>
      <p:sp>
        <p:nvSpPr>
          <p:cNvPr id="52" name="TextBox 51"/>
          <p:cNvSpPr txBox="1"/>
          <p:nvPr/>
        </p:nvSpPr>
        <p:spPr>
          <a:xfrm>
            <a:off x="6707743" y="3443283"/>
            <a:ext cx="656970" cy="461665"/>
          </a:xfrm>
          <a:prstGeom prst="rect">
            <a:avLst/>
          </a:prstGeom>
          <a:noFill/>
        </p:spPr>
        <p:txBody>
          <a:bodyPr wrap="square" rtlCol="0">
            <a:spAutoFit/>
          </a:bodyPr>
          <a:lstStyle/>
          <a:p>
            <a:pPr algn="ctr"/>
            <a:r>
              <a:rPr lang="de-DE" sz="2400" b="1" dirty="0" smtClean="0"/>
              <a:t>C</a:t>
            </a:r>
            <a:endParaRPr lang="de-DE" sz="2400" b="1" dirty="0"/>
          </a:p>
        </p:txBody>
      </p:sp>
      <p:sp>
        <p:nvSpPr>
          <p:cNvPr id="53" name="TextBox 52"/>
          <p:cNvSpPr txBox="1"/>
          <p:nvPr/>
        </p:nvSpPr>
        <p:spPr>
          <a:xfrm>
            <a:off x="6476866" y="5436316"/>
            <a:ext cx="1047364" cy="461665"/>
          </a:xfrm>
          <a:prstGeom prst="rect">
            <a:avLst/>
          </a:prstGeom>
          <a:noFill/>
          <a:ln w="25400">
            <a:solidFill>
              <a:schemeClr val="tx1"/>
            </a:solidFill>
            <a:prstDash val="sysDash"/>
          </a:ln>
        </p:spPr>
        <p:txBody>
          <a:bodyPr wrap="square" rtlCol="0">
            <a:spAutoFit/>
          </a:bodyPr>
          <a:lstStyle/>
          <a:p>
            <a:pPr algn="ctr"/>
            <a:r>
              <a:rPr lang="de-DE" sz="1200" b="1" dirty="0" smtClean="0"/>
              <a:t>mMRC 0-1</a:t>
            </a:r>
          </a:p>
          <a:p>
            <a:pPr algn="ctr"/>
            <a:r>
              <a:rPr lang="de-DE" sz="1200" b="1" dirty="0" smtClean="0"/>
              <a:t>CAT &lt; 10</a:t>
            </a:r>
            <a:endParaRPr lang="de-DE" sz="1200" b="1" dirty="0"/>
          </a:p>
        </p:txBody>
      </p:sp>
      <p:sp>
        <p:nvSpPr>
          <p:cNvPr id="54" name="TextBox 53"/>
          <p:cNvSpPr txBox="1"/>
          <p:nvPr/>
        </p:nvSpPr>
        <p:spPr>
          <a:xfrm>
            <a:off x="7607602" y="5436316"/>
            <a:ext cx="1066415" cy="461665"/>
          </a:xfrm>
          <a:prstGeom prst="rect">
            <a:avLst/>
          </a:prstGeom>
          <a:noFill/>
          <a:ln w="25400">
            <a:solidFill>
              <a:schemeClr val="tx1"/>
            </a:solidFill>
            <a:prstDash val="sysDash"/>
          </a:ln>
        </p:spPr>
        <p:txBody>
          <a:bodyPr wrap="square" rtlCol="0">
            <a:spAutoFit/>
          </a:bodyPr>
          <a:lstStyle/>
          <a:p>
            <a:pPr algn="ctr"/>
            <a:r>
              <a:rPr lang="de-DE" sz="1200" b="1" dirty="0" smtClean="0"/>
              <a:t>mMRC ≥ 2</a:t>
            </a:r>
          </a:p>
          <a:p>
            <a:pPr algn="ctr"/>
            <a:r>
              <a:rPr lang="de-DE" sz="1200" b="1" dirty="0" smtClean="0"/>
              <a:t>CAT ≥ 10</a:t>
            </a:r>
            <a:endParaRPr lang="de-DE" sz="1200" b="1" dirty="0"/>
          </a:p>
        </p:txBody>
      </p:sp>
      <p:sp>
        <p:nvSpPr>
          <p:cNvPr id="40" name="TextBox 39"/>
          <p:cNvSpPr txBox="1"/>
          <p:nvPr/>
        </p:nvSpPr>
        <p:spPr>
          <a:xfrm>
            <a:off x="6498286" y="5960313"/>
            <a:ext cx="2164901" cy="276999"/>
          </a:xfrm>
          <a:prstGeom prst="rect">
            <a:avLst/>
          </a:prstGeom>
          <a:noFill/>
        </p:spPr>
        <p:txBody>
          <a:bodyPr wrap="square" rtlCol="0">
            <a:spAutoFit/>
          </a:bodyPr>
          <a:lstStyle/>
          <a:p>
            <a:pPr algn="ctr"/>
            <a:r>
              <a:rPr lang="de-DE" sz="1200" b="1" dirty="0" smtClean="0"/>
              <a:t>Symptoms</a:t>
            </a:r>
            <a:endParaRPr lang="de-DE" sz="1100" dirty="0"/>
          </a:p>
        </p:txBody>
      </p:sp>
      <p:sp>
        <p:nvSpPr>
          <p:cNvPr id="41" name="TextBox 40"/>
          <p:cNvSpPr txBox="1"/>
          <p:nvPr/>
        </p:nvSpPr>
        <p:spPr>
          <a:xfrm>
            <a:off x="4809796" y="2688383"/>
            <a:ext cx="1236167" cy="461665"/>
          </a:xfrm>
          <a:prstGeom prst="rect">
            <a:avLst/>
          </a:prstGeom>
          <a:noFill/>
        </p:spPr>
        <p:txBody>
          <a:bodyPr wrap="square" rtlCol="0">
            <a:spAutoFit/>
          </a:bodyPr>
          <a:lstStyle/>
          <a:p>
            <a:pPr algn="ctr"/>
            <a:r>
              <a:rPr lang="de-DE" sz="1200" b="1" dirty="0" smtClean="0"/>
              <a:t>Exazerbations-Historie</a:t>
            </a:r>
            <a:endParaRPr lang="de-DE" sz="1100" b="1" dirty="0"/>
          </a:p>
        </p:txBody>
      </p:sp>
      <p:sp>
        <p:nvSpPr>
          <p:cNvPr id="42" name="Rectangle 4"/>
          <p:cNvSpPr>
            <a:spLocks noChangeArrowheads="1"/>
          </p:cNvSpPr>
          <p:nvPr/>
        </p:nvSpPr>
        <p:spPr bwMode="auto">
          <a:xfrm>
            <a:off x="6498286" y="6503076"/>
            <a:ext cx="2528329" cy="2722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tIns="46800" rIns="90000" bIns="46800">
            <a:spAutoFit/>
          </a:bodyPr>
          <a:lstStyle>
            <a:lvl1pPr eaLnBrk="0" hangingPunct="0">
              <a:defRPr sz="3200">
                <a:solidFill>
                  <a:schemeClr val="bg1"/>
                </a:solidFill>
                <a:latin typeface="Arial" charset="0"/>
              </a:defRPr>
            </a:lvl1pPr>
            <a:lvl2pPr marL="742950" indent="-285750" eaLnBrk="0" hangingPunct="0">
              <a:defRPr sz="3200">
                <a:solidFill>
                  <a:schemeClr val="bg1"/>
                </a:solidFill>
                <a:latin typeface="Arial" charset="0"/>
              </a:defRPr>
            </a:lvl2pPr>
            <a:lvl3pPr marL="1143000" indent="-228600" eaLnBrk="0" hangingPunct="0">
              <a:defRPr sz="3200">
                <a:solidFill>
                  <a:schemeClr val="bg1"/>
                </a:solidFill>
                <a:latin typeface="Arial" charset="0"/>
              </a:defRPr>
            </a:lvl3pPr>
            <a:lvl4pPr marL="1600200" indent="-228600" eaLnBrk="0" hangingPunct="0">
              <a:defRPr sz="3200">
                <a:solidFill>
                  <a:schemeClr val="bg1"/>
                </a:solidFill>
                <a:latin typeface="Arial" charset="0"/>
              </a:defRPr>
            </a:lvl4pPr>
            <a:lvl5pPr marL="2057400" indent="-228600" eaLnBrk="0" hangingPunct="0">
              <a:defRPr sz="3200">
                <a:solidFill>
                  <a:schemeClr val="bg1"/>
                </a:solidFill>
                <a:latin typeface="Arial" charset="0"/>
              </a:defRPr>
            </a:lvl5pPr>
            <a:lvl6pPr marL="2514600" indent="-228600" eaLnBrk="0" fontAlgn="base" hangingPunct="0">
              <a:spcBef>
                <a:spcPct val="0"/>
              </a:spcBef>
              <a:spcAft>
                <a:spcPct val="0"/>
              </a:spcAft>
              <a:defRPr sz="3200">
                <a:solidFill>
                  <a:schemeClr val="bg1"/>
                </a:solidFill>
                <a:latin typeface="Arial" charset="0"/>
              </a:defRPr>
            </a:lvl6pPr>
            <a:lvl7pPr marL="2971800" indent="-228600" eaLnBrk="0" fontAlgn="base" hangingPunct="0">
              <a:spcBef>
                <a:spcPct val="0"/>
              </a:spcBef>
              <a:spcAft>
                <a:spcPct val="0"/>
              </a:spcAft>
              <a:defRPr sz="3200">
                <a:solidFill>
                  <a:schemeClr val="bg1"/>
                </a:solidFill>
                <a:latin typeface="Arial" charset="0"/>
              </a:defRPr>
            </a:lvl7pPr>
            <a:lvl8pPr marL="3429000" indent="-228600" eaLnBrk="0" fontAlgn="base" hangingPunct="0">
              <a:spcBef>
                <a:spcPct val="0"/>
              </a:spcBef>
              <a:spcAft>
                <a:spcPct val="0"/>
              </a:spcAft>
              <a:defRPr sz="3200">
                <a:solidFill>
                  <a:schemeClr val="bg1"/>
                </a:solidFill>
                <a:latin typeface="Arial" charset="0"/>
              </a:defRPr>
            </a:lvl8pPr>
            <a:lvl9pPr marL="3886200" indent="-228600" eaLnBrk="0" fontAlgn="base" hangingPunct="0">
              <a:spcBef>
                <a:spcPct val="0"/>
              </a:spcBef>
              <a:spcAft>
                <a:spcPct val="0"/>
              </a:spcAft>
              <a:defRPr sz="3200">
                <a:solidFill>
                  <a:schemeClr val="bg1"/>
                </a:solidFill>
                <a:latin typeface="Arial" charset="0"/>
              </a:defRPr>
            </a:lvl9pPr>
          </a:lstStyle>
          <a:p>
            <a:pPr algn="r">
              <a:lnSpc>
                <a:spcPct val="110000"/>
              </a:lnSpc>
            </a:pPr>
            <a:r>
              <a:rPr lang="de-DE" altLang="en-US" sz="1050" dirty="0" smtClean="0">
                <a:solidFill>
                  <a:schemeClr val="tx1"/>
                </a:solidFill>
              </a:rPr>
              <a:t>GOLD Report 2017, www.goldcopd.org</a:t>
            </a:r>
            <a:endParaRPr lang="de-DE" altLang="en-US" sz="1050" dirty="0">
              <a:solidFill>
                <a:schemeClr val="tx1"/>
              </a:solidFill>
            </a:endParaRPr>
          </a:p>
        </p:txBody>
      </p:sp>
      <p:sp>
        <p:nvSpPr>
          <p:cNvPr id="45" name="Footer Placeholder 4"/>
          <p:cNvSpPr txBox="1">
            <a:spLocks/>
          </p:cNvSpPr>
          <p:nvPr/>
        </p:nvSpPr>
        <p:spPr>
          <a:xfrm>
            <a:off x="0" y="6453336"/>
            <a:ext cx="285750" cy="365125"/>
          </a:xfrm>
          <a:prstGeom prst="rect">
            <a:avLst/>
          </a:prstGeom>
          <a:ln>
            <a:noFill/>
          </a:ln>
        </p:spPr>
        <p:txBody>
          <a:bodyPr vert="horz" lIns="108000" tIns="45720" rIns="46800" bIns="45720" rtlCol="0" anchor="ctr"/>
          <a:lstStyle>
            <a:defPPr>
              <a:defRPr lang="en-US"/>
            </a:defPPr>
            <a:lvl1pPr marL="0" algn="l" defTabSz="914400" rtl="0" eaLnBrk="1" fontAlgn="auto" latinLnBrk="0" hangingPunct="1">
              <a:spcBef>
                <a:spcPts val="0"/>
              </a:spcBef>
              <a:spcAft>
                <a:spcPts val="0"/>
              </a:spcAft>
              <a:defRPr sz="1000" kern="1200">
                <a:solidFill>
                  <a:prstClr val="black">
                    <a:tint val="75000"/>
                  </a:prstClr>
                </a:solidFill>
                <a:latin typeface="Arial" pitchFamily="34" charset="0"/>
                <a:ea typeface="+mn-ea"/>
                <a:cs typeface="Arial"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0FA938B8-1D2F-4BA3-A5B1-5E63C266068C}" type="slidenum">
              <a:rPr lang="de-DE" sz="900" smtClean="0"/>
              <a:pPr>
                <a:defRPr/>
              </a:pPr>
              <a:t>7</a:t>
            </a:fld>
            <a:endParaRPr lang="de-DE" sz="900" dirty="0"/>
          </a:p>
        </p:txBody>
      </p:sp>
      <p:sp>
        <p:nvSpPr>
          <p:cNvPr id="2" name="Title 1"/>
          <p:cNvSpPr>
            <a:spLocks noGrp="1"/>
          </p:cNvSpPr>
          <p:nvPr>
            <p:ph type="title"/>
          </p:nvPr>
        </p:nvSpPr>
        <p:spPr/>
        <p:txBody>
          <a:bodyPr>
            <a:normAutofit/>
          </a:bodyPr>
          <a:lstStyle/>
          <a:p>
            <a:r>
              <a:rPr lang="de-DE" dirty="0" smtClean="0">
                <a:solidFill>
                  <a:schemeClr val="accent1"/>
                </a:solidFill>
              </a:rPr>
              <a:t>GOLD 2017 - Das präzisierte ABCD Bewertungssystem</a:t>
            </a:r>
            <a:endParaRPr lang="de-DE" sz="2400" dirty="0"/>
          </a:p>
        </p:txBody>
      </p:sp>
      <p:graphicFrame>
        <p:nvGraphicFramePr>
          <p:cNvPr id="4" name="Table 3"/>
          <p:cNvGraphicFramePr>
            <a:graphicFrameLocks noGrp="1"/>
          </p:cNvGraphicFramePr>
          <p:nvPr>
            <p:extLst>
              <p:ext uri="{D42A27DB-BD31-4B8C-83A1-F6EECF244321}">
                <p14:modId xmlns:p14="http://schemas.microsoft.com/office/powerpoint/2010/main" val="462003996"/>
              </p:ext>
            </p:extLst>
          </p:nvPr>
        </p:nvGraphicFramePr>
        <p:xfrm>
          <a:off x="2555776" y="3162589"/>
          <a:ext cx="1872208" cy="1584960"/>
        </p:xfrm>
        <a:graphic>
          <a:graphicData uri="http://schemas.openxmlformats.org/drawingml/2006/table">
            <a:tbl>
              <a:tblPr firstRow="1" bandRow="1">
                <a:tableStyleId>{2D5ABB26-0587-4C30-8999-92F81FD0307C}</a:tableStyleId>
              </a:tblPr>
              <a:tblGrid>
                <a:gridCol w="792088"/>
                <a:gridCol w="1080120"/>
              </a:tblGrid>
              <a:tr h="398054">
                <a:tc>
                  <a:txBody>
                    <a:bodyPr/>
                    <a:lstStyle/>
                    <a:p>
                      <a:endParaRPr lang="en-GB" b="1" noProof="0" dirty="0"/>
                    </a:p>
                  </a:txBody>
                  <a:tcPr anchor="ctr">
                    <a:lnL w="1905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ctr"/>
                      <a:r>
                        <a:rPr lang="en-GB" sz="1400" b="1" noProof="0" dirty="0" smtClean="0"/>
                        <a:t>FEV</a:t>
                      </a:r>
                      <a:r>
                        <a:rPr lang="en-GB" sz="1400" b="1" baseline="-25000" noProof="0" dirty="0" smtClean="0"/>
                        <a:t>1</a:t>
                      </a:r>
                      <a:r>
                        <a:rPr lang="en-GB" sz="1400" b="1" noProof="0" dirty="0" smtClean="0"/>
                        <a:t> </a:t>
                      </a:r>
                      <a:r>
                        <a:rPr lang="en-GB" noProof="0" dirty="0" smtClean="0"/>
                        <a:t/>
                      </a:r>
                      <a:br>
                        <a:rPr lang="en-GB" noProof="0" dirty="0" smtClean="0"/>
                      </a:br>
                      <a:r>
                        <a:rPr lang="en-GB" noProof="0" dirty="0" smtClean="0"/>
                        <a:t>(%</a:t>
                      </a:r>
                      <a:r>
                        <a:rPr lang="en-GB" baseline="0" noProof="0" dirty="0" smtClean="0"/>
                        <a:t> Soll)</a:t>
                      </a:r>
                      <a:endParaRPr lang="en-GB" noProof="0" dirty="0"/>
                    </a:p>
                  </a:txBody>
                  <a:tcPr marL="36000" marR="36000" anchor="ctr">
                    <a:lnL w="12700" cap="flat" cmpd="sng" algn="ctr">
                      <a:no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r>
              <a:tr h="223905">
                <a:tc>
                  <a:txBody>
                    <a:bodyPr/>
                    <a:lstStyle/>
                    <a:p>
                      <a:pPr algn="ctr"/>
                      <a:r>
                        <a:rPr lang="en-GB" b="1" noProof="0" dirty="0" smtClean="0"/>
                        <a:t>GOLD 1</a:t>
                      </a:r>
                      <a:endParaRPr lang="en-GB" b="1" noProof="0" dirty="0"/>
                    </a:p>
                  </a:txBody>
                  <a:tcPr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noProof="0" dirty="0" smtClean="0"/>
                        <a:t>≥ 80</a:t>
                      </a:r>
                      <a:endParaRPr lang="en-GB" noProof="0" dirty="0"/>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23905">
                <a:tc>
                  <a:txBody>
                    <a:bodyPr/>
                    <a:lstStyle/>
                    <a:p>
                      <a:pPr algn="ctr"/>
                      <a:r>
                        <a:rPr lang="en-GB" b="1" noProof="0" dirty="0" smtClean="0"/>
                        <a:t>GOLD 2</a:t>
                      </a:r>
                      <a:endParaRPr lang="en-GB" b="1" noProof="0" dirty="0"/>
                    </a:p>
                  </a:txBody>
                  <a:tcPr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noProof="0" dirty="0" smtClean="0"/>
                        <a:t>50-79</a:t>
                      </a:r>
                      <a:endParaRPr lang="en-GB" noProof="0" dirty="0"/>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23905">
                <a:tc>
                  <a:txBody>
                    <a:bodyPr/>
                    <a:lstStyle/>
                    <a:p>
                      <a:pPr algn="ctr"/>
                      <a:r>
                        <a:rPr lang="en-GB" b="1" noProof="0" dirty="0" smtClean="0"/>
                        <a:t>GOLD 3</a:t>
                      </a:r>
                      <a:endParaRPr lang="en-GB" b="1" noProof="0" dirty="0"/>
                    </a:p>
                  </a:txBody>
                  <a:tcPr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noProof="0" dirty="0" smtClean="0"/>
                        <a:t>30-49</a:t>
                      </a:r>
                      <a:endParaRPr lang="en-GB" noProof="0" dirty="0"/>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23905">
                <a:tc>
                  <a:txBody>
                    <a:bodyPr/>
                    <a:lstStyle/>
                    <a:p>
                      <a:pPr algn="ctr"/>
                      <a:r>
                        <a:rPr lang="en-GB" b="1" noProof="0" dirty="0" smtClean="0"/>
                        <a:t>GOLD 4</a:t>
                      </a:r>
                      <a:endParaRPr lang="en-GB" b="1" noProof="0" dirty="0"/>
                    </a:p>
                  </a:txBody>
                  <a:tcPr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noProof="0" dirty="0" smtClean="0"/>
                        <a:t>&lt; 30</a:t>
                      </a:r>
                      <a:endParaRPr lang="en-GB" noProof="0" dirty="0"/>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
        <p:nvSpPr>
          <p:cNvPr id="6" name="Rectangle 5"/>
          <p:cNvSpPr/>
          <p:nvPr/>
        </p:nvSpPr>
        <p:spPr>
          <a:xfrm>
            <a:off x="467544" y="3161676"/>
            <a:ext cx="1573684" cy="627363"/>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54000" tIns="46800" rIns="54000" rtlCol="0" anchor="ctr"/>
          <a:lstStyle/>
          <a:p>
            <a:pPr algn="ctr"/>
            <a:r>
              <a:rPr lang="de-DE" sz="1200" dirty="0" smtClean="0">
                <a:solidFill>
                  <a:schemeClr val="tx1"/>
                </a:solidFill>
              </a:rPr>
              <a:t>Post-broncho-dilatatorisch FEV</a:t>
            </a:r>
            <a:r>
              <a:rPr lang="de-DE" sz="1200" baseline="-25000" dirty="0" smtClean="0">
                <a:solidFill>
                  <a:schemeClr val="tx1"/>
                </a:solidFill>
              </a:rPr>
              <a:t>1</a:t>
            </a:r>
            <a:r>
              <a:rPr lang="de-DE" sz="1200" dirty="0" smtClean="0">
                <a:solidFill>
                  <a:schemeClr val="tx1"/>
                </a:solidFill>
              </a:rPr>
              <a:t>/FVC &lt; 0,7</a:t>
            </a:r>
            <a:endParaRPr lang="de-DE" sz="1200" dirty="0">
              <a:solidFill>
                <a:schemeClr val="tx1"/>
              </a:solidFill>
            </a:endParaRPr>
          </a:p>
        </p:txBody>
      </p:sp>
      <p:sp>
        <p:nvSpPr>
          <p:cNvPr id="55" name="Rectangle 54"/>
          <p:cNvSpPr/>
          <p:nvPr/>
        </p:nvSpPr>
        <p:spPr>
          <a:xfrm>
            <a:off x="467544" y="1844904"/>
            <a:ext cx="1573684" cy="720000"/>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rPr>
              <a:t>s</a:t>
            </a:r>
            <a:r>
              <a:rPr lang="de-DE" sz="1200" dirty="0" smtClean="0">
                <a:solidFill>
                  <a:schemeClr val="tx1"/>
                </a:solidFill>
              </a:rPr>
              <a:t>pirometrisch bestätigte </a:t>
            </a:r>
            <a:br>
              <a:rPr lang="de-DE" sz="1200" dirty="0" smtClean="0">
                <a:solidFill>
                  <a:schemeClr val="tx1"/>
                </a:solidFill>
              </a:rPr>
            </a:br>
            <a:r>
              <a:rPr lang="de-DE" sz="1200" dirty="0" smtClean="0">
                <a:solidFill>
                  <a:schemeClr val="tx1"/>
                </a:solidFill>
              </a:rPr>
              <a:t>Diagnose</a:t>
            </a:r>
            <a:endParaRPr lang="de-DE" sz="1200" dirty="0">
              <a:solidFill>
                <a:schemeClr val="tx1"/>
              </a:solidFill>
            </a:endParaRPr>
          </a:p>
        </p:txBody>
      </p:sp>
      <p:sp>
        <p:nvSpPr>
          <p:cNvPr id="58" name="Rectangle 57"/>
          <p:cNvSpPr/>
          <p:nvPr/>
        </p:nvSpPr>
        <p:spPr>
          <a:xfrm>
            <a:off x="2705038" y="1844904"/>
            <a:ext cx="1573684" cy="720000"/>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smtClean="0">
                <a:solidFill>
                  <a:schemeClr val="tx1"/>
                </a:solidFill>
              </a:rPr>
              <a:t>Bewertung der Atemflusslimitierung</a:t>
            </a:r>
            <a:endParaRPr lang="de-DE" sz="1200" dirty="0">
              <a:solidFill>
                <a:schemeClr val="tx1"/>
              </a:solidFill>
            </a:endParaRPr>
          </a:p>
        </p:txBody>
      </p:sp>
      <p:sp>
        <p:nvSpPr>
          <p:cNvPr id="79" name="Rectangle 78"/>
          <p:cNvSpPr/>
          <p:nvPr/>
        </p:nvSpPr>
        <p:spPr>
          <a:xfrm>
            <a:off x="6886748" y="1844904"/>
            <a:ext cx="1573684" cy="720000"/>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smtClean="0">
                <a:solidFill>
                  <a:schemeClr val="tx1"/>
                </a:solidFill>
              </a:rPr>
              <a:t>Bewertung von Symptomen/</a:t>
            </a:r>
            <a:br>
              <a:rPr lang="de-DE" sz="1200" dirty="0" smtClean="0">
                <a:solidFill>
                  <a:schemeClr val="tx1"/>
                </a:solidFill>
              </a:rPr>
            </a:br>
            <a:r>
              <a:rPr lang="de-DE" sz="1200" dirty="0" smtClean="0">
                <a:solidFill>
                  <a:schemeClr val="tx1"/>
                </a:solidFill>
              </a:rPr>
              <a:t>Exazerbationsrisiko</a:t>
            </a:r>
            <a:endParaRPr lang="de-DE" sz="1200" dirty="0">
              <a:solidFill>
                <a:schemeClr val="tx1"/>
              </a:solidFill>
            </a:endParaRPr>
          </a:p>
        </p:txBody>
      </p:sp>
      <p:sp>
        <p:nvSpPr>
          <p:cNvPr id="7" name="Right Arrow 6"/>
          <p:cNvSpPr/>
          <p:nvPr/>
        </p:nvSpPr>
        <p:spPr>
          <a:xfrm>
            <a:off x="2167272" y="2060888"/>
            <a:ext cx="432048" cy="288032"/>
          </a:xfrm>
          <a:prstGeom prst="rightArrow">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80" name="Right Arrow 79"/>
          <p:cNvSpPr/>
          <p:nvPr/>
        </p:nvSpPr>
        <p:spPr>
          <a:xfrm>
            <a:off x="5211855" y="2060888"/>
            <a:ext cx="432048" cy="288032"/>
          </a:xfrm>
          <a:prstGeom prst="rightArrow">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Tree>
    <p:extLst>
      <p:ext uri="{BB962C8B-B14F-4D97-AF65-F5344CB8AC3E}">
        <p14:creationId xmlns:p14="http://schemas.microsoft.com/office/powerpoint/2010/main" val="10823921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274072" y="6329198"/>
            <a:ext cx="4678288" cy="461665"/>
          </a:xfrm>
          <a:prstGeom prst="rect">
            <a:avLst/>
          </a:prstGeom>
          <a:noFill/>
        </p:spPr>
        <p:txBody>
          <a:bodyPr wrap="square" rtlCol="0">
            <a:spAutoFit/>
          </a:bodyPr>
          <a:lstStyle/>
          <a:p>
            <a:r>
              <a:rPr lang="de-DE" sz="800" b="0" i="0" spc="-30" dirty="0" smtClean="0">
                <a:solidFill>
                  <a:srgbClr val="000000"/>
                </a:solidFill>
              </a:rPr>
              <a:t>COPD: Chronisch obstruktive Lungenerkrankung, </a:t>
            </a:r>
            <a:r>
              <a:rPr lang="de-DE" sz="800" spc="-30" dirty="0" smtClean="0">
                <a:solidFill>
                  <a:srgbClr val="000000"/>
                </a:solidFill>
              </a:rPr>
              <a:t>FEV</a:t>
            </a:r>
            <a:r>
              <a:rPr lang="de-DE" sz="800" spc="-30" baseline="-25000" dirty="0" smtClean="0">
                <a:solidFill>
                  <a:srgbClr val="000000"/>
                </a:solidFill>
              </a:rPr>
              <a:t>1</a:t>
            </a:r>
            <a:r>
              <a:rPr lang="de-DE" sz="800" spc="-30" dirty="0" smtClean="0">
                <a:solidFill>
                  <a:srgbClr val="000000"/>
                </a:solidFill>
              </a:rPr>
              <a:t>: Einsekundenkapazität, GOLD: Globale </a:t>
            </a:r>
            <a:br>
              <a:rPr lang="de-DE" sz="800" spc="-30" dirty="0" smtClean="0">
                <a:solidFill>
                  <a:srgbClr val="000000"/>
                </a:solidFill>
              </a:rPr>
            </a:br>
            <a:r>
              <a:rPr lang="de-DE" sz="800" spc="-30" dirty="0" smtClean="0">
                <a:solidFill>
                  <a:srgbClr val="000000"/>
                </a:solidFill>
              </a:rPr>
              <a:t>Initiative für chronisch obstruktive Lungenerkrankung, ICS: inhalatives Corticosteroid, LABD:  </a:t>
            </a:r>
            <a:r>
              <a:rPr lang="de-DE" sz="800" spc="-40" dirty="0" smtClean="0">
                <a:solidFill>
                  <a:srgbClr val="000000"/>
                </a:solidFill>
              </a:rPr>
              <a:t>lang-</a:t>
            </a:r>
            <a:br>
              <a:rPr lang="de-DE" sz="800" spc="-40" dirty="0" smtClean="0">
                <a:solidFill>
                  <a:srgbClr val="000000"/>
                </a:solidFill>
              </a:rPr>
            </a:br>
            <a:r>
              <a:rPr lang="de-DE" sz="800" spc="-40" dirty="0" smtClean="0">
                <a:solidFill>
                  <a:srgbClr val="000000"/>
                </a:solidFill>
              </a:rPr>
              <a:t>wirksamer Bronchodilatator, LABA: langwirksamer </a:t>
            </a:r>
            <a:r>
              <a:rPr lang="el-GR" sz="800" spc="-40" dirty="0" smtClean="0">
                <a:solidFill>
                  <a:srgbClr val="000000"/>
                </a:solidFill>
              </a:rPr>
              <a:t>β</a:t>
            </a:r>
            <a:r>
              <a:rPr lang="de-DE" sz="800" spc="-40" baseline="-25000" dirty="0" smtClean="0">
                <a:solidFill>
                  <a:srgbClr val="000000"/>
                </a:solidFill>
              </a:rPr>
              <a:t>2</a:t>
            </a:r>
            <a:r>
              <a:rPr lang="de-DE" sz="800" spc="-40" dirty="0" smtClean="0">
                <a:solidFill>
                  <a:srgbClr val="000000"/>
                </a:solidFill>
              </a:rPr>
              <a:t>-Agonist, LAMA: langwirksames Anticholinergikum</a:t>
            </a:r>
          </a:p>
        </p:txBody>
      </p:sp>
      <p:sp>
        <p:nvSpPr>
          <p:cNvPr id="11" name="Rectangle 10"/>
          <p:cNvSpPr/>
          <p:nvPr/>
        </p:nvSpPr>
        <p:spPr>
          <a:xfrm>
            <a:off x="4619703" y="6381235"/>
            <a:ext cx="4365105" cy="400110"/>
          </a:xfrm>
          <a:prstGeom prst="rect">
            <a:avLst/>
          </a:prstGeom>
        </p:spPr>
        <p:txBody>
          <a:bodyPr wrap="square">
            <a:spAutoFit/>
          </a:bodyPr>
          <a:lstStyle/>
          <a:p>
            <a:pPr algn="r"/>
            <a:r>
              <a:rPr lang="de-DE" sz="1000" b="0" i="0" spc="-50" dirty="0" smtClean="0">
                <a:solidFill>
                  <a:srgbClr val="000000"/>
                </a:solidFill>
              </a:rPr>
              <a:t>mod. nach www.goldcopd.org (letzter Zugriff 23.1.17), </a:t>
            </a:r>
            <a:r>
              <a:rPr lang="de-DE" sz="1000" b="0" i="0" spc="-50" baseline="30000" dirty="0" smtClean="0">
                <a:solidFill>
                  <a:srgbClr val="000000"/>
                </a:solidFill>
              </a:rPr>
              <a:t>1</a:t>
            </a:r>
            <a:r>
              <a:rPr lang="de-DE" sz="1000" b="0" i="0" spc="-50" dirty="0" smtClean="0">
                <a:solidFill>
                  <a:srgbClr val="000000"/>
                </a:solidFill>
              </a:rPr>
              <a:t>Wedzicha et al., Lancet Respir Med, 2013, 1(3):199-209; </a:t>
            </a:r>
            <a:r>
              <a:rPr lang="de-DE" sz="1000" b="0" i="0" spc="-50" baseline="30000" dirty="0" smtClean="0">
                <a:solidFill>
                  <a:srgbClr val="000000"/>
                </a:solidFill>
              </a:rPr>
              <a:t>2</a:t>
            </a:r>
            <a:r>
              <a:rPr lang="de-DE" sz="1000" b="0" i="0" spc="-50" dirty="0" smtClean="0">
                <a:solidFill>
                  <a:srgbClr val="000000"/>
                </a:solidFill>
              </a:rPr>
              <a:t>Wedzicha et al., NEJM, 2016, 374(23):2222-2234</a:t>
            </a:r>
          </a:p>
        </p:txBody>
      </p:sp>
      <p:sp>
        <p:nvSpPr>
          <p:cNvPr id="15" name="Footer Placeholder 4"/>
          <p:cNvSpPr txBox="1">
            <a:spLocks/>
          </p:cNvSpPr>
          <p:nvPr/>
        </p:nvSpPr>
        <p:spPr>
          <a:xfrm>
            <a:off x="0" y="6453336"/>
            <a:ext cx="285750" cy="365125"/>
          </a:xfrm>
          <a:prstGeom prst="rect">
            <a:avLst/>
          </a:prstGeom>
          <a:ln>
            <a:noFill/>
          </a:ln>
        </p:spPr>
        <p:txBody>
          <a:bodyPr vert="horz" lIns="108000" tIns="45720" rIns="46800" bIns="45720" rtlCol="0" anchor="ctr"/>
          <a:lstStyle>
            <a:defPPr>
              <a:defRPr lang="en-US"/>
            </a:defPPr>
            <a:lvl1pPr marL="0" algn="l" defTabSz="914400" rtl="0" eaLnBrk="1" fontAlgn="auto" latinLnBrk="0" hangingPunct="1">
              <a:spcBef>
                <a:spcPts val="0"/>
              </a:spcBef>
              <a:spcAft>
                <a:spcPts val="0"/>
              </a:spcAft>
              <a:defRPr sz="1000" kern="1200">
                <a:solidFill>
                  <a:prstClr val="black">
                    <a:tint val="75000"/>
                  </a:prstClr>
                </a:solidFill>
                <a:latin typeface="Arial" pitchFamily="34" charset="0"/>
                <a:ea typeface="+mn-ea"/>
                <a:cs typeface="Arial"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0FA938B8-1D2F-4BA3-A5B1-5E63C266068C}" type="slidenum">
              <a:rPr lang="de-DE" sz="900" smtClean="0"/>
              <a:pPr>
                <a:defRPr/>
              </a:pPr>
              <a:t>8</a:t>
            </a:fld>
            <a:endParaRPr lang="de-DE" sz="900" dirty="0"/>
          </a:p>
        </p:txBody>
      </p:sp>
      <p:sp>
        <p:nvSpPr>
          <p:cNvPr id="2" name="Title 1"/>
          <p:cNvSpPr>
            <a:spLocks noGrp="1"/>
          </p:cNvSpPr>
          <p:nvPr>
            <p:ph type="title"/>
          </p:nvPr>
        </p:nvSpPr>
        <p:spPr/>
        <p:txBody>
          <a:bodyPr>
            <a:noAutofit/>
          </a:bodyPr>
          <a:lstStyle/>
          <a:p>
            <a:r>
              <a:rPr lang="de-DE" dirty="0">
                <a:solidFill>
                  <a:srgbClr val="0460A9"/>
                </a:solidFill>
              </a:rPr>
              <a:t>Zusammenfassung Aktualisierung GOLD</a:t>
            </a:r>
            <a:r>
              <a:rPr lang="en" dirty="0"/>
              <a:t/>
            </a:r>
            <a:br>
              <a:rPr lang="en" dirty="0"/>
            </a:br>
            <a:r>
              <a:rPr lang="de-DE" sz="2200" b="1" i="0" dirty="0" smtClean="0">
                <a:solidFill>
                  <a:srgbClr val="000000"/>
                </a:solidFill>
              </a:rPr>
              <a:t>Prävention und Erhaltungstherapie der COPD</a:t>
            </a:r>
          </a:p>
        </p:txBody>
      </p:sp>
      <p:sp>
        <p:nvSpPr>
          <p:cNvPr id="12" name="Content Placeholder 2"/>
          <p:cNvSpPr txBox="1">
            <a:spLocks/>
          </p:cNvSpPr>
          <p:nvPr/>
        </p:nvSpPr>
        <p:spPr>
          <a:xfrm>
            <a:off x="-2988840" y="3861048"/>
            <a:ext cx="8496944" cy="984136"/>
          </a:xfrm>
          <a:prstGeom prst="rect">
            <a:avLst/>
          </a:prstGeom>
        </p:spPr>
        <p:txBody>
          <a:bodyPr>
            <a:noAutofit/>
          </a:bodyPr>
          <a:lstStyle>
            <a:lvl1pPr marL="228600" indent="-228600" algn="l" defTabSz="914400" rtl="0" eaLnBrk="1" latinLnBrk="0" hangingPunct="1">
              <a:spcBef>
                <a:spcPts val="1200"/>
              </a:spcBef>
              <a:buClrTx/>
              <a:buSzPct val="120000"/>
              <a:buFont typeface="Arial" pitchFamily="34" charset="0"/>
              <a:buChar char="•"/>
              <a:tabLst>
                <a:tab pos="3998913" algn="r"/>
                <a:tab pos="8229600" algn="r"/>
              </a:tabLst>
              <a:defRPr sz="2400" kern="1200">
                <a:solidFill>
                  <a:schemeClr val="tx1"/>
                </a:solidFill>
                <a:latin typeface="+mn-lt"/>
                <a:ea typeface="+mn-ea"/>
                <a:cs typeface="+mn-cs"/>
              </a:defRPr>
            </a:lvl1pPr>
            <a:lvl2pPr marL="457200" indent="-228600" algn="l" defTabSz="914400" rtl="0" eaLnBrk="1" latinLnBrk="0" hangingPunct="1">
              <a:spcBef>
                <a:spcPts val="600"/>
              </a:spcBef>
              <a:buClrTx/>
              <a:buSzPct val="100000"/>
              <a:buFont typeface="Arial" pitchFamily="34" charset="0"/>
              <a:buChar char="–"/>
              <a:defRPr sz="1800" kern="1200">
                <a:solidFill>
                  <a:schemeClr val="tx1"/>
                </a:solidFill>
                <a:latin typeface="+mn-lt"/>
                <a:ea typeface="+mn-ea"/>
                <a:cs typeface="+mn-cs"/>
              </a:defRPr>
            </a:lvl2pPr>
            <a:lvl3pPr marL="685800" indent="-228600" algn="l" defTabSz="914400" rtl="0" eaLnBrk="1" latinLnBrk="0" hangingPunct="1">
              <a:spcBef>
                <a:spcPts val="600"/>
              </a:spcBef>
              <a:buClrTx/>
              <a:buSzPct val="100000"/>
              <a:buFont typeface="Arial" pitchFamily="34" charset="0"/>
              <a:buChar char="–"/>
              <a:defRPr sz="1600" kern="1200">
                <a:solidFill>
                  <a:schemeClr val="tx1"/>
                </a:solidFill>
                <a:latin typeface="+mn-lt"/>
                <a:ea typeface="+mn-ea"/>
                <a:cs typeface="+mn-cs"/>
              </a:defRPr>
            </a:lvl3pPr>
            <a:lvl4pPr marL="914400" indent="-228600" algn="l" defTabSz="914400" rtl="0" eaLnBrk="1" latinLnBrk="0" hangingPunct="1">
              <a:spcBef>
                <a:spcPts val="600"/>
              </a:spcBef>
              <a:buClrTx/>
              <a:buSzPct val="100000"/>
              <a:buFont typeface="Arial" pitchFamily="34" charset="0"/>
              <a:buChar char="–"/>
              <a:defRPr sz="1600" kern="1200">
                <a:solidFill>
                  <a:schemeClr val="tx1"/>
                </a:solidFill>
                <a:latin typeface="+mn-lt"/>
                <a:ea typeface="+mn-ea"/>
                <a:cs typeface="+mn-cs"/>
              </a:defRPr>
            </a:lvl4pPr>
            <a:lvl5pPr marL="1143000" indent="-228600" algn="l" defTabSz="914400" rtl="0" eaLnBrk="1" latinLnBrk="0" hangingPunct="1">
              <a:spcBef>
                <a:spcPts val="600"/>
              </a:spcBef>
              <a:buClrTx/>
              <a:buSzPct val="100000"/>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68288" indent="-268288">
              <a:spcBef>
                <a:spcPts val="0"/>
              </a:spcBef>
              <a:spcAft>
                <a:spcPts val="600"/>
              </a:spcAft>
              <a:buFont typeface="Wingdings" panose="05000000000000000000" pitchFamily="2" charset="2"/>
              <a:buChar char=""/>
            </a:pPr>
            <a:endParaRPr lang="de-DE" sz="1200" b="1" i="0" baseline="30000" dirty="0" smtClean="0">
              <a:solidFill>
                <a:srgbClr val="0460A9"/>
              </a:solidFill>
            </a:endParaRPr>
          </a:p>
        </p:txBody>
      </p:sp>
      <p:sp>
        <p:nvSpPr>
          <p:cNvPr id="13" name="Rounded Rectangle 12"/>
          <p:cNvSpPr/>
          <p:nvPr/>
        </p:nvSpPr>
        <p:spPr>
          <a:xfrm>
            <a:off x="539552" y="2745651"/>
            <a:ext cx="3816000" cy="3191255"/>
          </a:xfrm>
          <a:prstGeom prst="roundRect">
            <a:avLst>
              <a:gd name="adj" fmla="val 3402"/>
            </a:avLst>
          </a:prstGeom>
          <a:solidFill>
            <a:srgbClr val="FFFFFF"/>
          </a:solidFill>
          <a:ln w="19050" cap="sq" cmpd="sng" algn="ctr">
            <a:solidFill>
              <a:srgbClr val="FFFFFF">
                <a:lumMod val="75000"/>
              </a:srgbClr>
            </a:solidFill>
            <a:prstDash val="solid"/>
          </a:ln>
          <a:effectLst/>
        </p:spPr>
        <p:txBody>
          <a:bodyPr rtlCol="0" anchor="t"/>
          <a:lstStyle/>
          <a:p>
            <a:pPr marL="0" lvl="1">
              <a:spcBef>
                <a:spcPts val="600"/>
              </a:spcBef>
              <a:spcAft>
                <a:spcPts val="600"/>
              </a:spcAft>
              <a:buClr>
                <a:srgbClr val="0070C0"/>
              </a:buClr>
              <a:buSzPct val="100000"/>
            </a:pPr>
            <a:r>
              <a:rPr lang="de-DE" sz="1300" dirty="0">
                <a:solidFill>
                  <a:srgbClr val="808080"/>
                </a:solidFill>
              </a:rPr>
              <a:t>Kombinationen aus LABA und LAMA haben einen signifikanten Anstieg der Lungenfunktion gezeigt, während die Auswirkungen auf die </a:t>
            </a:r>
            <a:r>
              <a:rPr lang="de-DE" sz="1300" dirty="0" smtClean="0">
                <a:solidFill>
                  <a:srgbClr val="808080"/>
                </a:solidFill>
              </a:rPr>
              <a:t>Patient-Related-Outcomes noch </a:t>
            </a:r>
            <a:r>
              <a:rPr lang="de-DE" sz="1300" dirty="0">
                <a:solidFill>
                  <a:srgbClr val="808080"/>
                </a:solidFill>
              </a:rPr>
              <a:t>begrenzt sind. </a:t>
            </a:r>
          </a:p>
          <a:p>
            <a:pPr marL="0" lvl="1">
              <a:spcBef>
                <a:spcPts val="600"/>
              </a:spcBef>
              <a:spcAft>
                <a:spcPts val="600"/>
              </a:spcAft>
              <a:buClr>
                <a:srgbClr val="0070C0"/>
              </a:buClr>
              <a:buSzPct val="100000"/>
            </a:pPr>
            <a:r>
              <a:rPr lang="de-DE" sz="1300" dirty="0">
                <a:solidFill>
                  <a:srgbClr val="808080"/>
                </a:solidFill>
              </a:rPr>
              <a:t>Es gibt bisher noch zu wenige Nachweise, um bestimmen zu können, ob eine Kombination von LABD wirksamer ist als LAMA allein für das Verhindern von Exazerbationen.</a:t>
            </a:r>
          </a:p>
        </p:txBody>
      </p:sp>
      <p:sp>
        <p:nvSpPr>
          <p:cNvPr id="16" name="Rectangle 15"/>
          <p:cNvSpPr/>
          <p:nvPr/>
        </p:nvSpPr>
        <p:spPr>
          <a:xfrm>
            <a:off x="1499960" y="2374588"/>
            <a:ext cx="1620000" cy="360000"/>
          </a:xfrm>
          <a:prstGeom prst="rect">
            <a:avLst/>
          </a:prstGeom>
          <a:solidFill>
            <a:srgbClr val="0460A9">
              <a:lumMod val="75000"/>
            </a:srgbClr>
          </a:solidFill>
          <a:ln w="12700" cap="sq"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srgbClr val="FFFFFF"/>
                </a:solidFill>
                <a:effectLst/>
                <a:uLnTx/>
                <a:uFillTx/>
                <a:latin typeface="Arial" panose="020B0604020202020204" pitchFamily="34" charset="0"/>
                <a:cs typeface="Arial" panose="020B0604020202020204" pitchFamily="34" charset="0"/>
              </a:rPr>
              <a:t>GOLD 2016</a:t>
            </a:r>
            <a:endParaRPr kumimoji="0" lang="en-US" sz="1800" b="0" i="0" u="none" strike="noStrike" kern="0" cap="none" spc="0" normalizeH="0" baseline="30000" noProof="0" dirty="0" smtClean="0">
              <a:ln>
                <a:noFill/>
              </a:ln>
              <a:solidFill>
                <a:srgbClr val="FFFFFF"/>
              </a:solidFill>
              <a:effectLst/>
              <a:uLnTx/>
              <a:uFillTx/>
              <a:latin typeface="Arial" panose="020B0604020202020204" pitchFamily="34" charset="0"/>
              <a:cs typeface="Arial" panose="020B0604020202020204" pitchFamily="34" charset="0"/>
            </a:endParaRPr>
          </a:p>
        </p:txBody>
      </p:sp>
      <p:sp>
        <p:nvSpPr>
          <p:cNvPr id="19" name="Rounded Rectangle 18"/>
          <p:cNvSpPr/>
          <p:nvPr/>
        </p:nvSpPr>
        <p:spPr>
          <a:xfrm>
            <a:off x="4788024" y="2745651"/>
            <a:ext cx="3816000" cy="3191255"/>
          </a:xfrm>
          <a:prstGeom prst="roundRect">
            <a:avLst>
              <a:gd name="adj" fmla="val 3402"/>
            </a:avLst>
          </a:prstGeom>
          <a:solidFill>
            <a:srgbClr val="FFFFFF"/>
          </a:solidFill>
          <a:ln w="19050" cap="sq" cmpd="sng" algn="ctr">
            <a:solidFill>
              <a:schemeClr val="tx1"/>
            </a:solidFill>
            <a:prstDash val="solid"/>
          </a:ln>
          <a:effectLst/>
        </p:spPr>
        <p:txBody>
          <a:bodyPr rIns="36000" rtlCol="0" anchor="t"/>
          <a:lstStyle/>
          <a:p>
            <a:pPr marL="0" lvl="1">
              <a:spcAft>
                <a:spcPts val="600"/>
              </a:spcAft>
            </a:pPr>
            <a:r>
              <a:rPr lang="de-DE" sz="1300" dirty="0">
                <a:solidFill>
                  <a:srgbClr val="000000"/>
                </a:solidFill>
              </a:rPr>
              <a:t>Evidenzgrad A für die Kombination mit einem LABA und einem LAMA erhöhen das FEV</a:t>
            </a:r>
            <a:r>
              <a:rPr lang="de-DE" sz="1300" baseline="-25000" dirty="0">
                <a:solidFill>
                  <a:srgbClr val="000000"/>
                </a:solidFill>
              </a:rPr>
              <a:t>1</a:t>
            </a:r>
            <a:r>
              <a:rPr lang="de-DE" sz="1300" dirty="0">
                <a:solidFill>
                  <a:srgbClr val="000000"/>
                </a:solidFill>
              </a:rPr>
              <a:t> und verringern die Symptome gegenüber der Monotherapie.</a:t>
            </a:r>
          </a:p>
          <a:p>
            <a:pPr marL="0" lvl="1">
              <a:spcAft>
                <a:spcPts val="600"/>
              </a:spcAft>
            </a:pPr>
            <a:r>
              <a:rPr lang="de-DE" sz="1300" dirty="0">
                <a:solidFill>
                  <a:srgbClr val="000000"/>
                </a:solidFill>
              </a:rPr>
              <a:t>Evidenzgrad B für die Kombination von LABA und </a:t>
            </a:r>
            <a:r>
              <a:rPr lang="de-DE" sz="1300" dirty="0" smtClean="0">
                <a:solidFill>
                  <a:srgbClr val="000000"/>
                </a:solidFill>
              </a:rPr>
              <a:t>LAMA; </a:t>
            </a:r>
            <a:r>
              <a:rPr lang="de-DE" sz="1300" dirty="0">
                <a:solidFill>
                  <a:srgbClr val="000000"/>
                </a:solidFill>
              </a:rPr>
              <a:t>Exazerbationen werden </a:t>
            </a:r>
            <a:r>
              <a:rPr lang="de-DE" sz="1300" dirty="0" smtClean="0">
                <a:solidFill>
                  <a:srgbClr val="000000"/>
                </a:solidFill>
              </a:rPr>
              <a:t>vs. Monotherapie </a:t>
            </a:r>
            <a:r>
              <a:rPr lang="de-DE" sz="1300" dirty="0">
                <a:solidFill>
                  <a:srgbClr val="000000"/>
                </a:solidFill>
              </a:rPr>
              <a:t>und </a:t>
            </a:r>
            <a:r>
              <a:rPr lang="de-DE" sz="1300" dirty="0" smtClean="0">
                <a:solidFill>
                  <a:srgbClr val="000000"/>
                </a:solidFill>
              </a:rPr>
              <a:t>vs. ICS/LABA </a:t>
            </a:r>
            <a:r>
              <a:rPr lang="de-DE" sz="1300" dirty="0">
                <a:solidFill>
                  <a:srgbClr val="000000"/>
                </a:solidFill>
              </a:rPr>
              <a:t>reduziert.</a:t>
            </a:r>
          </a:p>
          <a:p>
            <a:pPr marL="0" lvl="1">
              <a:spcAft>
                <a:spcPts val="600"/>
              </a:spcAft>
            </a:pPr>
            <a:r>
              <a:rPr lang="de-DE" sz="1300" dirty="0">
                <a:solidFill>
                  <a:srgbClr val="000000"/>
                </a:solidFill>
              </a:rPr>
              <a:t>Es werden keine bestimmten Inhalationsgeräte </a:t>
            </a:r>
            <a:r>
              <a:rPr lang="de-DE" sz="1300" dirty="0" smtClean="0">
                <a:solidFill>
                  <a:srgbClr val="000000"/>
                </a:solidFill>
              </a:rPr>
              <a:t>empfohlen; </a:t>
            </a:r>
            <a:r>
              <a:rPr lang="de-DE" sz="1300" dirty="0">
                <a:solidFill>
                  <a:srgbClr val="000000"/>
                </a:solidFill>
              </a:rPr>
              <a:t>die Entscheidung ist individuell anzupassen und </a:t>
            </a:r>
            <a:r>
              <a:rPr lang="de-DE" sz="1300" dirty="0" smtClean="0">
                <a:solidFill>
                  <a:srgbClr val="000000"/>
                </a:solidFill>
              </a:rPr>
              <a:t>abhängig </a:t>
            </a:r>
            <a:r>
              <a:rPr lang="de-DE" sz="1300" dirty="0">
                <a:solidFill>
                  <a:srgbClr val="000000"/>
                </a:solidFill>
              </a:rPr>
              <a:t>von der V</a:t>
            </a:r>
            <a:r>
              <a:rPr lang="de-DE" sz="1300" dirty="0" smtClean="0">
                <a:solidFill>
                  <a:srgbClr val="000000"/>
                </a:solidFill>
              </a:rPr>
              <a:t>erfügbarkeit</a:t>
            </a:r>
            <a:r>
              <a:rPr lang="de-DE" sz="1300" dirty="0">
                <a:solidFill>
                  <a:srgbClr val="000000"/>
                </a:solidFill>
              </a:rPr>
              <a:t>, den Kosten, dem </a:t>
            </a:r>
            <a:r>
              <a:rPr lang="de-DE" sz="1300" spc="-20" dirty="0">
                <a:solidFill>
                  <a:srgbClr val="000000"/>
                </a:solidFill>
              </a:rPr>
              <a:t>verschreibenden Arzt, </a:t>
            </a:r>
            <a:r>
              <a:rPr lang="de-DE" sz="1300" spc="-20" dirty="0" smtClean="0">
                <a:solidFill>
                  <a:srgbClr val="000000"/>
                </a:solidFill>
              </a:rPr>
              <a:t>dem Handhabungsgeschick </a:t>
            </a:r>
            <a:r>
              <a:rPr lang="de-DE" sz="1300" dirty="0" smtClean="0">
                <a:solidFill>
                  <a:srgbClr val="000000"/>
                </a:solidFill>
              </a:rPr>
              <a:t>des Devices vom </a:t>
            </a:r>
            <a:r>
              <a:rPr lang="de-DE" sz="1300" dirty="0">
                <a:solidFill>
                  <a:srgbClr val="000000"/>
                </a:solidFill>
              </a:rPr>
              <a:t>Patienten und </a:t>
            </a:r>
            <a:r>
              <a:rPr lang="de-DE" sz="1300" dirty="0" smtClean="0">
                <a:solidFill>
                  <a:srgbClr val="000000"/>
                </a:solidFill>
              </a:rPr>
              <a:t>seiner Präferenz.</a:t>
            </a:r>
            <a:endParaRPr lang="de-DE" sz="1300" dirty="0">
              <a:solidFill>
                <a:srgbClr val="000000"/>
              </a:solidFill>
            </a:endParaRPr>
          </a:p>
        </p:txBody>
      </p:sp>
      <p:sp>
        <p:nvSpPr>
          <p:cNvPr id="20" name="Rectangle 19"/>
          <p:cNvSpPr/>
          <p:nvPr/>
        </p:nvSpPr>
        <p:spPr>
          <a:xfrm>
            <a:off x="5971832" y="2364650"/>
            <a:ext cx="1620000" cy="377335"/>
          </a:xfrm>
          <a:prstGeom prst="rect">
            <a:avLst/>
          </a:prstGeom>
          <a:solidFill>
            <a:srgbClr val="0460A9">
              <a:lumMod val="75000"/>
            </a:srgbClr>
          </a:solidFill>
          <a:ln w="12700" cap="sq"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srgbClr val="FFFFFF"/>
                </a:solidFill>
                <a:effectLst/>
                <a:uLnTx/>
                <a:uFillTx/>
                <a:latin typeface="Arial" panose="020B0604020202020204" pitchFamily="34" charset="0"/>
                <a:cs typeface="Arial" panose="020B0604020202020204" pitchFamily="34" charset="0"/>
              </a:rPr>
              <a:t>GOLD 2017</a:t>
            </a:r>
            <a:endParaRPr kumimoji="0" lang="en-US" sz="1800" b="0" i="0" u="none" strike="noStrike" kern="0" cap="none" spc="0" normalizeH="0" baseline="30000" noProof="0" dirty="0" smtClean="0">
              <a:ln>
                <a:noFill/>
              </a:ln>
              <a:solidFill>
                <a:srgbClr val="FFFFFF"/>
              </a:solidFill>
              <a:effectLst/>
              <a:uLnTx/>
              <a:uFillTx/>
              <a:latin typeface="Arial" panose="020B0604020202020204" pitchFamily="34" charset="0"/>
              <a:cs typeface="Arial" panose="020B0604020202020204" pitchFamily="34" charset="0"/>
            </a:endParaRPr>
          </a:p>
        </p:txBody>
      </p:sp>
      <p:sp>
        <p:nvSpPr>
          <p:cNvPr id="21" name="Flowchart: Extract 20"/>
          <p:cNvSpPr/>
          <p:nvPr/>
        </p:nvSpPr>
        <p:spPr>
          <a:xfrm rot="5400000">
            <a:off x="3118647" y="4221982"/>
            <a:ext cx="2722880" cy="238592"/>
          </a:xfrm>
          <a:prstGeom prst="flowChartExtract">
            <a:avLst/>
          </a:prstGeom>
          <a:solidFill>
            <a:srgbClr val="FFFFFF">
              <a:lumMod val="75000"/>
            </a:srgbClr>
          </a:solidFill>
          <a:ln w="12700" cap="sq"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smtClean="0">
              <a:ln>
                <a:noFill/>
              </a:ln>
              <a:solidFill>
                <a:srgbClr val="FFFFFF"/>
              </a:solidFill>
              <a:effectLst/>
              <a:uLnTx/>
              <a:uFillTx/>
              <a:latin typeface="Arial" panose="020B0604020202020204" pitchFamily="34" charset="0"/>
              <a:cs typeface="Arial" panose="020B0604020202020204" pitchFamily="34" charset="0"/>
            </a:endParaRPr>
          </a:p>
        </p:txBody>
      </p:sp>
      <p:sp>
        <p:nvSpPr>
          <p:cNvPr id="22" name="Content Placeholder 2"/>
          <p:cNvSpPr txBox="1">
            <a:spLocks/>
          </p:cNvSpPr>
          <p:nvPr/>
        </p:nvSpPr>
        <p:spPr>
          <a:xfrm>
            <a:off x="504464" y="1391725"/>
            <a:ext cx="8244000" cy="741131"/>
          </a:xfrm>
          <a:prstGeom prst="rect">
            <a:avLst/>
          </a:prstGeom>
          <a:solidFill>
            <a:schemeClr val="accent1"/>
          </a:solidFill>
        </p:spPr>
        <p:txBody>
          <a:bodyPr lIns="108000" anchor="ctr" anchorCtr="0">
            <a:noAutofit/>
          </a:bodyPr>
          <a:lstStyle>
            <a:lvl1pPr marL="228600" indent="-228600" algn="l" defTabSz="914400" rtl="0" eaLnBrk="1" latinLnBrk="0" hangingPunct="1">
              <a:spcBef>
                <a:spcPts val="1200"/>
              </a:spcBef>
              <a:buClrTx/>
              <a:buSzPct val="120000"/>
              <a:buFont typeface="Arial" pitchFamily="34" charset="0"/>
              <a:buChar char="•"/>
              <a:tabLst>
                <a:tab pos="3998913" algn="r"/>
                <a:tab pos="8229600" algn="r"/>
              </a:tabLst>
              <a:defRPr sz="2400" kern="1200">
                <a:solidFill>
                  <a:schemeClr val="tx1"/>
                </a:solidFill>
                <a:latin typeface="+mn-lt"/>
                <a:ea typeface="+mn-ea"/>
                <a:cs typeface="+mn-cs"/>
              </a:defRPr>
            </a:lvl1pPr>
            <a:lvl2pPr marL="457200" indent="-228600" algn="l" defTabSz="914400" rtl="0" eaLnBrk="1" latinLnBrk="0" hangingPunct="1">
              <a:spcBef>
                <a:spcPts val="600"/>
              </a:spcBef>
              <a:buClrTx/>
              <a:buSzPct val="100000"/>
              <a:buFont typeface="Arial" pitchFamily="34" charset="0"/>
              <a:buChar char="–"/>
              <a:defRPr sz="1800" kern="1200">
                <a:solidFill>
                  <a:schemeClr val="tx1"/>
                </a:solidFill>
                <a:latin typeface="+mn-lt"/>
                <a:ea typeface="+mn-ea"/>
                <a:cs typeface="+mn-cs"/>
              </a:defRPr>
            </a:lvl2pPr>
            <a:lvl3pPr marL="685800" indent="-228600" algn="l" defTabSz="914400" rtl="0" eaLnBrk="1" latinLnBrk="0" hangingPunct="1">
              <a:spcBef>
                <a:spcPts val="600"/>
              </a:spcBef>
              <a:buClrTx/>
              <a:buSzPct val="100000"/>
              <a:buFont typeface="Arial" pitchFamily="34" charset="0"/>
              <a:buChar char="–"/>
              <a:defRPr sz="1600" kern="1200">
                <a:solidFill>
                  <a:schemeClr val="tx1"/>
                </a:solidFill>
                <a:latin typeface="+mn-lt"/>
                <a:ea typeface="+mn-ea"/>
                <a:cs typeface="+mn-cs"/>
              </a:defRPr>
            </a:lvl3pPr>
            <a:lvl4pPr marL="914400" indent="-228600" algn="l" defTabSz="914400" rtl="0" eaLnBrk="1" latinLnBrk="0" hangingPunct="1">
              <a:spcBef>
                <a:spcPts val="600"/>
              </a:spcBef>
              <a:buClrTx/>
              <a:buSzPct val="100000"/>
              <a:buFont typeface="Arial" pitchFamily="34" charset="0"/>
              <a:buChar char="–"/>
              <a:defRPr sz="1600" kern="1200">
                <a:solidFill>
                  <a:schemeClr val="tx1"/>
                </a:solidFill>
                <a:latin typeface="+mn-lt"/>
                <a:ea typeface="+mn-ea"/>
                <a:cs typeface="+mn-cs"/>
              </a:defRPr>
            </a:lvl4pPr>
            <a:lvl5pPr marL="1143000" indent="-228600" algn="l" defTabSz="914400" rtl="0" eaLnBrk="1" latinLnBrk="0" hangingPunct="1">
              <a:spcBef>
                <a:spcPts val="600"/>
              </a:spcBef>
              <a:buClrTx/>
              <a:buSzPct val="100000"/>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Bef>
                <a:spcPts val="0"/>
              </a:spcBef>
              <a:spcAft>
                <a:spcPts val="600"/>
              </a:spcAft>
              <a:buNone/>
            </a:pPr>
            <a:r>
              <a:rPr lang="de-DE" sz="1400" spc="-40" dirty="0">
                <a:solidFill>
                  <a:schemeClr val="bg1"/>
                </a:solidFill>
              </a:rPr>
              <a:t>Bei Patienten mit </a:t>
            </a:r>
            <a:r>
              <a:rPr lang="de-DE" sz="1400" spc="-40" dirty="0" smtClean="0">
                <a:solidFill>
                  <a:schemeClr val="bg1"/>
                </a:solidFill>
              </a:rPr>
              <a:t>Exazerbationshistorie </a:t>
            </a:r>
            <a:r>
              <a:rPr lang="de-DE" sz="1400" spc="-40" dirty="0">
                <a:solidFill>
                  <a:schemeClr val="bg1"/>
                </a:solidFill>
              </a:rPr>
              <a:t>sind Kombinationstherapien mit langwirksamen Bronchodilatatoren (LABD) wirksamer als eine </a:t>
            </a:r>
            <a:r>
              <a:rPr lang="de-DE" sz="1400" spc="-40" dirty="0" smtClean="0">
                <a:solidFill>
                  <a:schemeClr val="bg1"/>
                </a:solidFill>
              </a:rPr>
              <a:t>Monotherapie</a:t>
            </a:r>
            <a:r>
              <a:rPr lang="de-DE" sz="1400" spc="-40" dirty="0">
                <a:solidFill>
                  <a:schemeClr val="bg1"/>
                </a:solidFill>
              </a:rPr>
              <a:t>, um Exazerbationen </a:t>
            </a:r>
            <a:r>
              <a:rPr lang="de-DE" sz="1400" spc="-40" dirty="0" smtClean="0">
                <a:solidFill>
                  <a:schemeClr val="bg1"/>
                </a:solidFill>
              </a:rPr>
              <a:t>vorzubeugen</a:t>
            </a:r>
            <a:r>
              <a:rPr lang="de-DE" sz="1400" spc="-40" baseline="30000" dirty="0" smtClean="0">
                <a:solidFill>
                  <a:schemeClr val="bg1"/>
                </a:solidFill>
              </a:rPr>
              <a:t>1</a:t>
            </a:r>
            <a:r>
              <a:rPr lang="de-DE" sz="1400" spc="-40" dirty="0" smtClean="0">
                <a:solidFill>
                  <a:schemeClr val="bg1"/>
                </a:solidFill>
              </a:rPr>
              <a:t>. Bei diesen Patienten verringerte eine  LABA/LAMA-Kombination Exazerbationen </a:t>
            </a:r>
            <a:r>
              <a:rPr lang="de-DE" sz="1400" spc="-40" dirty="0">
                <a:solidFill>
                  <a:schemeClr val="bg1"/>
                </a:solidFill>
              </a:rPr>
              <a:t>besser als </a:t>
            </a:r>
            <a:r>
              <a:rPr lang="de-DE" sz="1400" spc="-40" dirty="0" smtClean="0">
                <a:solidFill>
                  <a:schemeClr val="bg1"/>
                </a:solidFill>
              </a:rPr>
              <a:t>eine ICS/LABA-Kombination</a:t>
            </a:r>
            <a:r>
              <a:rPr lang="de-DE" sz="1400" spc="-40" baseline="30000" dirty="0" smtClean="0">
                <a:solidFill>
                  <a:schemeClr val="bg1"/>
                </a:solidFill>
              </a:rPr>
              <a:t>2</a:t>
            </a:r>
            <a:r>
              <a:rPr lang="de-DE" sz="1400" spc="-40" dirty="0" smtClean="0">
                <a:solidFill>
                  <a:schemeClr val="bg1"/>
                </a:solidFill>
              </a:rPr>
              <a:t>.</a:t>
            </a:r>
            <a:endParaRPr lang="de-DE" sz="1400" spc="-40" baseline="30000" dirty="0">
              <a:solidFill>
                <a:schemeClr val="bg1"/>
              </a:solidFill>
            </a:endParaRPr>
          </a:p>
        </p:txBody>
      </p:sp>
    </p:spTree>
    <p:extLst>
      <p:ext uri="{BB962C8B-B14F-4D97-AF65-F5344CB8AC3E}">
        <p14:creationId xmlns:p14="http://schemas.microsoft.com/office/powerpoint/2010/main" val="8657016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504464" y="1390463"/>
            <a:ext cx="8244000" cy="697767"/>
          </a:xfrm>
          <a:prstGeom prst="rect">
            <a:avLst/>
          </a:prstGeom>
          <a:solidFill>
            <a:schemeClr val="accent1"/>
          </a:solidFill>
        </p:spPr>
        <p:txBody>
          <a:bodyPr anchor="ctr" anchorCtr="0">
            <a:normAutofit lnSpcReduction="10000"/>
          </a:bodyPr>
          <a:lstStyle>
            <a:lvl1pPr marL="228600" indent="-228600" algn="l" defTabSz="914400" rtl="0" eaLnBrk="1" latinLnBrk="0" hangingPunct="1">
              <a:spcBef>
                <a:spcPts val="1200"/>
              </a:spcBef>
              <a:buClrTx/>
              <a:buSzPct val="120000"/>
              <a:buFont typeface="Arial" pitchFamily="34" charset="0"/>
              <a:buChar char="•"/>
              <a:tabLst>
                <a:tab pos="3998913" algn="r"/>
                <a:tab pos="8229600" algn="r"/>
              </a:tabLst>
              <a:defRPr sz="2400" kern="1200">
                <a:solidFill>
                  <a:schemeClr val="tx1"/>
                </a:solidFill>
                <a:latin typeface="+mn-lt"/>
                <a:ea typeface="+mn-ea"/>
                <a:cs typeface="+mn-cs"/>
              </a:defRPr>
            </a:lvl1pPr>
            <a:lvl2pPr marL="457200" indent="-228600" algn="l" defTabSz="914400" rtl="0" eaLnBrk="1" latinLnBrk="0" hangingPunct="1">
              <a:spcBef>
                <a:spcPts val="600"/>
              </a:spcBef>
              <a:buClrTx/>
              <a:buSzPct val="100000"/>
              <a:buFont typeface="Arial" pitchFamily="34" charset="0"/>
              <a:buChar char="–"/>
              <a:defRPr sz="1800" kern="1200">
                <a:solidFill>
                  <a:schemeClr val="tx1"/>
                </a:solidFill>
                <a:latin typeface="+mn-lt"/>
                <a:ea typeface="+mn-ea"/>
                <a:cs typeface="+mn-cs"/>
              </a:defRPr>
            </a:lvl2pPr>
            <a:lvl3pPr marL="685800" indent="-228600" algn="l" defTabSz="914400" rtl="0" eaLnBrk="1" latinLnBrk="0" hangingPunct="1">
              <a:spcBef>
                <a:spcPts val="600"/>
              </a:spcBef>
              <a:buClrTx/>
              <a:buSzPct val="100000"/>
              <a:buFont typeface="Arial" pitchFamily="34" charset="0"/>
              <a:buChar char="–"/>
              <a:defRPr sz="1600" kern="1200">
                <a:solidFill>
                  <a:schemeClr val="tx1"/>
                </a:solidFill>
                <a:latin typeface="+mn-lt"/>
                <a:ea typeface="+mn-ea"/>
                <a:cs typeface="+mn-cs"/>
              </a:defRPr>
            </a:lvl3pPr>
            <a:lvl4pPr marL="914400" indent="-228600" algn="l" defTabSz="914400" rtl="0" eaLnBrk="1" latinLnBrk="0" hangingPunct="1">
              <a:spcBef>
                <a:spcPts val="600"/>
              </a:spcBef>
              <a:buClrTx/>
              <a:buSzPct val="100000"/>
              <a:buFont typeface="Arial" pitchFamily="34" charset="0"/>
              <a:buChar char="–"/>
              <a:defRPr sz="1600" kern="1200">
                <a:solidFill>
                  <a:schemeClr val="tx1"/>
                </a:solidFill>
                <a:latin typeface="+mn-lt"/>
                <a:ea typeface="+mn-ea"/>
                <a:cs typeface="+mn-cs"/>
              </a:defRPr>
            </a:lvl4pPr>
            <a:lvl5pPr marL="1143000" indent="-228600" algn="l" defTabSz="914400" rtl="0" eaLnBrk="1" latinLnBrk="0" hangingPunct="1">
              <a:spcBef>
                <a:spcPts val="600"/>
              </a:spcBef>
              <a:buClrTx/>
              <a:buSzPct val="100000"/>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Bef>
                <a:spcPts val="500"/>
              </a:spcBef>
              <a:buNone/>
            </a:pPr>
            <a:r>
              <a:rPr lang="de-DE" sz="1400" b="0" i="0" dirty="0" smtClean="0">
                <a:solidFill>
                  <a:schemeClr val="bg1"/>
                </a:solidFill>
              </a:rPr>
              <a:t>Das pharmakologische Management der stabilen COPD für die GOLD-Gruppen A, B, C und D </a:t>
            </a:r>
            <a:br>
              <a:rPr lang="de-DE" sz="1400" b="0" i="0" dirty="0" smtClean="0">
                <a:solidFill>
                  <a:schemeClr val="bg1"/>
                </a:solidFill>
              </a:rPr>
            </a:br>
            <a:r>
              <a:rPr lang="de-DE" sz="1400" b="0" i="0" dirty="0" smtClean="0">
                <a:solidFill>
                  <a:schemeClr val="bg1"/>
                </a:solidFill>
              </a:rPr>
              <a:t>sowie die Eskalation und/oder Deeskalation der Behandlung erfolgt anhand</a:t>
            </a:r>
            <a:r>
              <a:rPr lang="de-DE" sz="1400" dirty="0" smtClean="0">
                <a:solidFill>
                  <a:schemeClr val="bg1"/>
                </a:solidFill>
              </a:rPr>
              <a:t> der </a:t>
            </a:r>
            <a:r>
              <a:rPr lang="de-DE" sz="1400" b="0" i="0" dirty="0" smtClean="0">
                <a:solidFill>
                  <a:schemeClr val="bg1"/>
                </a:solidFill>
              </a:rPr>
              <a:t>Beurteilung </a:t>
            </a:r>
            <a:br>
              <a:rPr lang="de-DE" sz="1400" b="0" i="0" dirty="0" smtClean="0">
                <a:solidFill>
                  <a:schemeClr val="bg1"/>
                </a:solidFill>
              </a:rPr>
            </a:br>
            <a:r>
              <a:rPr lang="de-DE" sz="1400" dirty="0" smtClean="0">
                <a:solidFill>
                  <a:schemeClr val="bg1"/>
                </a:solidFill>
              </a:rPr>
              <a:t>der  individuellen </a:t>
            </a:r>
            <a:r>
              <a:rPr lang="de-DE" sz="1400" dirty="0">
                <a:solidFill>
                  <a:schemeClr val="bg1"/>
                </a:solidFill>
              </a:rPr>
              <a:t>Symptome </a:t>
            </a:r>
            <a:r>
              <a:rPr lang="de-DE" sz="1400" b="0" i="0" dirty="0" smtClean="0">
                <a:solidFill>
                  <a:schemeClr val="bg1"/>
                </a:solidFill>
              </a:rPr>
              <a:t>und des Risikos für Exazerbationen.</a:t>
            </a:r>
          </a:p>
        </p:txBody>
      </p:sp>
      <p:sp>
        <p:nvSpPr>
          <p:cNvPr id="10" name="TextBox 9"/>
          <p:cNvSpPr txBox="1"/>
          <p:nvPr/>
        </p:nvSpPr>
        <p:spPr>
          <a:xfrm>
            <a:off x="272061" y="6329198"/>
            <a:ext cx="5690608" cy="461665"/>
          </a:xfrm>
          <a:prstGeom prst="rect">
            <a:avLst/>
          </a:prstGeom>
          <a:noFill/>
        </p:spPr>
        <p:txBody>
          <a:bodyPr wrap="square" rtlCol="0">
            <a:spAutoFit/>
          </a:bodyPr>
          <a:lstStyle/>
          <a:p>
            <a:r>
              <a:rPr lang="de-DE" sz="800" b="0" i="0" dirty="0" smtClean="0">
                <a:solidFill>
                  <a:srgbClr val="000000"/>
                </a:solidFill>
              </a:rPr>
              <a:t>COPD: Chronisch obstruktive Lungenerkrankung, GOLD: Globale Initiative für chronisch obstruktive Lungenerkrankung, ICS: inhalatives Corticosteroid, LABA: langwirksamer β2-Agonist, LAMA: langwirksames Anticholinergikum, PD-4: Phosphodiesterase-4, SABA: kurzwirksamer β2-Agonist, SAMA: kurzwirksames Anticholinergikum</a:t>
            </a:r>
          </a:p>
        </p:txBody>
      </p:sp>
      <p:sp>
        <p:nvSpPr>
          <p:cNvPr id="54" name="Footer Placeholder 4"/>
          <p:cNvSpPr txBox="1">
            <a:spLocks/>
          </p:cNvSpPr>
          <p:nvPr/>
        </p:nvSpPr>
        <p:spPr>
          <a:xfrm>
            <a:off x="0" y="6453336"/>
            <a:ext cx="285750" cy="365125"/>
          </a:xfrm>
          <a:prstGeom prst="rect">
            <a:avLst/>
          </a:prstGeom>
          <a:ln>
            <a:noFill/>
          </a:ln>
        </p:spPr>
        <p:txBody>
          <a:bodyPr vert="horz" lIns="108000" tIns="45720" rIns="46800" bIns="45720" rtlCol="0" anchor="ctr"/>
          <a:lstStyle>
            <a:defPPr>
              <a:defRPr lang="en-US"/>
            </a:defPPr>
            <a:lvl1pPr marL="0" algn="l" defTabSz="914400" rtl="0" eaLnBrk="1" fontAlgn="auto" latinLnBrk="0" hangingPunct="1">
              <a:spcBef>
                <a:spcPts val="0"/>
              </a:spcBef>
              <a:spcAft>
                <a:spcPts val="0"/>
              </a:spcAft>
              <a:defRPr sz="1000" kern="1200">
                <a:solidFill>
                  <a:prstClr val="black">
                    <a:tint val="75000"/>
                  </a:prstClr>
                </a:solidFill>
                <a:latin typeface="Arial" pitchFamily="34" charset="0"/>
                <a:ea typeface="+mn-ea"/>
                <a:cs typeface="Arial"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0FA938B8-1D2F-4BA3-A5B1-5E63C266068C}" type="slidenum">
              <a:rPr lang="de-DE" sz="900" smtClean="0"/>
              <a:pPr>
                <a:defRPr/>
              </a:pPr>
              <a:t>9</a:t>
            </a:fld>
            <a:endParaRPr lang="de-DE" sz="900" dirty="0"/>
          </a:p>
        </p:txBody>
      </p:sp>
      <p:sp>
        <p:nvSpPr>
          <p:cNvPr id="2" name="Title 1"/>
          <p:cNvSpPr>
            <a:spLocks noGrp="1"/>
          </p:cNvSpPr>
          <p:nvPr>
            <p:ph type="title"/>
          </p:nvPr>
        </p:nvSpPr>
        <p:spPr/>
        <p:txBody>
          <a:bodyPr>
            <a:normAutofit/>
          </a:bodyPr>
          <a:lstStyle/>
          <a:p>
            <a:r>
              <a:rPr lang="de-DE" dirty="0">
                <a:solidFill>
                  <a:srgbClr val="0460A9"/>
                </a:solidFill>
              </a:rPr>
              <a:t>Zusammenfassung Aktualisierung </a:t>
            </a:r>
            <a:r>
              <a:rPr lang="de-DE" dirty="0" smtClean="0">
                <a:solidFill>
                  <a:srgbClr val="0460A9"/>
                </a:solidFill>
              </a:rPr>
              <a:t>GOLD</a:t>
            </a:r>
            <a:r>
              <a:rPr lang="en" dirty="0" smtClean="0"/>
              <a:t/>
            </a:r>
            <a:br>
              <a:rPr lang="en" dirty="0" smtClean="0"/>
            </a:br>
            <a:r>
              <a:rPr lang="de-DE" sz="2200" b="0" i="0" dirty="0" smtClean="0">
                <a:solidFill>
                  <a:srgbClr val="000000"/>
                </a:solidFill>
              </a:rPr>
              <a:t>Pharmakologisches Management der stabilen COPD</a:t>
            </a:r>
          </a:p>
        </p:txBody>
      </p:sp>
      <p:sp>
        <p:nvSpPr>
          <p:cNvPr id="55" name="Rectangle 4"/>
          <p:cNvSpPr>
            <a:spLocks noChangeArrowheads="1"/>
          </p:cNvSpPr>
          <p:nvPr/>
        </p:nvSpPr>
        <p:spPr bwMode="auto">
          <a:xfrm>
            <a:off x="5695413" y="6535504"/>
            <a:ext cx="3331202" cy="2637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tIns="46800" rIns="90000" bIns="46800">
            <a:spAutoFit/>
          </a:bodyPr>
          <a:lstStyle>
            <a:lvl1pPr eaLnBrk="0" hangingPunct="0">
              <a:defRPr sz="3200">
                <a:solidFill>
                  <a:schemeClr val="bg1"/>
                </a:solidFill>
                <a:latin typeface="Arial" charset="0"/>
              </a:defRPr>
            </a:lvl1pPr>
            <a:lvl2pPr marL="742950" indent="-285750" eaLnBrk="0" hangingPunct="0">
              <a:defRPr sz="3200">
                <a:solidFill>
                  <a:schemeClr val="bg1"/>
                </a:solidFill>
                <a:latin typeface="Arial" charset="0"/>
              </a:defRPr>
            </a:lvl2pPr>
            <a:lvl3pPr marL="1143000" indent="-228600" eaLnBrk="0" hangingPunct="0">
              <a:defRPr sz="3200">
                <a:solidFill>
                  <a:schemeClr val="bg1"/>
                </a:solidFill>
                <a:latin typeface="Arial" charset="0"/>
              </a:defRPr>
            </a:lvl3pPr>
            <a:lvl4pPr marL="1600200" indent="-228600" eaLnBrk="0" hangingPunct="0">
              <a:defRPr sz="3200">
                <a:solidFill>
                  <a:schemeClr val="bg1"/>
                </a:solidFill>
                <a:latin typeface="Arial" charset="0"/>
              </a:defRPr>
            </a:lvl4pPr>
            <a:lvl5pPr marL="2057400" indent="-228600" eaLnBrk="0" hangingPunct="0">
              <a:defRPr sz="3200">
                <a:solidFill>
                  <a:schemeClr val="bg1"/>
                </a:solidFill>
                <a:latin typeface="Arial" charset="0"/>
              </a:defRPr>
            </a:lvl5pPr>
            <a:lvl6pPr marL="2514600" indent="-228600" eaLnBrk="0" fontAlgn="base" hangingPunct="0">
              <a:spcBef>
                <a:spcPct val="0"/>
              </a:spcBef>
              <a:spcAft>
                <a:spcPct val="0"/>
              </a:spcAft>
              <a:defRPr sz="3200">
                <a:solidFill>
                  <a:schemeClr val="bg1"/>
                </a:solidFill>
                <a:latin typeface="Arial" charset="0"/>
              </a:defRPr>
            </a:lvl6pPr>
            <a:lvl7pPr marL="2971800" indent="-228600" eaLnBrk="0" fontAlgn="base" hangingPunct="0">
              <a:spcBef>
                <a:spcPct val="0"/>
              </a:spcBef>
              <a:spcAft>
                <a:spcPct val="0"/>
              </a:spcAft>
              <a:defRPr sz="3200">
                <a:solidFill>
                  <a:schemeClr val="bg1"/>
                </a:solidFill>
                <a:latin typeface="Arial" charset="0"/>
              </a:defRPr>
            </a:lvl7pPr>
            <a:lvl8pPr marL="3429000" indent="-228600" eaLnBrk="0" fontAlgn="base" hangingPunct="0">
              <a:spcBef>
                <a:spcPct val="0"/>
              </a:spcBef>
              <a:spcAft>
                <a:spcPct val="0"/>
              </a:spcAft>
              <a:defRPr sz="3200">
                <a:solidFill>
                  <a:schemeClr val="bg1"/>
                </a:solidFill>
                <a:latin typeface="Arial" charset="0"/>
              </a:defRPr>
            </a:lvl8pPr>
            <a:lvl9pPr marL="3886200" indent="-228600" eaLnBrk="0" fontAlgn="base" hangingPunct="0">
              <a:spcBef>
                <a:spcPct val="0"/>
              </a:spcBef>
              <a:spcAft>
                <a:spcPct val="0"/>
              </a:spcAft>
              <a:defRPr sz="3200">
                <a:solidFill>
                  <a:schemeClr val="bg1"/>
                </a:solidFill>
                <a:latin typeface="Arial" charset="0"/>
              </a:defRPr>
            </a:lvl9pPr>
          </a:lstStyle>
          <a:p>
            <a:pPr algn="r">
              <a:lnSpc>
                <a:spcPct val="110000"/>
              </a:lnSpc>
            </a:pPr>
            <a:r>
              <a:rPr lang="de-DE" sz="1000" b="0" i="0" dirty="0" smtClean="0">
                <a:solidFill>
                  <a:srgbClr val="000000"/>
                </a:solidFill>
              </a:rPr>
              <a:t>mod. nach www.goldcopd.org (letzter Zugriff  23.1.17)</a:t>
            </a:r>
          </a:p>
        </p:txBody>
      </p:sp>
      <p:sp>
        <p:nvSpPr>
          <p:cNvPr id="51" name="Rectangle 50"/>
          <p:cNvSpPr/>
          <p:nvPr/>
        </p:nvSpPr>
        <p:spPr>
          <a:xfrm>
            <a:off x="1499960" y="2368905"/>
            <a:ext cx="1620000" cy="360000"/>
          </a:xfrm>
          <a:prstGeom prst="rect">
            <a:avLst/>
          </a:prstGeom>
          <a:solidFill>
            <a:srgbClr val="0460A9">
              <a:lumMod val="75000"/>
            </a:srgbClr>
          </a:solidFill>
          <a:ln w="12700" cap="sq"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srgbClr val="FFFFFF"/>
                </a:solidFill>
                <a:effectLst/>
                <a:uLnTx/>
                <a:uFillTx/>
                <a:latin typeface="Arial" panose="020B0604020202020204" pitchFamily="34" charset="0"/>
                <a:cs typeface="Arial" panose="020B0604020202020204" pitchFamily="34" charset="0"/>
              </a:rPr>
              <a:t>GOLD 2016</a:t>
            </a:r>
            <a:endParaRPr kumimoji="0" lang="en-US" sz="1800" b="0" i="0" u="none" strike="noStrike" kern="0" cap="none" spc="0" normalizeH="0" baseline="30000" noProof="0" dirty="0" smtClean="0">
              <a:ln>
                <a:noFill/>
              </a:ln>
              <a:solidFill>
                <a:srgbClr val="FFFFFF"/>
              </a:solidFill>
              <a:effectLst/>
              <a:uLnTx/>
              <a:uFillTx/>
              <a:latin typeface="Arial" panose="020B0604020202020204" pitchFamily="34" charset="0"/>
              <a:cs typeface="Arial" panose="020B0604020202020204" pitchFamily="34" charset="0"/>
            </a:endParaRPr>
          </a:p>
        </p:txBody>
      </p:sp>
      <p:sp>
        <p:nvSpPr>
          <p:cNvPr id="60" name="Rectangle 59"/>
          <p:cNvSpPr/>
          <p:nvPr/>
        </p:nvSpPr>
        <p:spPr>
          <a:xfrm>
            <a:off x="5971832" y="2358967"/>
            <a:ext cx="1620000" cy="377335"/>
          </a:xfrm>
          <a:prstGeom prst="rect">
            <a:avLst/>
          </a:prstGeom>
          <a:solidFill>
            <a:srgbClr val="0460A9">
              <a:lumMod val="75000"/>
            </a:srgbClr>
          </a:solidFill>
          <a:ln w="12700" cap="sq"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srgbClr val="FFFFFF"/>
                </a:solidFill>
                <a:effectLst/>
                <a:uLnTx/>
                <a:uFillTx/>
                <a:latin typeface="Arial" panose="020B0604020202020204" pitchFamily="34" charset="0"/>
                <a:cs typeface="Arial" panose="020B0604020202020204" pitchFamily="34" charset="0"/>
              </a:rPr>
              <a:t>GOLD 2017</a:t>
            </a:r>
            <a:endParaRPr kumimoji="0" lang="en-US" sz="1800" b="0" i="0" u="none" strike="noStrike" kern="0" cap="none" spc="0" normalizeH="0" baseline="30000" noProof="0" dirty="0" smtClean="0">
              <a:ln>
                <a:noFill/>
              </a:ln>
              <a:solidFill>
                <a:srgbClr val="FFFFFF"/>
              </a:solidFill>
              <a:effectLst/>
              <a:uLnTx/>
              <a:uFillTx/>
              <a:latin typeface="Arial" panose="020B0604020202020204" pitchFamily="34" charset="0"/>
              <a:cs typeface="Arial" panose="020B0604020202020204" pitchFamily="34" charset="0"/>
            </a:endParaRPr>
          </a:p>
        </p:txBody>
      </p:sp>
      <p:sp>
        <p:nvSpPr>
          <p:cNvPr id="61" name="TextBox 60"/>
          <p:cNvSpPr txBox="1"/>
          <p:nvPr/>
        </p:nvSpPr>
        <p:spPr>
          <a:xfrm>
            <a:off x="7164288" y="3515391"/>
            <a:ext cx="1047106" cy="200055"/>
          </a:xfrm>
          <a:prstGeom prst="rect">
            <a:avLst/>
          </a:prstGeom>
          <a:noFill/>
          <a:ln w="19050">
            <a:solidFill>
              <a:srgbClr val="00B050"/>
            </a:solidFill>
          </a:ln>
        </p:spPr>
        <p:txBody>
          <a:bodyPr wrap="square" rtlCol="0">
            <a:spAutoFit/>
          </a:bodyPr>
          <a:lstStyle/>
          <a:p>
            <a:pPr algn="ctr"/>
            <a:r>
              <a:rPr lang="de-DE" sz="700" b="1" i="0" dirty="0" smtClean="0">
                <a:solidFill>
                  <a:srgbClr val="000000"/>
                </a:solidFill>
              </a:rPr>
              <a:t>LAMA + LABA + ICS</a:t>
            </a:r>
          </a:p>
        </p:txBody>
      </p:sp>
      <p:cxnSp>
        <p:nvCxnSpPr>
          <p:cNvPr id="62" name="Straight Arrow Connector 61"/>
          <p:cNvCxnSpPr>
            <a:stCxn id="87" idx="0"/>
            <a:endCxn id="88" idx="2"/>
          </p:cNvCxnSpPr>
          <p:nvPr/>
        </p:nvCxnSpPr>
        <p:spPr>
          <a:xfrm flipV="1">
            <a:off x="5150361" y="3327260"/>
            <a:ext cx="0" cy="648000"/>
          </a:xfrm>
          <a:prstGeom prst="straightConnector1">
            <a:avLst/>
          </a:prstGeom>
          <a:ln w="19050">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64" name="Straight Arrow Connector 63"/>
          <p:cNvCxnSpPr>
            <a:endCxn id="89" idx="2"/>
          </p:cNvCxnSpPr>
          <p:nvPr/>
        </p:nvCxnSpPr>
        <p:spPr>
          <a:xfrm flipV="1">
            <a:off x="5303291" y="3327260"/>
            <a:ext cx="784244" cy="653638"/>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5" name="Straight Arrow Connector 64"/>
          <p:cNvCxnSpPr/>
          <p:nvPr/>
        </p:nvCxnSpPr>
        <p:spPr>
          <a:xfrm flipV="1">
            <a:off x="5555319" y="5238607"/>
            <a:ext cx="0" cy="39600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6" name="TextBox 65"/>
          <p:cNvSpPr txBox="1"/>
          <p:nvPr/>
        </p:nvSpPr>
        <p:spPr>
          <a:xfrm>
            <a:off x="4922663" y="5302936"/>
            <a:ext cx="761256" cy="307777"/>
          </a:xfrm>
          <a:prstGeom prst="rect">
            <a:avLst/>
          </a:prstGeom>
          <a:noFill/>
          <a:ln w="25400">
            <a:noFill/>
          </a:ln>
        </p:spPr>
        <p:txBody>
          <a:bodyPr wrap="square" rtlCol="0">
            <a:spAutoFit/>
          </a:bodyPr>
          <a:lstStyle/>
          <a:p>
            <a:pPr algn="ctr"/>
            <a:r>
              <a:rPr lang="de-DE" sz="700" b="0" i="0" dirty="0" smtClean="0">
                <a:solidFill>
                  <a:srgbClr val="000000"/>
                </a:solidFill>
              </a:rPr>
              <a:t>Wirkung bewerten</a:t>
            </a:r>
          </a:p>
        </p:txBody>
      </p:sp>
      <p:sp>
        <p:nvSpPr>
          <p:cNvPr id="67" name="TextBox 66"/>
          <p:cNvSpPr txBox="1"/>
          <p:nvPr/>
        </p:nvSpPr>
        <p:spPr>
          <a:xfrm>
            <a:off x="7596336" y="5149047"/>
            <a:ext cx="761256" cy="307777"/>
          </a:xfrm>
          <a:prstGeom prst="rect">
            <a:avLst/>
          </a:prstGeom>
          <a:noFill/>
          <a:ln w="25400">
            <a:noFill/>
          </a:ln>
        </p:spPr>
        <p:txBody>
          <a:bodyPr wrap="square" rtlCol="0">
            <a:spAutoFit/>
          </a:bodyPr>
          <a:lstStyle/>
          <a:p>
            <a:pPr algn="ctr"/>
            <a:r>
              <a:rPr lang="de-DE" sz="700" b="0" i="0" dirty="0" smtClean="0">
                <a:solidFill>
                  <a:srgbClr val="000000"/>
                </a:solidFill>
              </a:rPr>
              <a:t>Anhaltende Symptome</a:t>
            </a:r>
          </a:p>
        </p:txBody>
      </p:sp>
      <p:sp>
        <p:nvSpPr>
          <p:cNvPr id="69" name="Content Placeholder 2"/>
          <p:cNvSpPr txBox="1">
            <a:spLocks/>
          </p:cNvSpPr>
          <p:nvPr/>
        </p:nvSpPr>
        <p:spPr>
          <a:xfrm>
            <a:off x="323529" y="5660476"/>
            <a:ext cx="8395302" cy="480080"/>
          </a:xfrm>
          <a:prstGeom prst="rect">
            <a:avLst/>
          </a:prstGeom>
        </p:spPr>
        <p:txBody>
          <a:bodyPr>
            <a:normAutofit/>
          </a:bodyPr>
          <a:lstStyle>
            <a:lvl1pPr marL="228600" indent="-228600" algn="l" defTabSz="914400" rtl="0" eaLnBrk="1" latinLnBrk="0" hangingPunct="1">
              <a:spcBef>
                <a:spcPts val="1200"/>
              </a:spcBef>
              <a:buClrTx/>
              <a:buSzPct val="120000"/>
              <a:buFont typeface="Arial" pitchFamily="34" charset="0"/>
              <a:buChar char="•"/>
              <a:tabLst>
                <a:tab pos="3998913" algn="r"/>
                <a:tab pos="8229600" algn="r"/>
              </a:tabLst>
              <a:defRPr sz="2400" kern="1200">
                <a:solidFill>
                  <a:schemeClr val="tx1"/>
                </a:solidFill>
                <a:latin typeface="+mn-lt"/>
                <a:ea typeface="+mn-ea"/>
                <a:cs typeface="+mn-cs"/>
              </a:defRPr>
            </a:lvl1pPr>
            <a:lvl2pPr marL="457200" indent="-228600" algn="l" defTabSz="914400" rtl="0" eaLnBrk="1" latinLnBrk="0" hangingPunct="1">
              <a:spcBef>
                <a:spcPts val="600"/>
              </a:spcBef>
              <a:buClrTx/>
              <a:buSzPct val="100000"/>
              <a:buFont typeface="Arial" pitchFamily="34" charset="0"/>
              <a:buChar char="–"/>
              <a:defRPr sz="1800" kern="1200">
                <a:solidFill>
                  <a:schemeClr val="tx1"/>
                </a:solidFill>
                <a:latin typeface="+mn-lt"/>
                <a:ea typeface="+mn-ea"/>
                <a:cs typeface="+mn-cs"/>
              </a:defRPr>
            </a:lvl2pPr>
            <a:lvl3pPr marL="685800" indent="-228600" algn="l" defTabSz="914400" rtl="0" eaLnBrk="1" latinLnBrk="0" hangingPunct="1">
              <a:spcBef>
                <a:spcPts val="600"/>
              </a:spcBef>
              <a:buClrTx/>
              <a:buSzPct val="100000"/>
              <a:buFont typeface="Arial" pitchFamily="34" charset="0"/>
              <a:buChar char="–"/>
              <a:defRPr sz="1600" kern="1200">
                <a:solidFill>
                  <a:schemeClr val="tx1"/>
                </a:solidFill>
                <a:latin typeface="+mn-lt"/>
                <a:ea typeface="+mn-ea"/>
                <a:cs typeface="+mn-cs"/>
              </a:defRPr>
            </a:lvl3pPr>
            <a:lvl4pPr marL="914400" indent="-228600" algn="l" defTabSz="914400" rtl="0" eaLnBrk="1" latinLnBrk="0" hangingPunct="1">
              <a:spcBef>
                <a:spcPts val="600"/>
              </a:spcBef>
              <a:buClrTx/>
              <a:buSzPct val="100000"/>
              <a:buFont typeface="Arial" pitchFamily="34" charset="0"/>
              <a:buChar char="–"/>
              <a:defRPr sz="1600" kern="1200">
                <a:solidFill>
                  <a:schemeClr val="tx1"/>
                </a:solidFill>
                <a:latin typeface="+mn-lt"/>
                <a:ea typeface="+mn-ea"/>
                <a:cs typeface="+mn-cs"/>
              </a:defRPr>
            </a:lvl4pPr>
            <a:lvl5pPr marL="1143000" indent="-228600" algn="l" defTabSz="914400" rtl="0" eaLnBrk="1" latinLnBrk="0" hangingPunct="1">
              <a:spcBef>
                <a:spcPts val="600"/>
              </a:spcBef>
              <a:buClrTx/>
              <a:buSzPct val="100000"/>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0" algn="ctr"/>
            <a:endParaRPr lang="en-US" sz="1400" b="1" dirty="0">
              <a:solidFill>
                <a:schemeClr val="accent1"/>
              </a:solidFill>
            </a:endParaRPr>
          </a:p>
        </p:txBody>
      </p:sp>
      <p:graphicFrame>
        <p:nvGraphicFramePr>
          <p:cNvPr id="70" name="Table 69"/>
          <p:cNvGraphicFramePr>
            <a:graphicFrameLocks noGrp="1"/>
          </p:cNvGraphicFramePr>
          <p:nvPr>
            <p:extLst>
              <p:ext uri="{D42A27DB-BD31-4B8C-83A1-F6EECF244321}">
                <p14:modId xmlns:p14="http://schemas.microsoft.com/office/powerpoint/2010/main" val="3670480913"/>
              </p:ext>
            </p:extLst>
          </p:nvPr>
        </p:nvGraphicFramePr>
        <p:xfrm>
          <a:off x="522038" y="2741170"/>
          <a:ext cx="3761930" cy="3389447"/>
        </p:xfrm>
        <a:graphic>
          <a:graphicData uri="http://schemas.openxmlformats.org/drawingml/2006/table">
            <a:tbl>
              <a:tblPr firstRow="1" bandRow="1">
                <a:tableStyleId>{1C5780E6-A8F4-46B0-B82D-9E7F56C639EF}</a:tableStyleId>
              </a:tblPr>
              <a:tblGrid>
                <a:gridCol w="635901"/>
                <a:gridCol w="919512"/>
                <a:gridCol w="1229862"/>
                <a:gridCol w="976655"/>
              </a:tblGrid>
              <a:tr h="402844">
                <a:tc>
                  <a:txBody>
                    <a:bodyPr/>
                    <a:lstStyle/>
                    <a:p>
                      <a:pPr algn="ctr"/>
                      <a:r>
                        <a:rPr lang="de-DE" sz="1000" b="0" i="0" dirty="0" smtClean="0">
                          <a:solidFill>
                            <a:srgbClr val="969696"/>
                          </a:solidFill>
                        </a:rPr>
                        <a:t>Patientengruppe</a:t>
                      </a:r>
                    </a:p>
                  </a:txBody>
                  <a:tcPr marL="36000" marR="36000" anchor="ctr">
                    <a:lnL w="12700" cap="flat" cmpd="sng" algn="ctr">
                      <a:solidFill>
                        <a:schemeClr val="tx1"/>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969696"/>
                      </a:solidFill>
                      <a:prstDash val="solid"/>
                      <a:round/>
                      <a:headEnd type="none" w="med" len="med"/>
                      <a:tailEnd type="none" w="med" len="med"/>
                    </a:lnB>
                  </a:tcPr>
                </a:tc>
                <a:tc>
                  <a:txBody>
                    <a:bodyPr/>
                    <a:lstStyle/>
                    <a:p>
                      <a:pPr algn="ctr"/>
                      <a:r>
                        <a:rPr lang="de-DE" sz="1000" b="0" i="0" dirty="0" smtClean="0">
                          <a:solidFill>
                            <a:srgbClr val="969696"/>
                          </a:solidFill>
                        </a:rPr>
                        <a:t>Empfohlene Therapie erster Wahl</a:t>
                      </a:r>
                    </a:p>
                  </a:txBody>
                  <a:tcPr marL="36000" marR="36000" anchor="ctr">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969696"/>
                      </a:solidFill>
                      <a:prstDash val="solid"/>
                      <a:round/>
                      <a:headEnd type="none" w="med" len="med"/>
                      <a:tailEnd type="none" w="med" len="med"/>
                    </a:lnB>
                  </a:tcPr>
                </a:tc>
                <a:tc>
                  <a:txBody>
                    <a:bodyPr/>
                    <a:lstStyle/>
                    <a:p>
                      <a:pPr algn="ctr"/>
                      <a:r>
                        <a:rPr lang="de-DE" sz="1000" b="0" i="0" dirty="0" smtClean="0">
                          <a:solidFill>
                            <a:srgbClr val="969696"/>
                          </a:solidFill>
                        </a:rPr>
                        <a:t>Alternative </a:t>
                      </a:r>
                      <a:r>
                        <a:rPr lang="en" sz="1000" dirty="0" smtClean="0"/>
                        <a:t/>
                      </a:r>
                      <a:br>
                        <a:rPr lang="en" sz="1000" dirty="0" smtClean="0"/>
                      </a:br>
                      <a:r>
                        <a:rPr lang="de-DE" sz="1000" b="0" i="0" dirty="0" smtClean="0">
                          <a:solidFill>
                            <a:srgbClr val="969696"/>
                          </a:solidFill>
                        </a:rPr>
                        <a:t>Wahl</a:t>
                      </a:r>
                    </a:p>
                  </a:txBody>
                  <a:tcPr marL="36000" marR="36000" anchor="ctr">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969696"/>
                      </a:solidFill>
                      <a:prstDash val="solid"/>
                      <a:round/>
                      <a:headEnd type="none" w="med" len="med"/>
                      <a:tailEnd type="none" w="med" len="med"/>
                    </a:lnB>
                  </a:tcPr>
                </a:tc>
                <a:tc>
                  <a:txBody>
                    <a:bodyPr/>
                    <a:lstStyle/>
                    <a:p>
                      <a:pPr algn="ctr"/>
                      <a:r>
                        <a:rPr lang="de-DE" sz="1000" b="0" i="0" dirty="0" smtClean="0">
                          <a:solidFill>
                            <a:srgbClr val="969696"/>
                          </a:solidFill>
                        </a:rPr>
                        <a:t>Andere mögliche Behandlungen</a:t>
                      </a:r>
                    </a:p>
                  </a:txBody>
                  <a:tcPr marL="36000" marR="36000" anchor="ctr">
                    <a:lnL w="12700" cap="flat" cmpd="sng" algn="ctr">
                      <a:solidFill>
                        <a:srgbClr val="969696"/>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969696"/>
                      </a:solidFill>
                      <a:prstDash val="solid"/>
                      <a:round/>
                      <a:headEnd type="none" w="med" len="med"/>
                      <a:tailEnd type="none" w="med" len="med"/>
                    </a:lnB>
                  </a:tcPr>
                </a:tc>
              </a:tr>
              <a:tr h="447828">
                <a:tc>
                  <a:txBody>
                    <a:bodyPr/>
                    <a:lstStyle/>
                    <a:p>
                      <a:pPr algn="ctr"/>
                      <a:r>
                        <a:rPr lang="de-DE" sz="1800" b="1" i="0" dirty="0" smtClean="0">
                          <a:solidFill>
                            <a:srgbClr val="969696"/>
                          </a:solidFill>
                        </a:rPr>
                        <a:t>A</a:t>
                      </a:r>
                    </a:p>
                  </a:txBody>
                  <a:tcPr marL="36000" marR="36000" anchor="ctr">
                    <a:lnL w="12700" cap="flat" cmpd="sng" algn="ctr">
                      <a:solidFill>
                        <a:schemeClr val="tx1"/>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tcPr>
                </a:tc>
                <a:tc>
                  <a:txBody>
                    <a:bodyPr/>
                    <a:lstStyle/>
                    <a:p>
                      <a:pPr algn="ctr"/>
                      <a:r>
                        <a:rPr lang="de-DE" sz="800" b="0" i="0" dirty="0" smtClean="0">
                          <a:solidFill>
                            <a:srgbClr val="969696"/>
                          </a:solidFill>
                        </a:rPr>
                        <a:t>SAMA oder SABA</a:t>
                      </a:r>
                    </a:p>
                  </a:txBody>
                  <a:tcPr marL="36000" marR="36000" anchor="ctr">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tcPr>
                </a:tc>
                <a:tc>
                  <a:txBody>
                    <a:bodyPr/>
                    <a:lstStyle/>
                    <a:p>
                      <a:pPr algn="ctr"/>
                      <a:r>
                        <a:rPr lang="de-DE" sz="800" b="0" i="0" dirty="0" smtClean="0">
                          <a:solidFill>
                            <a:srgbClr val="969696"/>
                          </a:solidFill>
                        </a:rPr>
                        <a:t>LAMA oder LABA</a:t>
                      </a:r>
                    </a:p>
                    <a:p>
                      <a:pPr algn="ctr"/>
                      <a:r>
                        <a:rPr lang="de-DE" sz="800" b="0" i="0" dirty="0" smtClean="0">
                          <a:solidFill>
                            <a:srgbClr val="969696"/>
                          </a:solidFill>
                        </a:rPr>
                        <a:t>oder</a:t>
                      </a:r>
                    </a:p>
                    <a:p>
                      <a:pPr algn="ctr"/>
                      <a:r>
                        <a:rPr lang="de-DE" sz="800" b="0" i="0" dirty="0" smtClean="0">
                          <a:solidFill>
                            <a:srgbClr val="969696"/>
                          </a:solidFill>
                        </a:rPr>
                        <a:t>SABA und SAMA</a:t>
                      </a:r>
                    </a:p>
                  </a:txBody>
                  <a:tcPr marL="36000" marR="36000" anchor="ctr">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tcPr>
                </a:tc>
                <a:tc>
                  <a:txBody>
                    <a:bodyPr/>
                    <a:lstStyle/>
                    <a:p>
                      <a:pPr algn="ctr"/>
                      <a:r>
                        <a:rPr lang="de-DE" sz="800" b="0" i="0" dirty="0" smtClean="0">
                          <a:solidFill>
                            <a:srgbClr val="969696"/>
                          </a:solidFill>
                        </a:rPr>
                        <a:t>Theophyllin</a:t>
                      </a:r>
                    </a:p>
                  </a:txBody>
                  <a:tcPr marL="36000" marR="36000" anchor="ctr">
                    <a:lnL w="12700" cap="flat" cmpd="sng" algn="ctr">
                      <a:solidFill>
                        <a:srgbClr val="969696"/>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tcPr>
                </a:tc>
              </a:tr>
              <a:tr h="507539">
                <a:tc>
                  <a:txBody>
                    <a:bodyPr/>
                    <a:lstStyle/>
                    <a:p>
                      <a:pPr algn="ctr"/>
                      <a:r>
                        <a:rPr lang="de-DE" sz="1800" b="1" i="0" dirty="0" smtClean="0">
                          <a:solidFill>
                            <a:srgbClr val="969696"/>
                          </a:solidFill>
                        </a:rPr>
                        <a:t>B</a:t>
                      </a:r>
                    </a:p>
                  </a:txBody>
                  <a:tcPr marL="36000" marR="36000" anchor="ctr">
                    <a:lnL w="12700" cap="flat" cmpd="sng" algn="ctr">
                      <a:solidFill>
                        <a:schemeClr val="tx1"/>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tcPr>
                </a:tc>
                <a:tc>
                  <a:txBody>
                    <a:bodyPr/>
                    <a:lstStyle/>
                    <a:p>
                      <a:pPr algn="ctr"/>
                      <a:r>
                        <a:rPr lang="de-DE" sz="800" b="0" i="0" dirty="0" smtClean="0">
                          <a:solidFill>
                            <a:srgbClr val="969696"/>
                          </a:solidFill>
                        </a:rPr>
                        <a:t>LAMA oder LABA</a:t>
                      </a:r>
                    </a:p>
                  </a:txBody>
                  <a:tcPr marL="36000" marR="36000" anchor="ctr">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tcPr>
                </a:tc>
                <a:tc>
                  <a:txBody>
                    <a:bodyPr/>
                    <a:lstStyle/>
                    <a:p>
                      <a:pPr algn="ctr"/>
                      <a:r>
                        <a:rPr lang="de-DE" sz="800" b="0" i="0" dirty="0" smtClean="0">
                          <a:solidFill>
                            <a:srgbClr val="969696"/>
                          </a:solidFill>
                        </a:rPr>
                        <a:t>LAMA und LABA</a:t>
                      </a:r>
                    </a:p>
                  </a:txBody>
                  <a:tcPr marL="36000" marR="36000" anchor="ctr">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tcPr>
                </a:tc>
                <a:tc>
                  <a:txBody>
                    <a:bodyPr/>
                    <a:lstStyle/>
                    <a:p>
                      <a:pPr algn="ctr"/>
                      <a:r>
                        <a:rPr lang="de-DE" sz="800" b="0" i="0" dirty="0" smtClean="0">
                          <a:solidFill>
                            <a:srgbClr val="969696"/>
                          </a:solidFill>
                        </a:rPr>
                        <a:t>SABA und/oder</a:t>
                      </a:r>
                    </a:p>
                    <a:p>
                      <a:pPr algn="ctr"/>
                      <a:r>
                        <a:rPr lang="de-DE" sz="800" b="0" i="0" dirty="0" smtClean="0">
                          <a:solidFill>
                            <a:srgbClr val="969696"/>
                          </a:solidFill>
                        </a:rPr>
                        <a:t>SAMA</a:t>
                      </a:r>
                    </a:p>
                    <a:p>
                      <a:pPr algn="ctr"/>
                      <a:r>
                        <a:rPr lang="en-GB" sz="400" dirty="0" smtClean="0">
                          <a:solidFill>
                            <a:srgbClr val="969696"/>
                          </a:solidFill>
                        </a:rPr>
                        <a:t> </a:t>
                      </a:r>
                    </a:p>
                    <a:p>
                      <a:pPr algn="ctr"/>
                      <a:r>
                        <a:rPr lang="de-DE" sz="800" b="0" i="0" dirty="0" smtClean="0">
                          <a:solidFill>
                            <a:srgbClr val="969696"/>
                          </a:solidFill>
                        </a:rPr>
                        <a:t>Theophyllin</a:t>
                      </a:r>
                    </a:p>
                  </a:txBody>
                  <a:tcPr marL="36000" marR="36000" anchor="ctr">
                    <a:lnL w="12700" cap="flat" cmpd="sng" algn="ctr">
                      <a:solidFill>
                        <a:srgbClr val="969696"/>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tcPr>
                </a:tc>
              </a:tr>
              <a:tr h="791195">
                <a:tc>
                  <a:txBody>
                    <a:bodyPr/>
                    <a:lstStyle/>
                    <a:p>
                      <a:pPr algn="ctr"/>
                      <a:r>
                        <a:rPr lang="de-DE" sz="1800" b="1" i="0" dirty="0" smtClean="0">
                          <a:solidFill>
                            <a:srgbClr val="969696"/>
                          </a:solidFill>
                        </a:rPr>
                        <a:t>C</a:t>
                      </a:r>
                    </a:p>
                  </a:txBody>
                  <a:tcPr marL="36000" marR="36000" anchor="ctr">
                    <a:lnL w="12700" cap="flat" cmpd="sng" algn="ctr">
                      <a:solidFill>
                        <a:schemeClr val="tx1"/>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tcPr>
                </a:tc>
                <a:tc>
                  <a:txBody>
                    <a:bodyPr/>
                    <a:lstStyle/>
                    <a:p>
                      <a:pPr algn="ctr"/>
                      <a:r>
                        <a:rPr lang="de-DE" sz="800" b="0" i="0" dirty="0" smtClean="0">
                          <a:solidFill>
                            <a:srgbClr val="969696"/>
                          </a:solidFill>
                        </a:rPr>
                        <a:t>ICS + LABA</a:t>
                      </a:r>
                    </a:p>
                    <a:p>
                      <a:pPr algn="ctr"/>
                      <a:r>
                        <a:rPr lang="de-DE" sz="800" b="0" i="0" dirty="0" smtClean="0">
                          <a:solidFill>
                            <a:srgbClr val="969696"/>
                          </a:solidFill>
                        </a:rPr>
                        <a:t>oder</a:t>
                      </a:r>
                    </a:p>
                    <a:p>
                      <a:pPr algn="ctr"/>
                      <a:r>
                        <a:rPr lang="de-DE" sz="800" b="0" i="0" dirty="0" smtClean="0">
                          <a:solidFill>
                            <a:srgbClr val="969696"/>
                          </a:solidFill>
                        </a:rPr>
                        <a:t>LAMA</a:t>
                      </a:r>
                    </a:p>
                  </a:txBody>
                  <a:tcPr marL="36000" marR="36000" anchor="ctr">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tcPr>
                </a:tc>
                <a:tc>
                  <a:txBody>
                    <a:bodyPr/>
                    <a:lstStyle/>
                    <a:p>
                      <a:pPr algn="ctr"/>
                      <a:r>
                        <a:rPr lang="de-DE" sz="800" b="0" i="0" dirty="0" smtClean="0">
                          <a:solidFill>
                            <a:srgbClr val="969696"/>
                          </a:solidFill>
                        </a:rPr>
                        <a:t>LAMA und LABA</a:t>
                      </a:r>
                    </a:p>
                    <a:p>
                      <a:pPr algn="ctr"/>
                      <a:r>
                        <a:rPr lang="de-DE" sz="800" b="0" i="0" dirty="0" smtClean="0">
                          <a:solidFill>
                            <a:srgbClr val="969696"/>
                          </a:solidFill>
                        </a:rPr>
                        <a:t>oder</a:t>
                      </a:r>
                    </a:p>
                    <a:p>
                      <a:pPr algn="ctr"/>
                      <a:r>
                        <a:rPr lang="de-DE" sz="800" b="0" i="0" dirty="0" smtClean="0">
                          <a:solidFill>
                            <a:srgbClr val="969696"/>
                          </a:solidFill>
                        </a:rPr>
                        <a:t>LAMA und PD-4-Inhibitor</a:t>
                      </a:r>
                    </a:p>
                    <a:p>
                      <a:pPr algn="ctr"/>
                      <a:r>
                        <a:rPr lang="de-DE" sz="800" b="0" i="0" dirty="0" smtClean="0">
                          <a:solidFill>
                            <a:srgbClr val="969696"/>
                          </a:solidFill>
                        </a:rPr>
                        <a:t>oder</a:t>
                      </a:r>
                    </a:p>
                    <a:p>
                      <a:pPr algn="ctr"/>
                      <a:r>
                        <a:rPr lang="de-DE" sz="800" b="0" i="0" dirty="0" smtClean="0">
                          <a:solidFill>
                            <a:srgbClr val="969696"/>
                          </a:solidFill>
                        </a:rPr>
                        <a:t>LABA und PD-4-Inhibitor</a:t>
                      </a:r>
                    </a:p>
                  </a:txBody>
                  <a:tcPr marL="36000" marR="36000" anchor="ctr">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tcPr>
                </a:tc>
                <a:tc>
                  <a:txBody>
                    <a:bodyPr/>
                    <a:lstStyle/>
                    <a:p>
                      <a:pPr algn="ctr"/>
                      <a:r>
                        <a:rPr lang="de-DE" sz="800" b="0" i="0" dirty="0" smtClean="0">
                          <a:solidFill>
                            <a:srgbClr val="969696"/>
                          </a:solidFill>
                        </a:rPr>
                        <a:t>SABA und/oder</a:t>
                      </a:r>
                    </a:p>
                    <a:p>
                      <a:pPr algn="ctr"/>
                      <a:r>
                        <a:rPr lang="de-DE" sz="800" b="0" i="0" dirty="0" smtClean="0">
                          <a:solidFill>
                            <a:srgbClr val="969696"/>
                          </a:solidFill>
                        </a:rPr>
                        <a:t>SABA</a:t>
                      </a:r>
                    </a:p>
                    <a:p>
                      <a:pPr algn="ctr"/>
                      <a:endParaRPr lang="en-GB" sz="400" dirty="0" smtClean="0">
                        <a:solidFill>
                          <a:srgbClr val="969696"/>
                        </a:solidFill>
                      </a:endParaRPr>
                    </a:p>
                    <a:p>
                      <a:pPr algn="ctr"/>
                      <a:r>
                        <a:rPr lang="de-DE" sz="800" b="0" i="0" dirty="0" smtClean="0">
                          <a:solidFill>
                            <a:srgbClr val="969696"/>
                          </a:solidFill>
                        </a:rPr>
                        <a:t>Theophyllin</a:t>
                      </a:r>
                    </a:p>
                  </a:txBody>
                  <a:tcPr marL="36000" marR="36000" anchor="ctr">
                    <a:lnL w="12700" cap="flat" cmpd="sng" algn="ctr">
                      <a:solidFill>
                        <a:srgbClr val="969696"/>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tcPr>
                </a:tc>
              </a:tr>
              <a:tr h="1074252">
                <a:tc>
                  <a:txBody>
                    <a:bodyPr/>
                    <a:lstStyle/>
                    <a:p>
                      <a:pPr algn="ctr"/>
                      <a:r>
                        <a:rPr lang="de-DE" sz="1800" b="1" i="0" dirty="0" smtClean="0">
                          <a:solidFill>
                            <a:srgbClr val="969696"/>
                          </a:solidFill>
                        </a:rPr>
                        <a:t>D</a:t>
                      </a:r>
                    </a:p>
                  </a:txBody>
                  <a:tcPr marL="36000" marR="36000" anchor="ctr">
                    <a:lnL w="12700" cap="flat" cmpd="sng" algn="ctr">
                      <a:solidFill>
                        <a:schemeClr val="tx1"/>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de-DE" sz="800" b="0" i="0" dirty="0" smtClean="0">
                          <a:solidFill>
                            <a:srgbClr val="969696"/>
                          </a:solidFill>
                        </a:rPr>
                        <a:t>ICS + LABA</a:t>
                      </a:r>
                    </a:p>
                    <a:p>
                      <a:pPr algn="ctr"/>
                      <a:r>
                        <a:rPr lang="de-DE" sz="800" b="0" i="0" dirty="0" smtClean="0">
                          <a:solidFill>
                            <a:srgbClr val="969696"/>
                          </a:solidFill>
                        </a:rPr>
                        <a:t>und/oder</a:t>
                      </a:r>
                    </a:p>
                    <a:p>
                      <a:pPr algn="ctr"/>
                      <a:r>
                        <a:rPr lang="de-DE" sz="800" b="0" i="0" dirty="0" smtClean="0">
                          <a:solidFill>
                            <a:srgbClr val="969696"/>
                          </a:solidFill>
                        </a:rPr>
                        <a:t>LAMA</a:t>
                      </a:r>
                    </a:p>
                  </a:txBody>
                  <a:tcPr marL="36000" marR="36000" anchor="ctr">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de-DE" sz="800" b="0" i="0" dirty="0" smtClean="0">
                          <a:solidFill>
                            <a:srgbClr val="969696"/>
                          </a:solidFill>
                        </a:rPr>
                        <a:t>ICS + LABA und LAMA</a:t>
                      </a:r>
                    </a:p>
                    <a:p>
                      <a:pPr algn="ctr"/>
                      <a:r>
                        <a:rPr lang="de-DE" sz="800" b="0" i="0" dirty="0" smtClean="0">
                          <a:solidFill>
                            <a:srgbClr val="969696"/>
                          </a:solidFill>
                        </a:rPr>
                        <a:t>oder</a:t>
                      </a:r>
                    </a:p>
                    <a:p>
                      <a:pPr algn="ctr"/>
                      <a:r>
                        <a:rPr lang="de-DE" sz="800" b="0" i="0" dirty="0" smtClean="0">
                          <a:solidFill>
                            <a:srgbClr val="969696"/>
                          </a:solidFill>
                        </a:rPr>
                        <a:t>ICS + LABA und </a:t>
                      </a:r>
                      <a:r>
                        <a:rPr lang="en" sz="800" dirty="0" smtClean="0"/>
                        <a:t/>
                      </a:r>
                      <a:br>
                        <a:rPr lang="en" sz="800" dirty="0" smtClean="0"/>
                      </a:br>
                      <a:r>
                        <a:rPr lang="de-DE" sz="800" b="0" i="0" dirty="0" smtClean="0">
                          <a:solidFill>
                            <a:srgbClr val="969696"/>
                          </a:solidFill>
                        </a:rPr>
                        <a:t>PD-4-Inhibitor</a:t>
                      </a:r>
                    </a:p>
                    <a:p>
                      <a:pPr algn="ctr"/>
                      <a:r>
                        <a:rPr lang="de-DE" sz="800" b="0" i="0" dirty="0" smtClean="0">
                          <a:solidFill>
                            <a:srgbClr val="969696"/>
                          </a:solidFill>
                        </a:rPr>
                        <a:t>oder</a:t>
                      </a:r>
                    </a:p>
                    <a:p>
                      <a:pPr algn="ctr"/>
                      <a:r>
                        <a:rPr lang="de-DE" sz="800" b="0" i="0" dirty="0" smtClean="0">
                          <a:solidFill>
                            <a:srgbClr val="969696"/>
                          </a:solidFill>
                        </a:rPr>
                        <a:t>LAMA und LABA</a:t>
                      </a:r>
                    </a:p>
                    <a:p>
                      <a:pPr algn="ctr"/>
                      <a:r>
                        <a:rPr lang="de-DE" sz="800" b="0" i="0" dirty="0" smtClean="0">
                          <a:solidFill>
                            <a:srgbClr val="969696"/>
                          </a:solidFill>
                        </a:rPr>
                        <a:t>oder</a:t>
                      </a:r>
                    </a:p>
                    <a:p>
                      <a:pPr algn="ctr"/>
                      <a:r>
                        <a:rPr lang="de-DE" sz="800" b="0" i="0" dirty="0" smtClean="0">
                          <a:solidFill>
                            <a:srgbClr val="969696"/>
                          </a:solidFill>
                        </a:rPr>
                        <a:t>LAMA und PD-4-Inhibitor</a:t>
                      </a:r>
                    </a:p>
                  </a:txBody>
                  <a:tcPr marL="36000" marR="36000" anchor="ctr">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de-DE" sz="800" b="0" i="0" dirty="0" smtClean="0">
                          <a:solidFill>
                            <a:srgbClr val="969696"/>
                          </a:solidFill>
                        </a:rPr>
                        <a:t>Carbocystein</a:t>
                      </a:r>
                    </a:p>
                    <a:p>
                      <a:pPr algn="ctr"/>
                      <a:endParaRPr lang="en-US" sz="400" dirty="0" smtClean="0">
                        <a:solidFill>
                          <a:srgbClr val="969696"/>
                        </a:solidFill>
                      </a:endParaRPr>
                    </a:p>
                    <a:p>
                      <a:pPr algn="ctr"/>
                      <a:r>
                        <a:rPr lang="de-DE" sz="800" b="0" i="0" dirty="0" smtClean="0">
                          <a:solidFill>
                            <a:srgbClr val="969696"/>
                          </a:solidFill>
                        </a:rPr>
                        <a:t>N-Acetylcystein</a:t>
                      </a:r>
                    </a:p>
                    <a:p>
                      <a:pPr algn="ctr"/>
                      <a:endParaRPr lang="en-US" sz="400" dirty="0" smtClean="0">
                        <a:solidFill>
                          <a:srgbClr val="969696"/>
                        </a:solidFill>
                      </a:endParaRPr>
                    </a:p>
                    <a:p>
                      <a:pPr algn="ctr"/>
                      <a:r>
                        <a:rPr lang="de-DE" sz="800" b="0" i="0" dirty="0" smtClean="0">
                          <a:solidFill>
                            <a:srgbClr val="969696"/>
                          </a:solidFill>
                        </a:rPr>
                        <a:t>SABA und/oder SAMA</a:t>
                      </a:r>
                    </a:p>
                    <a:p>
                      <a:pPr algn="ctr"/>
                      <a:endParaRPr lang="en-US" sz="400" dirty="0" smtClean="0">
                        <a:solidFill>
                          <a:srgbClr val="969696"/>
                        </a:solidFill>
                      </a:endParaRPr>
                    </a:p>
                    <a:p>
                      <a:pPr algn="ctr"/>
                      <a:r>
                        <a:rPr lang="de-DE" sz="800" b="0" i="0" dirty="0" smtClean="0">
                          <a:solidFill>
                            <a:srgbClr val="969696"/>
                          </a:solidFill>
                        </a:rPr>
                        <a:t>Theophyllin</a:t>
                      </a:r>
                    </a:p>
                  </a:txBody>
                  <a:tcPr marL="36000" marR="36000" anchor="ctr">
                    <a:lnL w="12700" cap="flat" cmpd="sng" algn="ctr">
                      <a:solidFill>
                        <a:srgbClr val="969696"/>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71" name="Rectangle 70"/>
          <p:cNvSpPr/>
          <p:nvPr/>
        </p:nvSpPr>
        <p:spPr>
          <a:xfrm>
            <a:off x="4572000" y="4402544"/>
            <a:ext cx="2052000" cy="1584000"/>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TextBox 71"/>
          <p:cNvSpPr txBox="1"/>
          <p:nvPr/>
        </p:nvSpPr>
        <p:spPr>
          <a:xfrm>
            <a:off x="4588597" y="4412364"/>
            <a:ext cx="879474" cy="261610"/>
          </a:xfrm>
          <a:prstGeom prst="rect">
            <a:avLst/>
          </a:prstGeom>
          <a:noFill/>
        </p:spPr>
        <p:txBody>
          <a:bodyPr wrap="square" rtlCol="0">
            <a:spAutoFit/>
          </a:bodyPr>
          <a:lstStyle/>
          <a:p>
            <a:r>
              <a:rPr lang="de-DE" sz="1100" b="1" i="0" dirty="0" smtClean="0">
                <a:solidFill>
                  <a:srgbClr val="000000"/>
                </a:solidFill>
              </a:rPr>
              <a:t>Gruppe A</a:t>
            </a:r>
          </a:p>
        </p:txBody>
      </p:sp>
      <p:sp>
        <p:nvSpPr>
          <p:cNvPr id="73" name="TextBox 72"/>
          <p:cNvSpPr txBox="1"/>
          <p:nvPr/>
        </p:nvSpPr>
        <p:spPr>
          <a:xfrm>
            <a:off x="4922663" y="5637080"/>
            <a:ext cx="1265312" cy="215444"/>
          </a:xfrm>
          <a:prstGeom prst="rect">
            <a:avLst/>
          </a:prstGeom>
          <a:noFill/>
          <a:ln w="19050">
            <a:solidFill>
              <a:srgbClr val="00B050"/>
            </a:solidFill>
          </a:ln>
        </p:spPr>
        <p:txBody>
          <a:bodyPr wrap="square" rtlCol="0">
            <a:spAutoFit/>
          </a:bodyPr>
          <a:lstStyle/>
          <a:p>
            <a:pPr algn="ctr"/>
            <a:r>
              <a:rPr lang="de-DE" sz="800" b="1" i="0" dirty="0" smtClean="0">
                <a:solidFill>
                  <a:srgbClr val="000000"/>
                </a:solidFill>
              </a:rPr>
              <a:t>Ein Bronchodilatator</a:t>
            </a:r>
          </a:p>
        </p:txBody>
      </p:sp>
      <p:sp>
        <p:nvSpPr>
          <p:cNvPr id="74" name="TextBox 73"/>
          <p:cNvSpPr txBox="1"/>
          <p:nvPr/>
        </p:nvSpPr>
        <p:spPr>
          <a:xfrm>
            <a:off x="4838159" y="4772984"/>
            <a:ext cx="1481336" cy="523220"/>
          </a:xfrm>
          <a:prstGeom prst="rect">
            <a:avLst/>
          </a:prstGeom>
          <a:noFill/>
          <a:ln w="19050">
            <a:solidFill>
              <a:schemeClr val="tx1"/>
            </a:solidFill>
          </a:ln>
        </p:spPr>
        <p:txBody>
          <a:bodyPr wrap="square" rtlCol="0">
            <a:spAutoFit/>
          </a:bodyPr>
          <a:lstStyle/>
          <a:p>
            <a:pPr algn="ctr"/>
            <a:r>
              <a:rPr lang="de-DE" sz="700" b="1" i="0" dirty="0" smtClean="0">
                <a:solidFill>
                  <a:srgbClr val="000000"/>
                </a:solidFill>
              </a:rPr>
              <a:t>Weiterführen, absetzen oder eine alternative Klasse von Bronchodilatatoren ausprobieren.</a:t>
            </a:r>
          </a:p>
        </p:txBody>
      </p:sp>
      <p:sp>
        <p:nvSpPr>
          <p:cNvPr id="76" name="Rectangle 75"/>
          <p:cNvSpPr/>
          <p:nvPr/>
        </p:nvSpPr>
        <p:spPr>
          <a:xfrm>
            <a:off x="6723647" y="4402544"/>
            <a:ext cx="2052000" cy="1584000"/>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TextBox 76"/>
          <p:cNvSpPr txBox="1"/>
          <p:nvPr/>
        </p:nvSpPr>
        <p:spPr>
          <a:xfrm>
            <a:off x="6736637" y="4415748"/>
            <a:ext cx="879474" cy="261610"/>
          </a:xfrm>
          <a:prstGeom prst="rect">
            <a:avLst/>
          </a:prstGeom>
          <a:noFill/>
        </p:spPr>
        <p:txBody>
          <a:bodyPr wrap="square" rtlCol="0">
            <a:spAutoFit/>
          </a:bodyPr>
          <a:lstStyle/>
          <a:p>
            <a:r>
              <a:rPr lang="de-DE" sz="1100" b="1" i="0" dirty="0" smtClean="0">
                <a:solidFill>
                  <a:srgbClr val="000000"/>
                </a:solidFill>
              </a:rPr>
              <a:t>Gruppe B</a:t>
            </a:r>
          </a:p>
        </p:txBody>
      </p:sp>
      <p:sp>
        <p:nvSpPr>
          <p:cNvPr id="79" name="TextBox 78"/>
          <p:cNvSpPr txBox="1"/>
          <p:nvPr/>
        </p:nvSpPr>
        <p:spPr>
          <a:xfrm>
            <a:off x="6963339" y="5637080"/>
            <a:ext cx="1399564" cy="307777"/>
          </a:xfrm>
          <a:prstGeom prst="rect">
            <a:avLst/>
          </a:prstGeom>
          <a:noFill/>
          <a:ln w="19050">
            <a:solidFill>
              <a:srgbClr val="00B050"/>
            </a:solidFill>
          </a:ln>
        </p:spPr>
        <p:txBody>
          <a:bodyPr wrap="square" rtlCol="0">
            <a:spAutoFit/>
          </a:bodyPr>
          <a:lstStyle/>
          <a:p>
            <a:pPr algn="ctr"/>
            <a:r>
              <a:rPr lang="de-DE" sz="700" b="1" i="0" dirty="0" smtClean="0">
                <a:solidFill>
                  <a:srgbClr val="000000"/>
                </a:solidFill>
              </a:rPr>
              <a:t>Ein LABD (LABA oder LAMA)</a:t>
            </a:r>
          </a:p>
        </p:txBody>
      </p:sp>
      <p:sp>
        <p:nvSpPr>
          <p:cNvPr id="80" name="TextBox 79"/>
          <p:cNvSpPr txBox="1"/>
          <p:nvPr/>
        </p:nvSpPr>
        <p:spPr>
          <a:xfrm>
            <a:off x="6963339" y="4763332"/>
            <a:ext cx="1481336" cy="215444"/>
          </a:xfrm>
          <a:prstGeom prst="rect">
            <a:avLst/>
          </a:prstGeom>
          <a:noFill/>
          <a:ln w="19050">
            <a:solidFill>
              <a:srgbClr val="00B050"/>
            </a:solidFill>
          </a:ln>
        </p:spPr>
        <p:txBody>
          <a:bodyPr wrap="square" rtlCol="0">
            <a:spAutoFit/>
          </a:bodyPr>
          <a:lstStyle/>
          <a:p>
            <a:pPr algn="ctr"/>
            <a:r>
              <a:rPr lang="de-DE" sz="800" b="1" i="0" dirty="0" smtClean="0">
                <a:solidFill>
                  <a:srgbClr val="000000"/>
                </a:solidFill>
              </a:rPr>
              <a:t>LAMA + LABA</a:t>
            </a:r>
          </a:p>
        </p:txBody>
      </p:sp>
      <p:cxnSp>
        <p:nvCxnSpPr>
          <p:cNvPr id="82" name="Straight Arrow Connector 81"/>
          <p:cNvCxnSpPr>
            <a:endCxn id="80" idx="2"/>
          </p:cNvCxnSpPr>
          <p:nvPr/>
        </p:nvCxnSpPr>
        <p:spPr>
          <a:xfrm flipV="1">
            <a:off x="7704007" y="4978776"/>
            <a:ext cx="0" cy="642852"/>
          </a:xfrm>
          <a:prstGeom prst="straightConnector1">
            <a:avLst/>
          </a:prstGeom>
          <a:ln w="19050">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83" name="TextBox 82"/>
          <p:cNvSpPr txBox="1"/>
          <p:nvPr/>
        </p:nvSpPr>
        <p:spPr>
          <a:xfrm>
            <a:off x="4598467" y="3581099"/>
            <a:ext cx="576190" cy="215444"/>
          </a:xfrm>
          <a:prstGeom prst="rect">
            <a:avLst/>
          </a:prstGeom>
          <a:noFill/>
          <a:ln w="25400">
            <a:noFill/>
          </a:ln>
        </p:spPr>
        <p:txBody>
          <a:bodyPr wrap="square" rtlCol="0">
            <a:spAutoFit/>
          </a:bodyPr>
          <a:lstStyle/>
          <a:p>
            <a:pPr algn="ctr"/>
            <a:r>
              <a:rPr lang="de-DE" sz="400" b="0" i="0" dirty="0" smtClean="0">
                <a:solidFill>
                  <a:srgbClr val="000000"/>
                </a:solidFill>
              </a:rPr>
              <a:t>Weitere Exazerbation(en)</a:t>
            </a:r>
          </a:p>
        </p:txBody>
      </p:sp>
      <p:sp>
        <p:nvSpPr>
          <p:cNvPr id="84" name="Rectangle 83"/>
          <p:cNvSpPr/>
          <p:nvPr/>
        </p:nvSpPr>
        <p:spPr>
          <a:xfrm>
            <a:off x="4572224" y="2737962"/>
            <a:ext cx="2052000" cy="1584000"/>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TextBox 84"/>
          <p:cNvSpPr txBox="1"/>
          <p:nvPr/>
        </p:nvSpPr>
        <p:spPr>
          <a:xfrm>
            <a:off x="4584787" y="2752370"/>
            <a:ext cx="879474" cy="261610"/>
          </a:xfrm>
          <a:prstGeom prst="rect">
            <a:avLst/>
          </a:prstGeom>
          <a:noFill/>
        </p:spPr>
        <p:txBody>
          <a:bodyPr wrap="square" rtlCol="0">
            <a:spAutoFit/>
          </a:bodyPr>
          <a:lstStyle/>
          <a:p>
            <a:r>
              <a:rPr lang="de-DE" sz="1100" b="1" i="0" dirty="0" smtClean="0">
                <a:solidFill>
                  <a:srgbClr val="000000"/>
                </a:solidFill>
              </a:rPr>
              <a:t>Gruppe C</a:t>
            </a:r>
          </a:p>
        </p:txBody>
      </p:sp>
      <p:sp>
        <p:nvSpPr>
          <p:cNvPr id="87" name="TextBox 86"/>
          <p:cNvSpPr txBox="1"/>
          <p:nvPr/>
        </p:nvSpPr>
        <p:spPr>
          <a:xfrm>
            <a:off x="4874163" y="3988516"/>
            <a:ext cx="552396" cy="215444"/>
          </a:xfrm>
          <a:prstGeom prst="rect">
            <a:avLst/>
          </a:prstGeom>
          <a:noFill/>
          <a:ln w="19050">
            <a:solidFill>
              <a:srgbClr val="00B050"/>
            </a:solidFill>
          </a:ln>
        </p:spPr>
        <p:txBody>
          <a:bodyPr wrap="square" rtlCol="0">
            <a:spAutoFit/>
          </a:bodyPr>
          <a:lstStyle/>
          <a:p>
            <a:pPr algn="ctr"/>
            <a:r>
              <a:rPr lang="de-DE" sz="800" b="1" i="0" dirty="0" smtClean="0">
                <a:solidFill>
                  <a:srgbClr val="000000"/>
                </a:solidFill>
              </a:rPr>
              <a:t>LAMA</a:t>
            </a:r>
          </a:p>
        </p:txBody>
      </p:sp>
      <p:sp>
        <p:nvSpPr>
          <p:cNvPr id="88" name="TextBox 87"/>
          <p:cNvSpPr txBox="1"/>
          <p:nvPr/>
        </p:nvSpPr>
        <p:spPr>
          <a:xfrm>
            <a:off x="4694143" y="3111816"/>
            <a:ext cx="912436" cy="215444"/>
          </a:xfrm>
          <a:prstGeom prst="rect">
            <a:avLst/>
          </a:prstGeom>
          <a:noFill/>
          <a:ln w="19050">
            <a:solidFill>
              <a:srgbClr val="00B050"/>
            </a:solidFill>
          </a:ln>
        </p:spPr>
        <p:txBody>
          <a:bodyPr wrap="square" rtlCol="0">
            <a:spAutoFit/>
          </a:bodyPr>
          <a:lstStyle/>
          <a:p>
            <a:pPr algn="ctr"/>
            <a:r>
              <a:rPr lang="de-DE" sz="800" b="1" i="0" dirty="0" smtClean="0">
                <a:solidFill>
                  <a:srgbClr val="000000"/>
                </a:solidFill>
              </a:rPr>
              <a:t>LAMA + LABA</a:t>
            </a:r>
          </a:p>
        </p:txBody>
      </p:sp>
      <p:sp>
        <p:nvSpPr>
          <p:cNvPr id="89" name="TextBox 88"/>
          <p:cNvSpPr txBox="1"/>
          <p:nvPr/>
        </p:nvSpPr>
        <p:spPr>
          <a:xfrm>
            <a:off x="5683919" y="3111816"/>
            <a:ext cx="807232" cy="215444"/>
          </a:xfrm>
          <a:prstGeom prst="rect">
            <a:avLst/>
          </a:prstGeom>
          <a:noFill/>
          <a:ln w="19050">
            <a:solidFill>
              <a:schemeClr val="tx1"/>
            </a:solidFill>
          </a:ln>
        </p:spPr>
        <p:txBody>
          <a:bodyPr wrap="square" rtlCol="0">
            <a:spAutoFit/>
          </a:bodyPr>
          <a:lstStyle/>
          <a:p>
            <a:pPr algn="ctr"/>
            <a:r>
              <a:rPr lang="de-DE" sz="800" b="1" i="0" dirty="0" smtClean="0">
                <a:solidFill>
                  <a:srgbClr val="000000"/>
                </a:solidFill>
              </a:rPr>
              <a:t>LABA + ICS</a:t>
            </a:r>
          </a:p>
        </p:txBody>
      </p:sp>
      <p:sp>
        <p:nvSpPr>
          <p:cNvPr id="90" name="TextBox 89"/>
          <p:cNvSpPr txBox="1"/>
          <p:nvPr/>
        </p:nvSpPr>
        <p:spPr>
          <a:xfrm>
            <a:off x="6773768" y="3713222"/>
            <a:ext cx="614240" cy="215444"/>
          </a:xfrm>
          <a:prstGeom prst="rect">
            <a:avLst/>
          </a:prstGeom>
          <a:noFill/>
          <a:ln w="25400">
            <a:noFill/>
          </a:ln>
        </p:spPr>
        <p:txBody>
          <a:bodyPr wrap="square" rtlCol="0">
            <a:spAutoFit/>
          </a:bodyPr>
          <a:lstStyle/>
          <a:p>
            <a:pPr algn="ctr"/>
            <a:r>
              <a:rPr lang="de-DE" sz="400" b="0" i="0" dirty="0" smtClean="0">
                <a:solidFill>
                  <a:srgbClr val="000000"/>
                </a:solidFill>
              </a:rPr>
              <a:t>Weitere </a:t>
            </a:r>
            <a:br>
              <a:rPr lang="de-DE" sz="400" b="0" i="0" dirty="0" smtClean="0">
                <a:solidFill>
                  <a:srgbClr val="000000"/>
                </a:solidFill>
              </a:rPr>
            </a:br>
            <a:r>
              <a:rPr lang="de-DE" sz="400" b="0" i="0" dirty="0" smtClean="0">
                <a:solidFill>
                  <a:srgbClr val="000000"/>
                </a:solidFill>
              </a:rPr>
              <a:t>Exazerbation(en)</a:t>
            </a:r>
          </a:p>
        </p:txBody>
      </p:sp>
      <p:sp>
        <p:nvSpPr>
          <p:cNvPr id="92" name="Rectangle 91"/>
          <p:cNvSpPr/>
          <p:nvPr/>
        </p:nvSpPr>
        <p:spPr>
          <a:xfrm>
            <a:off x="6723647" y="2737962"/>
            <a:ext cx="2052000" cy="1584000"/>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TextBox 92"/>
          <p:cNvSpPr txBox="1"/>
          <p:nvPr/>
        </p:nvSpPr>
        <p:spPr>
          <a:xfrm>
            <a:off x="6732827" y="2752504"/>
            <a:ext cx="879474" cy="261610"/>
          </a:xfrm>
          <a:prstGeom prst="rect">
            <a:avLst/>
          </a:prstGeom>
          <a:noFill/>
        </p:spPr>
        <p:txBody>
          <a:bodyPr wrap="square" rtlCol="0">
            <a:spAutoFit/>
          </a:bodyPr>
          <a:lstStyle/>
          <a:p>
            <a:r>
              <a:rPr lang="de-DE" sz="1100" b="1" i="0" dirty="0" smtClean="0">
                <a:solidFill>
                  <a:srgbClr val="000000"/>
                </a:solidFill>
              </a:rPr>
              <a:t>Gruppe D</a:t>
            </a:r>
          </a:p>
        </p:txBody>
      </p:sp>
      <p:sp>
        <p:nvSpPr>
          <p:cNvPr id="94" name="TextBox 93"/>
          <p:cNvSpPr txBox="1"/>
          <p:nvPr/>
        </p:nvSpPr>
        <p:spPr>
          <a:xfrm>
            <a:off x="6841704" y="3915354"/>
            <a:ext cx="468000" cy="200055"/>
          </a:xfrm>
          <a:prstGeom prst="rect">
            <a:avLst/>
          </a:prstGeom>
          <a:noFill/>
          <a:ln w="19050">
            <a:solidFill>
              <a:schemeClr val="tx1"/>
            </a:solidFill>
          </a:ln>
        </p:spPr>
        <p:txBody>
          <a:bodyPr wrap="square" rtlCol="0">
            <a:spAutoFit/>
          </a:bodyPr>
          <a:lstStyle/>
          <a:p>
            <a:pPr algn="ctr"/>
            <a:r>
              <a:rPr lang="de-DE" sz="700" b="1" i="0" dirty="0" smtClean="0">
                <a:solidFill>
                  <a:srgbClr val="000000"/>
                </a:solidFill>
              </a:rPr>
              <a:t>LAMA</a:t>
            </a:r>
          </a:p>
        </p:txBody>
      </p:sp>
      <p:sp>
        <p:nvSpPr>
          <p:cNvPr id="95" name="TextBox 94"/>
          <p:cNvSpPr txBox="1"/>
          <p:nvPr/>
        </p:nvSpPr>
        <p:spPr>
          <a:xfrm>
            <a:off x="6831162" y="3026746"/>
            <a:ext cx="611849" cy="323165"/>
          </a:xfrm>
          <a:prstGeom prst="rect">
            <a:avLst/>
          </a:prstGeom>
          <a:noFill/>
          <a:ln w="19050">
            <a:solidFill>
              <a:schemeClr val="tx1"/>
            </a:solidFill>
          </a:ln>
        </p:spPr>
        <p:txBody>
          <a:bodyPr wrap="square" rtlCol="0">
            <a:spAutoFit/>
          </a:bodyPr>
          <a:lstStyle/>
          <a:p>
            <a:pPr algn="ctr"/>
            <a:r>
              <a:rPr lang="de-DE" sz="500" b="1" i="0" dirty="0" smtClean="0">
                <a:solidFill>
                  <a:srgbClr val="000000"/>
                </a:solidFill>
              </a:rPr>
              <a:t>Roflumilast in Betracht ziehen*</a:t>
            </a:r>
          </a:p>
        </p:txBody>
      </p:sp>
      <p:cxnSp>
        <p:nvCxnSpPr>
          <p:cNvPr id="96" name="Straight Arrow Connector 95"/>
          <p:cNvCxnSpPr/>
          <p:nvPr/>
        </p:nvCxnSpPr>
        <p:spPr>
          <a:xfrm flipV="1">
            <a:off x="7588182" y="3703324"/>
            <a:ext cx="0" cy="144000"/>
          </a:xfrm>
          <a:prstGeom prst="straightConnector1">
            <a:avLst/>
          </a:prstGeom>
          <a:ln w="19050">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97" name="TextBox 96"/>
          <p:cNvSpPr txBox="1"/>
          <p:nvPr/>
        </p:nvSpPr>
        <p:spPr>
          <a:xfrm>
            <a:off x="8042930" y="3036195"/>
            <a:ext cx="606936" cy="323165"/>
          </a:xfrm>
          <a:prstGeom prst="rect">
            <a:avLst/>
          </a:prstGeom>
          <a:noFill/>
          <a:ln w="19050">
            <a:solidFill>
              <a:schemeClr val="tx1"/>
            </a:solidFill>
          </a:ln>
        </p:spPr>
        <p:txBody>
          <a:bodyPr wrap="square" rtlCol="0">
            <a:spAutoFit/>
          </a:bodyPr>
          <a:lstStyle/>
          <a:p>
            <a:pPr algn="ctr"/>
            <a:r>
              <a:rPr lang="de-DE" sz="500" b="1" i="0" dirty="0" smtClean="0">
                <a:solidFill>
                  <a:srgbClr val="000000"/>
                </a:solidFill>
              </a:rPr>
              <a:t>Makrolid in Betracht ziehen**</a:t>
            </a:r>
          </a:p>
        </p:txBody>
      </p:sp>
      <p:sp>
        <p:nvSpPr>
          <p:cNvPr id="98" name="TextBox 97"/>
          <p:cNvSpPr txBox="1"/>
          <p:nvPr/>
        </p:nvSpPr>
        <p:spPr>
          <a:xfrm>
            <a:off x="7458051" y="3858881"/>
            <a:ext cx="524613" cy="307777"/>
          </a:xfrm>
          <a:prstGeom prst="rect">
            <a:avLst/>
          </a:prstGeom>
          <a:noFill/>
          <a:ln w="19050">
            <a:solidFill>
              <a:srgbClr val="00B050"/>
            </a:solidFill>
          </a:ln>
        </p:spPr>
        <p:txBody>
          <a:bodyPr wrap="square" rtlCol="0">
            <a:spAutoFit/>
          </a:bodyPr>
          <a:lstStyle/>
          <a:p>
            <a:pPr algn="ctr"/>
            <a:r>
              <a:rPr lang="de-DE" sz="700" b="1" i="0" dirty="0" smtClean="0">
                <a:solidFill>
                  <a:srgbClr val="000000"/>
                </a:solidFill>
              </a:rPr>
              <a:t>LAMA + LABA</a:t>
            </a:r>
          </a:p>
        </p:txBody>
      </p:sp>
      <p:sp>
        <p:nvSpPr>
          <p:cNvPr id="99" name="TextBox 98"/>
          <p:cNvSpPr txBox="1"/>
          <p:nvPr/>
        </p:nvSpPr>
        <p:spPr>
          <a:xfrm>
            <a:off x="8180408" y="3855686"/>
            <a:ext cx="460018" cy="307777"/>
          </a:xfrm>
          <a:prstGeom prst="rect">
            <a:avLst/>
          </a:prstGeom>
          <a:noFill/>
          <a:ln w="19050">
            <a:solidFill>
              <a:schemeClr val="tx1"/>
            </a:solidFill>
          </a:ln>
        </p:spPr>
        <p:txBody>
          <a:bodyPr wrap="square" rtlCol="0">
            <a:spAutoFit/>
          </a:bodyPr>
          <a:lstStyle/>
          <a:p>
            <a:pPr algn="ctr"/>
            <a:r>
              <a:rPr lang="de-DE" sz="700" b="1" i="0" dirty="0" smtClean="0">
                <a:solidFill>
                  <a:srgbClr val="000000"/>
                </a:solidFill>
              </a:rPr>
              <a:t>LABA + ICS</a:t>
            </a:r>
          </a:p>
        </p:txBody>
      </p:sp>
      <p:sp>
        <p:nvSpPr>
          <p:cNvPr id="100" name="TextBox 99"/>
          <p:cNvSpPr txBox="1"/>
          <p:nvPr/>
        </p:nvSpPr>
        <p:spPr>
          <a:xfrm>
            <a:off x="8123992" y="3404252"/>
            <a:ext cx="624472" cy="338554"/>
          </a:xfrm>
          <a:prstGeom prst="rect">
            <a:avLst/>
          </a:prstGeom>
          <a:noFill/>
          <a:ln w="25400">
            <a:noFill/>
          </a:ln>
        </p:spPr>
        <p:txBody>
          <a:bodyPr wrap="square" rtlCol="0">
            <a:spAutoFit/>
          </a:bodyPr>
          <a:lstStyle/>
          <a:p>
            <a:pPr algn="ctr"/>
            <a:r>
              <a:rPr lang="de-DE" sz="400" b="0" i="0" dirty="0" smtClean="0">
                <a:solidFill>
                  <a:srgbClr val="000000"/>
                </a:solidFill>
              </a:rPr>
              <a:t>Anhaltende Symptome/</a:t>
            </a:r>
            <a:br>
              <a:rPr lang="de-DE" sz="400" b="0" i="0" dirty="0" smtClean="0">
                <a:solidFill>
                  <a:srgbClr val="000000"/>
                </a:solidFill>
              </a:rPr>
            </a:br>
            <a:r>
              <a:rPr lang="de-DE" sz="400" b="0" i="0" dirty="0" smtClean="0">
                <a:solidFill>
                  <a:srgbClr val="000000"/>
                </a:solidFill>
              </a:rPr>
              <a:t>weitere Exazerbation(en)</a:t>
            </a:r>
          </a:p>
        </p:txBody>
      </p:sp>
      <p:cxnSp>
        <p:nvCxnSpPr>
          <p:cNvPr id="101" name="Straight Arrow Connector 100"/>
          <p:cNvCxnSpPr/>
          <p:nvPr/>
        </p:nvCxnSpPr>
        <p:spPr>
          <a:xfrm>
            <a:off x="7840612" y="3722294"/>
            <a:ext cx="3886" cy="14400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2" name="Straight Arrow Connector 101"/>
          <p:cNvCxnSpPr/>
          <p:nvPr/>
        </p:nvCxnSpPr>
        <p:spPr>
          <a:xfrm>
            <a:off x="7990666" y="4088618"/>
            <a:ext cx="180000" cy="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3" name="Straight Arrow Connector 102"/>
          <p:cNvCxnSpPr>
            <a:stCxn id="61" idx="0"/>
          </p:cNvCxnSpPr>
          <p:nvPr/>
        </p:nvCxnSpPr>
        <p:spPr>
          <a:xfrm flipV="1">
            <a:off x="7687841" y="3332245"/>
            <a:ext cx="675062" cy="183146"/>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4" name="Straight Arrow Connector 103"/>
          <p:cNvCxnSpPr>
            <a:stCxn id="61" idx="0"/>
          </p:cNvCxnSpPr>
          <p:nvPr/>
        </p:nvCxnSpPr>
        <p:spPr>
          <a:xfrm flipH="1" flipV="1">
            <a:off x="7176374" y="3308870"/>
            <a:ext cx="511467" cy="206521"/>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5" name="TextBox 104"/>
          <p:cNvSpPr txBox="1"/>
          <p:nvPr/>
        </p:nvSpPr>
        <p:spPr>
          <a:xfrm>
            <a:off x="6710877" y="3332824"/>
            <a:ext cx="661091" cy="215444"/>
          </a:xfrm>
          <a:prstGeom prst="rect">
            <a:avLst/>
          </a:prstGeom>
          <a:noFill/>
          <a:ln w="25400">
            <a:noFill/>
          </a:ln>
        </p:spPr>
        <p:txBody>
          <a:bodyPr wrap="square" rtlCol="0">
            <a:spAutoFit/>
          </a:bodyPr>
          <a:lstStyle/>
          <a:p>
            <a:pPr algn="ctr"/>
            <a:r>
              <a:rPr lang="de-DE" sz="400" b="0" i="0" dirty="0" smtClean="0">
                <a:solidFill>
                  <a:srgbClr val="000000"/>
                </a:solidFill>
              </a:rPr>
              <a:t>Weitere Exazerbation(en)</a:t>
            </a:r>
          </a:p>
        </p:txBody>
      </p:sp>
      <p:sp>
        <p:nvSpPr>
          <p:cNvPr id="106" name="TextBox 105"/>
          <p:cNvSpPr txBox="1"/>
          <p:nvPr/>
        </p:nvSpPr>
        <p:spPr>
          <a:xfrm>
            <a:off x="4528764" y="6110567"/>
            <a:ext cx="4233833" cy="215444"/>
          </a:xfrm>
          <a:prstGeom prst="rect">
            <a:avLst/>
          </a:prstGeom>
          <a:noFill/>
          <a:ln w="25400">
            <a:noFill/>
          </a:ln>
        </p:spPr>
        <p:txBody>
          <a:bodyPr wrap="square" rtlCol="0">
            <a:spAutoFit/>
          </a:bodyPr>
          <a:lstStyle/>
          <a:p>
            <a:r>
              <a:rPr lang="de-DE" sz="800" b="0" i="0" dirty="0" smtClean="0">
                <a:solidFill>
                  <a:srgbClr val="000000"/>
                </a:solidFill>
              </a:rPr>
              <a:t>*bei Patienten mit einem FEV</a:t>
            </a:r>
            <a:r>
              <a:rPr lang="de-DE" sz="800" b="0" i="0" baseline="-25000" dirty="0" smtClean="0">
                <a:solidFill>
                  <a:srgbClr val="000000"/>
                </a:solidFill>
              </a:rPr>
              <a:t>1</a:t>
            </a:r>
            <a:r>
              <a:rPr lang="de-DE" sz="800" b="0" i="0" dirty="0" smtClean="0">
                <a:solidFill>
                  <a:srgbClr val="000000"/>
                </a:solidFill>
              </a:rPr>
              <a:t> &lt; 50 % Soll, </a:t>
            </a:r>
            <a:r>
              <a:rPr lang="de-DE" sz="800" dirty="0" smtClean="0">
                <a:solidFill>
                  <a:srgbClr val="000000"/>
                </a:solidFill>
              </a:rPr>
              <a:t>**bei chronischer Bronchitis </a:t>
            </a:r>
            <a:r>
              <a:rPr lang="de-DE" sz="800" b="0" i="0" dirty="0" smtClean="0">
                <a:solidFill>
                  <a:srgbClr val="000000"/>
                </a:solidFill>
              </a:rPr>
              <a:t>bei </a:t>
            </a:r>
            <a:r>
              <a:rPr lang="de-DE" sz="800" dirty="0" smtClean="0">
                <a:solidFill>
                  <a:srgbClr val="000000"/>
                </a:solidFill>
              </a:rPr>
              <a:t>Ex-Rauchern</a:t>
            </a:r>
            <a:endParaRPr lang="de-DE" sz="800" b="0" i="0" dirty="0" smtClean="0">
              <a:solidFill>
                <a:srgbClr val="000000"/>
              </a:solidFill>
            </a:endParaRPr>
          </a:p>
        </p:txBody>
      </p:sp>
      <p:cxnSp>
        <p:nvCxnSpPr>
          <p:cNvPr id="107" name="Straight Arrow Connector 106"/>
          <p:cNvCxnSpPr/>
          <p:nvPr/>
        </p:nvCxnSpPr>
        <p:spPr>
          <a:xfrm flipH="1">
            <a:off x="7992400" y="3968414"/>
            <a:ext cx="180000" cy="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8" name="Straight Arrow Connector 107"/>
          <p:cNvCxnSpPr/>
          <p:nvPr/>
        </p:nvCxnSpPr>
        <p:spPr>
          <a:xfrm>
            <a:off x="7315558" y="4015381"/>
            <a:ext cx="144000" cy="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50" name="Group 49"/>
          <p:cNvGrpSpPr/>
          <p:nvPr/>
        </p:nvGrpSpPr>
        <p:grpSpPr>
          <a:xfrm>
            <a:off x="4564588" y="5972430"/>
            <a:ext cx="1951628" cy="338554"/>
            <a:chOff x="1331640" y="6030400"/>
            <a:chExt cx="1951628" cy="338554"/>
          </a:xfrm>
        </p:grpSpPr>
        <p:sp>
          <p:nvSpPr>
            <p:cNvPr id="52" name="TextBox 51"/>
            <p:cNvSpPr txBox="1"/>
            <p:nvPr/>
          </p:nvSpPr>
          <p:spPr>
            <a:xfrm>
              <a:off x="1331640" y="6030400"/>
              <a:ext cx="1951628" cy="338554"/>
            </a:xfrm>
            <a:prstGeom prst="rect">
              <a:avLst/>
            </a:prstGeom>
            <a:noFill/>
            <a:ln w="25400">
              <a:noFill/>
            </a:ln>
          </p:spPr>
          <p:txBody>
            <a:bodyPr wrap="square" rtlCol="0">
              <a:spAutoFit/>
            </a:bodyPr>
            <a:lstStyle/>
            <a:p>
              <a:r>
                <a:rPr lang="de-DE" sz="800" b="0" i="0" dirty="0" smtClean="0">
                  <a:solidFill>
                    <a:srgbClr val="000000"/>
                  </a:solidFill>
                </a:rPr>
                <a:t>Bevorzugte Behandlung =  </a:t>
              </a:r>
            </a:p>
            <a:p>
              <a:endParaRPr lang="en-US" sz="800" dirty="0"/>
            </a:p>
          </p:txBody>
        </p:sp>
        <p:cxnSp>
          <p:nvCxnSpPr>
            <p:cNvPr id="53" name="Straight Arrow Connector 52"/>
            <p:cNvCxnSpPr/>
            <p:nvPr/>
          </p:nvCxnSpPr>
          <p:spPr>
            <a:xfrm>
              <a:off x="2771800" y="6151399"/>
              <a:ext cx="413354" cy="0"/>
            </a:xfrm>
            <a:prstGeom prst="straightConnector1">
              <a:avLst/>
            </a:prstGeom>
            <a:ln w="19050" cmpd="dbl">
              <a:solidFill>
                <a:srgbClr val="00B050"/>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001678389"/>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DIVIDERPICTUREPATH" val=""/>
</p:tagLst>
</file>

<file path=ppt/theme/theme1.xml><?xml version="1.0" encoding="utf-8"?>
<a:theme xmlns:a="http://schemas.openxmlformats.org/drawingml/2006/main" name="Blue Carbon">
  <a:themeElements>
    <a:clrScheme name="Novartis 2016">
      <a:dk1>
        <a:srgbClr val="000000"/>
      </a:dk1>
      <a:lt1>
        <a:srgbClr val="FFFFFF"/>
      </a:lt1>
      <a:dk2>
        <a:srgbClr val="404040"/>
      </a:dk2>
      <a:lt2>
        <a:srgbClr val="CCCCCC"/>
      </a:lt2>
      <a:accent1>
        <a:srgbClr val="0460A9"/>
      </a:accent1>
      <a:accent2>
        <a:srgbClr val="E74A21"/>
      </a:accent2>
      <a:accent3>
        <a:srgbClr val="EC9A1E"/>
      </a:accent3>
      <a:accent4>
        <a:srgbClr val="8D1F1B"/>
      </a:accent4>
      <a:accent5>
        <a:srgbClr val="7F7F7F"/>
      </a:accent5>
      <a:accent6>
        <a:srgbClr val="404040"/>
      </a:accent6>
      <a:hlink>
        <a:srgbClr val="0460A9"/>
      </a:hlink>
      <a:folHlink>
        <a:srgbClr val="0460A9"/>
      </a:folHlink>
    </a:clrScheme>
    <a:fontScheme name="Novartis 2016">
      <a:majorFont>
        <a:latin typeface="Arial Black"/>
        <a:ea typeface=""/>
        <a:cs typeface=""/>
      </a:majorFont>
      <a:minorFont>
        <a:latin typeface="Arial"/>
        <a:ea typeface=""/>
        <a:cs typeface=""/>
      </a:minorFont>
    </a:fontScheme>
    <a:fmtScheme name="Novartis 2016">
      <a:fillStyleLst>
        <a:solidFill>
          <a:schemeClr val="phClr"/>
        </a:solidFill>
        <a:solidFill>
          <a:schemeClr val="phClr"/>
        </a:solidFill>
        <a:solidFill>
          <a:schemeClr val="phClr"/>
        </a:solidFill>
      </a:fillStyleLst>
      <a:lnStyleLst>
        <a:ln w="12700" cap="sq" cmpd="sng" algn="ctr">
          <a:solidFill>
            <a:schemeClr val="phClr"/>
          </a:solidFill>
          <a:prstDash val="solid"/>
        </a:ln>
        <a:ln w="12700" cap="sq" cmpd="sng" algn="ctr">
          <a:solidFill>
            <a:schemeClr val="phClr"/>
          </a:solidFill>
          <a:prstDash val="solid"/>
        </a:ln>
        <a:ln w="12700" cap="sq"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66</TotalTime>
  <Words>2167</Words>
  <Application>Microsoft Office PowerPoint</Application>
  <PresentationFormat>On-screen Show (4:3)</PresentationFormat>
  <Paragraphs>432</Paragraphs>
  <Slides>16</Slides>
  <Notes>15</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Blue Carbon</vt:lpstr>
      <vt:lpstr>Empfehlungen der Globalen Initiative für chronisch obstruktive Lungenerkrankung (GOLD) 2017 </vt:lpstr>
      <vt:lpstr>Richtlinien zur Verwendung</vt:lpstr>
      <vt:lpstr>GOLD Report 2017 Revision</vt:lpstr>
      <vt:lpstr>Zusammenfassung Aktualisierung GOLD Definition COPD</vt:lpstr>
      <vt:lpstr>Zusammenfassung Aktualisierung GOLD Definition Exazerbationen</vt:lpstr>
      <vt:lpstr>Zusammenfassung Aktualisierung GOLD Bewertung der COPD – ABCD-Einteilung</vt:lpstr>
      <vt:lpstr>GOLD 2017 - Das präzisierte ABCD Bewertungssystem</vt:lpstr>
      <vt:lpstr>Zusammenfassung Aktualisierung GOLD Prävention und Erhaltungstherapie der COPD</vt:lpstr>
      <vt:lpstr>Zusammenfassung Aktualisierung GOLD Pharmakologisches Management der stabilen COPD</vt:lpstr>
      <vt:lpstr>GOLD 2017 - Algorithmus Pharmakotherapie nach GOLD Grad</vt:lpstr>
      <vt:lpstr>Zusammenfassung Aktualisierung GOLD Management der stabilen COPD, GOLD B</vt:lpstr>
      <vt:lpstr>Zusammenfassung Aktualisierung GOLD Management der stabilen COPD, GOLD D</vt:lpstr>
      <vt:lpstr>Beschreibung der Evidenzgrade</vt:lpstr>
      <vt:lpstr>Therapieoptionen für die stabile COPD  GOLD 2017</vt:lpstr>
      <vt:lpstr>Exazerbationen Interventionen, die die Exazerbationshäufigkeit verringern</vt:lpstr>
      <vt:lpstr>PowerPoint Presentation</vt:lpstr>
    </vt:vector>
  </TitlesOfParts>
  <Company>Novartis</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Global Initiative for Chronic Obstructive Lung Disease (GOLD) Global Strategy Update 2017  Short Summary of Key Changes</dc:title>
  <dc:creator>Claire Field</dc:creator>
  <cp:lastModifiedBy>Pflugfelder-Plank, Bettina</cp:lastModifiedBy>
  <cp:revision>573</cp:revision>
  <cp:lastPrinted>2016-11-16T15:49:44Z</cp:lastPrinted>
  <dcterms:created xsi:type="dcterms:W3CDTF">2016-08-09T13:47:05Z</dcterms:created>
  <dcterms:modified xsi:type="dcterms:W3CDTF">2017-02-07T10:25:30Z</dcterms:modified>
</cp:coreProperties>
</file>