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0100" r:id="rId1"/>
    <p:sldMasterId id="2147490081" r:id="rId2"/>
    <p:sldMasterId id="2147490118" r:id="rId3"/>
  </p:sldMasterIdLst>
  <p:notesMasterIdLst>
    <p:notesMasterId r:id="rId21"/>
  </p:notesMasterIdLst>
  <p:handoutMasterIdLst>
    <p:handoutMasterId r:id="rId22"/>
  </p:handoutMasterIdLst>
  <p:sldIdLst>
    <p:sldId id="290" r:id="rId4"/>
    <p:sldId id="293" r:id="rId5"/>
    <p:sldId id="310" r:id="rId6"/>
    <p:sldId id="331" r:id="rId7"/>
    <p:sldId id="334" r:id="rId8"/>
    <p:sldId id="297" r:id="rId9"/>
    <p:sldId id="312" r:id="rId10"/>
    <p:sldId id="339" r:id="rId11"/>
    <p:sldId id="338" r:id="rId12"/>
    <p:sldId id="314" r:id="rId13"/>
    <p:sldId id="332" r:id="rId14"/>
    <p:sldId id="335" r:id="rId15"/>
    <p:sldId id="336" r:id="rId16"/>
    <p:sldId id="337" r:id="rId17"/>
    <p:sldId id="330" r:id="rId18"/>
    <p:sldId id="291" r:id="rId19"/>
    <p:sldId id="294" r:id="rId20"/>
  </p:sldIdLst>
  <p:sldSz cx="9144000" cy="6858000" type="screen4x3"/>
  <p:notesSz cx="6735763" cy="9866313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1pPr>
    <a:lvl2pPr marL="450850" indent="3175" algn="l" rtl="0" fontAlgn="base">
      <a:spcBef>
        <a:spcPct val="0"/>
      </a:spcBef>
      <a:spcAft>
        <a:spcPct val="0"/>
      </a:spcAft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2pPr>
    <a:lvl3pPr marL="904875" indent="3175" algn="l" rtl="0" fontAlgn="base">
      <a:spcBef>
        <a:spcPct val="0"/>
      </a:spcBef>
      <a:spcAft>
        <a:spcPct val="0"/>
      </a:spcAft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3pPr>
    <a:lvl4pPr marL="1357313" indent="6350" algn="l" rtl="0" fontAlgn="base">
      <a:spcBef>
        <a:spcPct val="0"/>
      </a:spcBef>
      <a:spcAft>
        <a:spcPct val="0"/>
      </a:spcAft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4pPr>
    <a:lvl5pPr marL="1811338" indent="7938" algn="l" rtl="0" fontAlgn="base">
      <a:spcBef>
        <a:spcPct val="0"/>
      </a:spcBef>
      <a:spcAft>
        <a:spcPct val="0"/>
      </a:spcAft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CC00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6">
          <p15:clr>
            <a:srgbClr val="A4A3A4"/>
          </p15:clr>
        </p15:guide>
        <p15:guide id="2" orient="horz" pos="418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73">
          <p15:clr>
            <a:srgbClr val="A4A3A4"/>
          </p15:clr>
        </p15:guide>
        <p15:guide id="5" orient="horz" pos="3743">
          <p15:clr>
            <a:srgbClr val="A4A3A4"/>
          </p15:clr>
        </p15:guide>
        <p15:guide id="6" orient="horz" pos="640">
          <p15:clr>
            <a:srgbClr val="A4A3A4"/>
          </p15:clr>
        </p15:guide>
        <p15:guide id="7" pos="214">
          <p15:clr>
            <a:srgbClr val="A4A3A4"/>
          </p15:clr>
        </p15:guide>
        <p15:guide id="8" pos="5556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a SottoCornola" initials="RSC" lastIdx="8" clrIdx="0"/>
  <p:cmAuthor id="1" name="Fedele, Mark" initials="M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1EFFF"/>
    <a:srgbClr val="F04E23"/>
    <a:srgbClr val="F28F00"/>
    <a:srgbClr val="F47920"/>
    <a:srgbClr val="FFCC00"/>
    <a:srgbClr val="0071BC"/>
    <a:srgbClr val="640456"/>
    <a:srgbClr val="9A0785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3" autoAdjust="0"/>
    <p:restoredTop sz="91087" autoAdjust="0"/>
  </p:normalViewPr>
  <p:slideViewPr>
    <p:cSldViewPr showGuides="1">
      <p:cViewPr varScale="1">
        <p:scale>
          <a:sx n="52" d="100"/>
          <a:sy n="52" d="100"/>
        </p:scale>
        <p:origin x="-1788" y="-102"/>
      </p:cViewPr>
      <p:guideLst>
        <p:guide orient="horz" pos="846"/>
        <p:guide orient="horz" pos="4180"/>
        <p:guide orient="horz" pos="3884"/>
        <p:guide orient="horz" pos="73"/>
        <p:guide orient="horz" pos="3743"/>
        <p:guide orient="horz" pos="640"/>
        <p:guide pos="214"/>
        <p:guide pos="5556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152"/>
    </p:cViewPr>
  </p:sorterViewPr>
  <p:notesViewPr>
    <p:cSldViewPr showGuides="1">
      <p:cViewPr>
        <p:scale>
          <a:sx n="100" d="100"/>
          <a:sy n="100" d="100"/>
        </p:scale>
        <p:origin x="-2550" y="936"/>
      </p:cViewPr>
      <p:guideLst>
        <p:guide orient="horz" pos="3108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1" tIns="44504" rIns="89011" bIns="44504" numCol="1" anchor="t" anchorCtr="0" compatLnSpc="1">
            <a:prstTxWarp prst="textNoShape">
              <a:avLst/>
            </a:prstTxWarp>
          </a:bodyPr>
          <a:lstStyle>
            <a:lvl1pPr defTabSz="889942">
              <a:defRPr sz="11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1" tIns="44504" rIns="89011" bIns="44504" numCol="1" anchor="t" anchorCtr="0" compatLnSpc="1">
            <a:prstTxWarp prst="textNoShape">
              <a:avLst/>
            </a:prstTxWarp>
          </a:bodyPr>
          <a:lstStyle>
            <a:lvl1pPr algn="r" defTabSz="889942">
              <a:defRPr sz="11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6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1" tIns="44504" rIns="89011" bIns="44504" numCol="1" anchor="b" anchorCtr="0" compatLnSpc="1">
            <a:prstTxWarp prst="textNoShape">
              <a:avLst/>
            </a:prstTxWarp>
          </a:bodyPr>
          <a:lstStyle>
            <a:lvl1pPr defTabSz="889942">
              <a:defRPr sz="11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6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11" tIns="44504" rIns="89011" bIns="44504" numCol="1" anchor="b" anchorCtr="0" compatLnSpc="1">
            <a:prstTxWarp prst="textNoShape">
              <a:avLst/>
            </a:prstTxWarp>
          </a:bodyPr>
          <a:lstStyle>
            <a:lvl1pPr algn="r" defTabSz="889942">
              <a:defRPr sz="11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0AE7C10-9414-4965-B927-1036088DEB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88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gray">
          <a:xfrm>
            <a:off x="0" y="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50" rIns="90702" bIns="45350" numCol="1" anchor="t" anchorCtr="0" compatLnSpc="1">
            <a:prstTxWarp prst="textNoShape">
              <a:avLst/>
            </a:prstTxWarp>
          </a:bodyPr>
          <a:lstStyle>
            <a:lvl1pPr defTabSz="905693">
              <a:defRPr sz="11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gray">
          <a:xfrm>
            <a:off x="3813175" y="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50" rIns="90702" bIns="45350" numCol="1" anchor="t" anchorCtr="0" compatLnSpc="1">
            <a:prstTxWarp prst="textNoShape">
              <a:avLst/>
            </a:prstTxWarp>
          </a:bodyPr>
          <a:lstStyle>
            <a:lvl1pPr algn="r" defTabSz="905693">
              <a:defRPr sz="11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906463" y="741363"/>
            <a:ext cx="4935537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673100" y="4691063"/>
            <a:ext cx="538956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50" rIns="90702" bIns="45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0" y="937260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50" rIns="90702" bIns="45350" numCol="1" anchor="b" anchorCtr="0" compatLnSpc="1">
            <a:prstTxWarp prst="textNoShape">
              <a:avLst/>
            </a:prstTxWarp>
          </a:bodyPr>
          <a:lstStyle>
            <a:lvl1pPr defTabSz="905693">
              <a:defRPr sz="11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3813175" y="9372600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2" tIns="45350" rIns="90702" bIns="45350" numCol="1" anchor="b" anchorCtr="0" compatLnSpc="1">
            <a:prstTxWarp prst="textNoShape">
              <a:avLst/>
            </a:prstTxWarp>
          </a:bodyPr>
          <a:lstStyle>
            <a:lvl1pPr algn="r" defTabSz="905693">
              <a:defRPr sz="11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FEC0A41-BD0C-42AD-9347-9CABBF476B1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5588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6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111125" indent="-109538" algn="l" rtl="0" eaLnBrk="0" fontAlgn="base" hangingPunct="0">
      <a:lnSpc>
        <a:spcPct val="95000"/>
      </a:lnSpc>
      <a:spcBef>
        <a:spcPct val="4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342900" indent="-115888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560388" indent="-101600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790575" indent="-114300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66317" algn="l" defTabSz="453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580" algn="l" defTabSz="453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850" algn="l" defTabSz="453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6109" algn="l" defTabSz="453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C0A41-BD0C-42AD-9347-9CABBF476B17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925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75B9-A9F5-479A-B34F-F9988FB36B2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23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28625" y="3167067"/>
            <a:ext cx="7410450" cy="1429829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417600" y="2487600"/>
            <a:ext cx="7413625" cy="535531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025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26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817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>
                  <a:tint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5450" y="1868488"/>
            <a:ext cx="8474075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1" y="64817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 idx="11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88964"/>
            <a:ext cx="8229600" cy="850900"/>
          </a:xfrm>
        </p:spPr>
        <p:txBody>
          <a:bodyPr/>
          <a:lstStyle>
            <a:lvl1pPr>
              <a:defRPr b="1">
                <a:solidFill>
                  <a:srgbClr val="1454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257" y="6437085"/>
            <a:ext cx="4202112" cy="224518"/>
          </a:xfr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5853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31800"/>
            <a:ext cx="7772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555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761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205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523911"/>
            <a:ext cx="8229600" cy="85010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74" y="1723246"/>
            <a:ext cx="8224329" cy="43554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138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73200"/>
            <a:ext cx="8207375" cy="4652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373811"/>
            <a:ext cx="3779837" cy="327025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Footer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98133" y="6373811"/>
            <a:ext cx="3777556" cy="327025"/>
          </a:xfr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smtClean="0"/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206831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0219190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56" y="3886200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50032" y="4804173"/>
            <a:ext cx="8643938" cy="88403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50032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64677606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 - Foto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4804173"/>
            <a:ext cx="8643938" cy="88403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250032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774023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83958352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43216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675933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50032" y="178594"/>
            <a:ext cx="8643938" cy="649188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93159042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543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5671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345040284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301476829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250032" y="2268141"/>
            <a:ext cx="8643938" cy="232171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18431869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99" y="1677228"/>
            <a:ext cx="8224329" cy="4355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0032" y="5214938"/>
            <a:ext cx="8643938" cy="90189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81780787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50032" y="5214938"/>
            <a:ext cx="8643938" cy="90189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64429427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250031" y="973336"/>
            <a:ext cx="4143375" cy="2464594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50031" y="3429000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4444808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50031" y="973336"/>
            <a:ext cx="4143375" cy="2464594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50031" y="3429000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75755056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bg>
      <p:bgPr>
        <a:solidFill>
          <a:srgbClr val="9CC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566909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25046864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50594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63132528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1" y="1437680"/>
            <a:ext cx="8643938" cy="227707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52968532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50031" y="4804172"/>
            <a:ext cx="8643938" cy="88403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50031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40584486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 - Foto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1" y="4804172"/>
            <a:ext cx="8643938" cy="88403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250031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4148438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99" y="1712854"/>
            <a:ext cx="8224329" cy="43554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92671037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432182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9911826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50031" y="178594"/>
            <a:ext cx="8643938" cy="649188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89334977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460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6886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388060032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87062692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250031" y="2268141"/>
            <a:ext cx="8643938" cy="232171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224456817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0031" y="5214938"/>
            <a:ext cx="8643938" cy="90189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166476805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50031" y="5214938"/>
            <a:ext cx="8643938" cy="90189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</p:spTree>
    <p:extLst>
      <p:ext uri="{BB962C8B-B14F-4D97-AF65-F5344CB8AC3E}">
        <p14:creationId xmlns:p14="http://schemas.microsoft.com/office/powerpoint/2010/main" val="198771601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4876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</a:t>
            </a:r>
            <a:r>
              <a:rPr lang="de-AT" dirty="0" err="1" smtClean="0"/>
              <a:t>text</a:t>
            </a:r>
            <a:endParaRPr lang="en-US" dirty="0"/>
          </a:p>
        </p:txBody>
      </p:sp>
      <p:pic>
        <p:nvPicPr>
          <p:cNvPr id="6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7904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250031" y="973336"/>
            <a:ext cx="4143375" cy="2464594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50031" y="3429000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77612771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 - Dunk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50031" y="973336"/>
            <a:ext cx="4143375" cy="2464594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50031" y="3429000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69517801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bg>
      <p:bgPr>
        <a:solidFill>
          <a:srgbClr val="9CC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56821024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18111082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50594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1030899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7125"/>
            <a:ext cx="4000500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7125"/>
            <a:ext cx="4000500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2222499"/>
            <a:ext cx="4052888" cy="3662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00" y="1549403"/>
            <a:ext cx="40132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2235201"/>
            <a:ext cx="4025900" cy="3649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01664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368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ltibro_Flamme_grau.png"/>
          <p:cNvPicPr/>
          <p:nvPr userDrawn="1"/>
        </p:nvPicPr>
        <p:blipFill>
          <a:blip r:embed="rId2">
            <a:alphaModFix amt="15000"/>
            <a:extLst/>
          </a:blip>
          <a:srcRect b="54946"/>
          <a:stretch>
            <a:fillRect/>
          </a:stretch>
        </p:blipFill>
        <p:spPr>
          <a:xfrm>
            <a:off x="5269375" y="1971679"/>
            <a:ext cx="3950826" cy="48316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9900" y="592263"/>
            <a:ext cx="8229600" cy="850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1763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2474" y="1770746"/>
            <a:ext cx="8224329" cy="43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1" name="Rectangle 2"/>
          <p:cNvSpPr>
            <a:spLocks noChangeArrowheads="1"/>
          </p:cNvSpPr>
          <p:nvPr userDrawn="1"/>
        </p:nvSpPr>
        <p:spPr bwMode="gray">
          <a:xfrm>
            <a:off x="1" y="1125538"/>
            <a:ext cx="9140825" cy="42862"/>
          </a:xfrm>
          <a:prstGeom prst="rect">
            <a:avLst/>
          </a:prstGeom>
          <a:solidFill>
            <a:srgbClr val="325A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CH" altLang="en-US" sz="1800" smtClean="0">
              <a:solidFill>
                <a:prstClr val="black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" name="Shape 56"/>
          <p:cNvSpPr/>
          <p:nvPr userDrawn="1"/>
        </p:nvSpPr>
        <p:spPr>
          <a:xfrm>
            <a:off x="1" y="-12699"/>
            <a:ext cx="9140825" cy="469899"/>
          </a:xfrm>
          <a:prstGeom prst="rect">
            <a:avLst/>
          </a:prstGeom>
          <a:solidFill>
            <a:srgbClr val="00558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 sz="360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hape 57"/>
          <p:cNvSpPr txBox="1">
            <a:spLocks/>
          </p:cNvSpPr>
          <p:nvPr userDrawn="1"/>
        </p:nvSpPr>
        <p:spPr>
          <a:xfrm>
            <a:off x="1" y="457201"/>
            <a:ext cx="9140825" cy="1021442"/>
          </a:xfrm>
          <a:prstGeom prst="rect">
            <a:avLst/>
          </a:prstGeom>
          <a:solidFill>
            <a:srgbClr val="FFF200"/>
          </a:solidFill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5" defTabSz="914212">
              <a:lnSpc>
                <a:spcPct val="80000"/>
              </a:lnSpc>
              <a:defRPr sz="1800" cap="none">
                <a:solidFill>
                  <a:srgbClr val="000000"/>
                </a:solidFill>
              </a:defRPr>
            </a:pPr>
            <a:endParaRPr lang="en-US" sz="4400" kern="0" dirty="0">
              <a:solidFill>
                <a:srgbClr val="005581"/>
              </a:solidFill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095977" y="64339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0C6625B9-0FDB-4038-AA11-9046D1BAE482}" type="slidenum">
              <a:rPr lang="en-US" sz="1400" smtClean="0">
                <a:solidFill>
                  <a:srgbClr val="F2F2F2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US" sz="1800" dirty="0">
              <a:solidFill>
                <a:srgbClr val="F2F2F2">
                  <a:lumMod val="50000"/>
                </a:srgbClr>
              </a:solidFill>
            </a:endParaRPr>
          </a:p>
        </p:txBody>
      </p:sp>
      <p:pic>
        <p:nvPicPr>
          <p:cNvPr id="20" name="nvs_pharma_cmyk-uc.pdf"/>
          <p:cNvPicPr/>
          <p:nvPr userDrawn="1"/>
        </p:nvPicPr>
        <p:blipFill>
          <a:blip r:embed="rId20">
            <a:extLst/>
          </a:blip>
          <a:stretch>
            <a:fillRect/>
          </a:stretch>
        </p:blipFill>
        <p:spPr>
          <a:xfrm>
            <a:off x="157743" y="6462072"/>
            <a:ext cx="876000" cy="23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end_respiratory slide service logo.pdf"/>
          <p:cNvPicPr/>
          <p:nvPr userDrawn="1"/>
        </p:nvPicPr>
        <p:blipFill>
          <a:blip r:embed="rId21">
            <a:extLst/>
          </a:blip>
          <a:srcRect l="27922" t="27511" r="25861" b="52184"/>
          <a:stretch>
            <a:fillRect/>
          </a:stretch>
        </p:blipFill>
        <p:spPr>
          <a:xfrm>
            <a:off x="8098952" y="6263327"/>
            <a:ext cx="1022013" cy="635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130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01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  <p:sldLayoutId id="2147490112" r:id="rId12"/>
    <p:sldLayoutId id="2147490113" r:id="rId13"/>
    <p:sldLayoutId id="2147490114" r:id="rId14"/>
    <p:sldLayoutId id="2147490115" r:id="rId15"/>
    <p:sldLayoutId id="2147490116" r:id="rId16"/>
    <p:sldLayoutId id="2147490117" r:id="rId17"/>
    <p:sldLayoutId id="214749013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212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32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426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50032" y="2241352"/>
            <a:ext cx="8643938" cy="410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92750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82" r:id="rId1"/>
    <p:sldLayoutId id="2147490083" r:id="rId2"/>
    <p:sldLayoutId id="2147490084" r:id="rId3"/>
    <p:sldLayoutId id="2147490085" r:id="rId4"/>
    <p:sldLayoutId id="2147490086" r:id="rId5"/>
    <p:sldLayoutId id="2147490087" r:id="rId6"/>
    <p:sldLayoutId id="2147490088" r:id="rId7"/>
    <p:sldLayoutId id="2147490089" r:id="rId8"/>
    <p:sldLayoutId id="2147490090" r:id="rId9"/>
    <p:sldLayoutId id="2147490091" r:id="rId10"/>
    <p:sldLayoutId id="2147490092" r:id="rId11"/>
    <p:sldLayoutId id="2147490093" r:id="rId12"/>
    <p:sldLayoutId id="2147490094" r:id="rId13"/>
    <p:sldLayoutId id="2147490095" r:id="rId14"/>
    <p:sldLayoutId id="2147490096" r:id="rId15"/>
    <p:sldLayoutId id="2147490097" r:id="rId16"/>
    <p:sldLayoutId id="2147490098" r:id="rId17"/>
    <p:sldLayoutId id="2147490099" r:id="rId18"/>
  </p:sldLayoutIdLst>
  <p:transition spd="med"/>
  <p:txStyles>
    <p:titleStyle>
      <a:lvl1pPr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214294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482161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750028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017896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285763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1553630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1821498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089366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2357233" indent="-214294" defTabSz="410730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031" y="178594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8643938" cy="410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2614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19" r:id="rId1"/>
    <p:sldLayoutId id="2147490120" r:id="rId2"/>
    <p:sldLayoutId id="2147490121" r:id="rId3"/>
    <p:sldLayoutId id="2147490122" r:id="rId4"/>
    <p:sldLayoutId id="2147490123" r:id="rId5"/>
    <p:sldLayoutId id="2147490124" r:id="rId6"/>
    <p:sldLayoutId id="2147490125" r:id="rId7"/>
    <p:sldLayoutId id="2147490126" r:id="rId8"/>
    <p:sldLayoutId id="2147490127" r:id="rId9"/>
    <p:sldLayoutId id="2147490128" r:id="rId10"/>
    <p:sldLayoutId id="2147490129" r:id="rId11"/>
    <p:sldLayoutId id="2147490130" r:id="rId12"/>
    <p:sldLayoutId id="2147490131" r:id="rId13"/>
    <p:sldLayoutId id="2147490132" r:id="rId14"/>
    <p:sldLayoutId id="2147490133" r:id="rId15"/>
    <p:sldLayoutId id="2147490134" r:id="rId16"/>
    <p:sldLayoutId id="2147490135" r:id="rId17"/>
    <p:sldLayoutId id="2147490136" r:id="rId18"/>
  </p:sldLayoutIdLst>
  <p:transition spd="med"/>
  <p:txStyles>
    <p:titleStyle>
      <a:lvl1pPr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160729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321457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482186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642915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43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72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101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829" algn="ctr" defTabSz="410751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214305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482186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750067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017948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285829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1553710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1821591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089473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2357354" indent="-214305" defTabSz="410751">
        <a:spcBef>
          <a:spcPts val="2672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png"/><Relationship Id="rId5" Type="http://schemas.openxmlformats.org/officeDocument/2006/relationships/hyperlink" Target="mailto:stephanie.medla@novartis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37177" y="404580"/>
            <a:ext cx="7261458" cy="1013157"/>
          </a:xfrm>
        </p:spPr>
        <p:txBody>
          <a:bodyPr/>
          <a:lstStyle/>
          <a:p>
            <a:r>
              <a:rPr lang="de-AT" dirty="0" smtClean="0">
                <a:solidFill>
                  <a:srgbClr val="0070C0"/>
                </a:solidFill>
              </a:rPr>
              <a:t>Die CLAIM Studie von Hohlfeld et </a:t>
            </a:r>
            <a:r>
              <a:rPr lang="de-AT" dirty="0">
                <a:solidFill>
                  <a:srgbClr val="0070C0"/>
                </a:solidFill>
              </a:rPr>
              <a:t>al.</a:t>
            </a:r>
            <a:endParaRPr lang="de-DE" sz="3200" b="1" i="0" dirty="0" smtClean="0">
              <a:solidFill>
                <a:srgbClr val="1454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90" y="1687613"/>
            <a:ext cx="4620451" cy="4887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107380" y="532528"/>
            <a:ext cx="8892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dirty="0" smtClean="0">
                <a:latin typeface="DIN Alternate"/>
              </a:rPr>
              <a:t>Links-</a:t>
            </a:r>
            <a:r>
              <a:rPr lang="de-AT" dirty="0" err="1" smtClean="0">
                <a:latin typeface="DIN Alternate"/>
              </a:rPr>
              <a:t>vetrikuläres</a:t>
            </a:r>
            <a:r>
              <a:rPr lang="de-AT" dirty="0" smtClean="0">
                <a:latin typeface="DIN Alternate"/>
              </a:rPr>
              <a:t> end-diastolisches Volumen</a:t>
            </a:r>
            <a:endParaRPr lang="en-US" dirty="0">
              <a:latin typeface="DIN Alternate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926429"/>
              </p:ext>
            </p:extLst>
          </p:nvPr>
        </p:nvGraphicFramePr>
        <p:xfrm>
          <a:off x="1790586" y="2564880"/>
          <a:ext cx="6237894" cy="304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rism 7" r:id="rId4" imgW="5833118" imgH="2849539" progId="Prism7.Document">
                  <p:embed/>
                </p:oleObj>
              </mc:Choice>
              <mc:Fallback>
                <p:oleObj name="Prism 7" r:id="rId4" imgW="5833118" imgH="2849539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586" y="2564880"/>
                        <a:ext cx="6237894" cy="304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9274" y="1620755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Der </a:t>
            </a:r>
            <a:r>
              <a:rPr lang="en-US" sz="2400" dirty="0" err="1" smtClean="0">
                <a:solidFill>
                  <a:srgbClr val="000000"/>
                </a:solidFill>
              </a:rPr>
              <a:t>primäre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Endpunkt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wurde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erreicht</a:t>
            </a:r>
            <a:r>
              <a:rPr lang="en-US" sz="2400" dirty="0" smtClean="0">
                <a:solidFill>
                  <a:srgbClr val="000000"/>
                </a:solidFill>
              </a:rPr>
              <a:t>: LV-</a:t>
            </a:r>
            <a:r>
              <a:rPr lang="en-US" sz="2400" dirty="0" err="1" smtClean="0">
                <a:solidFill>
                  <a:srgbClr val="000000"/>
                </a:solidFill>
              </a:rPr>
              <a:t>EDVi</a:t>
            </a:r>
            <a:r>
              <a:rPr lang="en-US" sz="2400" dirty="0" smtClean="0">
                <a:solidFill>
                  <a:srgbClr val="000000"/>
                </a:solidFill>
              </a:rPr>
              <a:t> war significant </a:t>
            </a:r>
            <a:r>
              <a:rPr lang="en-US" sz="2400" dirty="0" err="1" smtClean="0">
                <a:solidFill>
                  <a:srgbClr val="000000"/>
                </a:solidFill>
              </a:rPr>
              <a:t>verbessert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mit</a:t>
            </a:r>
            <a:r>
              <a:rPr lang="en-US" sz="2400" dirty="0" smtClean="0">
                <a:solidFill>
                  <a:srgbClr val="000000"/>
                </a:solidFill>
              </a:rPr>
              <a:t> IND/GLY versus Placebo</a:t>
            </a:r>
            <a:endParaRPr lang="en-US" sz="2400" dirty="0"/>
          </a:p>
        </p:txBody>
      </p:sp>
      <p:sp>
        <p:nvSpPr>
          <p:cNvPr id="132" name="Text Placeholder 19"/>
          <p:cNvSpPr txBox="1">
            <a:spLocks/>
          </p:cNvSpPr>
          <p:nvPr/>
        </p:nvSpPr>
        <p:spPr>
          <a:xfrm>
            <a:off x="215782" y="5877340"/>
            <a:ext cx="4572248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LV-</a:t>
            </a:r>
            <a:r>
              <a:rPr lang="en-GB" sz="1200" dirty="0" err="1" smtClean="0"/>
              <a:t>EDVi</a:t>
            </a:r>
            <a:r>
              <a:rPr lang="en-GB" sz="1200" dirty="0" smtClean="0"/>
              <a:t>: links-</a:t>
            </a:r>
            <a:r>
              <a:rPr lang="en-GB" sz="1200" dirty="0" err="1" smtClean="0"/>
              <a:t>ventrikuläres</a:t>
            </a:r>
            <a:r>
              <a:rPr lang="en-GB" sz="1200" dirty="0" smtClean="0"/>
              <a:t> </a:t>
            </a:r>
            <a:r>
              <a:rPr lang="en-GB" sz="1200" dirty="0" err="1" smtClean="0"/>
              <a:t>enddiastolisches</a:t>
            </a:r>
            <a:r>
              <a:rPr lang="en-GB" sz="1200" dirty="0" smtClean="0"/>
              <a:t> </a:t>
            </a:r>
            <a:r>
              <a:rPr lang="en-GB" sz="1200" dirty="0" err="1" smtClean="0"/>
              <a:t>Volumen</a:t>
            </a:r>
            <a:r>
              <a:rPr lang="en-GB" sz="1200" dirty="0" smtClean="0"/>
              <a:t>; i: </a:t>
            </a:r>
            <a:r>
              <a:rPr lang="en-GB" sz="1200" dirty="0" err="1" smtClean="0"/>
              <a:t>indexiert</a:t>
            </a:r>
            <a:r>
              <a:rPr lang="en-GB" sz="1200" dirty="0" smtClean="0"/>
              <a:t> </a:t>
            </a:r>
            <a:r>
              <a:rPr lang="en-GB" sz="1200" dirty="0" err="1" smtClean="0"/>
              <a:t>nach</a:t>
            </a:r>
            <a:r>
              <a:rPr lang="en-GB" sz="1200" dirty="0" smtClean="0"/>
              <a:t> </a:t>
            </a:r>
            <a:r>
              <a:rPr lang="en-GB" sz="1200" dirty="0" err="1" smtClean="0"/>
              <a:t>Körperoberfläche</a:t>
            </a:r>
            <a:r>
              <a:rPr lang="en-GB" sz="1200" dirty="0" smtClean="0"/>
              <a:t>; CI: </a:t>
            </a:r>
            <a:r>
              <a:rPr lang="en-GB" sz="1200" dirty="0" err="1" smtClean="0"/>
              <a:t>Konfidenzintervall</a:t>
            </a:r>
            <a:endParaRPr lang="en-GB" sz="1200" dirty="0"/>
          </a:p>
        </p:txBody>
      </p:sp>
      <p:sp>
        <p:nvSpPr>
          <p:cNvPr id="139" name="Text Placeholder 12"/>
          <p:cNvSpPr txBox="1">
            <a:spLocks/>
          </p:cNvSpPr>
          <p:nvPr/>
        </p:nvSpPr>
        <p:spPr>
          <a:xfrm>
            <a:off x="2699740" y="6369737"/>
            <a:ext cx="51838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  <p:sp>
        <p:nvSpPr>
          <p:cNvPr id="140" name="Text Placeholder 19"/>
          <p:cNvSpPr txBox="1">
            <a:spLocks/>
          </p:cNvSpPr>
          <p:nvPr/>
        </p:nvSpPr>
        <p:spPr>
          <a:xfrm>
            <a:off x="426159" y="5445280"/>
            <a:ext cx="5411281" cy="3270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None/>
              <a:defRPr sz="12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–"/>
              <a:defRPr sz="18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Δ = least squares means treatment difference compared </a:t>
            </a:r>
            <a:r>
              <a:rPr lang="en-GB" dirty="0" smtClean="0"/>
              <a:t>with placebo in mL/m2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251400" y="532528"/>
            <a:ext cx="8567787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dirty="0" smtClean="0">
                <a:latin typeface="DIN Alternate"/>
              </a:rPr>
              <a:t>Rechts-ventrikuläres end-diastolisches Volumen</a:t>
            </a:r>
            <a:endParaRPr lang="en-US" dirty="0">
              <a:latin typeface="DIN Alternate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1472" y="1620755"/>
            <a:ext cx="7869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V-</a:t>
            </a:r>
            <a:r>
              <a:rPr lang="en-US" sz="2400" dirty="0" err="1" smtClean="0">
                <a:solidFill>
                  <a:srgbClr val="000000"/>
                </a:solidFill>
              </a:rPr>
              <a:t>EDVi</a:t>
            </a:r>
            <a:r>
              <a:rPr lang="en-US" sz="2400" dirty="0" smtClean="0">
                <a:solidFill>
                  <a:srgbClr val="000000"/>
                </a:solidFill>
              </a:rPr>
              <a:t> war </a:t>
            </a:r>
            <a:r>
              <a:rPr lang="en-US" sz="2400" dirty="0" err="1" smtClean="0">
                <a:solidFill>
                  <a:srgbClr val="000000"/>
                </a:solidFill>
              </a:rPr>
              <a:t>ebenso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signifikant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verbessert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mit</a:t>
            </a:r>
            <a:r>
              <a:rPr lang="en-US" sz="2400" dirty="0" smtClean="0">
                <a:solidFill>
                  <a:srgbClr val="000000"/>
                </a:solidFill>
              </a:rPr>
              <a:t> IND/GLY versus Placebo</a:t>
            </a:r>
            <a:endParaRPr lang="en-US" sz="2400" dirty="0"/>
          </a:p>
        </p:txBody>
      </p:sp>
      <p:sp>
        <p:nvSpPr>
          <p:cNvPr id="132" name="Text Placeholder 19"/>
          <p:cNvSpPr txBox="1">
            <a:spLocks/>
          </p:cNvSpPr>
          <p:nvPr/>
        </p:nvSpPr>
        <p:spPr>
          <a:xfrm>
            <a:off x="231472" y="5877340"/>
            <a:ext cx="4580552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RV-</a:t>
            </a:r>
            <a:r>
              <a:rPr lang="en-GB" sz="1200" dirty="0" err="1" smtClean="0"/>
              <a:t>EDVi</a:t>
            </a:r>
            <a:r>
              <a:rPr lang="en-GB" sz="1200" dirty="0" smtClean="0"/>
              <a:t>: </a:t>
            </a:r>
            <a:r>
              <a:rPr lang="en-GB" sz="1200" dirty="0" err="1" smtClean="0"/>
              <a:t>rechts-ventrikuläres</a:t>
            </a:r>
            <a:r>
              <a:rPr lang="en-GB" sz="1200" dirty="0" smtClean="0"/>
              <a:t> </a:t>
            </a:r>
            <a:r>
              <a:rPr lang="en-GB" sz="1200" dirty="0" err="1" smtClean="0"/>
              <a:t>enddiastolisches</a:t>
            </a:r>
            <a:r>
              <a:rPr lang="en-GB" sz="1200" dirty="0" smtClean="0"/>
              <a:t> </a:t>
            </a:r>
            <a:r>
              <a:rPr lang="en-GB" sz="1200" dirty="0" err="1" smtClean="0"/>
              <a:t>Volumen</a:t>
            </a:r>
            <a:r>
              <a:rPr lang="en-GB" sz="1200" dirty="0" smtClean="0"/>
              <a:t>; i: </a:t>
            </a:r>
            <a:r>
              <a:rPr lang="en-GB" sz="1200" dirty="0" err="1" smtClean="0"/>
              <a:t>indexiert</a:t>
            </a:r>
            <a:r>
              <a:rPr lang="en-GB" sz="1200" dirty="0" smtClean="0"/>
              <a:t> </a:t>
            </a:r>
            <a:r>
              <a:rPr lang="en-GB" sz="1200" dirty="0" err="1" smtClean="0"/>
              <a:t>nach</a:t>
            </a:r>
            <a:r>
              <a:rPr lang="en-GB" sz="1200" dirty="0" smtClean="0"/>
              <a:t> </a:t>
            </a:r>
            <a:r>
              <a:rPr lang="en-GB" sz="1200" dirty="0" err="1" smtClean="0"/>
              <a:t>Körperoberfläche</a:t>
            </a:r>
            <a:r>
              <a:rPr lang="en-GB" sz="1200" dirty="0" smtClean="0"/>
              <a:t>; CI: </a:t>
            </a:r>
            <a:r>
              <a:rPr lang="en-GB" sz="1200" dirty="0" err="1" smtClean="0"/>
              <a:t>Konfidenzintervall</a:t>
            </a:r>
            <a:endParaRPr lang="en-GB" sz="1200" dirty="0"/>
          </a:p>
        </p:txBody>
      </p:sp>
      <p:sp>
        <p:nvSpPr>
          <p:cNvPr id="139" name="Text Placeholder 12"/>
          <p:cNvSpPr txBox="1">
            <a:spLocks/>
          </p:cNvSpPr>
          <p:nvPr/>
        </p:nvSpPr>
        <p:spPr>
          <a:xfrm>
            <a:off x="2555720" y="6369736"/>
            <a:ext cx="51838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  <p:sp>
        <p:nvSpPr>
          <p:cNvPr id="140" name="Text Placeholder 19"/>
          <p:cNvSpPr txBox="1">
            <a:spLocks/>
          </p:cNvSpPr>
          <p:nvPr/>
        </p:nvSpPr>
        <p:spPr>
          <a:xfrm>
            <a:off x="1115520" y="5478305"/>
            <a:ext cx="5411281" cy="3270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None/>
              <a:defRPr sz="12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–"/>
              <a:defRPr sz="18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Δ = least squares means treatment difference compared </a:t>
            </a:r>
            <a:r>
              <a:rPr lang="en-GB" dirty="0" smtClean="0"/>
              <a:t>with </a:t>
            </a:r>
            <a:r>
              <a:rPr lang="en-GB" dirty="0"/>
              <a:t>placebo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707201"/>
              </p:ext>
            </p:extLst>
          </p:nvPr>
        </p:nvGraphicFramePr>
        <p:xfrm>
          <a:off x="1646619" y="2513692"/>
          <a:ext cx="6000363" cy="293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rism 7" r:id="rId4" imgW="5833118" imgH="2849539" progId="Prism7.Document">
                  <p:embed/>
                </p:oleObj>
              </mc:Choice>
              <mc:Fallback>
                <p:oleObj name="Prism 7" r:id="rId4" imgW="5833118" imgH="2849539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6619" y="2513692"/>
                        <a:ext cx="6000363" cy="293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3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251400" y="532528"/>
            <a:ext cx="8567787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sz="2800" dirty="0" err="1" smtClean="0">
                <a:latin typeface="DIN Alternate"/>
              </a:rPr>
              <a:t>Entblähung</a:t>
            </a:r>
            <a:r>
              <a:rPr lang="de-AT" sz="2800" dirty="0" smtClean="0">
                <a:latin typeface="DIN Alternate"/>
              </a:rPr>
              <a:t> der Lunge durch IND/GLY verbessert rechtes und linkes </a:t>
            </a:r>
            <a:r>
              <a:rPr lang="de-AT" sz="2800" dirty="0" err="1" smtClean="0">
                <a:latin typeface="DIN Alternate"/>
              </a:rPr>
              <a:t>cardiales</a:t>
            </a:r>
            <a:r>
              <a:rPr lang="de-AT" sz="2800" dirty="0" smtClean="0">
                <a:latin typeface="DIN Alternate"/>
              </a:rPr>
              <a:t> Schlagvolumen</a:t>
            </a:r>
            <a:endParaRPr lang="en-US" sz="2800" dirty="0">
              <a:latin typeface="DIN Alternate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9" name="Text Placeholder 12"/>
          <p:cNvSpPr txBox="1">
            <a:spLocks/>
          </p:cNvSpPr>
          <p:nvPr/>
        </p:nvSpPr>
        <p:spPr>
          <a:xfrm>
            <a:off x="2555720" y="6296025"/>
            <a:ext cx="51838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  <p:sp>
        <p:nvSpPr>
          <p:cNvPr id="140" name="Text Placeholder 19"/>
          <p:cNvSpPr txBox="1">
            <a:spLocks/>
          </p:cNvSpPr>
          <p:nvPr/>
        </p:nvSpPr>
        <p:spPr>
          <a:xfrm>
            <a:off x="468310" y="4365130"/>
            <a:ext cx="5411281" cy="3270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None/>
              <a:defRPr sz="12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–"/>
              <a:defRPr sz="18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Δ = least squares means treatment difference compared </a:t>
            </a:r>
            <a:r>
              <a:rPr lang="en-GB" dirty="0" smtClean="0"/>
              <a:t>with </a:t>
            </a:r>
            <a:r>
              <a:rPr lang="en-GB" dirty="0"/>
              <a:t>placebo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0450"/>
              </p:ext>
            </p:extLst>
          </p:nvPr>
        </p:nvGraphicFramePr>
        <p:xfrm>
          <a:off x="70794" y="1916790"/>
          <a:ext cx="9151211" cy="272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rism 7" r:id="rId4" imgW="7278343" imgH="2163445" progId="Prism7.Document">
                  <p:embed/>
                </p:oleObj>
              </mc:Choice>
              <mc:Fallback>
                <p:oleObj name="Prism 7" r:id="rId4" imgW="7278343" imgH="2163445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794" y="1916790"/>
                        <a:ext cx="9151211" cy="272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3"/>
          <p:cNvSpPr txBox="1">
            <a:spLocks/>
          </p:cNvSpPr>
          <p:nvPr/>
        </p:nvSpPr>
        <p:spPr>
          <a:xfrm>
            <a:off x="395035" y="5155965"/>
            <a:ext cx="4175127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LV-</a:t>
            </a:r>
            <a:r>
              <a:rPr lang="en-US" sz="1200" dirty="0" err="1" smtClean="0"/>
              <a:t>SVi</a:t>
            </a:r>
            <a:r>
              <a:rPr lang="en-US" sz="1200" dirty="0" smtClean="0"/>
              <a:t>: links </a:t>
            </a:r>
            <a:r>
              <a:rPr lang="en-US" sz="1200" dirty="0" err="1" smtClean="0"/>
              <a:t>ventrikuläres</a:t>
            </a:r>
            <a:r>
              <a:rPr lang="en-US" sz="1200" dirty="0" smtClean="0"/>
              <a:t> </a:t>
            </a:r>
            <a:r>
              <a:rPr lang="en-US" sz="1200" dirty="0" err="1" smtClean="0"/>
              <a:t>Schlagvolumen</a:t>
            </a:r>
            <a:r>
              <a:rPr lang="en-US" sz="1200" dirty="0" smtClean="0"/>
              <a:t>; RV-</a:t>
            </a:r>
            <a:r>
              <a:rPr lang="en-US" sz="1200" dirty="0" err="1" smtClean="0"/>
              <a:t>SVi</a:t>
            </a:r>
            <a:r>
              <a:rPr lang="en-US" sz="1200" dirty="0" smtClean="0"/>
              <a:t>: </a:t>
            </a:r>
            <a:r>
              <a:rPr lang="en-US" sz="1200" dirty="0" err="1" smtClean="0"/>
              <a:t>rechts</a:t>
            </a:r>
            <a:r>
              <a:rPr lang="en-US" sz="1200" dirty="0" smtClean="0"/>
              <a:t> </a:t>
            </a:r>
            <a:r>
              <a:rPr lang="en-US" sz="1200" dirty="0" err="1" smtClean="0"/>
              <a:t>ventrikuläres</a:t>
            </a:r>
            <a:r>
              <a:rPr lang="en-US" sz="1200" dirty="0" smtClean="0"/>
              <a:t> </a:t>
            </a:r>
            <a:r>
              <a:rPr lang="en-US" sz="1200" dirty="0" err="1" smtClean="0"/>
              <a:t>Schlagvolumen</a:t>
            </a:r>
            <a:r>
              <a:rPr lang="en-US" sz="1200" dirty="0" smtClean="0"/>
              <a:t>; </a:t>
            </a:r>
            <a:r>
              <a:rPr lang="en-GB" sz="1200" dirty="0" smtClean="0"/>
              <a:t>i: </a:t>
            </a:r>
            <a:r>
              <a:rPr lang="en-GB" sz="1200" dirty="0" err="1" smtClean="0"/>
              <a:t>indexiert</a:t>
            </a:r>
            <a:r>
              <a:rPr lang="en-GB" sz="1200" dirty="0" smtClean="0"/>
              <a:t> </a:t>
            </a:r>
            <a:r>
              <a:rPr lang="en-GB" sz="1200" dirty="0" err="1" smtClean="0"/>
              <a:t>nach</a:t>
            </a:r>
            <a:r>
              <a:rPr lang="en-GB" sz="1200" dirty="0" smtClean="0"/>
              <a:t> </a:t>
            </a:r>
            <a:r>
              <a:rPr lang="en-GB" sz="1200" dirty="0" err="1" smtClean="0"/>
              <a:t>Körperoberfläche</a:t>
            </a:r>
            <a:r>
              <a:rPr lang="en-GB" sz="1200" dirty="0" smtClean="0"/>
              <a:t>; </a:t>
            </a:r>
            <a:r>
              <a:rPr lang="en-US" sz="1200" dirty="0" smtClean="0"/>
              <a:t>CI: </a:t>
            </a:r>
            <a:r>
              <a:rPr lang="en-US" sz="1200" dirty="0" err="1" smtClean="0"/>
              <a:t>Konfidenzintervall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12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251400" y="532528"/>
            <a:ext cx="8567787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sz="2800" dirty="0" smtClean="0">
                <a:latin typeface="DIN Alternate"/>
              </a:rPr>
              <a:t>Ein gesenktes Residualvolumen unter IND/GLY führt zu einer reduzierten Hyperinflation</a:t>
            </a:r>
            <a:endParaRPr lang="en-US" sz="2800" dirty="0">
              <a:latin typeface="DIN Alternate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9" name="Text Placeholder 12"/>
          <p:cNvSpPr txBox="1">
            <a:spLocks/>
          </p:cNvSpPr>
          <p:nvPr/>
        </p:nvSpPr>
        <p:spPr>
          <a:xfrm>
            <a:off x="2267680" y="6248066"/>
            <a:ext cx="51838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  <p:sp>
        <p:nvSpPr>
          <p:cNvPr id="140" name="Text Placeholder 19"/>
          <p:cNvSpPr txBox="1">
            <a:spLocks/>
          </p:cNvSpPr>
          <p:nvPr/>
        </p:nvSpPr>
        <p:spPr>
          <a:xfrm>
            <a:off x="441264" y="4904413"/>
            <a:ext cx="5411281" cy="3270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None/>
              <a:defRPr sz="12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–"/>
              <a:defRPr sz="18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AEA4A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A42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Δ = least squares means treatment difference compared </a:t>
            </a:r>
            <a:r>
              <a:rPr lang="en-GB" dirty="0" smtClean="0"/>
              <a:t>with </a:t>
            </a:r>
            <a:r>
              <a:rPr lang="en-GB" dirty="0"/>
              <a:t>placebo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338937" y="5370329"/>
            <a:ext cx="4175127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200" dirty="0" err="1" smtClean="0"/>
              <a:t>RVol</a:t>
            </a:r>
            <a:r>
              <a:rPr lang="de-AT" sz="1200" dirty="0" smtClean="0"/>
              <a:t>: Residualvolumen</a:t>
            </a:r>
            <a:r>
              <a:rPr lang="en-GB" sz="1200" dirty="0" smtClean="0"/>
              <a:t>; </a:t>
            </a:r>
            <a:r>
              <a:rPr lang="en-US" sz="1200" dirty="0" smtClean="0"/>
              <a:t>CI: </a:t>
            </a:r>
            <a:r>
              <a:rPr lang="en-US" sz="1200" dirty="0" err="1" smtClean="0"/>
              <a:t>Konfidenzintervall</a:t>
            </a:r>
            <a:endParaRPr lang="en-US" sz="1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641310"/>
              </p:ext>
            </p:extLst>
          </p:nvPr>
        </p:nvGraphicFramePr>
        <p:xfrm>
          <a:off x="1763610" y="1893664"/>
          <a:ext cx="5908675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Prism 7" r:id="rId4" imgW="5909107" imgH="2849539" progId="Prism7.Document">
                  <p:embed/>
                </p:oleObj>
              </mc:Choice>
              <mc:Fallback>
                <p:oleObj name="Prism 7" r:id="rId4" imgW="5909107" imgH="2849539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10" y="1893664"/>
                        <a:ext cx="5908675" cy="284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3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251400" y="532528"/>
            <a:ext cx="871321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sz="2800" dirty="0" smtClean="0">
                <a:latin typeface="DIN Alternate"/>
              </a:rPr>
              <a:t>IND/GLY verbessert signifikant die Lungenfunktion</a:t>
            </a:r>
            <a:endParaRPr lang="en-US" sz="2800" dirty="0">
              <a:latin typeface="DIN Alternate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9" name="Text Placeholder 12"/>
          <p:cNvSpPr txBox="1">
            <a:spLocks/>
          </p:cNvSpPr>
          <p:nvPr/>
        </p:nvSpPr>
        <p:spPr>
          <a:xfrm>
            <a:off x="2555720" y="6206224"/>
            <a:ext cx="51838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57246"/>
              </p:ext>
            </p:extLst>
          </p:nvPr>
        </p:nvGraphicFramePr>
        <p:xfrm>
          <a:off x="251400" y="2002302"/>
          <a:ext cx="8801038" cy="265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Prism 7" r:id="rId4" imgW="7278343" imgH="2192618" progId="Prism7.Document">
                  <p:embed/>
                </p:oleObj>
              </mc:Choice>
              <mc:Fallback>
                <p:oleObj name="Prism 7" r:id="rId4" imgW="7278343" imgH="2192618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00" y="2002302"/>
                        <a:ext cx="8801038" cy="2650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9"/>
          <p:cNvSpPr txBox="1">
            <a:spLocks/>
          </p:cNvSpPr>
          <p:nvPr/>
        </p:nvSpPr>
        <p:spPr>
          <a:xfrm>
            <a:off x="581600" y="5123139"/>
            <a:ext cx="39482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FEV</a:t>
            </a:r>
            <a:r>
              <a:rPr lang="en-GB" sz="1200" baseline="-25000" dirty="0" smtClean="0"/>
              <a:t>1</a:t>
            </a:r>
            <a:r>
              <a:rPr lang="en-GB" sz="1200" dirty="0" smtClean="0"/>
              <a:t>: </a:t>
            </a:r>
            <a:r>
              <a:rPr lang="en-GB" sz="1200" dirty="0" err="1" smtClean="0"/>
              <a:t>forciertes</a:t>
            </a:r>
            <a:r>
              <a:rPr lang="en-GB" sz="1200" dirty="0" smtClean="0"/>
              <a:t> </a:t>
            </a:r>
            <a:r>
              <a:rPr lang="en-GB" sz="1200" dirty="0" err="1" smtClean="0"/>
              <a:t>expiratorisches</a:t>
            </a:r>
            <a:r>
              <a:rPr lang="en-GB" sz="1200" dirty="0" smtClean="0"/>
              <a:t> </a:t>
            </a:r>
            <a:r>
              <a:rPr lang="en-GB" sz="1200" dirty="0" err="1" smtClean="0"/>
              <a:t>Volumen</a:t>
            </a:r>
            <a:r>
              <a:rPr lang="en-GB" sz="1200" dirty="0" smtClean="0"/>
              <a:t> in 1 </a:t>
            </a:r>
            <a:r>
              <a:rPr lang="en-GB" sz="1200" dirty="0" err="1" smtClean="0"/>
              <a:t>Sekunde</a:t>
            </a:r>
            <a:r>
              <a:rPr lang="en-GB" sz="1200" dirty="0" smtClean="0"/>
              <a:t>; FVC: </a:t>
            </a:r>
            <a:r>
              <a:rPr lang="en-GB" sz="1200" dirty="0" err="1" smtClean="0"/>
              <a:t>forcierte</a:t>
            </a:r>
            <a:r>
              <a:rPr lang="en-GB" sz="1200" dirty="0" smtClean="0"/>
              <a:t> </a:t>
            </a:r>
            <a:r>
              <a:rPr lang="en-GB" sz="1200" dirty="0" err="1" smtClean="0"/>
              <a:t>Vitalkapazität</a:t>
            </a:r>
            <a:r>
              <a:rPr lang="en-GB" sz="1200" dirty="0" smtClean="0"/>
              <a:t>; CI: </a:t>
            </a:r>
            <a:r>
              <a:rPr lang="en-GB" sz="1200" dirty="0" err="1" smtClean="0"/>
              <a:t>Konfidenzintervall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16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en-GB" sz="2000" dirty="0" smtClean="0"/>
              <a:t>IND/GLY hat den </a:t>
            </a:r>
            <a:r>
              <a:rPr lang="en-GB" sz="2000" dirty="0" err="1" smtClean="0"/>
              <a:t>primären</a:t>
            </a:r>
            <a:r>
              <a:rPr lang="en-GB" sz="2000" dirty="0" smtClean="0"/>
              <a:t> </a:t>
            </a:r>
            <a:r>
              <a:rPr lang="en-GB" sz="2000" dirty="0" err="1" smtClean="0"/>
              <a:t>Endpunkt</a:t>
            </a:r>
            <a:r>
              <a:rPr lang="en-GB" sz="2000" dirty="0" smtClean="0"/>
              <a:t> </a:t>
            </a:r>
            <a:r>
              <a:rPr lang="en-GB" sz="2000" dirty="0" err="1" smtClean="0"/>
              <a:t>erreicht</a:t>
            </a:r>
            <a:r>
              <a:rPr lang="en-GB" sz="2000" dirty="0" smtClean="0"/>
              <a:t>, </a:t>
            </a:r>
            <a:r>
              <a:rPr lang="en-GB" sz="2000" dirty="0" err="1" smtClean="0"/>
              <a:t>indem</a:t>
            </a:r>
            <a:r>
              <a:rPr lang="en-GB" sz="2000" dirty="0" smtClean="0"/>
              <a:t> der LV-EDV </a:t>
            </a:r>
            <a:r>
              <a:rPr lang="en-GB" sz="2000" dirty="0" err="1" smtClean="0"/>
              <a:t>signifikant</a:t>
            </a:r>
            <a:r>
              <a:rPr lang="en-GB" sz="2000" dirty="0" smtClean="0"/>
              <a:t> </a:t>
            </a:r>
            <a:r>
              <a:rPr lang="en-GB" sz="2000" dirty="0" err="1" smtClean="0"/>
              <a:t>erhöht</a:t>
            </a:r>
            <a:r>
              <a:rPr lang="en-GB" sz="2000" dirty="0" smtClean="0"/>
              <a:t> </a:t>
            </a:r>
            <a:r>
              <a:rPr lang="en-GB" sz="2000" dirty="0" err="1" smtClean="0"/>
              <a:t>wurde</a:t>
            </a:r>
            <a:r>
              <a:rPr lang="en-GB" sz="2000" dirty="0" smtClean="0"/>
              <a:t> </a:t>
            </a:r>
            <a:r>
              <a:rPr lang="en-GB" sz="2000" dirty="0" err="1" smtClean="0"/>
              <a:t>verglichen</a:t>
            </a:r>
            <a:r>
              <a:rPr lang="en-GB" sz="2000" dirty="0" smtClean="0"/>
              <a:t> </a:t>
            </a:r>
            <a:r>
              <a:rPr lang="en-GB" sz="2000" dirty="0" err="1" smtClean="0"/>
              <a:t>mit</a:t>
            </a:r>
            <a:r>
              <a:rPr lang="en-GB" sz="2000" dirty="0" smtClean="0"/>
              <a:t> Placebo</a:t>
            </a:r>
            <a:endParaRPr lang="en-GB" sz="2000" dirty="0"/>
          </a:p>
          <a:p>
            <a:pPr eaLnBrk="1" fontAlgn="auto" hangingPunct="1">
              <a:defRPr/>
            </a:pPr>
            <a:r>
              <a:rPr lang="en-GB" sz="2000" dirty="0"/>
              <a:t>IND/GLY </a:t>
            </a:r>
            <a:r>
              <a:rPr lang="en-GB" sz="2000" dirty="0" err="1" smtClean="0"/>
              <a:t>reduzierte</a:t>
            </a:r>
            <a:r>
              <a:rPr lang="en-GB" sz="2000" dirty="0" smtClean="0"/>
              <a:t> </a:t>
            </a:r>
            <a:r>
              <a:rPr lang="en-GB" sz="2000" dirty="0" err="1" smtClean="0"/>
              <a:t>signifikant</a:t>
            </a:r>
            <a:r>
              <a:rPr lang="en-GB" sz="2000" dirty="0" smtClean="0"/>
              <a:t> die Hyperinflation und die </a:t>
            </a:r>
            <a:r>
              <a:rPr lang="en-GB" sz="2000" dirty="0" err="1" smtClean="0"/>
              <a:t>Atemwegsobstruktion</a:t>
            </a:r>
            <a:r>
              <a:rPr lang="en-GB" sz="2000" dirty="0" smtClean="0"/>
              <a:t> der Lunge</a:t>
            </a:r>
            <a:endParaRPr lang="en-GB" sz="2000" dirty="0"/>
          </a:p>
          <a:p>
            <a:pPr eaLnBrk="1" fontAlgn="auto" hangingPunct="1">
              <a:defRPr/>
            </a:pPr>
            <a:r>
              <a:rPr lang="de-AT" sz="2000" dirty="0" smtClean="0"/>
              <a:t>Die mechanische Entlastung bewirkt eine Verbesserung der Vorlast des Herzens und ein erhöhtes Schlagvolumen</a:t>
            </a:r>
            <a:endParaRPr lang="en-US" sz="2000" dirty="0"/>
          </a:p>
          <a:p>
            <a:pPr eaLnBrk="1" fontAlgn="auto" hangingPunct="1">
              <a:defRPr/>
            </a:pPr>
            <a:r>
              <a:rPr lang="de-AT" sz="2000" dirty="0" smtClean="0"/>
              <a:t>Die Resultate zeigen die Effekte der Lungenüberblähung auf kardiovaskuläre Endpunkte und unterstützen die frühe Verwendung der dualen </a:t>
            </a:r>
            <a:r>
              <a:rPr lang="de-AT" sz="2000" dirty="0" err="1" smtClean="0"/>
              <a:t>Bronchodilatation</a:t>
            </a:r>
            <a:r>
              <a:rPr lang="de-AT" sz="2000" dirty="0" smtClean="0"/>
              <a:t> bei COPD-Patienten mit Hyperinflation.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70C0"/>
                </a:solidFill>
              </a:rPr>
              <a:t>Zusammenfassung der Studie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</p:pic>
      <p:sp>
        <p:nvSpPr>
          <p:cNvPr id="6" name="Text Placeholder 19"/>
          <p:cNvSpPr txBox="1">
            <a:spLocks/>
          </p:cNvSpPr>
          <p:nvPr/>
        </p:nvSpPr>
        <p:spPr>
          <a:xfrm>
            <a:off x="251400" y="6068275"/>
            <a:ext cx="39482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LV-EDV: </a:t>
            </a:r>
            <a:r>
              <a:rPr lang="en-GB" sz="1200" dirty="0" err="1" smtClean="0"/>
              <a:t>linksventrikuläres</a:t>
            </a:r>
            <a:r>
              <a:rPr lang="en-GB" sz="1200" dirty="0" smtClean="0"/>
              <a:t> </a:t>
            </a:r>
            <a:r>
              <a:rPr lang="en-GB" sz="1200" dirty="0" err="1" smtClean="0"/>
              <a:t>enddiastolisches</a:t>
            </a:r>
            <a:r>
              <a:rPr lang="en-GB" sz="1200" dirty="0" smtClean="0"/>
              <a:t> </a:t>
            </a:r>
            <a:r>
              <a:rPr lang="en-GB" sz="1200" dirty="0" err="1" smtClean="0"/>
              <a:t>Volumen</a:t>
            </a:r>
            <a:endParaRPr lang="en-GB" sz="1200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2555720" y="6355030"/>
            <a:ext cx="518384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6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Ultibro_Flamme_grau.png"/>
          <p:cNvPicPr/>
          <p:nvPr/>
        </p:nvPicPr>
        <p:blipFill>
          <a:blip r:embed="rId2">
            <a:alphaModFix amt="30000"/>
            <a:extLst/>
          </a:blip>
          <a:srcRect b="54946"/>
          <a:stretch>
            <a:fillRect/>
          </a:stretch>
        </p:blipFill>
        <p:spPr>
          <a:xfrm>
            <a:off x="3813544" y="308795"/>
            <a:ext cx="5179582" cy="656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803674" y="1883455"/>
            <a:ext cx="7590235" cy="2044899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lnSpc>
                <a:spcPct val="80000"/>
              </a:lnSpc>
              <a:defRPr sz="1800" cap="none">
                <a:solidFill>
                  <a:srgbClr val="000000"/>
                </a:solidFill>
              </a:defRPr>
            </a:pPr>
            <a:r>
              <a:rPr sz="7500" b="1">
                <a:solidFill>
                  <a:srgbClr val="005581"/>
                </a:solidFill>
                <a:latin typeface="News Gothic MT"/>
                <a:ea typeface="News Gothic MT"/>
                <a:cs typeface="News Gothic MT"/>
                <a:sym typeface="News Gothic MT"/>
              </a:rPr>
              <a:t>DANKE</a:t>
            </a:r>
            <a:r>
              <a:rPr sz="4500" b="1">
                <a:solidFill>
                  <a:srgbClr val="5A5F5E"/>
                </a:solidFill>
                <a:latin typeface="News Gothic MT"/>
                <a:ea typeface="News Gothic MT"/>
                <a:cs typeface="News Gothic MT"/>
                <a:sym typeface="News Gothic MT"/>
              </a:rPr>
              <a:t> </a:t>
            </a:r>
          </a:p>
        </p:txBody>
      </p:sp>
      <p:pic>
        <p:nvPicPr>
          <p:cNvPr id="140" name="nvs_pharma_cmyk-u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43" y="6462073"/>
            <a:ext cx="876000" cy="23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end_respiratory slide service logo.pdf"/>
          <p:cNvPicPr/>
          <p:nvPr/>
        </p:nvPicPr>
        <p:blipFill>
          <a:blip r:embed="rId4">
            <a:extLst/>
          </a:blip>
          <a:srcRect l="27922" t="27511" r="25861" b="52184"/>
          <a:stretch>
            <a:fillRect/>
          </a:stretch>
        </p:blipFill>
        <p:spPr>
          <a:xfrm>
            <a:off x="8098952" y="6263327"/>
            <a:ext cx="1022013" cy="635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" y="6453420"/>
            <a:ext cx="1348923" cy="2462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34165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ltibro_Flamme_grau.png"/>
          <p:cNvPicPr/>
          <p:nvPr/>
        </p:nvPicPr>
        <p:blipFill>
          <a:blip r:embed="rId2">
            <a:alphaModFix amt="30000"/>
            <a:extLst/>
          </a:blip>
          <a:srcRect b="54946"/>
          <a:stretch>
            <a:fillRect/>
          </a:stretch>
        </p:blipFill>
        <p:spPr>
          <a:xfrm>
            <a:off x="3813544" y="308794"/>
            <a:ext cx="5179582" cy="656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891184" y="3102373"/>
            <a:ext cx="7590235" cy="6909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solidFill>
                  <a:srgbClr val="A7A9AC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 err="1"/>
              <a:t>Ein</a:t>
            </a:r>
            <a:r>
              <a:rPr dirty="0"/>
              <a:t> Service von Novartis Respiratory</a:t>
            </a:r>
          </a:p>
        </p:txBody>
      </p:sp>
      <p:pic>
        <p:nvPicPr>
          <p:cNvPr id="145" name="nvs_pharma_cmyk-u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43" y="6462072"/>
            <a:ext cx="876000" cy="23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end_respiratory slide service logo.pdf"/>
          <p:cNvPicPr/>
          <p:nvPr/>
        </p:nvPicPr>
        <p:blipFill>
          <a:blip r:embed="rId4">
            <a:extLst/>
          </a:blip>
          <a:srcRect l="27922" t="27511" r="25861" b="52184"/>
          <a:stretch>
            <a:fillRect/>
          </a:stretch>
        </p:blipFill>
        <p:spPr>
          <a:xfrm>
            <a:off x="2629219" y="841168"/>
            <a:ext cx="3935540" cy="24427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773587" y="3869694"/>
            <a:ext cx="564680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sz="1800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cs typeface="+mn-cs"/>
                <a:sym typeface="Gill Sans Light"/>
              </a:rPr>
              <a:t>Kontakt: 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de-AT" sz="1800" dirty="0" smtClean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cs typeface="+mn-cs"/>
              <a:sym typeface="Gill Sans Light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sz="1800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cs typeface="+mn-cs"/>
                <a:sym typeface="Gill Sans Light"/>
              </a:rPr>
              <a:t>Mag. Stephanie Medla, Medical Scientific Liaison, 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sz="1800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cs typeface="+mn-cs"/>
                <a:sym typeface="Gill Sans Light"/>
                <a:hlinkClick r:id="rId5"/>
              </a:rPr>
              <a:t>stephanie.medla@novartis.com</a:t>
            </a:r>
            <a:r>
              <a:rPr lang="de-AT" sz="1800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cs typeface="+mn-cs"/>
                <a:sym typeface="Gill Sans Light"/>
              </a:rPr>
              <a:t> 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de-AT" sz="1800" dirty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cs typeface="+mn-cs"/>
              <a:sym typeface="Gill Sans Light"/>
            </a:endParaRP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de-AT" sz="1800" dirty="0" smtClean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cs typeface="+mn-cs"/>
                <a:sym typeface="Gill Sans Light"/>
              </a:rPr>
              <a:t>Stand der Information: März 2018, </a:t>
            </a:r>
            <a:r>
              <a:rPr lang="en-US" sz="1800" dirty="0">
                <a:solidFill>
                  <a:srgbClr val="535353">
                    <a:lumMod val="50000"/>
                  </a:srgbClr>
                </a:solidFill>
                <a:latin typeface="News Gothic MT" panose="020B0503020103020203" pitchFamily="34" charset="0"/>
                <a:cs typeface="+mn-cs"/>
              </a:rPr>
              <a:t>AT1803788667</a:t>
            </a:r>
            <a:endParaRPr lang="en-US" sz="1800" dirty="0">
              <a:solidFill>
                <a:srgbClr val="535353">
                  <a:lumMod val="50000"/>
                </a:srgbClr>
              </a:solidFill>
              <a:latin typeface="News Gothic MT" panose="020B0503020103020203" pitchFamily="34" charset="0"/>
              <a:cs typeface="+mn-cs"/>
              <a:sym typeface="Gill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" y="6462072"/>
            <a:ext cx="1530187" cy="2793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244630"/>
      </p:ext>
    </p:extLst>
  </p:cSld>
  <p:clrMapOvr>
    <a:masterClrMapping/>
  </p:clrMapOvr>
  <p:transition spd="med">
    <p:push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11899" y="532528"/>
            <a:ext cx="8229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dirty="0" smtClean="0">
                <a:latin typeface="DIN Alternate"/>
              </a:rPr>
              <a:t>Disclaimer</a:t>
            </a:r>
            <a:endParaRPr lang="en-US" dirty="0">
              <a:latin typeface="DIN Alternate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 bwMode="auto">
          <a:xfrm>
            <a:off x="411899" y="1701800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6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2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2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3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40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44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5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Dieser Foliensatz basiert ausschließlich auf öffentlich </a:t>
            </a:r>
            <a:r>
              <a:rPr lang="de-AT" sz="1600" i="1" dirty="0" smtClean="0"/>
              <a:t>zugänglichen </a:t>
            </a:r>
            <a:r>
              <a:rPr lang="de-AT" sz="1600" i="1" dirty="0"/>
              <a:t>Informationen.</a:t>
            </a:r>
            <a:br>
              <a:rPr lang="de-AT" sz="1600" i="1" dirty="0"/>
            </a:br>
            <a:endParaRPr lang="de-AT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Dieser Foliensatz ist ausschließlich für den persönlichen Gebrauch zu Schulungszwecken gedacht und ist </a:t>
            </a:r>
            <a:r>
              <a:rPr lang="de-DE" sz="1600" i="1" dirty="0"/>
              <a:t>nicht für die allgemeine Verbreitung bestimmt.</a:t>
            </a:r>
            <a:r>
              <a:rPr lang="de-AT" sz="1600" i="1" dirty="0"/>
              <a:t/>
            </a:r>
            <a:br>
              <a:rPr lang="de-AT" sz="1600" i="1" dirty="0"/>
            </a:br>
            <a:endParaRPr lang="de-AT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Die Informationen wurden nach bestem Wissen vollständig und aktuell zusammengestellt.</a:t>
            </a:r>
            <a:br>
              <a:rPr lang="de-AT" sz="1600" i="1" dirty="0"/>
            </a:br>
            <a:endParaRPr lang="de-AT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Novartis </a:t>
            </a:r>
            <a:r>
              <a:rPr lang="de-AT" sz="1600" i="1" dirty="0" err="1"/>
              <a:t>Pharma</a:t>
            </a:r>
            <a:r>
              <a:rPr lang="de-AT" sz="1600" i="1" dirty="0"/>
              <a:t> GmbH übernimmt keinerlei Gewähr für die Vollständigkeit oder Aktualität der in diesem Dokument bereitgestellten Information.</a:t>
            </a:r>
            <a:br>
              <a:rPr lang="de-AT" sz="1600" i="1" dirty="0"/>
            </a:br>
            <a:endParaRPr lang="de-AT" sz="1600" i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Novartis </a:t>
            </a:r>
            <a:r>
              <a:rPr lang="de-AT" sz="1600" i="1" dirty="0" err="1"/>
              <a:t>Pharma</a:t>
            </a:r>
            <a:r>
              <a:rPr lang="de-AT" sz="1600" i="1" dirty="0"/>
              <a:t> GmbH ist nicht für die spätere Verwendung über den vorgesehenen Zweck hinaus bzw. für Änderungen des Vortrages durch Sie oder Dritte verantwortlich.</a:t>
            </a:r>
            <a:br>
              <a:rPr lang="de-AT" sz="1600" i="1" dirty="0"/>
            </a:br>
            <a:endParaRPr lang="de-AT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i="1" dirty="0"/>
              <a:t>Stand der Information: </a:t>
            </a:r>
            <a:r>
              <a:rPr lang="de-AT" sz="1600" i="1" dirty="0" smtClean="0"/>
              <a:t>März 2018</a:t>
            </a:r>
            <a:endParaRPr lang="en-US" sz="1600" dirty="0"/>
          </a:p>
          <a:p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27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00" y="764630"/>
            <a:ext cx="6475930" cy="648091"/>
          </a:xfrm>
        </p:spPr>
        <p:txBody>
          <a:bodyPr/>
          <a:lstStyle/>
          <a:p>
            <a:r>
              <a:rPr lang="de-DE" dirty="0" smtClean="0">
                <a:solidFill>
                  <a:srgbClr val="145477"/>
                </a:solidFill>
              </a:rPr>
              <a:t>Studiendesign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400" y="1844780"/>
            <a:ext cx="8569190" cy="44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6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2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2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3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40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44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5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altLang="en-US" sz="2000" dirty="0" smtClean="0">
                <a:solidFill>
                  <a:schemeClr val="tx1"/>
                </a:solidFill>
              </a:rPr>
              <a:t>Die Claim Studie ist eine randomisierte, doppel-blinde, </a:t>
            </a:r>
            <a:r>
              <a:rPr lang="de-AT" altLang="en-US" sz="2000" dirty="0" err="1" smtClean="0">
                <a:solidFill>
                  <a:schemeClr val="tx1"/>
                </a:solidFill>
              </a:rPr>
              <a:t>placebo</a:t>
            </a:r>
            <a:r>
              <a:rPr lang="de-AT" altLang="en-US" sz="2000" dirty="0" smtClean="0">
                <a:solidFill>
                  <a:schemeClr val="tx1"/>
                </a:solidFill>
              </a:rPr>
              <a:t>-kontrollierte Crossover Studie, die an einem Zentrum in Deutschland durchgeführt wurde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altLang="en-US" sz="2000" dirty="0" smtClean="0">
                <a:solidFill>
                  <a:schemeClr val="tx1"/>
                </a:solidFill>
              </a:rPr>
              <a:t>Ziel der Studie war die Beurteilung des Effekts von IND/GLY einmal täglich auf das linksventrikuläre enddiastolische Volumen.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3059790" y="6369737"/>
            <a:ext cx="539987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000" dirty="0" err="1" smtClean="0"/>
              <a:t>Hohlfeld</a:t>
            </a:r>
            <a:r>
              <a:rPr lang="en-GB" sz="1000" dirty="0" smtClean="0"/>
              <a:t> JM et al. Lancet </a:t>
            </a:r>
            <a:r>
              <a:rPr lang="en-GB" sz="1000" dirty="0" err="1" smtClean="0"/>
              <a:t>Respir</a:t>
            </a:r>
            <a:r>
              <a:rPr lang="en-GB" sz="1000" dirty="0" smtClean="0"/>
              <a:t> Med 2018 Published Online February 21, 2018, http://dx.doi.org/10.1016/S2213-2600(18)30054-7.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85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00" y="677107"/>
            <a:ext cx="6980000" cy="648091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145477"/>
                </a:solidFill>
              </a:rPr>
              <a:t>Studiendesign: „</a:t>
            </a:r>
            <a:r>
              <a:rPr lang="de-DE" sz="2800" dirty="0" err="1" smtClean="0">
                <a:solidFill>
                  <a:srgbClr val="145477"/>
                </a:solidFill>
              </a:rPr>
              <a:t>crossover</a:t>
            </a:r>
            <a:r>
              <a:rPr lang="de-DE" sz="2800" dirty="0" smtClean="0">
                <a:solidFill>
                  <a:srgbClr val="145477"/>
                </a:solidFill>
              </a:rPr>
              <a:t>“ Studie mit 62 Patienten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893326" y="1912795"/>
            <a:ext cx="7409454" cy="3925933"/>
            <a:chOff x="323255" y="1550360"/>
            <a:chExt cx="8770067" cy="4369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4264"/>
            <a:stretch/>
          </p:blipFill>
          <p:spPr>
            <a:xfrm>
              <a:off x="323255" y="1657350"/>
              <a:ext cx="8770067" cy="4262902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323255" y="1550360"/>
              <a:ext cx="421024" cy="2139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 smtClean="0">
                <a:solidFill>
                  <a:schemeClr val="bg2"/>
                </a:solidFill>
              </a:endParaRPr>
            </a:p>
          </p:txBody>
        </p:sp>
      </p:grpSp>
      <p:sp>
        <p:nvSpPr>
          <p:cNvPr id="11" name="Text Placeholder 12"/>
          <p:cNvSpPr txBox="1">
            <a:spLocks/>
          </p:cNvSpPr>
          <p:nvPr/>
        </p:nvSpPr>
        <p:spPr>
          <a:xfrm>
            <a:off x="1898118" y="6239581"/>
            <a:ext cx="539987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694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51" y="692620"/>
            <a:ext cx="6475930" cy="648091"/>
          </a:xfrm>
        </p:spPr>
        <p:txBody>
          <a:bodyPr/>
          <a:lstStyle/>
          <a:p>
            <a:r>
              <a:rPr lang="de-DE" dirty="0" smtClean="0">
                <a:solidFill>
                  <a:srgbClr val="145477"/>
                </a:solidFill>
              </a:rPr>
              <a:t>Studienendpunkte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400" y="1556740"/>
            <a:ext cx="8569190" cy="47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06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212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32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42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53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640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744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852" indent="0" algn="ctr" defTabSz="9142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altLang="en-US" sz="2000" b="1" dirty="0">
                <a:solidFill>
                  <a:schemeClr val="tx1"/>
                </a:solidFill>
              </a:rPr>
              <a:t>Primärer Endpunkt </a:t>
            </a:r>
            <a:r>
              <a:rPr lang="de-AT" altLang="en-US" sz="2000" dirty="0">
                <a:solidFill>
                  <a:schemeClr val="tx1"/>
                </a:solidFill>
              </a:rPr>
              <a:t>war der Effekt von </a:t>
            </a:r>
            <a:r>
              <a:rPr lang="de-AT" altLang="en-US" sz="2000" dirty="0" err="1">
                <a:solidFill>
                  <a:schemeClr val="tx1"/>
                </a:solidFill>
              </a:rPr>
              <a:t>Ind</a:t>
            </a:r>
            <a:r>
              <a:rPr lang="de-AT" altLang="en-US" sz="2000" dirty="0">
                <a:solidFill>
                  <a:schemeClr val="tx1"/>
                </a:solidFill>
              </a:rPr>
              <a:t>/</a:t>
            </a:r>
            <a:r>
              <a:rPr lang="de-AT" altLang="en-US" sz="2000" dirty="0" err="1">
                <a:solidFill>
                  <a:schemeClr val="tx1"/>
                </a:solidFill>
              </a:rPr>
              <a:t>Gly</a:t>
            </a:r>
            <a:r>
              <a:rPr lang="de-AT" altLang="en-US" sz="2000" dirty="0">
                <a:solidFill>
                  <a:schemeClr val="tx1"/>
                </a:solidFill>
              </a:rPr>
              <a:t> (110/50</a:t>
            </a:r>
            <a:r>
              <a:rPr lang="en-GB" sz="2000" dirty="0"/>
              <a:t> </a:t>
            </a:r>
            <a:r>
              <a:rPr lang="en-GB" sz="2000" dirty="0" err="1">
                <a:solidFill>
                  <a:schemeClr val="tx1"/>
                </a:solidFill>
              </a:rPr>
              <a:t>μg</a:t>
            </a:r>
            <a:r>
              <a:rPr lang="en-GB" sz="2000" dirty="0">
                <a:solidFill>
                  <a:schemeClr val="tx1"/>
                </a:solidFill>
              </a:rPr>
              <a:t>) auf das </a:t>
            </a:r>
            <a:r>
              <a:rPr lang="en-GB" sz="2000" dirty="0" err="1">
                <a:solidFill>
                  <a:schemeClr val="tx1"/>
                </a:solidFill>
              </a:rPr>
              <a:t>linksventrikuläre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enddiastolische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Volumen</a:t>
            </a:r>
            <a:r>
              <a:rPr lang="en-GB" sz="2000" dirty="0">
                <a:solidFill>
                  <a:schemeClr val="tx1"/>
                </a:solidFill>
              </a:rPr>
              <a:t> (LV-EDV) </a:t>
            </a:r>
            <a:r>
              <a:rPr lang="en-GB" sz="2000" dirty="0" err="1">
                <a:solidFill>
                  <a:schemeClr val="tx1"/>
                </a:solidFill>
              </a:rPr>
              <a:t>bei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Patienten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mit</a:t>
            </a:r>
            <a:r>
              <a:rPr lang="en-GB" sz="2000" dirty="0">
                <a:solidFill>
                  <a:schemeClr val="tx1"/>
                </a:solidFill>
              </a:rPr>
              <a:t> Hyperinflation </a:t>
            </a:r>
            <a:r>
              <a:rPr lang="en-GB" sz="2000" dirty="0" err="1">
                <a:solidFill>
                  <a:schemeClr val="tx1"/>
                </a:solidFill>
              </a:rPr>
              <a:t>im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Vergleich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zu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Placebo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 err="1" smtClean="0">
                <a:solidFill>
                  <a:schemeClr val="tx1"/>
                </a:solidFill>
              </a:rPr>
              <a:t>Sekundäre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Endpunkte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Lungenfunktionsparameter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en-GB" sz="2000" dirty="0" err="1">
                <a:solidFill>
                  <a:schemeClr val="tx1"/>
                </a:solidFill>
              </a:rPr>
              <a:t>Spirometrie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&amp; </a:t>
            </a:r>
            <a:r>
              <a:rPr lang="en-GB" sz="2000" dirty="0" err="1" smtClean="0">
                <a:solidFill>
                  <a:schemeClr val="tx1"/>
                </a:solidFill>
              </a:rPr>
              <a:t>Plethysmographie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Kardiale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Parameter </a:t>
            </a:r>
            <a:r>
              <a:rPr lang="en-GB" sz="2000" dirty="0" err="1">
                <a:solidFill>
                  <a:schemeClr val="tx1"/>
                </a:solidFill>
              </a:rPr>
              <a:t>gemessen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Magnetresonanz</a:t>
            </a:r>
            <a:r>
              <a:rPr lang="en-GB" sz="2000" dirty="0" smtClean="0">
                <a:solidFill>
                  <a:schemeClr val="tx1"/>
                </a:solidFill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</a:rPr>
              <a:t>linke</a:t>
            </a:r>
            <a:r>
              <a:rPr lang="en-GB" sz="2000" dirty="0" smtClean="0">
                <a:solidFill>
                  <a:schemeClr val="tx1"/>
                </a:solidFill>
              </a:rPr>
              <a:t> und </a:t>
            </a:r>
            <a:r>
              <a:rPr lang="en-GB" sz="2000" dirty="0" err="1" smtClean="0">
                <a:solidFill>
                  <a:schemeClr val="tx1"/>
                </a:solidFill>
              </a:rPr>
              <a:t>rechte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ventrikuläre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Auswurffraktion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Herzzeitvolumen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endsystolisches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Volumen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Explorative </a:t>
            </a:r>
            <a:r>
              <a:rPr lang="en-GB" sz="2000" b="1" dirty="0" err="1" smtClean="0">
                <a:solidFill>
                  <a:schemeClr val="tx1"/>
                </a:solidFill>
              </a:rPr>
              <a:t>Endpunkte</a:t>
            </a:r>
            <a:r>
              <a:rPr lang="en-GB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	COPD </a:t>
            </a:r>
            <a:r>
              <a:rPr lang="en-GB" sz="2000" dirty="0" err="1">
                <a:solidFill>
                  <a:schemeClr val="tx1"/>
                </a:solidFill>
              </a:rPr>
              <a:t>Assesment</a:t>
            </a:r>
            <a:r>
              <a:rPr lang="en-GB" sz="2000" dirty="0">
                <a:solidFill>
                  <a:schemeClr val="tx1"/>
                </a:solidFill>
              </a:rPr>
              <a:t> Test (</a:t>
            </a:r>
            <a:r>
              <a:rPr lang="en-GB" sz="2000" dirty="0" smtClean="0">
                <a:solidFill>
                  <a:schemeClr val="tx1"/>
                </a:solidFill>
              </a:rPr>
              <a:t>CAT)</a:t>
            </a:r>
          </a:p>
          <a:p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sz="2000" dirty="0" smtClean="0">
                <a:solidFill>
                  <a:schemeClr val="tx1"/>
                </a:solidFill>
              </a:rPr>
              <a:t>Transitional </a:t>
            </a:r>
            <a:r>
              <a:rPr lang="en-GB" sz="2000" dirty="0" err="1">
                <a:solidFill>
                  <a:schemeClr val="tx1"/>
                </a:solidFill>
              </a:rPr>
              <a:t>D</a:t>
            </a:r>
            <a:r>
              <a:rPr lang="en-GB" sz="2000" dirty="0" err="1" smtClean="0">
                <a:solidFill>
                  <a:schemeClr val="tx1"/>
                </a:solidFill>
              </a:rPr>
              <a:t>yspnoe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</a:t>
            </a:r>
            <a:r>
              <a:rPr lang="en-GB" sz="2000" dirty="0" smtClean="0">
                <a:solidFill>
                  <a:schemeClr val="tx1"/>
                </a:solidFill>
              </a:rPr>
              <a:t>ndex </a:t>
            </a:r>
            <a:r>
              <a:rPr lang="en-GB" sz="2000" dirty="0">
                <a:solidFill>
                  <a:schemeClr val="tx1"/>
                </a:solidFill>
              </a:rPr>
              <a:t>(TDI)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2051650" y="6209028"/>
            <a:ext cx="539987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928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411899" y="532528"/>
            <a:ext cx="8229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dirty="0" smtClean="0">
                <a:latin typeface="DIN Alternate"/>
              </a:rPr>
              <a:t>Einschlusskriterien</a:t>
            </a:r>
            <a:endParaRPr lang="en-US" dirty="0">
              <a:latin typeface="DIN Alternat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sz="2000" dirty="0" smtClean="0"/>
              <a:t>Patienten mit COPD &gt; 40 Jahre</a:t>
            </a:r>
          </a:p>
          <a:p>
            <a:pPr lvl="1"/>
            <a:r>
              <a:rPr lang="de-AT" sz="2000" dirty="0" smtClean="0"/>
              <a:t>Post-</a:t>
            </a:r>
            <a:r>
              <a:rPr lang="de-AT" sz="2000" dirty="0" err="1" smtClean="0"/>
              <a:t>bronchodilator</a:t>
            </a:r>
            <a:r>
              <a:rPr lang="de-AT" sz="2000" dirty="0" smtClean="0"/>
              <a:t> FEV</a:t>
            </a:r>
            <a:r>
              <a:rPr lang="de-AT" sz="2000" baseline="-25000" dirty="0" smtClean="0"/>
              <a:t>1</a:t>
            </a:r>
            <a:r>
              <a:rPr lang="de-AT" sz="2000" dirty="0" smtClean="0"/>
              <a:t> &lt; 80% des Sollwerts und post-</a:t>
            </a:r>
            <a:r>
              <a:rPr lang="de-AT" sz="2000" dirty="0" err="1" smtClean="0"/>
              <a:t>bronchodilator</a:t>
            </a:r>
            <a:r>
              <a:rPr lang="de-AT" sz="2000" dirty="0" smtClean="0"/>
              <a:t> FEV</a:t>
            </a:r>
            <a:r>
              <a:rPr lang="de-AT" sz="2000" baseline="-25000" dirty="0" smtClean="0"/>
              <a:t>1</a:t>
            </a:r>
            <a:r>
              <a:rPr lang="de-AT" sz="2000" dirty="0" smtClean="0"/>
              <a:t>/FVC &lt; 0,7</a:t>
            </a:r>
          </a:p>
          <a:p>
            <a:pPr lvl="1"/>
            <a:r>
              <a:rPr lang="de-AT" sz="2000" dirty="0" smtClean="0"/>
              <a:t>Raucher oder Ex-Raucher (≥10 PY)</a:t>
            </a:r>
          </a:p>
          <a:p>
            <a:pPr lvl="1"/>
            <a:r>
              <a:rPr lang="de-AT" sz="2000" dirty="0" smtClean="0"/>
              <a:t>Hyperinflation der Lunge (Residualvolumen &gt;135 % des Sollwerts)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Text Placeholder 12"/>
          <p:cNvSpPr txBox="1">
            <a:spLocks/>
          </p:cNvSpPr>
          <p:nvPr/>
        </p:nvSpPr>
        <p:spPr>
          <a:xfrm>
            <a:off x="2195670" y="6239581"/>
            <a:ext cx="539987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17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251400" y="548600"/>
            <a:ext cx="8229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12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32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42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dirty="0" smtClean="0">
                <a:latin typeface="DIN Alternate"/>
              </a:rPr>
              <a:t>Ergebnisse</a:t>
            </a:r>
            <a:endParaRPr lang="en-US" dirty="0">
              <a:latin typeface="DIN Alternat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" y="6453420"/>
            <a:ext cx="1332766" cy="243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796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Patientencharakteristik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505656"/>
            <a:ext cx="7780337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2195670" y="6239581"/>
            <a:ext cx="5399870" cy="327025"/>
          </a:xfrm>
          <a:prstGeom prst="rect">
            <a:avLst/>
          </a:prstGeom>
        </p:spPr>
        <p:txBody>
          <a:bodyPr/>
          <a:lstStyle>
            <a:lvl1pPr marL="342830" indent="-3428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98" indent="-2856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765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872" indent="-2285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980" indent="-22855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87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92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9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04" indent="-228552" algn="l" defTabSz="9142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dirty="0" err="1" smtClean="0"/>
              <a:t>Hohlfeld</a:t>
            </a:r>
            <a:r>
              <a:rPr lang="en-GB" sz="1200" dirty="0" smtClean="0"/>
              <a:t> JM et al. Lancet </a:t>
            </a:r>
            <a:r>
              <a:rPr lang="en-GB" sz="1200" dirty="0" err="1" smtClean="0"/>
              <a:t>Respir</a:t>
            </a:r>
            <a:r>
              <a:rPr lang="en-GB" sz="1200" dirty="0" smtClean="0"/>
              <a:t> Med 2018 Published Online February 21, 2018, http://dx.doi.org/10.1016/S2213-2600(18)30054-7.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106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90" y="467621"/>
            <a:ext cx="8511203" cy="850900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Patientencharakteristik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: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Patienten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mit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stabilen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kardio-vaskulären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Begleiterkrankungen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wurden</a:t>
            </a:r>
            <a:r>
              <a:rPr lang="en-GB" sz="2400" dirty="0" smtClean="0">
                <a:solidFill>
                  <a:schemeClr val="tx2"/>
                </a:solidFill>
                <a:latin typeface="DIN Alternate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DIN Alternate"/>
              </a:rPr>
              <a:t>eingeschlossen</a:t>
            </a:r>
            <a:endParaRPr lang="en-GB" sz="2400" dirty="0">
              <a:solidFill>
                <a:schemeClr val="tx2"/>
              </a:solidFill>
              <a:latin typeface="DIN Alternate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564323"/>
              </p:ext>
            </p:extLst>
          </p:nvPr>
        </p:nvGraphicFramePr>
        <p:xfrm>
          <a:off x="971501" y="1556740"/>
          <a:ext cx="7056980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74480"/>
                <a:gridCol w="2582500"/>
              </a:tblGrid>
              <a:tr h="543652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bg2"/>
                          </a:solidFill>
                        </a:rPr>
                        <a:t>Demographic</a:t>
                      </a:r>
                      <a:endParaRPr lang="en-US" sz="1600" noProof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42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/>
                          </a:solidFill>
                        </a:rPr>
                        <a:t>Per protocol set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/>
                          </a:solidFill>
                        </a:rPr>
                        <a:t>(n=60)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422D"/>
                    </a:solidFill>
                  </a:tcPr>
                </a:tc>
              </a:tr>
              <a:tr h="314746">
                <a:tc>
                  <a:txBody>
                    <a:bodyPr/>
                    <a:lstStyle/>
                    <a:p>
                      <a:r>
                        <a:rPr lang="en-US" sz="1600" baseline="0" noProof="0" dirty="0" smtClean="0">
                          <a:solidFill>
                            <a:srgbClr val="5A422D"/>
                          </a:solidFill>
                        </a:rPr>
                        <a:t>Relevant concomitant medications (n, %)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ACE inhibitors/ARBs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27 (45.0)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Beta-blockers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9 (15.0)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Diuretics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9 (15.0)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Calcium channel blockers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8 (13.3)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0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Relevant medical history (n, %)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Coronary</a:t>
                      </a:r>
                      <a:r>
                        <a:rPr lang="en-US" sz="1600" baseline="0" noProof="0" dirty="0" smtClean="0">
                          <a:solidFill>
                            <a:srgbClr val="5A422D"/>
                          </a:solidFill>
                        </a:rPr>
                        <a:t> artery disease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5 (8·3)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History of myocardial infarction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4 (6·7)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History of coronary revascularization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4 (6·7)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Hypertension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29 (48·3)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Hyperlipidemia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17 (28·3)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746">
                <a:tc>
                  <a:txBody>
                    <a:bodyPr/>
                    <a:lstStyle/>
                    <a:p>
                      <a:pPr lvl="1"/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Diabetes mellitus</a:t>
                      </a:r>
                      <a:endParaRPr lang="en-US" sz="1600" noProof="0" dirty="0">
                        <a:solidFill>
                          <a:srgbClr val="5A422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5A422D"/>
                          </a:solidFill>
                        </a:rPr>
                        <a:t>2 (3·3)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7784" y="6210298"/>
            <a:ext cx="4121975" cy="327025"/>
          </a:xfrm>
        </p:spPr>
        <p:txBody>
          <a:bodyPr/>
          <a:lstStyle/>
          <a:p>
            <a:r>
              <a:rPr lang="en-GB" sz="1000" dirty="0"/>
              <a:t>ACE: </a:t>
            </a:r>
            <a:r>
              <a:rPr lang="en-GB" sz="1000" dirty="0" smtClean="0"/>
              <a:t>angiotensin-converting enzyme; ARB: </a:t>
            </a:r>
            <a:r>
              <a:rPr lang="en-GB" sz="1000" dirty="0"/>
              <a:t>angiotensin II receptor blocker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995920" y="6381410"/>
            <a:ext cx="3911666" cy="327025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000" dirty="0" err="1" smtClean="0"/>
              <a:t>Hohlfeld</a:t>
            </a:r>
            <a:r>
              <a:rPr lang="en-GB" sz="1000" dirty="0" smtClean="0"/>
              <a:t> JM </a:t>
            </a:r>
            <a:r>
              <a:rPr lang="en-GB" sz="1000" dirty="0"/>
              <a:t>et al. Lancet </a:t>
            </a:r>
            <a:r>
              <a:rPr lang="en-GB" sz="1000" dirty="0" err="1"/>
              <a:t>Respir</a:t>
            </a:r>
            <a:r>
              <a:rPr lang="en-GB" sz="1000" dirty="0"/>
              <a:t> Med 2018 Published Online February 21, 2018, http://dx.doi.org/10.1016/S2213-2600(18)30054-7.</a:t>
            </a:r>
          </a:p>
        </p:txBody>
      </p:sp>
    </p:spTree>
    <p:extLst>
      <p:ext uri="{BB962C8B-B14F-4D97-AF65-F5344CB8AC3E}">
        <p14:creationId xmlns:p14="http://schemas.microsoft.com/office/powerpoint/2010/main" val="28242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SAVECSVWITHSESSION" val="Fals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PRRESPONSE4" val="7"/>
  <p:tag name="PRRESPONSE8" val="3"/>
  <p:tag name="ALWAYSOPENPOLL" val="False"/>
  <p:tag name="SHOWBARVISIBLE" val="True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THINKCELLUNDODONOTDELETE" val="2494"/>
  <p:tag name="CSVFORMAT" val="0"/>
  <p:tag name="COUNTDOWNSECONDS" val="10"/>
  <p:tag name="CHARTVALUEFORMAT" val="0%"/>
  <p:tag name="RACERSMAXDISPLAYED" val="5"/>
  <p:tag name="BUBBLEVALUEFORMAT" val="0.0"/>
  <p:tag name="CUSTOMCELLBACKCOLOR3" val="-268652"/>
  <p:tag name="GRIDOPACITY" val="90"/>
  <p:tag name="RESETCHARTS" val="True"/>
  <p:tag name="INCORRECTPOINTVALUE" val="0"/>
  <p:tag name="FIBDISPLAYRESULTS" val="True"/>
  <p:tag name="PRRESPONSE5" val="6"/>
  <p:tag name="SHOWFLASHWARNING" val="True"/>
  <p:tag name="USESECONDARYMONITOR" val="False"/>
  <p:tag name="INPUTSOURCE" val="1"/>
  <p:tag name="AUTOUPDATEALIASES" val="True"/>
  <p:tag name="MAXRESPONDERS" val="5"/>
  <p:tag name="CUSTOMCELLBACKCOLOR4" val="-8355712"/>
  <p:tag name="GRIDPOSITION" val="1"/>
  <p:tag name="CORRECTPOINTVALUE" val="1"/>
  <p:tag name="FIBINCLUDEOTHER" val="True"/>
  <p:tag name="PRRESPONSE7" val="4"/>
  <p:tag name="EXPANDSHOWBAR" val="True"/>
  <p:tag name="NUMRESPONSES" val="1"/>
  <p:tag name="PARTICIPANTSINLEADERBOARD" val="5"/>
  <p:tag name="CUSTOMCELLBACKCOLOR1" val="-657956"/>
  <p:tag name="CHARTCOLORS" val="0"/>
  <p:tag name="AUTOADJUSTPARTRANGE" val="True"/>
  <p:tag name="PRRESPONSE6" val="5"/>
  <p:tag name="ANSWERNOWSTYLE" val="-1"/>
  <p:tag name="REVIEWONLY" val="False"/>
  <p:tag name="CUSTOMGRIDBACKCOLOR" val="-722948"/>
  <p:tag name="MULTIRESPDIVISOR" val="1"/>
  <p:tag name="PRRESPONSE1" val="10"/>
  <p:tag name="TPVERSION" val="2008"/>
  <p:tag name="RACEENDPOINTS" val="100"/>
  <p:tag name="DISPLAYDEVICEID" val="True"/>
  <p:tag name="CHARTSCALE" val="True"/>
  <p:tag name="COUNTDOWNSTYLE" val="-1"/>
  <p:tag name="BUBBLEGROUPING" val="3"/>
  <p:tag name="REALTIMEBACKUP" val="False"/>
  <p:tag name="RESPCOUNTERSTYLE" val="-1"/>
  <p:tag name="GRIDSIZE" val="{Width=800, Height=600}"/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1&quot;&gt;&lt;elem&gt;&lt;m_ppcolschidx val=&quot;0&quot;/&gt;&lt;m_rgb r=&quot;df&quot; g=&quot;df&quot; b=&quot;df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&gt;&lt;m_strFormatTime&gt;%m&lt;/m_strFormatTime&gt;&lt;/m_precDefault&gt;&lt;/CDefaultPrec&gt;&lt;CDefaultPrec id=&quot;6&quot;&gt;&lt;m_precDefault/&gt;&lt;/CDefaultPrec&gt;&lt;CDefaultPrec id=&quot;5&quot;&gt;&lt;m_precDefault/&gt;&lt;/CDefaultPrec&gt;&lt;CDefaultPrec id=&quot;4&quot;&gt;&lt;m_precDefault&gt;&lt;m_strFormatTime&gt;%m&lt;/m_strFormatTime&gt;&lt;/m_precDefault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PARTLISTDEFAULT" val="0"/>
  <p:tag name="TEAMSINLEADERBOARD" val="5"/>
  <p:tag name="BACKUPMAINTENANCE" val="7"/>
  <p:tag name="DISPLAYDEVICENUMBER" val="True"/>
  <p:tag name="PRRESPONSE10" val="1"/>
  <p:tag name="PRRESPONSE2" val="9"/>
  <p:tag name="DELIMITERS" val="3.1"/>
  <p:tag name="INCLUDESESSION" val="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69_Office Them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2F2F2"/>
      </a:accent2>
      <a:accent3>
        <a:srgbClr val="D9D9D9"/>
      </a:accent3>
      <a:accent4>
        <a:srgbClr val="BFBFBF"/>
      </a:accent4>
      <a:accent5>
        <a:srgbClr val="A6A6A6"/>
      </a:accent5>
      <a:accent6>
        <a:srgbClr val="81818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81818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noProof="1" dirty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63467</TotalTime>
  <Words>778</Words>
  <Application>Microsoft Office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69_Office Theme</vt:lpstr>
      <vt:lpstr>Showroom</vt:lpstr>
      <vt:lpstr>1_Showroom</vt:lpstr>
      <vt:lpstr>Prism 7</vt:lpstr>
      <vt:lpstr>Die CLAIM Studie von Hohlfeld et al.</vt:lpstr>
      <vt:lpstr>PowerPoint Presentation</vt:lpstr>
      <vt:lpstr>Studiendesign</vt:lpstr>
      <vt:lpstr>Studiendesign: „crossover“ Studie mit 62 Patienten</vt:lpstr>
      <vt:lpstr>Studienendpunkte</vt:lpstr>
      <vt:lpstr>PowerPoint Presentation</vt:lpstr>
      <vt:lpstr>PowerPoint Presentation</vt:lpstr>
      <vt:lpstr>Patientencharakteristik</vt:lpstr>
      <vt:lpstr>Patientencharakteristik: Patienten mit stabilen kardio-vaskulären Begleiterkrankungen wurden eingeschlossen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Zusammenfassung der Studie</vt:lpstr>
      <vt:lpstr>DANKE </vt:lpstr>
      <vt:lpstr>PowerPoint Presentation</vt:lpstr>
    </vt:vector>
  </TitlesOfParts>
  <Company>Novartis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Polly Oswald</dc:creator>
  <cp:lastModifiedBy>Schmautzer, Theresa</cp:lastModifiedBy>
  <cp:revision>4374</cp:revision>
  <cp:lastPrinted>2012-06-11T06:47:22Z</cp:lastPrinted>
  <dcterms:created xsi:type="dcterms:W3CDTF">2011-05-22T08:03:55Z</dcterms:created>
  <dcterms:modified xsi:type="dcterms:W3CDTF">2018-03-08T09:47:55Z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derSectionCount">
    <vt:lpwstr>6</vt:lpwstr>
  </property>
  <property fmtid="{D5CDD505-2E9C-101B-9397-08002B2CF9AE}" pid="3" name="Title">
    <vt:lpwstr>Slide 1</vt:lpwstr>
  </property>
  <property fmtid="{D5CDD505-2E9C-101B-9397-08002B2CF9AE}" pid="4" name="Final">
    <vt:bool>true</vt:bool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docid">
    <vt:lpwstr/>
  </property>
  <property fmtid="{D5CDD505-2E9C-101B-9397-08002B2CF9AE}" pid="8" name="DocIDPosition">
    <vt:i4>0</vt:i4>
  </property>
  <property fmtid="{D5CDD505-2E9C-101B-9397-08002B2CF9AE}" pid="9" name="DocIDinTitle">
    <vt:bool>true</vt:bool>
  </property>
  <property fmtid="{D5CDD505-2E9C-101B-9397-08002B2CF9AE}" pid="10" name="DocIDinSlide">
    <vt:bool>true</vt:bool>
  </property>
  <property fmtid="{D5CDD505-2E9C-101B-9397-08002B2CF9AE}" pid="11" name="NotesPageLayout">
    <vt:lpwstr>Message</vt:lpwstr>
  </property>
  <property fmtid="{D5CDD505-2E9C-101B-9397-08002B2CF9AE}" pid="12" name="ConferenceTitle">
    <vt:lpwstr>IPS deck </vt:lpwstr>
  </property>
  <property fmtid="{D5CDD505-2E9C-101B-9397-08002B2CF9AE}" pid="13" name="PresenterName">
    <vt:lpwstr>QTI571A GPT</vt:lpwstr>
  </property>
  <property fmtid="{D5CDD505-2E9C-101B-9397-08002B2CF9AE}" pid="14" name="PresDate">
    <vt:lpwstr>January 2012</vt:lpwstr>
  </property>
  <property fmtid="{D5CDD505-2E9C-101B-9397-08002B2CF9AE}" pid="15" name="PresSubject">
    <vt:lpwstr>Medical Affairs</vt:lpwstr>
  </property>
  <property fmtid="{D5CDD505-2E9C-101B-9397-08002B2CF9AE}" pid="16" name="ConfidentialityLevel">
    <vt:lpwstr>Confidential</vt:lpwstr>
  </property>
  <property fmtid="{D5CDD505-2E9C-101B-9397-08002B2CF9AE}" pid="17" name="HideFooter">
    <vt:bool>false</vt:bool>
  </property>
  <property fmtid="{D5CDD505-2E9C-101B-9397-08002B2CF9AE}" pid="18" name="LegalDisclaimer">
    <vt:lpwstr>LegalDisclaimerNO</vt:lpwstr>
  </property>
</Properties>
</file>