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0100" r:id="rId1"/>
    <p:sldMasterId id="2147490081" r:id="rId2"/>
    <p:sldMasterId id="2147490118" r:id="rId3"/>
  </p:sldMasterIdLst>
  <p:notesMasterIdLst>
    <p:notesMasterId r:id="rId17"/>
  </p:notesMasterIdLst>
  <p:handoutMasterIdLst>
    <p:handoutMasterId r:id="rId18"/>
  </p:handoutMasterIdLst>
  <p:sldIdLst>
    <p:sldId id="290" r:id="rId4"/>
    <p:sldId id="293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2" r:id="rId13"/>
    <p:sldId id="285" r:id="rId14"/>
    <p:sldId id="291" r:id="rId15"/>
    <p:sldId id="294" r:id="rId16"/>
  </p:sldIdLst>
  <p:sldSz cx="9144000" cy="6858000" type="screen4x3"/>
  <p:notesSz cx="6735763" cy="9866313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1pPr>
    <a:lvl2pPr marL="450850" indent="3175" algn="l" rtl="0" fontAlgn="base">
      <a:spcBef>
        <a:spcPct val="0"/>
      </a:spcBef>
      <a:spcAft>
        <a:spcPct val="0"/>
      </a:spcAft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2pPr>
    <a:lvl3pPr marL="904875" indent="3175" algn="l" rtl="0" fontAlgn="base">
      <a:spcBef>
        <a:spcPct val="0"/>
      </a:spcBef>
      <a:spcAft>
        <a:spcPct val="0"/>
      </a:spcAft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3pPr>
    <a:lvl4pPr marL="1357313" indent="6350" algn="l" rtl="0" fontAlgn="base">
      <a:spcBef>
        <a:spcPct val="0"/>
      </a:spcBef>
      <a:spcAft>
        <a:spcPct val="0"/>
      </a:spcAft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4pPr>
    <a:lvl5pPr marL="1811338" indent="7938" algn="l" rtl="0" fontAlgn="base">
      <a:spcBef>
        <a:spcPct val="0"/>
      </a:spcBef>
      <a:spcAft>
        <a:spcPct val="0"/>
      </a:spcAft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sz="2800" kern="1200">
        <a:solidFill>
          <a:srgbClr val="00CC00"/>
        </a:solidFill>
        <a:latin typeface="Arial" charset="0"/>
        <a:ea typeface="MS PGothic" pitchFamily="34" charset="-128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a SottoCornola" initials="RSC" lastIdx="8" clrIdx="0"/>
  <p:cmAuthor id="1" name="Fedele, Mark" initials="Mf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456"/>
    <a:srgbClr val="9A0785"/>
    <a:srgbClr val="00795E"/>
    <a:srgbClr val="FFCC00"/>
    <a:srgbClr val="F28F00"/>
    <a:srgbClr val="0071BC"/>
    <a:srgbClr val="F0DA4D"/>
    <a:srgbClr val="F04E23"/>
    <a:srgbClr val="F47920"/>
    <a:srgbClr val="27C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7" autoAdjust="0"/>
    <p:restoredTop sz="91087" autoAdjust="0"/>
  </p:normalViewPr>
  <p:slideViewPr>
    <p:cSldViewPr showGuides="1">
      <p:cViewPr varScale="1">
        <p:scale>
          <a:sx n="103" d="100"/>
          <a:sy n="103" d="100"/>
        </p:scale>
        <p:origin x="-1410" y="-84"/>
      </p:cViewPr>
      <p:guideLst>
        <p:guide orient="horz" pos="846"/>
        <p:guide orient="horz" pos="4180"/>
        <p:guide orient="horz" pos="3884"/>
        <p:guide orient="horz" pos="73"/>
        <p:guide orient="horz" pos="3743"/>
        <p:guide orient="horz" pos="640"/>
        <p:guide pos="214"/>
        <p:guide pos="5556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152"/>
    </p:cViewPr>
  </p:sorterViewPr>
  <p:notesViewPr>
    <p:cSldViewPr showGuides="1">
      <p:cViewPr>
        <p:scale>
          <a:sx n="100" d="100"/>
          <a:sy n="100" d="100"/>
        </p:scale>
        <p:origin x="-2550" y="936"/>
      </p:cViewPr>
      <p:guideLst>
        <p:guide orient="horz" pos="3108"/>
        <p:guide pos="212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342251461988311E-2"/>
          <c:y val="4.4219121401531822E-2"/>
          <c:w val="0.90509342105263157"/>
          <c:h val="0.874633110309006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A6A6A6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71BC">
                  <a:lumMod val="60000"/>
                  <a:lumOff val="40000"/>
                </a:srgbClr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35,9</a:t>
                    </a:r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Sheet1!$F$13:$F$15</c:f>
              <c:strCache>
                <c:ptCount val="3"/>
                <c:pt idx="0">
                  <c:v>Placebo</c:v>
                </c:pt>
                <c:pt idx="1">
                  <c:v>QVA149</c:v>
                </c:pt>
                <c:pt idx="2">
                  <c:v>Tiotropium</c:v>
                </c:pt>
              </c:strCache>
            </c:strRef>
          </c:cat>
          <c:val>
            <c:numRef>
              <c:f>Sheet1!$G$13:$G$15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35.9</c:v>
                </c:pt>
                <c:pt idx="2">
                  <c:v>24.4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770624"/>
        <c:axId val="111776512"/>
      </c:barChart>
      <c:catAx>
        <c:axId val="111770624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 w="28575" cap="sq">
            <a:solidFill>
              <a:srgbClr val="404040"/>
            </a:solidFill>
            <a:bevel/>
          </a:ln>
        </c:spPr>
        <c:crossAx val="111776512"/>
        <c:crosses val="autoZero"/>
        <c:auto val="1"/>
        <c:lblAlgn val="ctr"/>
        <c:lblOffset val="100"/>
        <c:noMultiLvlLbl val="0"/>
      </c:catAx>
      <c:valAx>
        <c:axId val="111776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 w="28575" cap="sq">
            <a:solidFill>
              <a:srgbClr val="404040"/>
            </a:solidFill>
            <a:bevel/>
          </a:ln>
        </c:spPr>
        <c:crossAx val="11177062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 b="1" kern="1200">
          <a:solidFill>
            <a:schemeClr val="tx1"/>
          </a:solidFill>
          <a:latin typeface="Arial" charset="0"/>
          <a:ea typeface="MS PGothic" pitchFamily="34" charset="-128"/>
          <a:cs typeface="Arial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11" tIns="44504" rIns="89011" bIns="44504" numCol="1" anchor="t" anchorCtr="0" compatLnSpc="1">
            <a:prstTxWarp prst="textNoShape">
              <a:avLst/>
            </a:prstTxWarp>
          </a:bodyPr>
          <a:lstStyle>
            <a:lvl1pPr defTabSz="889942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3175" y="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11" tIns="44504" rIns="89011" bIns="44504" numCol="1" anchor="t" anchorCtr="0" compatLnSpc="1">
            <a:prstTxWarp prst="textNoShape">
              <a:avLst/>
            </a:prstTxWarp>
          </a:bodyPr>
          <a:lstStyle>
            <a:lvl1pPr algn="r" defTabSz="889942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6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11" tIns="44504" rIns="89011" bIns="44504" numCol="1" anchor="b" anchorCtr="0" compatLnSpc="1">
            <a:prstTxWarp prst="textNoShape">
              <a:avLst/>
            </a:prstTxWarp>
          </a:bodyPr>
          <a:lstStyle>
            <a:lvl1pPr defTabSz="889942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6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3175" y="937260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011" tIns="44504" rIns="89011" bIns="44504" numCol="1" anchor="b" anchorCtr="0" compatLnSpc="1">
            <a:prstTxWarp prst="textNoShape">
              <a:avLst/>
            </a:prstTxWarp>
          </a:bodyPr>
          <a:lstStyle>
            <a:lvl1pPr algn="r" defTabSz="889942">
              <a:defRPr sz="11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0AE7C10-9414-4965-B927-1036088DEB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881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gray">
          <a:xfrm>
            <a:off x="0" y="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2" tIns="45350" rIns="90702" bIns="45350" numCol="1" anchor="t" anchorCtr="0" compatLnSpc="1">
            <a:prstTxWarp prst="textNoShape">
              <a:avLst/>
            </a:prstTxWarp>
          </a:bodyPr>
          <a:lstStyle>
            <a:lvl1pPr defTabSz="905693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gray">
          <a:xfrm>
            <a:off x="3813175" y="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2" tIns="45350" rIns="90702" bIns="45350" numCol="1" anchor="t" anchorCtr="0" compatLnSpc="1">
            <a:prstTxWarp prst="textNoShape">
              <a:avLst/>
            </a:prstTxWarp>
          </a:bodyPr>
          <a:lstStyle>
            <a:lvl1pPr algn="r" defTabSz="905693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61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gray">
          <a:xfrm>
            <a:off x="906463" y="741363"/>
            <a:ext cx="4935537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673100" y="4691063"/>
            <a:ext cx="5389563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2" tIns="45350" rIns="90702" bIns="453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0" y="937260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2" tIns="45350" rIns="90702" bIns="45350" numCol="1" anchor="b" anchorCtr="0" compatLnSpc="1">
            <a:prstTxWarp prst="textNoShape">
              <a:avLst/>
            </a:prstTxWarp>
          </a:bodyPr>
          <a:lstStyle>
            <a:lvl1pPr defTabSz="905693">
              <a:defRPr sz="11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3813175" y="9372600"/>
            <a:ext cx="2921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2" tIns="45350" rIns="90702" bIns="45350" numCol="1" anchor="b" anchorCtr="0" compatLnSpc="1">
            <a:prstTxWarp prst="textNoShape">
              <a:avLst/>
            </a:prstTxWarp>
          </a:bodyPr>
          <a:lstStyle>
            <a:lvl1pPr algn="r" defTabSz="905693">
              <a:defRPr sz="11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FEC0A41-BD0C-42AD-9347-9CABBF476B1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55588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5000"/>
      </a:lnSpc>
      <a:spcBef>
        <a:spcPct val="6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111125" indent="-109538" algn="l" rtl="0" eaLnBrk="0" fontAlgn="base" hangingPunct="0">
      <a:lnSpc>
        <a:spcPct val="95000"/>
      </a:lnSpc>
      <a:spcBef>
        <a:spcPct val="4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342900" indent="-115888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10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560388" indent="-101600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9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790575" indent="-114300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9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66317" algn="l" defTabSz="45326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19580" algn="l" defTabSz="45326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2850" algn="l" defTabSz="45326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26109" algn="l" defTabSz="45326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6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C0A41-BD0C-42AD-9347-9CABBF476B17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89256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703AA-04B4-446D-8111-68958732784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00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 lnSpcReduction="10000"/>
          </a:bodyPr>
          <a:lstStyle/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Rabe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KF,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Hurd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S,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Anzueto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A, Barnes PJ,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Buist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SA et al. Global Initiative for Chronic Obstructive Lung Disease. Global strategy for the diagnosis, management, and prevention of chronic obstructive pulmonary disease: GOLD executive summary. Am J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Respir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Crit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Care Med. 2007: 15;176(6):532-55. </a:t>
            </a: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Global Initiative for Obstructive Lung Disease (</a:t>
            </a:r>
            <a:r>
              <a:rPr lang="en-GB" dirty="0">
                <a:solidFill>
                  <a:srgbClr val="000000"/>
                </a:solidFill>
                <a:latin typeface="Arial" pitchFamily="34" charset="0"/>
              </a:rPr>
              <a:t>GOLD). Global strategy for the diagnosis, management and prevention of chronic obstructive pulmonary disease. 2013.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Available from: http://www.goldcopd.com. Accessed April 15, 2013.</a:t>
            </a: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Cazzola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M,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MacNee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W, Martinez FJ, et al. Outcomes for COPD pharmacological trials: from lung function to biomarkers.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Eur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Respir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J. 2008; 31(2):416-69..</a:t>
            </a: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Mahler DA, Ward J,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Fierro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-Carrion G, Waterman LA,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Lentine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TF, Mejia-Alfaro R, Baird JC. Development of self-administered versions of modified baseline and transition dyspnea indexes in COPD. COPD. 2004; 1:165–172.</a:t>
            </a: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Bateman E, Ferguson GT, Barnes N, Gallagher N, Green Y, Horton R, Henley M,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Banerji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D. Dual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</a:rPr>
              <a:t>bronchodilation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with QVA149 versus single bronchodilator therapy: the SHINE study.  European Respiratory Journal accepted April 2013. </a:t>
            </a: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r>
              <a:rPr lang="en-GB" dirty="0" err="1"/>
              <a:t>Vogelmeier</a:t>
            </a:r>
            <a:r>
              <a:rPr lang="en-GB" dirty="0"/>
              <a:t> CF, Bateman ED, </a:t>
            </a:r>
            <a:r>
              <a:rPr lang="en-GB" dirty="0" err="1"/>
              <a:t>Pallante</a:t>
            </a:r>
            <a:r>
              <a:rPr lang="en-GB" dirty="0"/>
              <a:t> J, </a:t>
            </a:r>
            <a:r>
              <a:rPr lang="en-GB" dirty="0" err="1"/>
              <a:t>Alagappan</a:t>
            </a:r>
            <a:r>
              <a:rPr lang="en-GB" dirty="0"/>
              <a:t> VKT, </a:t>
            </a:r>
            <a:r>
              <a:rPr lang="en-GB" dirty="0" err="1"/>
              <a:t>D’Andrea</a:t>
            </a:r>
            <a:r>
              <a:rPr lang="en-GB" dirty="0"/>
              <a:t> P, Chen H, </a:t>
            </a:r>
            <a:r>
              <a:rPr lang="en-GB" dirty="0" err="1"/>
              <a:t>Banerji</a:t>
            </a:r>
            <a:r>
              <a:rPr lang="en-GB" dirty="0"/>
              <a:t> D (2013). Randomised investigation of the efficacy and safety of once-daily QVA149 compared with twice-daily </a:t>
            </a:r>
            <a:r>
              <a:rPr lang="en-GB" dirty="0" err="1"/>
              <a:t>salmeterol</a:t>
            </a:r>
            <a:r>
              <a:rPr lang="en-GB" dirty="0"/>
              <a:t>/fluticasone in patients with COPD: the ILLUMINATE study. Lancet </a:t>
            </a:r>
            <a:r>
              <a:rPr lang="en-GB" dirty="0" err="1"/>
              <a:t>Resp</a:t>
            </a:r>
            <a:r>
              <a:rPr lang="en-GB" dirty="0"/>
              <a:t> Med;1(1)51−60.</a:t>
            </a:r>
          </a:p>
          <a:p>
            <a:pPr marL="227663" indent="-227663">
              <a:spcBef>
                <a:spcPct val="30000"/>
              </a:spcBef>
              <a:buFont typeface="Calibri" pitchFamily="34" charset="0"/>
              <a:buAutoNum type="arabicPeriod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dirty="0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299"/>
            <a:fld id="{9725B029-2432-46F8-9F8C-4A13578BB2F3}" type="slidenum">
              <a:rPr lang="en-US">
                <a:solidFill>
                  <a:srgbClr val="000000"/>
                </a:solidFill>
                <a:ea typeface="ヒラギノ角ゴ Pro W3"/>
                <a:cs typeface="ヒラギノ角ゴ Pro W3"/>
              </a:rPr>
              <a:pPr defTabSz="923299"/>
              <a:t>3</a:t>
            </a:fld>
            <a:endParaRPr lang="en-US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ts val="398"/>
              </a:spcBef>
              <a:spcAft>
                <a:spcPts val="398"/>
              </a:spcAft>
              <a:defRPr/>
            </a:pPr>
            <a:r>
              <a:rPr lang="en-US" dirty="0">
                <a:solidFill>
                  <a:srgbClr val="000000"/>
                </a:solidFill>
                <a:ea typeface="ヒラギノ角ゴ Pro W3"/>
                <a:cs typeface="ヒラギノ角ゴ Pro W3"/>
              </a:rPr>
              <a:t>Key exclusion criteria:</a:t>
            </a:r>
          </a:p>
          <a:p>
            <a:pPr marL="227663" indent="-227663">
              <a:spcBef>
                <a:spcPts val="398"/>
              </a:spcBef>
              <a:spcAft>
                <a:spcPts val="398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  <a:ea typeface="ヒラギノ角ゴ Pro W3"/>
                <a:cs typeface="ヒラギノ角ゴ Pro W3"/>
              </a:rPr>
              <a:t>History of long QT syndrome or prolonged </a:t>
            </a:r>
            <a:r>
              <a:rPr lang="en-US" dirty="0" err="1">
                <a:solidFill>
                  <a:srgbClr val="000000"/>
                </a:solidFill>
                <a:ea typeface="ヒラギノ角ゴ Pro W3"/>
                <a:cs typeface="ヒラギノ角ゴ Pro W3"/>
              </a:rPr>
              <a:t>QTc</a:t>
            </a:r>
            <a:r>
              <a:rPr lang="en-US" dirty="0">
                <a:solidFill>
                  <a:srgbClr val="000000"/>
                </a:solidFill>
                <a:ea typeface="ヒラギノ角ゴ Pro W3"/>
                <a:cs typeface="ヒラギノ角ゴ Pro W3"/>
              </a:rPr>
              <a:t> measured at Visit 2</a:t>
            </a:r>
          </a:p>
          <a:p>
            <a:pPr marL="227663" indent="-227663">
              <a:spcBef>
                <a:spcPts val="398"/>
              </a:spcBef>
              <a:spcAft>
                <a:spcPts val="398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  <a:ea typeface="ヒラギノ角ゴ Pro W3"/>
                <a:cs typeface="Arial" pitchFamily="34" charset="0"/>
              </a:rPr>
              <a:t>Patients who had a COPD exacerbation that required treatment with antibiotics, systemic steroids (oral or IV) or hospitalization in the 6 weeks prior to Visit 1 or between Visit 1 and 3</a:t>
            </a:r>
          </a:p>
          <a:p>
            <a:pPr marL="227663" indent="-227663">
              <a:spcBef>
                <a:spcPts val="398"/>
              </a:spcBef>
              <a:spcAft>
                <a:spcPts val="398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  <a:ea typeface="ヒラギノ角ゴ Pro W3"/>
                <a:cs typeface="Arial" pitchFamily="34" charset="0"/>
              </a:rPr>
              <a:t>Patients with history of asthma, allergic rhinitis, eczema or alpha-1 antitrypsin deficiency</a:t>
            </a:r>
          </a:p>
          <a:p>
            <a:pPr marL="227663" indent="-227663">
              <a:spcBef>
                <a:spcPts val="398"/>
              </a:spcBef>
              <a:spcAft>
                <a:spcPts val="398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  <a:ea typeface="ヒラギノ角ゴ Pro W3"/>
                <a:cs typeface="Arial" pitchFamily="34" charset="0"/>
              </a:rPr>
              <a:t>Patients with Type I or uncontrolled Type II diabetes</a:t>
            </a:r>
          </a:p>
          <a:p>
            <a:endParaRPr lang="en-A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165"/>
            <a:fld id="{FF696437-7824-4D37-958C-A10618A6B06A}" type="slidenum">
              <a:rPr lang="en-US" altLang="ja-JP"/>
              <a:pPr defTabSz="901165"/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165"/>
            <a:fld id="{EFAC1D24-FD80-4095-8D23-750F0AC419BF}" type="slidenum">
              <a:rPr lang="en-US" altLang="ja-JP"/>
              <a:pPr defTabSz="901165"/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703AA-04B4-446D-8111-6895873278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318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64" name="Slide Number Placeholder 3"/>
          <p:cNvSpPr txBox="1">
            <a:spLocks noGrp="1"/>
          </p:cNvSpPr>
          <p:nvPr/>
        </p:nvSpPr>
        <p:spPr bwMode="gray">
          <a:xfrm>
            <a:off x="3813175" y="9372601"/>
            <a:ext cx="2921001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330" tIns="45164" rIns="90330" bIns="45164" anchor="b"/>
          <a:lstStyle/>
          <a:p>
            <a:pPr algn="r" defTabSz="901165"/>
            <a:fld id="{91D8204D-78C2-4744-8C56-436A3A3A44EF}" type="slidenum">
              <a:rPr lang="en-US" sz="110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 defTabSz="901165"/>
              <a:t>7</a:t>
            </a:fld>
            <a:endParaRPr lang="en-US" sz="1100">
              <a:solidFill>
                <a:prstClr val="black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703AA-04B4-446D-8111-6895873278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617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703AA-04B4-446D-8111-68958732784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981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703AA-04B4-446D-8111-68958732784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87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9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428625" y="3167067"/>
            <a:ext cx="7410450" cy="1429829"/>
          </a:xfrm>
        </p:spPr>
        <p:txBody>
          <a:bodyPr>
            <a:noAutofit/>
          </a:bodyPr>
          <a:lstStyle>
            <a:lvl1pPr marL="0" indent="0" eaLnBrk="0" hangingPunct="0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  <a:defRPr sz="2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417600" y="2487600"/>
            <a:ext cx="7413625" cy="535531"/>
          </a:xfrm>
        </p:spPr>
        <p:txBody>
          <a:bodyPr wrap="none" anchor="t">
            <a:noAutofit/>
          </a:bodyPr>
          <a:lstStyle>
            <a:lvl1pPr>
              <a:lnSpc>
                <a:spcPct val="90000"/>
              </a:lnSpc>
              <a:spcBef>
                <a:spcPct val="40000"/>
              </a:spcBef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00250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2" indent="0">
              <a:buNone/>
              <a:defRPr sz="2400"/>
            </a:lvl3pPr>
            <a:lvl4pPr marL="1371320" indent="0">
              <a:buNone/>
              <a:defRPr sz="2000"/>
            </a:lvl4pPr>
            <a:lvl5pPr marL="1828426" indent="0">
              <a:buNone/>
              <a:defRPr sz="2000"/>
            </a:lvl5pPr>
            <a:lvl6pPr marL="2285532" indent="0">
              <a:buNone/>
              <a:defRPr sz="2000"/>
            </a:lvl6pPr>
            <a:lvl7pPr marL="2742640" indent="0">
              <a:buNone/>
              <a:defRPr sz="2000"/>
            </a:lvl7pPr>
            <a:lvl8pPr marL="3199744" indent="0">
              <a:buNone/>
              <a:defRPr sz="2000"/>
            </a:lvl8pPr>
            <a:lvl9pPr marL="365685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2" indent="0">
              <a:buNone/>
              <a:defRPr sz="1000"/>
            </a:lvl3pPr>
            <a:lvl4pPr marL="1371320" indent="0">
              <a:buNone/>
              <a:defRPr sz="900"/>
            </a:lvl4pPr>
            <a:lvl5pPr marL="1828426" indent="0">
              <a:buNone/>
              <a:defRPr sz="900"/>
            </a:lvl5pPr>
            <a:lvl6pPr marL="2285532" indent="0">
              <a:buNone/>
              <a:defRPr sz="900"/>
            </a:lvl6pPr>
            <a:lvl7pPr marL="2742640" indent="0">
              <a:buNone/>
              <a:defRPr sz="900"/>
            </a:lvl7pPr>
            <a:lvl8pPr marL="3199744" indent="0">
              <a:buNone/>
              <a:defRPr sz="900"/>
            </a:lvl8pPr>
            <a:lvl9pPr marL="365685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3269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481767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800">
              <a:solidFill>
                <a:prstClr val="black">
                  <a:tint val="75000"/>
                </a:prst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75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25450" y="1868488"/>
            <a:ext cx="8474075" cy="2316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1" y="6481767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800" dirty="0">
              <a:solidFill>
                <a:prstClr val="black">
                  <a:tint val="75000"/>
                </a:prst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1"/>
          <p:cNvSpPr>
            <a:spLocks noGrp="1"/>
          </p:cNvSpPr>
          <p:nvPr>
            <p:ph type="title" idx="11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66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588964"/>
            <a:ext cx="8229600" cy="850900"/>
          </a:xfrm>
        </p:spPr>
        <p:txBody>
          <a:bodyPr/>
          <a:lstStyle>
            <a:lvl1pPr>
              <a:defRPr b="1">
                <a:solidFill>
                  <a:srgbClr val="14547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607257" y="6437085"/>
            <a:ext cx="4202112" cy="224518"/>
          </a:xfrm>
        </p:spPr>
        <p:txBody>
          <a:bodyPr anchor="b"/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58539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431800"/>
            <a:ext cx="77724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1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1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25550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67612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1205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5" y="523911"/>
            <a:ext cx="8229600" cy="85010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474" y="1723246"/>
            <a:ext cx="8224329" cy="435542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5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50032" y="1437680"/>
            <a:ext cx="8643938" cy="227707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50032" y="3705820"/>
            <a:ext cx="8643938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02191907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250032" y="4804173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250032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64677606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956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61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250032" y="4804173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250032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774023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83958352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432160"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6759339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250032" y="178594"/>
            <a:ext cx="8643938" cy="6491883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1pPr>
            <a:lvl2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2pPr>
            <a:lvl3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3pPr>
            <a:lvl4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4pPr>
            <a:lvl5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931590420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354380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456714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3450402849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301476829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250032" y="2268141"/>
            <a:ext cx="8643938" cy="2321719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843186906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250032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8178078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99" y="1677228"/>
            <a:ext cx="8224329" cy="43554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1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250032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644294274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444480883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757550563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bg>
      <p:bgPr>
        <a:solidFill>
          <a:srgbClr val="9CC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5669099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250468644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4750594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631325282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50031" y="1437680"/>
            <a:ext cx="8643938" cy="227707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50031" y="3705820"/>
            <a:ext cx="8643938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529685324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250031" y="4804172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250031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405844864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250031" y="4804172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250031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414843811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92671037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99" y="1712854"/>
            <a:ext cx="8224329" cy="435542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432182"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99118269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250031" y="178594"/>
            <a:ext cx="8643938" cy="6491883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1pPr>
            <a:lvl2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2pPr>
            <a:lvl3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3pPr>
            <a:lvl4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4pPr>
            <a:lvl5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893349777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9546037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68867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3880600326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870626928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250031" y="2268141"/>
            <a:ext cx="8643938" cy="2321719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244568173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250031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664768055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250031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987716011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77612771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487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de-AT" dirty="0" smtClean="0"/>
              <a:t>Click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edit</a:t>
            </a:r>
            <a:r>
              <a:rPr lang="de-AT" dirty="0" smtClean="0"/>
              <a:t> </a:t>
            </a:r>
            <a:r>
              <a:rPr lang="de-AT" dirty="0" err="1" smtClean="0"/>
              <a:t>text</a:t>
            </a:r>
            <a:endParaRPr lang="en-US" dirty="0"/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8879040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695178015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bg>
      <p:bgPr>
        <a:solidFill>
          <a:srgbClr val="9CC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568210248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81110820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4750594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10308998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7125"/>
            <a:ext cx="40005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7125"/>
            <a:ext cx="40005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1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99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2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6" indent="0">
              <a:buNone/>
              <a:defRPr sz="1600" b="1"/>
            </a:lvl5pPr>
            <a:lvl6pPr marL="2285532" indent="0">
              <a:buNone/>
              <a:defRPr sz="1600" b="1"/>
            </a:lvl6pPr>
            <a:lvl7pPr marL="2742640" indent="0">
              <a:buNone/>
              <a:defRPr sz="1600" b="1"/>
            </a:lvl7pPr>
            <a:lvl8pPr marL="3199744" indent="0">
              <a:buNone/>
              <a:defRPr sz="1600" b="1"/>
            </a:lvl8pPr>
            <a:lvl9pPr marL="365685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500" y="2222499"/>
            <a:ext cx="4052888" cy="3662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6300" y="1549403"/>
            <a:ext cx="401320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2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6" indent="0">
              <a:buNone/>
              <a:defRPr sz="1600" b="1"/>
            </a:lvl5pPr>
            <a:lvl6pPr marL="2285532" indent="0">
              <a:buNone/>
              <a:defRPr sz="1600" b="1"/>
            </a:lvl6pPr>
            <a:lvl7pPr marL="2742640" indent="0">
              <a:buNone/>
              <a:defRPr sz="1600" b="1"/>
            </a:lvl7pPr>
            <a:lvl8pPr marL="3199744" indent="0">
              <a:buNone/>
              <a:defRPr sz="1600" b="1"/>
            </a:lvl8pPr>
            <a:lvl9pPr marL="365685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900" y="2235201"/>
            <a:ext cx="4025900" cy="36496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9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601664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53686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26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31763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2474" y="1770746"/>
            <a:ext cx="8224329" cy="435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31" name="Rectangle 2"/>
          <p:cNvSpPr>
            <a:spLocks noChangeArrowheads="1"/>
          </p:cNvSpPr>
          <p:nvPr userDrawn="1"/>
        </p:nvSpPr>
        <p:spPr bwMode="gray">
          <a:xfrm>
            <a:off x="1" y="1125538"/>
            <a:ext cx="9140825" cy="42862"/>
          </a:xfrm>
          <a:prstGeom prst="rect">
            <a:avLst/>
          </a:prstGeom>
          <a:solidFill>
            <a:srgbClr val="325A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1" tIns="45711" rIns="91421" bIns="45711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de-CH" altLang="en-US" sz="1800" smtClean="0">
              <a:solidFill>
                <a:prstClr val="black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8" name="Shape 56"/>
          <p:cNvSpPr/>
          <p:nvPr userDrawn="1"/>
        </p:nvSpPr>
        <p:spPr>
          <a:xfrm>
            <a:off x="1" y="-12699"/>
            <a:ext cx="9140825" cy="469899"/>
          </a:xfrm>
          <a:prstGeom prst="rect">
            <a:avLst/>
          </a:prstGeom>
          <a:solidFill>
            <a:srgbClr val="00558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 sz="3600">
              <a:solidFill>
                <a:srgbClr val="FFFFFF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Shape 57"/>
          <p:cNvSpPr txBox="1">
            <a:spLocks/>
          </p:cNvSpPr>
          <p:nvPr userDrawn="1"/>
        </p:nvSpPr>
        <p:spPr>
          <a:xfrm>
            <a:off x="1" y="457201"/>
            <a:ext cx="9140825" cy="1021442"/>
          </a:xfrm>
          <a:prstGeom prst="rect">
            <a:avLst/>
          </a:prstGeom>
          <a:solidFill>
            <a:srgbClr val="FFF200"/>
          </a:solidFill>
        </p:spPr>
        <p:txBody>
          <a:bodyPr lIns="0" tIns="0" rIns="0" bIns="0" anchor="ctr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lvl="5" defTabSz="914212">
              <a:lnSpc>
                <a:spcPct val="80000"/>
              </a:lnSpc>
              <a:defRPr sz="1800" cap="none">
                <a:solidFill>
                  <a:srgbClr val="000000"/>
                </a:solidFill>
              </a:defRPr>
            </a:pPr>
            <a:endParaRPr lang="en-US" sz="4400" kern="0" dirty="0">
              <a:solidFill>
                <a:srgbClr val="005581"/>
              </a:solidFill>
              <a:latin typeface="DIN Alternate"/>
              <a:ea typeface="DIN Alternate"/>
              <a:cs typeface="DIN Alternate"/>
              <a:sym typeface="DIN Alternate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6095977" y="64339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r">
              <a:defRPr/>
            </a:pPr>
            <a:fld id="{0C6625B9-0FDB-4038-AA11-9046D1BAE482}" type="slidenum">
              <a:rPr lang="en-US" sz="1400" smtClean="0">
                <a:solidFill>
                  <a:srgbClr val="F2F2F2">
                    <a:lumMod val="50000"/>
                  </a:srgbClr>
                </a:solidFill>
              </a:rPr>
              <a:pPr algn="r">
                <a:defRPr/>
              </a:pPr>
              <a:t>‹#›</a:t>
            </a:fld>
            <a:endParaRPr lang="en-US" sz="1800" dirty="0">
              <a:solidFill>
                <a:srgbClr val="F2F2F2">
                  <a:lumMod val="50000"/>
                </a:srgbClr>
              </a:solidFill>
            </a:endParaRPr>
          </a:p>
        </p:txBody>
      </p:sp>
      <p:pic>
        <p:nvPicPr>
          <p:cNvPr id="20" name="nvs_pharma_cmyk-uc.pdf"/>
          <p:cNvPicPr/>
          <p:nvPr userDrawn="1"/>
        </p:nvPicPr>
        <p:blipFill>
          <a:blip r:embed="rId19">
            <a:extLst/>
          </a:blip>
          <a:stretch>
            <a:fillRect/>
          </a:stretch>
        </p:blipFill>
        <p:spPr>
          <a:xfrm>
            <a:off x="157743" y="6462072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end_respiratory slide service logo.pdf"/>
          <p:cNvPicPr/>
          <p:nvPr userDrawn="1"/>
        </p:nvPicPr>
        <p:blipFill>
          <a:blip r:embed="rId20">
            <a:extLst/>
          </a:blip>
          <a:srcRect l="27922" t="27511" r="25861" b="52184"/>
          <a:stretch>
            <a:fillRect/>
          </a:stretch>
        </p:blipFill>
        <p:spPr>
          <a:xfrm>
            <a:off x="8098952" y="6263327"/>
            <a:ext cx="1022013" cy="6350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7130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01" r:id="rId1"/>
    <p:sldLayoutId id="2147490102" r:id="rId2"/>
    <p:sldLayoutId id="2147490103" r:id="rId3"/>
    <p:sldLayoutId id="2147490104" r:id="rId4"/>
    <p:sldLayoutId id="2147490105" r:id="rId5"/>
    <p:sldLayoutId id="2147490106" r:id="rId6"/>
    <p:sldLayoutId id="2147490107" r:id="rId7"/>
    <p:sldLayoutId id="2147490108" r:id="rId8"/>
    <p:sldLayoutId id="2147490109" r:id="rId9"/>
    <p:sldLayoutId id="2147490110" r:id="rId10"/>
    <p:sldLayoutId id="2147490111" r:id="rId11"/>
    <p:sldLayoutId id="2147490112" r:id="rId12"/>
    <p:sldLayoutId id="2147490113" r:id="rId13"/>
    <p:sldLayoutId id="2147490114" r:id="rId14"/>
    <p:sldLayoutId id="2147490115" r:id="rId15"/>
    <p:sldLayoutId id="2147490116" r:id="rId16"/>
    <p:sldLayoutId id="2147490117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5pPr>
      <a:lvl6pPr marL="457106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6pPr>
      <a:lvl7pPr marL="914212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7pPr>
      <a:lvl8pPr marL="137132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8pPr>
      <a:lvl9pPr marL="1828426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30" indent="-342830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798" indent="-285692" algn="l" rtl="0" eaLnBrk="0" fontAlgn="base" hangingPunct="0"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765" indent="-228552" algn="l" rtl="0" eaLnBrk="0" fontAlgn="base" hangingPunct="0">
        <a:spcBef>
          <a:spcPct val="20000"/>
        </a:spcBef>
        <a:spcAft>
          <a:spcPct val="0"/>
        </a:spcAft>
        <a:buClr>
          <a:srgbClr val="FFC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872" indent="-228552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6980" indent="-22855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087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92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99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04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4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44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5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250032" y="178594"/>
            <a:ext cx="8643938" cy="171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5" tIns="35715" rIns="35715" bIns="35715" anchor="ctr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50032" y="2241352"/>
            <a:ext cx="8643938" cy="410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5" tIns="35715" rIns="35715" bIns="35715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92750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082" r:id="rId1"/>
    <p:sldLayoutId id="2147490083" r:id="rId2"/>
    <p:sldLayoutId id="2147490084" r:id="rId3"/>
    <p:sldLayoutId id="2147490085" r:id="rId4"/>
    <p:sldLayoutId id="2147490086" r:id="rId5"/>
    <p:sldLayoutId id="2147490087" r:id="rId6"/>
    <p:sldLayoutId id="2147490088" r:id="rId7"/>
    <p:sldLayoutId id="2147490089" r:id="rId8"/>
    <p:sldLayoutId id="2147490090" r:id="rId9"/>
    <p:sldLayoutId id="2147490091" r:id="rId10"/>
    <p:sldLayoutId id="2147490092" r:id="rId11"/>
    <p:sldLayoutId id="2147490093" r:id="rId12"/>
    <p:sldLayoutId id="2147490094" r:id="rId13"/>
    <p:sldLayoutId id="2147490095" r:id="rId14"/>
    <p:sldLayoutId id="2147490096" r:id="rId15"/>
    <p:sldLayoutId id="2147490097" r:id="rId16"/>
    <p:sldLayoutId id="2147490098" r:id="rId17"/>
    <p:sldLayoutId id="2147490099" r:id="rId18"/>
  </p:sldLayoutIdLst>
  <p:transition spd="med"/>
  <p:txStyles>
    <p:titleStyle>
      <a:lvl1pPr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160721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321440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482161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642882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803602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964323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125044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285763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214294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482161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750028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1017896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1285763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1553630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1821498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2089366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2357233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250031" y="178594"/>
            <a:ext cx="8643938" cy="171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7" tIns="35717" rIns="35717" bIns="35717" anchor="ctr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8643938" cy="410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7" tIns="35717" rIns="35717" bIns="35717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26148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19" r:id="rId1"/>
    <p:sldLayoutId id="2147490120" r:id="rId2"/>
    <p:sldLayoutId id="2147490121" r:id="rId3"/>
    <p:sldLayoutId id="2147490122" r:id="rId4"/>
    <p:sldLayoutId id="2147490123" r:id="rId5"/>
    <p:sldLayoutId id="2147490124" r:id="rId6"/>
    <p:sldLayoutId id="2147490125" r:id="rId7"/>
    <p:sldLayoutId id="2147490126" r:id="rId8"/>
    <p:sldLayoutId id="2147490127" r:id="rId9"/>
    <p:sldLayoutId id="2147490128" r:id="rId10"/>
    <p:sldLayoutId id="2147490129" r:id="rId11"/>
    <p:sldLayoutId id="2147490130" r:id="rId12"/>
    <p:sldLayoutId id="2147490131" r:id="rId13"/>
    <p:sldLayoutId id="2147490132" r:id="rId14"/>
    <p:sldLayoutId id="2147490133" r:id="rId15"/>
    <p:sldLayoutId id="2147490134" r:id="rId16"/>
    <p:sldLayoutId id="2147490135" r:id="rId17"/>
    <p:sldLayoutId id="2147490136" r:id="rId18"/>
  </p:sldLayoutIdLst>
  <p:transition spd="med"/>
  <p:txStyles>
    <p:titleStyle>
      <a:lvl1pPr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160729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321457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482186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642915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803643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964372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125101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285829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214305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482186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750067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1017948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1285829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1553710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1821591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2089473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2357354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160729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321457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482186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642915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803643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964372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125101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285829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1.xml"/><Relationship Id="rId6" Type="http://schemas.openxmlformats.org/officeDocument/2006/relationships/hyperlink" Target="mailto:marcel.dautzenberg@novartis.com" TargetMode="External"/><Relationship Id="rId5" Type="http://schemas.openxmlformats.org/officeDocument/2006/relationships/hyperlink" Target="mailto:ewald.gingl@novartis.co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7380" y="1790831"/>
            <a:ext cx="8929240" cy="1732274"/>
          </a:xfrm>
        </p:spPr>
        <p:txBody>
          <a:bodyPr/>
          <a:lstStyle/>
          <a:p>
            <a:pPr algn="ctr"/>
            <a:r>
              <a:rPr lang="en-US" sz="2800" dirty="0" smtClean="0"/>
              <a:t>Superior lung function with once-daily QVA149 translates into improvements in patient-reported breathlessness compared with placebo and </a:t>
            </a:r>
            <a:r>
              <a:rPr lang="en-US" sz="2800" dirty="0" err="1" smtClean="0"/>
              <a:t>tiotropium</a:t>
            </a:r>
            <a:r>
              <a:rPr lang="en-US" sz="2800" dirty="0" smtClean="0"/>
              <a:t> in COPD patients: the BLAZE study</a:t>
            </a:r>
            <a:endParaRPr lang="en-GB" sz="2800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741390" y="3702180"/>
            <a:ext cx="7921100" cy="2101025"/>
          </a:xfrm>
        </p:spPr>
        <p:txBody>
          <a:bodyPr/>
          <a:lstStyle/>
          <a:p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Donald A. Mahler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Marc Decramer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Anthony D'Urzo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Heinrich Worth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4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Tracy White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5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Vijay Alagappan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5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Nicola Gallagher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6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Hungta Chen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5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sz="1800" b="1" dirty="0" err="1" smtClean="0">
                <a:solidFill>
                  <a:schemeClr val="accent3">
                    <a:lumMod val="50000"/>
                  </a:schemeClr>
                </a:solidFill>
              </a:rPr>
              <a:t>Károly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 Kulich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7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, Donald Banerji</a:t>
            </a:r>
            <a:r>
              <a:rPr lang="en-US" sz="1800" b="1" baseline="30000" dirty="0" smtClean="0">
                <a:solidFill>
                  <a:schemeClr val="accent3">
                    <a:lumMod val="50000"/>
                  </a:schemeClr>
                </a:solidFill>
              </a:rPr>
              <a:t>5</a:t>
            </a:r>
          </a:p>
          <a:p>
            <a:endParaRPr lang="en-GB" sz="1200" b="1" baseline="30000" dirty="0" smtClean="0"/>
          </a:p>
          <a:p>
            <a:r>
              <a:rPr lang="en-US" sz="1100" baseline="30000" dirty="0" smtClean="0"/>
              <a:t>1</a:t>
            </a:r>
            <a:r>
              <a:rPr lang="en-US" sz="1100" dirty="0" smtClean="0"/>
              <a:t>Section of Pulmonology and Critical Care Medicine, Geisel School of Medicine at Dartmouth, Hanover, New Hampshire, US; </a:t>
            </a:r>
            <a:r>
              <a:rPr lang="en-US" sz="1100" baseline="30000" dirty="0" smtClean="0"/>
              <a:t>2</a:t>
            </a:r>
            <a:r>
              <a:rPr lang="en-US" sz="1100" dirty="0" smtClean="0"/>
              <a:t>Department of Respiratory Medicine, University Hospital, </a:t>
            </a:r>
            <a:r>
              <a:rPr lang="en-US" sz="1100" dirty="0" err="1" smtClean="0"/>
              <a:t>Katholieke</a:t>
            </a:r>
            <a:r>
              <a:rPr lang="en-US" sz="1100" dirty="0" smtClean="0"/>
              <a:t> </a:t>
            </a:r>
            <a:r>
              <a:rPr lang="en-US" sz="1100" dirty="0" err="1" smtClean="0"/>
              <a:t>Universiteit</a:t>
            </a:r>
            <a:r>
              <a:rPr lang="en-US" sz="1100" dirty="0" smtClean="0"/>
              <a:t>, Leuven, Belgium;  </a:t>
            </a:r>
            <a:r>
              <a:rPr lang="en-US" sz="1100" baseline="30000" dirty="0" smtClean="0"/>
              <a:t>3</a:t>
            </a:r>
            <a:r>
              <a:rPr lang="en-US" sz="1100" dirty="0" smtClean="0"/>
              <a:t>Department of Family and Community Medicine, Faculty of Medicine, University of Toronto, Toronto, Ontario, Canada; </a:t>
            </a:r>
            <a:r>
              <a:rPr lang="en-US" sz="1100" baseline="30000" dirty="0" smtClean="0"/>
              <a:t>4</a:t>
            </a:r>
            <a:r>
              <a:rPr lang="en-US" sz="1100" dirty="0" smtClean="0"/>
              <a:t>Departments of Pulmonology and Cardiology, Hospital </a:t>
            </a:r>
            <a:r>
              <a:rPr lang="en-US" sz="1100" dirty="0" err="1" smtClean="0"/>
              <a:t>Fürth</a:t>
            </a:r>
            <a:r>
              <a:rPr lang="en-US" sz="1100" dirty="0" smtClean="0"/>
              <a:t>, University Erlangen-</a:t>
            </a:r>
            <a:r>
              <a:rPr lang="en-US" sz="1100" dirty="0" err="1" smtClean="0"/>
              <a:t>Nürnberg</a:t>
            </a:r>
            <a:r>
              <a:rPr lang="en-US" sz="1100" dirty="0" smtClean="0"/>
              <a:t>, </a:t>
            </a:r>
            <a:r>
              <a:rPr lang="en-US" sz="1100" dirty="0" err="1" smtClean="0"/>
              <a:t>Fürth</a:t>
            </a:r>
            <a:r>
              <a:rPr lang="en-US" sz="1100" dirty="0" smtClean="0"/>
              <a:t>, Germany; </a:t>
            </a:r>
            <a:r>
              <a:rPr lang="en-US" sz="1100" baseline="30000" dirty="0" smtClean="0"/>
              <a:t>5</a:t>
            </a:r>
            <a:r>
              <a:rPr lang="en-US" sz="1100" dirty="0" smtClean="0"/>
              <a:t>Novartis Pharmaceuticals Corporation, East Hanover, NJ, United States;</a:t>
            </a:r>
            <a:r>
              <a:rPr lang="en-US" sz="1100" baseline="30000" dirty="0" smtClean="0"/>
              <a:t>6</a:t>
            </a:r>
            <a:r>
              <a:rPr lang="en-US" sz="1100" dirty="0" smtClean="0"/>
              <a:t>Novartis Pharmaceuticals UK Limited, Horsham, United Kingdom; </a:t>
            </a:r>
            <a:r>
              <a:rPr lang="en-US" sz="1100" baseline="30000" dirty="0" smtClean="0"/>
              <a:t>7</a:t>
            </a:r>
            <a:r>
              <a:rPr lang="en-US" sz="1100" dirty="0" smtClean="0"/>
              <a:t>Novartis International AG, Basel, Switzerland</a:t>
            </a:r>
            <a:endParaRPr lang="en-GB" sz="1100" dirty="0" smtClean="0"/>
          </a:p>
          <a:p>
            <a:r>
              <a:rPr lang="en-US" sz="1200" dirty="0" smtClean="0"/>
              <a:t> </a:t>
            </a:r>
            <a:endParaRPr lang="en-GB" sz="1200" dirty="0" smtClean="0"/>
          </a:p>
          <a:p>
            <a:endParaRPr lang="en-GB" sz="1400" dirty="0"/>
          </a:p>
        </p:txBody>
      </p:sp>
      <p:pic>
        <p:nvPicPr>
          <p:cNvPr id="8" name="Picture 3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9546" y="530443"/>
            <a:ext cx="2483054" cy="8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547580" y="6268583"/>
            <a:ext cx="3724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Mahler et al. </a:t>
            </a:r>
            <a:r>
              <a:rPr lang="fr-FR" sz="12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Eur</a:t>
            </a:r>
            <a:r>
              <a:rPr lang="fr-FR" sz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fr-FR" sz="12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Respir</a:t>
            </a:r>
            <a:r>
              <a:rPr lang="fr-FR" sz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J. 2014 Jun;43(6):1599-609</a:t>
            </a:r>
            <a:endParaRPr lang="en-US" sz="12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470" y="5877340"/>
            <a:ext cx="4377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QVA149: Fixkombination aus </a:t>
            </a:r>
            <a:r>
              <a:rPr lang="de-AT" sz="12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Indacaterol</a:t>
            </a:r>
            <a:r>
              <a:rPr lang="de-AT" sz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und </a:t>
            </a:r>
            <a:r>
              <a:rPr lang="de-AT" sz="12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Glycopyrronium</a:t>
            </a:r>
            <a:endParaRPr lang="en-US" sz="12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7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1094025" y="1991364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1094025" y="2685212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1094025" y="3379060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1094025" y="4072908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Rectangle 3"/>
          <p:cNvSpPr>
            <a:spLocks noChangeArrowheads="1"/>
          </p:cNvSpPr>
          <p:nvPr/>
        </p:nvSpPr>
        <p:spPr bwMode="auto">
          <a:xfrm>
            <a:off x="1022015" y="4766756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1022015" y="5961627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1022015" y="5460605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4" name="Line 41"/>
          <p:cNvSpPr>
            <a:spLocks noChangeShapeType="1"/>
          </p:cNvSpPr>
          <p:nvPr/>
        </p:nvSpPr>
        <p:spPr bwMode="auto">
          <a:xfrm>
            <a:off x="1544460" y="6120407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42"/>
          <p:cNvSpPr>
            <a:spLocks noChangeShapeType="1"/>
          </p:cNvSpPr>
          <p:nvPr/>
        </p:nvSpPr>
        <p:spPr bwMode="auto">
          <a:xfrm>
            <a:off x="1544460" y="563066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43"/>
          <p:cNvSpPr>
            <a:spLocks noChangeShapeType="1"/>
          </p:cNvSpPr>
          <p:nvPr/>
        </p:nvSpPr>
        <p:spPr bwMode="auto">
          <a:xfrm>
            <a:off x="1544460" y="493343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44"/>
          <p:cNvSpPr>
            <a:spLocks noChangeShapeType="1"/>
          </p:cNvSpPr>
          <p:nvPr/>
        </p:nvSpPr>
        <p:spPr bwMode="auto">
          <a:xfrm>
            <a:off x="1544460" y="423620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45"/>
          <p:cNvSpPr>
            <a:spLocks noChangeShapeType="1"/>
          </p:cNvSpPr>
          <p:nvPr/>
        </p:nvSpPr>
        <p:spPr bwMode="auto">
          <a:xfrm>
            <a:off x="1544460" y="353897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46"/>
          <p:cNvSpPr>
            <a:spLocks noChangeShapeType="1"/>
          </p:cNvSpPr>
          <p:nvPr/>
        </p:nvSpPr>
        <p:spPr bwMode="auto">
          <a:xfrm>
            <a:off x="1544460" y="284174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47"/>
          <p:cNvSpPr>
            <a:spLocks noChangeShapeType="1"/>
          </p:cNvSpPr>
          <p:nvPr/>
        </p:nvSpPr>
        <p:spPr bwMode="auto">
          <a:xfrm>
            <a:off x="1544460" y="2144512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37"/>
          <p:cNvSpPr>
            <a:spLocks noChangeShapeType="1"/>
          </p:cNvSpPr>
          <p:nvPr/>
        </p:nvSpPr>
        <p:spPr bwMode="auto">
          <a:xfrm>
            <a:off x="1639949" y="2144512"/>
            <a:ext cx="0" cy="363855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39"/>
          <p:cNvSpPr>
            <a:spLocks noChangeShapeType="1"/>
          </p:cNvSpPr>
          <p:nvPr/>
        </p:nvSpPr>
        <p:spPr bwMode="auto">
          <a:xfrm flipV="1">
            <a:off x="1582560" y="5732262"/>
            <a:ext cx="117566" cy="11112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40"/>
          <p:cNvSpPr>
            <a:spLocks noChangeShapeType="1"/>
          </p:cNvSpPr>
          <p:nvPr/>
        </p:nvSpPr>
        <p:spPr bwMode="auto">
          <a:xfrm flipV="1">
            <a:off x="1582560" y="5814812"/>
            <a:ext cx="117566" cy="111125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Rectangle 48"/>
          <p:cNvSpPr>
            <a:spLocks noChangeArrowheads="1"/>
          </p:cNvSpPr>
          <p:nvPr/>
        </p:nvSpPr>
        <p:spPr bwMode="auto">
          <a:xfrm>
            <a:off x="2083108" y="4573387"/>
            <a:ext cx="587832" cy="1549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Rectangle 49"/>
          <p:cNvSpPr>
            <a:spLocks noChangeArrowheads="1"/>
          </p:cNvSpPr>
          <p:nvPr/>
        </p:nvSpPr>
        <p:spPr bwMode="auto">
          <a:xfrm>
            <a:off x="4758633" y="4925812"/>
            <a:ext cx="587832" cy="11969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Rectangle 50"/>
          <p:cNvSpPr>
            <a:spLocks noChangeArrowheads="1"/>
          </p:cNvSpPr>
          <p:nvPr/>
        </p:nvSpPr>
        <p:spPr bwMode="auto">
          <a:xfrm>
            <a:off x="5346464" y="2531862"/>
            <a:ext cx="587832" cy="35909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Rectangle 51"/>
          <p:cNvSpPr>
            <a:spLocks noChangeArrowheads="1"/>
          </p:cNvSpPr>
          <p:nvPr/>
        </p:nvSpPr>
        <p:spPr bwMode="auto">
          <a:xfrm>
            <a:off x="2670940" y="3093837"/>
            <a:ext cx="587832" cy="3028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Rectangle 52"/>
          <p:cNvSpPr>
            <a:spLocks noChangeArrowheads="1"/>
          </p:cNvSpPr>
          <p:nvPr/>
        </p:nvSpPr>
        <p:spPr bwMode="auto">
          <a:xfrm>
            <a:off x="3258771" y="3516112"/>
            <a:ext cx="587832" cy="26066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Rectangle 53"/>
          <p:cNvSpPr>
            <a:spLocks noChangeArrowheads="1"/>
          </p:cNvSpPr>
          <p:nvPr/>
        </p:nvSpPr>
        <p:spPr bwMode="auto">
          <a:xfrm>
            <a:off x="5934296" y="3306562"/>
            <a:ext cx="587832" cy="281622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Freeform 54"/>
          <p:cNvSpPr>
            <a:spLocks/>
          </p:cNvSpPr>
          <p:nvPr/>
        </p:nvSpPr>
        <p:spPr bwMode="auto">
          <a:xfrm>
            <a:off x="2934573" y="3027162"/>
            <a:ext cx="78378" cy="0"/>
          </a:xfrm>
          <a:custGeom>
            <a:avLst/>
            <a:gdLst>
              <a:gd name="T0" fmla="*/ 0 w 44"/>
              <a:gd name="T1" fmla="*/ 22 w 44"/>
              <a:gd name="T2" fmla="*/ 44 w 4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4">
                <a:moveTo>
                  <a:pt x="0" y="0"/>
                </a:moveTo>
                <a:lnTo>
                  <a:pt x="22" y="0"/>
                </a:lnTo>
                <a:lnTo>
                  <a:pt x="44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55"/>
          <p:cNvSpPr>
            <a:spLocks noChangeShapeType="1"/>
          </p:cNvSpPr>
          <p:nvPr/>
        </p:nvSpPr>
        <p:spPr bwMode="auto">
          <a:xfrm flipV="1">
            <a:off x="2973762" y="3027162"/>
            <a:ext cx="0" cy="66675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Freeform 56"/>
          <p:cNvSpPr>
            <a:spLocks/>
          </p:cNvSpPr>
          <p:nvPr/>
        </p:nvSpPr>
        <p:spPr bwMode="auto">
          <a:xfrm>
            <a:off x="2343179" y="4506712"/>
            <a:ext cx="74815" cy="0"/>
          </a:xfrm>
          <a:custGeom>
            <a:avLst/>
            <a:gdLst>
              <a:gd name="T0" fmla="*/ 0 w 42"/>
              <a:gd name="T1" fmla="*/ 22 w 42"/>
              <a:gd name="T2" fmla="*/ 42 w 4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2">
                <a:moveTo>
                  <a:pt x="0" y="0"/>
                </a:moveTo>
                <a:lnTo>
                  <a:pt x="22" y="0"/>
                </a:lnTo>
                <a:lnTo>
                  <a:pt x="42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57"/>
          <p:cNvSpPr>
            <a:spLocks noChangeShapeType="1"/>
          </p:cNvSpPr>
          <p:nvPr/>
        </p:nvSpPr>
        <p:spPr bwMode="auto">
          <a:xfrm flipV="1">
            <a:off x="2382368" y="4506712"/>
            <a:ext cx="0" cy="66675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Freeform 58"/>
          <p:cNvSpPr>
            <a:spLocks/>
          </p:cNvSpPr>
          <p:nvPr/>
        </p:nvSpPr>
        <p:spPr bwMode="auto">
          <a:xfrm>
            <a:off x="3529530" y="3446262"/>
            <a:ext cx="74815" cy="0"/>
          </a:xfrm>
          <a:custGeom>
            <a:avLst/>
            <a:gdLst>
              <a:gd name="T0" fmla="*/ 0 w 42"/>
              <a:gd name="T1" fmla="*/ 20 w 42"/>
              <a:gd name="T2" fmla="*/ 42 w 4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2">
                <a:moveTo>
                  <a:pt x="0" y="0"/>
                </a:moveTo>
                <a:lnTo>
                  <a:pt x="20" y="0"/>
                </a:lnTo>
                <a:lnTo>
                  <a:pt x="42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59"/>
          <p:cNvSpPr>
            <a:spLocks noChangeShapeType="1"/>
          </p:cNvSpPr>
          <p:nvPr/>
        </p:nvSpPr>
        <p:spPr bwMode="auto">
          <a:xfrm flipV="1">
            <a:off x="3565156" y="3446262"/>
            <a:ext cx="0" cy="6985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Freeform 60"/>
          <p:cNvSpPr>
            <a:spLocks/>
          </p:cNvSpPr>
          <p:nvPr/>
        </p:nvSpPr>
        <p:spPr bwMode="auto">
          <a:xfrm>
            <a:off x="5008016" y="4855962"/>
            <a:ext cx="78378" cy="0"/>
          </a:xfrm>
          <a:custGeom>
            <a:avLst/>
            <a:gdLst>
              <a:gd name="T0" fmla="*/ 0 w 44"/>
              <a:gd name="T1" fmla="*/ 22 w 44"/>
              <a:gd name="T2" fmla="*/ 44 w 4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4">
                <a:moveTo>
                  <a:pt x="0" y="0"/>
                </a:moveTo>
                <a:lnTo>
                  <a:pt x="22" y="0"/>
                </a:lnTo>
                <a:lnTo>
                  <a:pt x="44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61"/>
          <p:cNvSpPr>
            <a:spLocks noChangeShapeType="1"/>
          </p:cNvSpPr>
          <p:nvPr/>
        </p:nvSpPr>
        <p:spPr bwMode="auto">
          <a:xfrm flipV="1">
            <a:off x="5047205" y="4855962"/>
            <a:ext cx="0" cy="6985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Freeform 62"/>
          <p:cNvSpPr>
            <a:spLocks/>
          </p:cNvSpPr>
          <p:nvPr/>
        </p:nvSpPr>
        <p:spPr bwMode="auto">
          <a:xfrm>
            <a:off x="5602973" y="2462012"/>
            <a:ext cx="74815" cy="0"/>
          </a:xfrm>
          <a:custGeom>
            <a:avLst/>
            <a:gdLst>
              <a:gd name="T0" fmla="*/ 0 w 42"/>
              <a:gd name="T1" fmla="*/ 22 w 42"/>
              <a:gd name="T2" fmla="*/ 42 w 4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2">
                <a:moveTo>
                  <a:pt x="0" y="0"/>
                </a:moveTo>
                <a:lnTo>
                  <a:pt x="22" y="0"/>
                </a:lnTo>
                <a:lnTo>
                  <a:pt x="42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63"/>
          <p:cNvSpPr>
            <a:spLocks noChangeShapeType="1"/>
          </p:cNvSpPr>
          <p:nvPr/>
        </p:nvSpPr>
        <p:spPr bwMode="auto">
          <a:xfrm flipV="1">
            <a:off x="5642161" y="2462012"/>
            <a:ext cx="0" cy="6985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Freeform 64"/>
          <p:cNvSpPr>
            <a:spLocks/>
          </p:cNvSpPr>
          <p:nvPr/>
        </p:nvSpPr>
        <p:spPr bwMode="auto">
          <a:xfrm>
            <a:off x="6197930" y="3236712"/>
            <a:ext cx="74815" cy="0"/>
          </a:xfrm>
          <a:custGeom>
            <a:avLst/>
            <a:gdLst>
              <a:gd name="T0" fmla="*/ 0 w 42"/>
              <a:gd name="T1" fmla="*/ 20 w 42"/>
              <a:gd name="T2" fmla="*/ 42 w 4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42">
                <a:moveTo>
                  <a:pt x="0" y="0"/>
                </a:moveTo>
                <a:lnTo>
                  <a:pt x="20" y="0"/>
                </a:lnTo>
                <a:lnTo>
                  <a:pt x="42" y="0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65"/>
          <p:cNvSpPr>
            <a:spLocks noChangeShapeType="1"/>
          </p:cNvSpPr>
          <p:nvPr/>
        </p:nvSpPr>
        <p:spPr bwMode="auto">
          <a:xfrm flipV="1">
            <a:off x="6233556" y="3236712"/>
            <a:ext cx="0" cy="6985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Freeform 38"/>
          <p:cNvSpPr>
            <a:spLocks/>
          </p:cNvSpPr>
          <p:nvPr/>
        </p:nvSpPr>
        <p:spPr bwMode="auto">
          <a:xfrm>
            <a:off x="1639949" y="5866407"/>
            <a:ext cx="5329674" cy="254000"/>
          </a:xfrm>
          <a:custGeom>
            <a:avLst/>
            <a:gdLst>
              <a:gd name="T0" fmla="*/ 0 w 2992"/>
              <a:gd name="T1" fmla="*/ 0 h 160"/>
              <a:gd name="T2" fmla="*/ 0 w 2992"/>
              <a:gd name="T3" fmla="*/ 160 h 160"/>
              <a:gd name="T4" fmla="*/ 2992 w 2992"/>
              <a:gd name="T5" fmla="*/ 16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92" h="160">
                <a:moveTo>
                  <a:pt x="0" y="0"/>
                </a:moveTo>
                <a:lnTo>
                  <a:pt x="0" y="160"/>
                </a:lnTo>
                <a:lnTo>
                  <a:pt x="2992" y="160"/>
                </a:lnTo>
              </a:path>
            </a:pathLst>
          </a:cu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TextBox 109"/>
          <p:cNvSpPr txBox="1"/>
          <p:nvPr/>
        </p:nvSpPr>
        <p:spPr>
          <a:xfrm>
            <a:off x="2116742" y="580474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1.35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691752" y="580474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1.56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16" name="Line 41"/>
          <p:cNvSpPr>
            <a:spLocks noChangeShapeType="1"/>
          </p:cNvSpPr>
          <p:nvPr/>
        </p:nvSpPr>
        <p:spPr bwMode="auto">
          <a:xfrm>
            <a:off x="1641206" y="6119935"/>
            <a:ext cx="0" cy="9360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Line 41"/>
          <p:cNvSpPr>
            <a:spLocks noChangeShapeType="1"/>
          </p:cNvSpPr>
          <p:nvPr/>
        </p:nvSpPr>
        <p:spPr bwMode="auto">
          <a:xfrm>
            <a:off x="4298271" y="6119935"/>
            <a:ext cx="0" cy="9360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Line 41"/>
          <p:cNvSpPr>
            <a:spLocks noChangeShapeType="1"/>
          </p:cNvSpPr>
          <p:nvPr/>
        </p:nvSpPr>
        <p:spPr bwMode="auto">
          <a:xfrm>
            <a:off x="6955337" y="6119935"/>
            <a:ext cx="0" cy="9360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9" name="TextBox 118"/>
          <p:cNvSpPr txBox="1"/>
          <p:nvPr/>
        </p:nvSpPr>
        <p:spPr>
          <a:xfrm>
            <a:off x="3327156" y="580474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1.5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4829007" y="580474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1.3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354324" y="580474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1.64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940035" y="580474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1.53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23" name="TextBox 14345"/>
          <p:cNvSpPr txBox="1">
            <a:spLocks noChangeArrowheads="1"/>
          </p:cNvSpPr>
          <p:nvPr/>
        </p:nvSpPr>
        <p:spPr bwMode="auto">
          <a:xfrm rot="16200000">
            <a:off x="-1061632" y="3932955"/>
            <a:ext cx="39727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1600" dirty="0">
                <a:solidFill>
                  <a:srgbClr val="404040"/>
                </a:solidFill>
              </a:rPr>
              <a:t> FEV</a:t>
            </a:r>
            <a:r>
              <a:rPr lang="en-US" sz="1600" baseline="-25000" dirty="0">
                <a:solidFill>
                  <a:srgbClr val="404040"/>
                </a:solidFill>
              </a:rPr>
              <a:t>1 </a:t>
            </a:r>
            <a:r>
              <a:rPr lang="en-US" sz="1600" dirty="0">
                <a:solidFill>
                  <a:srgbClr val="404040"/>
                </a:solidFill>
              </a:rPr>
              <a:t>AUC </a:t>
            </a:r>
            <a:r>
              <a:rPr lang="en-US" sz="1600" baseline="-25000" dirty="0">
                <a:solidFill>
                  <a:srgbClr val="404040"/>
                </a:solidFill>
              </a:rPr>
              <a:t>0-4h </a:t>
            </a:r>
            <a:r>
              <a:rPr lang="en-US" sz="1600" dirty="0">
                <a:solidFill>
                  <a:srgbClr val="404040"/>
                </a:solidFill>
              </a:rPr>
              <a:t>(L)</a:t>
            </a:r>
            <a:endParaRPr lang="en-GB" sz="1600" dirty="0"/>
          </a:p>
        </p:txBody>
      </p:sp>
      <p:sp>
        <p:nvSpPr>
          <p:cNvPr id="124" name="Title 123"/>
          <p:cNvSpPr>
            <a:spLocks noGrp="1"/>
          </p:cNvSpPr>
          <p:nvPr>
            <p:ph type="title"/>
          </p:nvPr>
        </p:nvSpPr>
        <p:spPr>
          <a:xfrm>
            <a:off x="257742" y="654520"/>
            <a:ext cx="5126870" cy="720958"/>
          </a:xfrm>
        </p:spPr>
        <p:txBody>
          <a:bodyPr/>
          <a:lstStyle/>
          <a:p>
            <a:r>
              <a:rPr lang="en-GB" sz="3200" dirty="0" smtClean="0"/>
              <a:t>FEV</a:t>
            </a:r>
            <a:r>
              <a:rPr lang="en-GB" sz="3200" baseline="-25000" dirty="0" smtClean="0"/>
              <a:t>1</a:t>
            </a:r>
            <a:r>
              <a:rPr lang="en-GB" sz="3200" dirty="0" smtClean="0"/>
              <a:t> </a:t>
            </a:r>
            <a:r>
              <a:rPr lang="en-US" sz="3200" dirty="0" smtClean="0"/>
              <a:t>AUC</a:t>
            </a:r>
            <a:r>
              <a:rPr lang="en-US" sz="3200" baseline="-25000" dirty="0" smtClean="0"/>
              <a:t>0−4h</a:t>
            </a:r>
            <a:endParaRPr lang="en-GB" sz="3200" baseline="-25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6804310" y="2132820"/>
            <a:ext cx="24224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tx1"/>
                </a:solidFill>
              </a:rPr>
              <a:t>Placebo</a:t>
            </a:r>
          </a:p>
          <a:p>
            <a:r>
              <a:rPr lang="en-GB" sz="1400" dirty="0" err="1" smtClean="0">
                <a:solidFill>
                  <a:schemeClr val="tx1"/>
                </a:solidFill>
              </a:rPr>
              <a:t>Indacaterol</a:t>
            </a:r>
            <a:r>
              <a:rPr lang="en-GB" sz="1400" dirty="0" smtClean="0">
                <a:solidFill>
                  <a:schemeClr val="tx1"/>
                </a:solidFill>
              </a:rPr>
              <a:t>/</a:t>
            </a:r>
            <a:r>
              <a:rPr lang="en-GB" sz="1400" dirty="0" err="1" smtClean="0">
                <a:solidFill>
                  <a:schemeClr val="tx1"/>
                </a:solidFill>
              </a:rPr>
              <a:t>Glycopyrronium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Tiotropium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6660290" y="2204830"/>
            <a:ext cx="144020" cy="144000"/>
          </a:xfrm>
          <a:prstGeom prst="rect">
            <a:avLst/>
          </a:prstGeom>
          <a:solidFill>
            <a:srgbClr val="00B0F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660290" y="2422050"/>
            <a:ext cx="144020" cy="1440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6660290" y="2639271"/>
            <a:ext cx="144020" cy="144000"/>
          </a:xfrm>
          <a:prstGeom prst="rect">
            <a:avLst/>
          </a:prstGeom>
          <a:solidFill>
            <a:srgbClr val="00B05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959573" y="1951521"/>
            <a:ext cx="598513" cy="108000"/>
            <a:chOff x="2826035" y="2241825"/>
            <a:chExt cx="2016125" cy="108000"/>
          </a:xfrm>
        </p:grpSpPr>
        <p:cxnSp>
          <p:nvCxnSpPr>
            <p:cNvPr id="131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2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3" name="TextBox 47"/>
          <p:cNvSpPr txBox="1">
            <a:spLocks noChangeArrowheads="1"/>
          </p:cNvSpPr>
          <p:nvPr/>
        </p:nvSpPr>
        <p:spPr bwMode="auto">
          <a:xfrm>
            <a:off x="2890652" y="1710481"/>
            <a:ext cx="6880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70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grpSp>
        <p:nvGrpSpPr>
          <p:cNvPr id="134" name="Group 133"/>
          <p:cNvGrpSpPr/>
          <p:nvPr/>
        </p:nvGrpSpPr>
        <p:grpSpPr>
          <a:xfrm>
            <a:off x="2367461" y="2296654"/>
            <a:ext cx="598513" cy="108000"/>
            <a:chOff x="2826035" y="2241825"/>
            <a:chExt cx="2016125" cy="108000"/>
          </a:xfrm>
        </p:grpSpPr>
        <p:cxnSp>
          <p:nvCxnSpPr>
            <p:cNvPr id="135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6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7" name="TextBox 47"/>
          <p:cNvSpPr txBox="1">
            <a:spLocks noChangeArrowheads="1"/>
          </p:cNvSpPr>
          <p:nvPr/>
        </p:nvSpPr>
        <p:spPr bwMode="auto">
          <a:xfrm>
            <a:off x="2260263" y="2049264"/>
            <a:ext cx="7729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210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2367461" y="1676124"/>
            <a:ext cx="1190625" cy="108000"/>
            <a:chOff x="2826035" y="2241825"/>
            <a:chExt cx="2016125" cy="108000"/>
          </a:xfrm>
        </p:grpSpPr>
        <p:cxnSp>
          <p:nvCxnSpPr>
            <p:cNvPr id="139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41" name="TextBox 47"/>
          <p:cNvSpPr txBox="1">
            <a:spLocks noChangeArrowheads="1"/>
          </p:cNvSpPr>
          <p:nvPr/>
        </p:nvSpPr>
        <p:spPr bwMode="auto">
          <a:xfrm>
            <a:off x="2554975" y="1460484"/>
            <a:ext cx="7729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140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36123" y="1951521"/>
            <a:ext cx="598513" cy="108000"/>
            <a:chOff x="2826035" y="2241825"/>
            <a:chExt cx="2016125" cy="108000"/>
          </a:xfrm>
        </p:grpSpPr>
        <p:cxnSp>
          <p:nvCxnSpPr>
            <p:cNvPr id="143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45" name="TextBox 47"/>
          <p:cNvSpPr txBox="1">
            <a:spLocks noChangeArrowheads="1"/>
          </p:cNvSpPr>
          <p:nvPr/>
        </p:nvSpPr>
        <p:spPr bwMode="auto">
          <a:xfrm>
            <a:off x="5568387" y="1710481"/>
            <a:ext cx="76450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110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5044011" y="2296654"/>
            <a:ext cx="598513" cy="108000"/>
            <a:chOff x="2826035" y="2241825"/>
            <a:chExt cx="2016125" cy="108000"/>
          </a:xfrm>
        </p:grpSpPr>
        <p:cxnSp>
          <p:nvCxnSpPr>
            <p:cNvPr id="147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8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49" name="TextBox 47"/>
          <p:cNvSpPr txBox="1">
            <a:spLocks noChangeArrowheads="1"/>
          </p:cNvSpPr>
          <p:nvPr/>
        </p:nvSpPr>
        <p:spPr bwMode="auto">
          <a:xfrm>
            <a:off x="4965215" y="2049264"/>
            <a:ext cx="7729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330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5044011" y="1676124"/>
            <a:ext cx="1190625" cy="108000"/>
            <a:chOff x="2826035" y="2241825"/>
            <a:chExt cx="2016125" cy="108000"/>
          </a:xfrm>
        </p:grpSpPr>
        <p:cxnSp>
          <p:nvCxnSpPr>
            <p:cNvPr id="151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2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3" name="TextBox 47"/>
          <p:cNvSpPr txBox="1">
            <a:spLocks noChangeArrowheads="1"/>
          </p:cNvSpPr>
          <p:nvPr/>
        </p:nvSpPr>
        <p:spPr bwMode="auto">
          <a:xfrm>
            <a:off x="5238015" y="1460484"/>
            <a:ext cx="7729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12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230 mL</a:t>
            </a:r>
            <a:r>
              <a:rPr lang="en-US" sz="1200" dirty="0" smtClean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*</a:t>
            </a:r>
            <a:endParaRPr lang="en-US" sz="1200" dirty="0">
              <a:solidFill>
                <a:schemeClr val="tx1"/>
              </a:solidFill>
              <a:latin typeface="Arial Rounded MT Bold"/>
              <a:ea typeface="ヒラギノ角ゴ Pro W3"/>
              <a:cs typeface="ヒラギノ角ゴ Pro W3"/>
            </a:endParaRPr>
          </a:p>
        </p:txBody>
      </p:sp>
      <p:sp>
        <p:nvSpPr>
          <p:cNvPr id="154" name="Rectangle 3"/>
          <p:cNvSpPr>
            <a:spLocks noChangeArrowheads="1"/>
          </p:cNvSpPr>
          <p:nvPr/>
        </p:nvSpPr>
        <p:spPr bwMode="auto">
          <a:xfrm>
            <a:off x="2186217" y="6157944"/>
            <a:ext cx="1572835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algn="ctr" eaLnBrk="1" hangingPunct="1"/>
            <a:r>
              <a:rPr lang="en-GB" sz="1400" b="1" dirty="0" smtClean="0">
                <a:solidFill>
                  <a:schemeClr val="tx1"/>
                </a:solidFill>
              </a:rPr>
              <a:t>Tag 1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55" name="Rectangle 3"/>
          <p:cNvSpPr>
            <a:spLocks noChangeArrowheads="1"/>
          </p:cNvSpPr>
          <p:nvPr/>
        </p:nvSpPr>
        <p:spPr bwMode="auto">
          <a:xfrm>
            <a:off x="4849705" y="6157944"/>
            <a:ext cx="1572835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algn="ctr" eaLnBrk="1" hangingPunct="1"/>
            <a:r>
              <a:rPr lang="en-GB" sz="1400" b="1" dirty="0" err="1" smtClean="0">
                <a:solidFill>
                  <a:schemeClr val="tx1"/>
                </a:solidFill>
              </a:rPr>
              <a:t>Woche</a:t>
            </a:r>
            <a:r>
              <a:rPr lang="en-GB" sz="1400" b="1" dirty="0" smtClean="0">
                <a:solidFill>
                  <a:schemeClr val="tx1"/>
                </a:solidFill>
              </a:rPr>
              <a:t> 6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09" name="TextBox 47"/>
          <p:cNvSpPr txBox="1">
            <a:spLocks noChangeArrowheads="1"/>
          </p:cNvSpPr>
          <p:nvPr/>
        </p:nvSpPr>
        <p:spPr bwMode="auto">
          <a:xfrm>
            <a:off x="1299215" y="6480273"/>
            <a:ext cx="30380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66CCFF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de-DE" sz="1200" b="0" kern="0" dirty="0">
                <a:solidFill>
                  <a:schemeClr val="tx1"/>
                </a:solidFill>
              </a:rPr>
              <a:t>Die Daten sind Mittelwerte (SD)</a:t>
            </a:r>
            <a:r>
              <a:rPr lang="en-US" sz="1200" b="0" dirty="0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; </a:t>
            </a:r>
            <a:r>
              <a:rPr lang="en-US" sz="1200" b="0" dirty="0">
                <a:solidFill>
                  <a:schemeClr val="tx1"/>
                </a:solidFill>
                <a:ea typeface="ヒラギノ角ゴ Pro W3"/>
                <a:cs typeface="ヒラギノ角ゴ Pro W3"/>
              </a:rPr>
              <a:t>*p&lt;0.001</a:t>
            </a:r>
          </a:p>
        </p:txBody>
      </p:sp>
    </p:spTree>
    <p:extLst>
      <p:ext uri="{BB962C8B-B14F-4D97-AF65-F5344CB8AC3E}">
        <p14:creationId xmlns:p14="http://schemas.microsoft.com/office/powerpoint/2010/main" val="346725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2474" y="1809959"/>
            <a:ext cx="8224329" cy="4355421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GB" sz="1800" dirty="0"/>
              <a:t>IND/GLY </a:t>
            </a:r>
            <a:r>
              <a:rPr lang="en-GB" sz="1800" dirty="0" smtClean="0"/>
              <a:t>1x </a:t>
            </a:r>
            <a:r>
              <a:rPr lang="en-GB" sz="1800" dirty="0" err="1" smtClean="0"/>
              <a:t>tgl</a:t>
            </a:r>
            <a:r>
              <a:rPr lang="en-GB" sz="1800" dirty="0" smtClean="0"/>
              <a:t>. </a:t>
            </a:r>
            <a:r>
              <a:rPr lang="en-GB" sz="1800" dirty="0" err="1" smtClean="0"/>
              <a:t>zeigte</a:t>
            </a:r>
            <a:r>
              <a:rPr lang="en-GB" sz="1800" dirty="0" smtClean="0"/>
              <a:t> </a:t>
            </a:r>
            <a:r>
              <a:rPr lang="en-GB" sz="1800" dirty="0" err="1" smtClean="0"/>
              <a:t>überlegene</a:t>
            </a:r>
            <a:r>
              <a:rPr lang="en-GB" sz="1800" dirty="0" smtClean="0"/>
              <a:t> </a:t>
            </a:r>
            <a:r>
              <a:rPr lang="en-GB" sz="1800" dirty="0" err="1" smtClean="0"/>
              <a:t>Verbesserung</a:t>
            </a:r>
            <a:r>
              <a:rPr lang="en-GB" sz="1800" dirty="0" smtClean="0"/>
              <a:t> </a:t>
            </a:r>
            <a:r>
              <a:rPr lang="en-GB" sz="1800" dirty="0" err="1" smtClean="0"/>
              <a:t>bei</a:t>
            </a:r>
            <a:r>
              <a:rPr lang="en-GB" sz="1800" dirty="0" smtClean="0"/>
              <a:t> </a:t>
            </a:r>
            <a:r>
              <a:rPr lang="en-GB" sz="1800" dirty="0"/>
              <a:t>der </a:t>
            </a:r>
            <a:r>
              <a:rPr lang="en-GB" sz="1800" dirty="0" err="1" smtClean="0"/>
              <a:t>patientenbezogenen</a:t>
            </a:r>
            <a:r>
              <a:rPr lang="en-GB" sz="1800" dirty="0" smtClean="0"/>
              <a:t> </a:t>
            </a:r>
            <a:r>
              <a:rPr lang="en-GB" sz="1800" dirty="0" err="1"/>
              <a:t>Dyspnoe</a:t>
            </a:r>
            <a:r>
              <a:rPr lang="en-GB" sz="1800" dirty="0"/>
              <a:t> </a:t>
            </a:r>
            <a:r>
              <a:rPr lang="en-GB" sz="1800" dirty="0" smtClean="0"/>
              <a:t>versus Tiotropium und Placebo </a:t>
            </a:r>
            <a:r>
              <a:rPr lang="en-GB" sz="1800" dirty="0" err="1" smtClean="0"/>
              <a:t>gemessen</a:t>
            </a:r>
            <a:r>
              <a:rPr lang="en-GB" sz="1800" dirty="0" smtClean="0"/>
              <a:t> am SAC BDI/TDI</a:t>
            </a:r>
          </a:p>
          <a:p>
            <a:pPr>
              <a:spcAft>
                <a:spcPts val="1800"/>
              </a:spcAft>
            </a:pPr>
            <a:r>
              <a:rPr lang="en-GB" sz="1800" dirty="0" err="1" smtClean="0"/>
              <a:t>Es</a:t>
            </a:r>
            <a:r>
              <a:rPr lang="en-GB" sz="1800" dirty="0" smtClean="0"/>
              <a:t> gab </a:t>
            </a:r>
            <a:r>
              <a:rPr lang="en-GB" sz="1800" dirty="0" err="1" smtClean="0"/>
              <a:t>signifikante</a:t>
            </a:r>
            <a:r>
              <a:rPr lang="en-GB" sz="1800" dirty="0" smtClean="0"/>
              <a:t> </a:t>
            </a:r>
            <a:r>
              <a:rPr lang="en-GB" sz="1800" dirty="0" err="1" smtClean="0"/>
              <a:t>Verbesserungen</a:t>
            </a:r>
            <a:r>
              <a:rPr lang="en-GB" sz="1800" dirty="0" smtClean="0"/>
              <a:t> in der </a:t>
            </a:r>
            <a:r>
              <a:rPr lang="en-GB" sz="1800" dirty="0" err="1" smtClean="0"/>
              <a:t>Lungenfunktion</a:t>
            </a:r>
            <a:r>
              <a:rPr lang="en-GB" sz="1800" dirty="0" smtClean="0"/>
              <a:t> und </a:t>
            </a:r>
            <a:r>
              <a:rPr lang="en-GB" sz="1800" dirty="0" err="1" smtClean="0"/>
              <a:t>eine</a:t>
            </a:r>
            <a:r>
              <a:rPr lang="en-GB" sz="1800" dirty="0" smtClean="0"/>
              <a:t> </a:t>
            </a:r>
            <a:r>
              <a:rPr lang="en-GB" sz="1800" dirty="0" err="1" smtClean="0"/>
              <a:t>Reduktion</a:t>
            </a:r>
            <a:r>
              <a:rPr lang="en-GB" sz="1800" dirty="0" smtClean="0"/>
              <a:t> der </a:t>
            </a:r>
            <a:r>
              <a:rPr lang="en-GB" sz="1800" dirty="0" err="1" smtClean="0"/>
              <a:t>täglichen</a:t>
            </a:r>
            <a:r>
              <a:rPr lang="en-GB" sz="1800" dirty="0" smtClean="0"/>
              <a:t> </a:t>
            </a:r>
            <a:r>
              <a:rPr lang="en-GB" sz="1800" dirty="0" err="1" smtClean="0"/>
              <a:t>Bedarfsmedikation</a:t>
            </a:r>
            <a:r>
              <a:rPr lang="en-GB" sz="1800" dirty="0" smtClean="0"/>
              <a:t> </a:t>
            </a:r>
            <a:r>
              <a:rPr lang="en-GB" sz="1800" dirty="0" err="1" smtClean="0"/>
              <a:t>durch</a:t>
            </a:r>
            <a:r>
              <a:rPr lang="en-GB" sz="1800" dirty="0" smtClean="0"/>
              <a:t> IND/GLY versus Tiotropium und versus Placebo</a:t>
            </a:r>
            <a:endParaRPr lang="en-GB" sz="1800" dirty="0"/>
          </a:p>
          <a:p>
            <a:pPr>
              <a:spcAft>
                <a:spcPts val="1800"/>
              </a:spcAft>
            </a:pPr>
            <a:r>
              <a:rPr lang="en-GB" sz="1800" dirty="0"/>
              <a:t>IND/GLY 1x </a:t>
            </a:r>
            <a:r>
              <a:rPr lang="en-GB" sz="1800" dirty="0" err="1"/>
              <a:t>tgl</a:t>
            </a:r>
            <a:r>
              <a:rPr lang="en-GB" sz="1800" dirty="0"/>
              <a:t>. </a:t>
            </a:r>
            <a:r>
              <a:rPr lang="en-GB" sz="1800" dirty="0" err="1" smtClean="0"/>
              <a:t>wurde</a:t>
            </a:r>
            <a:r>
              <a:rPr lang="en-GB" sz="1800" dirty="0" smtClean="0"/>
              <a:t> gut </a:t>
            </a:r>
            <a:r>
              <a:rPr lang="en-GB" sz="1800" dirty="0" err="1" smtClean="0"/>
              <a:t>toleriert</a:t>
            </a:r>
            <a:r>
              <a:rPr lang="en-GB" sz="1800" dirty="0" smtClean="0"/>
              <a:t> und </a:t>
            </a:r>
            <a:r>
              <a:rPr lang="en-GB" sz="1800" dirty="0" err="1" smtClean="0"/>
              <a:t>wies</a:t>
            </a:r>
            <a:r>
              <a:rPr lang="en-GB" sz="1800" dirty="0" smtClean="0"/>
              <a:t> </a:t>
            </a:r>
            <a:r>
              <a:rPr lang="en-GB" sz="1800" dirty="0" err="1" smtClean="0"/>
              <a:t>ein</a:t>
            </a:r>
            <a:r>
              <a:rPr lang="en-GB" sz="1800" dirty="0" smtClean="0"/>
              <a:t> </a:t>
            </a:r>
            <a:r>
              <a:rPr lang="en-GB" sz="1800" dirty="0" err="1" smtClean="0"/>
              <a:t>Sicherheitsprofil</a:t>
            </a:r>
            <a:r>
              <a:rPr lang="en-GB" sz="1800" dirty="0" smtClean="0"/>
              <a:t> auf, das </a:t>
            </a:r>
            <a:r>
              <a:rPr lang="en-GB" sz="1800" dirty="0" err="1" smtClean="0"/>
              <a:t>mit</a:t>
            </a:r>
            <a:r>
              <a:rPr lang="en-GB" sz="1800" dirty="0" smtClean="0"/>
              <a:t> </a:t>
            </a:r>
            <a:r>
              <a:rPr lang="en-GB" sz="1800" dirty="0" err="1" smtClean="0"/>
              <a:t>dem</a:t>
            </a:r>
            <a:r>
              <a:rPr lang="en-GB" sz="1800" dirty="0" smtClean="0"/>
              <a:t> von </a:t>
            </a:r>
            <a:r>
              <a:rPr lang="en-GB" sz="1800" dirty="0" err="1" smtClean="0"/>
              <a:t>Tiotropium</a:t>
            </a:r>
            <a:r>
              <a:rPr lang="en-GB" sz="1800" dirty="0" smtClean="0"/>
              <a:t> und Placebo </a:t>
            </a:r>
            <a:r>
              <a:rPr lang="en-GB" sz="1800" dirty="0" err="1" smtClean="0"/>
              <a:t>vergleichbar</a:t>
            </a:r>
            <a:r>
              <a:rPr lang="en-GB" sz="1800" dirty="0" smtClean="0"/>
              <a:t> </a:t>
            </a:r>
            <a:r>
              <a:rPr lang="en-GB" sz="1800" dirty="0" err="1" smtClean="0"/>
              <a:t>ist</a:t>
            </a:r>
            <a:endParaRPr lang="en-GB" sz="1800" dirty="0" smtClean="0"/>
          </a:p>
          <a:p>
            <a:pPr>
              <a:spcAft>
                <a:spcPts val="1800"/>
              </a:spcAft>
            </a:pPr>
            <a:r>
              <a:rPr lang="en-GB" sz="1800" dirty="0" smtClean="0"/>
              <a:t>Die </a:t>
            </a:r>
            <a:r>
              <a:rPr lang="en-GB" sz="1800" dirty="0" err="1" smtClean="0"/>
              <a:t>Ergebnisse</a:t>
            </a:r>
            <a:r>
              <a:rPr lang="en-GB" sz="1800" dirty="0" smtClean="0"/>
              <a:t> der BLAZE </a:t>
            </a:r>
            <a:r>
              <a:rPr lang="en-GB" sz="1800" dirty="0" err="1" smtClean="0"/>
              <a:t>Studie</a:t>
            </a:r>
            <a:r>
              <a:rPr lang="en-GB" sz="1800" dirty="0" smtClean="0"/>
              <a:t> </a:t>
            </a:r>
            <a:r>
              <a:rPr lang="en-GB" sz="1800" dirty="0" err="1" smtClean="0"/>
              <a:t>bestätigen</a:t>
            </a:r>
            <a:r>
              <a:rPr lang="en-GB" sz="1800" dirty="0" smtClean="0"/>
              <a:t>, </a:t>
            </a:r>
            <a:r>
              <a:rPr lang="en-GB" sz="1800" dirty="0" err="1" smtClean="0"/>
              <a:t>dass</a:t>
            </a:r>
            <a:r>
              <a:rPr lang="en-GB" sz="1800" dirty="0" smtClean="0"/>
              <a:t> </a:t>
            </a:r>
            <a:r>
              <a:rPr lang="en-GB" sz="1800" dirty="0" err="1" smtClean="0"/>
              <a:t>eine</a:t>
            </a:r>
            <a:r>
              <a:rPr lang="en-GB" sz="1800" dirty="0" smtClean="0"/>
              <a:t> </a:t>
            </a:r>
            <a:r>
              <a:rPr lang="en-GB" sz="1800" dirty="0" err="1" smtClean="0"/>
              <a:t>Verbesserung</a:t>
            </a:r>
            <a:r>
              <a:rPr lang="en-GB" sz="1800" dirty="0" smtClean="0"/>
              <a:t> der </a:t>
            </a:r>
            <a:r>
              <a:rPr lang="en-GB" sz="1800" dirty="0" err="1" smtClean="0"/>
              <a:t>Lungenfunktion</a:t>
            </a:r>
            <a:r>
              <a:rPr lang="en-GB" sz="1800" dirty="0" smtClean="0"/>
              <a:t> </a:t>
            </a:r>
            <a:r>
              <a:rPr lang="en-GB" sz="1800" dirty="0" err="1" smtClean="0"/>
              <a:t>durch</a:t>
            </a:r>
            <a:r>
              <a:rPr lang="en-GB" sz="1800" dirty="0" smtClean="0"/>
              <a:t> </a:t>
            </a:r>
            <a:r>
              <a:rPr lang="en-GB" sz="1800" dirty="0"/>
              <a:t>IND/GLY </a:t>
            </a:r>
            <a:r>
              <a:rPr lang="en-GB" sz="1800" dirty="0" err="1" smtClean="0"/>
              <a:t>mit</a:t>
            </a:r>
            <a:r>
              <a:rPr lang="en-GB" sz="1800" dirty="0" smtClean="0"/>
              <a:t> </a:t>
            </a:r>
            <a:r>
              <a:rPr lang="en-GB" sz="1800" dirty="0" err="1" smtClean="0"/>
              <a:t>einer</a:t>
            </a:r>
            <a:r>
              <a:rPr lang="en-GB" sz="1800" dirty="0" smtClean="0"/>
              <a:t> </a:t>
            </a:r>
            <a:r>
              <a:rPr lang="en-GB" sz="1800" dirty="0" err="1" smtClean="0"/>
              <a:t>Verbesserung</a:t>
            </a:r>
            <a:r>
              <a:rPr lang="en-GB" sz="1800" dirty="0" smtClean="0"/>
              <a:t> </a:t>
            </a:r>
            <a:r>
              <a:rPr lang="en-GB" sz="1800" dirty="0" err="1" smtClean="0"/>
              <a:t>patientenbezogener</a:t>
            </a:r>
            <a:r>
              <a:rPr lang="en-GB" sz="1800" dirty="0" smtClean="0"/>
              <a:t>, </a:t>
            </a:r>
            <a:r>
              <a:rPr lang="en-GB" sz="1800" dirty="0" err="1" smtClean="0"/>
              <a:t>subjektiver</a:t>
            </a:r>
            <a:r>
              <a:rPr lang="en-GB" sz="1800" dirty="0" smtClean="0"/>
              <a:t> Parameter, </a:t>
            </a:r>
            <a:r>
              <a:rPr lang="en-GB" sz="1800" dirty="0" err="1" smtClean="0"/>
              <a:t>wie</a:t>
            </a:r>
            <a:r>
              <a:rPr lang="en-GB" sz="1800" dirty="0" smtClean="0"/>
              <a:t> </a:t>
            </a:r>
            <a:r>
              <a:rPr lang="en-GB" sz="1800" dirty="0" err="1" smtClean="0"/>
              <a:t>z.B</a:t>
            </a:r>
            <a:r>
              <a:rPr lang="en-GB" sz="1800" dirty="0" smtClean="0"/>
              <a:t>. der </a:t>
            </a:r>
            <a:r>
              <a:rPr lang="en-GB" sz="1800" dirty="0" err="1" smtClean="0"/>
              <a:t>Kurzatmigkeit</a:t>
            </a:r>
            <a:r>
              <a:rPr lang="en-GB" sz="1800" dirty="0" smtClean="0"/>
              <a:t> </a:t>
            </a:r>
            <a:r>
              <a:rPr lang="en-GB" sz="1800" dirty="0" err="1" smtClean="0"/>
              <a:t>einherging</a:t>
            </a:r>
            <a:endParaRPr lang="en-GB" sz="18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1400" y="548600"/>
            <a:ext cx="4520315" cy="864978"/>
          </a:xfrm>
        </p:spPr>
        <p:txBody>
          <a:bodyPr/>
          <a:lstStyle/>
          <a:p>
            <a:r>
              <a:rPr lang="en-US" sz="2800" dirty="0" err="1" smtClean="0"/>
              <a:t>Schlussfolgerungen</a:t>
            </a:r>
            <a:endParaRPr lang="en-US" sz="2800" dirty="0" smtClean="0"/>
          </a:p>
        </p:txBody>
      </p:sp>
      <p:pic>
        <p:nvPicPr>
          <p:cNvPr id="7" name="Picture 3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9545" y="515829"/>
            <a:ext cx="2555065" cy="896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87673" y="6441749"/>
            <a:ext cx="3724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Mahler et al.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Eur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Respir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J. 2014 Jun;43(6):1599-609</a:t>
            </a:r>
            <a:endParaRPr lang="en-US" sz="1200" dirty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470" y="5733320"/>
            <a:ext cx="3231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SAC: Self-Administered Computerized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470" y="5977754"/>
            <a:ext cx="5206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IND/GLY: </a:t>
            </a:r>
            <a:r>
              <a:rPr lang="en-US" sz="1400" dirty="0" err="1">
                <a:solidFill>
                  <a:schemeClr val="tx1"/>
                </a:solidFill>
              </a:rPr>
              <a:t>Fixkombination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aus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Indacaterol</a:t>
            </a:r>
            <a:r>
              <a:rPr lang="en-US" sz="1400" dirty="0">
                <a:solidFill>
                  <a:schemeClr val="tx1"/>
                </a:solidFill>
              </a:rPr>
              <a:t> und </a:t>
            </a:r>
            <a:r>
              <a:rPr lang="en-US" sz="1400" dirty="0" err="1" smtClean="0">
                <a:solidFill>
                  <a:schemeClr val="tx1"/>
                </a:solidFill>
              </a:rPr>
              <a:t>Glycopyrronium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34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Ultibro_Flamme_grau.png"/>
          <p:cNvPicPr/>
          <p:nvPr/>
        </p:nvPicPr>
        <p:blipFill>
          <a:blip r:embed="rId2">
            <a:alphaModFix amt="30000"/>
            <a:extLst/>
          </a:blip>
          <a:srcRect b="54946"/>
          <a:stretch>
            <a:fillRect/>
          </a:stretch>
        </p:blipFill>
        <p:spPr>
          <a:xfrm>
            <a:off x="3813544" y="308795"/>
            <a:ext cx="5179582" cy="6566807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803674" y="1883455"/>
            <a:ext cx="7590235" cy="204489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lnSpc>
                <a:spcPct val="80000"/>
              </a:lnSpc>
              <a:defRPr sz="1800" cap="none">
                <a:solidFill>
                  <a:srgbClr val="000000"/>
                </a:solidFill>
              </a:defRPr>
            </a:pPr>
            <a:r>
              <a:rPr sz="7500" b="1">
                <a:solidFill>
                  <a:srgbClr val="005581"/>
                </a:solidFill>
                <a:latin typeface="News Gothic MT"/>
                <a:ea typeface="News Gothic MT"/>
                <a:cs typeface="News Gothic MT"/>
                <a:sym typeface="News Gothic MT"/>
              </a:rPr>
              <a:t>DANKE</a:t>
            </a:r>
            <a:r>
              <a:rPr sz="4500" b="1">
                <a:solidFill>
                  <a:srgbClr val="5A5F5E"/>
                </a:solidFill>
                <a:latin typeface="News Gothic MT"/>
                <a:ea typeface="News Gothic MT"/>
                <a:cs typeface="News Gothic MT"/>
                <a:sym typeface="News Gothic MT"/>
              </a:rPr>
              <a:t> </a:t>
            </a:r>
          </a:p>
        </p:txBody>
      </p:sp>
      <p:pic>
        <p:nvPicPr>
          <p:cNvPr id="140" name="nvs_pharma_cmyk-uc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743" y="6462073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end_respiratory slide service logo.pdf"/>
          <p:cNvPicPr/>
          <p:nvPr/>
        </p:nvPicPr>
        <p:blipFill>
          <a:blip r:embed="rId4">
            <a:extLst/>
          </a:blip>
          <a:srcRect l="27922" t="27511" r="25861" b="52184"/>
          <a:stretch>
            <a:fillRect/>
          </a:stretch>
        </p:blipFill>
        <p:spPr>
          <a:xfrm>
            <a:off x="8098952" y="6263327"/>
            <a:ext cx="1022013" cy="6350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27341657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Ultibro_Flamme_grau.png"/>
          <p:cNvPicPr/>
          <p:nvPr/>
        </p:nvPicPr>
        <p:blipFill>
          <a:blip r:embed="rId2">
            <a:alphaModFix amt="30000"/>
            <a:extLst/>
          </a:blip>
          <a:srcRect b="54946"/>
          <a:stretch>
            <a:fillRect/>
          </a:stretch>
        </p:blipFill>
        <p:spPr>
          <a:xfrm>
            <a:off x="3813544" y="308794"/>
            <a:ext cx="5179582" cy="6566807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xfrm>
            <a:off x="891184" y="3102373"/>
            <a:ext cx="7590235" cy="690935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3600">
                <a:solidFill>
                  <a:srgbClr val="A7A9AC"/>
                </a:solidFill>
                <a:latin typeface="News Gothic MT"/>
                <a:ea typeface="News Gothic MT"/>
                <a:cs typeface="News Gothic MT"/>
                <a:sym typeface="News Gothic M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dirty="0" err="1"/>
              <a:t>Ein</a:t>
            </a:r>
            <a:r>
              <a:rPr dirty="0"/>
              <a:t> Service von Novartis Respiratory</a:t>
            </a:r>
          </a:p>
        </p:txBody>
      </p:sp>
      <p:pic>
        <p:nvPicPr>
          <p:cNvPr id="145" name="nvs_pharma_cmyk-uc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743" y="6462072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end_respiratory slide service logo.pdf"/>
          <p:cNvPicPr/>
          <p:nvPr/>
        </p:nvPicPr>
        <p:blipFill>
          <a:blip r:embed="rId4">
            <a:extLst/>
          </a:blip>
          <a:srcRect l="27922" t="27511" r="25861" b="52184"/>
          <a:stretch>
            <a:fillRect/>
          </a:stretch>
        </p:blipFill>
        <p:spPr>
          <a:xfrm>
            <a:off x="2629219" y="841168"/>
            <a:ext cx="3935540" cy="244270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1615370" y="3592696"/>
            <a:ext cx="5963235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Kontakt: 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Dr. Ewald Gingl, Medical </a:t>
            </a:r>
            <a:r>
              <a:rPr lang="de-AT" sz="1800" dirty="0" err="1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Advisor</a:t>
            </a: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,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 </a:t>
            </a: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  <a:hlinkClick r:id="rId5"/>
              </a:rPr>
              <a:t>ewald.gingl@novartis.com</a:t>
            </a:r>
            <a:endParaRPr lang="de-AT" sz="1800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endParaRPr lang="de-AT" sz="1800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Dr. Marcel Dautzenberg, Medical Scientific Liaison, 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  <a:hlinkClick r:id="rId6"/>
              </a:rPr>
              <a:t>marcel.dautzenberg@novartis.com</a:t>
            </a:r>
            <a:endParaRPr lang="de-AT" sz="1800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endParaRPr lang="de-AT" sz="1800" dirty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  <a:sym typeface="Gill Sans Light"/>
              </a:rPr>
              <a:t>Stand der Information: Oktober 2015, </a:t>
            </a:r>
            <a:r>
              <a:rPr lang="en-US" sz="1800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cs typeface="+mn-cs"/>
              </a:rPr>
              <a:t>AT1511403179</a:t>
            </a:r>
            <a:endParaRPr lang="en-US" sz="1800" dirty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cs typeface="+mn-cs"/>
              <a:sym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59244630"/>
      </p:ext>
    </p:extLst>
  </p:cSld>
  <p:clrMapOvr>
    <a:masterClrMapping/>
  </p:clrMapOvr>
  <p:transition spd="med">
    <p:push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11899" y="532528"/>
            <a:ext cx="8229600" cy="850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10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212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32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42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AT" dirty="0" smtClean="0">
                <a:latin typeface="DIN Alternate"/>
              </a:rPr>
              <a:t>Disclaimer</a:t>
            </a:r>
            <a:endParaRPr lang="en-US" dirty="0">
              <a:latin typeface="DIN Alternate"/>
            </a:endParaRPr>
          </a:p>
        </p:txBody>
      </p:sp>
      <p:sp>
        <p:nvSpPr>
          <p:cNvPr id="5" name="Subtitle 2"/>
          <p:cNvSpPr>
            <a:spLocks noGrp="1"/>
          </p:cNvSpPr>
          <p:nvPr/>
        </p:nvSpPr>
        <p:spPr bwMode="auto">
          <a:xfrm>
            <a:off x="411899" y="1701800"/>
            <a:ext cx="8229600" cy="402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106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Font typeface="Wingdings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212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32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426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5532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640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744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852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Dieser Foliensatz basiert ausschließlich auf öffentlich zugängliche Informationen.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Dieser Foliensatz ist ausschließlich für den persönlichen Gebrauch zu Schulungszwecken gedacht</a:t>
            </a:r>
            <a:r>
              <a:rPr lang="de-AT" sz="1600" i="1" dirty="0"/>
              <a:t> </a:t>
            </a:r>
            <a:r>
              <a:rPr lang="de-AT" sz="1600" i="1" dirty="0" smtClean="0"/>
              <a:t>und ist </a:t>
            </a:r>
            <a:r>
              <a:rPr lang="de-DE" sz="1600" i="1" dirty="0" smtClean="0"/>
              <a:t>nicht </a:t>
            </a:r>
            <a:r>
              <a:rPr lang="de-DE" sz="1600" i="1" dirty="0"/>
              <a:t>für die allgemeine Verbreitung bestimmt</a:t>
            </a:r>
            <a:r>
              <a:rPr lang="de-DE" sz="1600" i="1" dirty="0" smtClean="0"/>
              <a:t>.</a:t>
            </a:r>
            <a:r>
              <a:rPr lang="de-AT" sz="1600" i="1" dirty="0" smtClean="0"/>
              <a:t/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 Informationen wurden nach bestem Wissen vollständig und aktuell zusammengestellt.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/>
              <a:t>Novartis Pharma GmbH übernimmt keinerlei Gewähr für die Vollständigkeit oder Aktualität der in diesem Dokument bereitgestellten Information.</a:t>
            </a:r>
            <a:r>
              <a:rPr lang="de-AT" sz="1600" i="1" dirty="0" smtClean="0"/>
              <a:t/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lvl="0" indent="-285750">
              <a:buFont typeface="Wingdings" pitchFamily="2" charset="2"/>
              <a:buChar char="§"/>
            </a:pPr>
            <a:r>
              <a:rPr lang="de-AT" sz="1600" i="1" dirty="0"/>
              <a:t>Novartis Pharma GmbH</a:t>
            </a:r>
            <a:r>
              <a:rPr lang="de-AT" sz="1600" i="1" dirty="0" smtClean="0"/>
              <a:t> </a:t>
            </a:r>
            <a:r>
              <a:rPr lang="de-AT" sz="1600" i="1" dirty="0"/>
              <a:t>ist nicht für die spätere Verwendung über den vorgesehenen Zweck hinaus bzw. für Änderungen des Vortrages durch Sie oder Dritte </a:t>
            </a:r>
            <a:r>
              <a:rPr lang="de-AT" sz="1600" i="1" dirty="0" smtClean="0"/>
              <a:t>verantwortlich.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Stand der Information: Oktober 2015</a:t>
            </a:r>
            <a:endParaRPr lang="en-US" sz="1600" dirty="0"/>
          </a:p>
          <a:p>
            <a:endParaRPr lang="en-US" sz="1600" dirty="0"/>
          </a:p>
          <a:p>
            <a:pPr lvl="0"/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279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ontent Placeholder 2"/>
          <p:cNvSpPr>
            <a:spLocks noGrp="1"/>
          </p:cNvSpPr>
          <p:nvPr>
            <p:ph idx="1"/>
          </p:nvPr>
        </p:nvSpPr>
        <p:spPr>
          <a:xfrm>
            <a:off x="375849" y="1523096"/>
            <a:ext cx="8224329" cy="4355421"/>
          </a:xfrm>
        </p:spPr>
        <p:txBody>
          <a:bodyPr/>
          <a:lstStyle/>
          <a:p>
            <a:r>
              <a:rPr lang="en-GB" sz="1600" dirty="0" err="1" smtClean="0"/>
              <a:t>Dyspnoe</a:t>
            </a:r>
            <a:r>
              <a:rPr lang="en-GB" sz="1600" dirty="0" smtClean="0"/>
              <a:t> </a:t>
            </a:r>
            <a:r>
              <a:rPr lang="en-GB" sz="1600" dirty="0" err="1" smtClean="0"/>
              <a:t>ist</a:t>
            </a:r>
            <a:r>
              <a:rPr lang="en-GB" sz="1600" dirty="0" smtClean="0"/>
              <a:t> </a:t>
            </a:r>
            <a:r>
              <a:rPr lang="en-GB" sz="1600" dirty="0" err="1" smtClean="0"/>
              <a:t>ein</a:t>
            </a:r>
            <a:r>
              <a:rPr lang="en-GB" sz="1600" dirty="0" smtClean="0"/>
              <a:t> </a:t>
            </a:r>
            <a:r>
              <a:rPr lang="en-GB" sz="1600" dirty="0" err="1" smtClean="0"/>
              <a:t>Hauptsymptom</a:t>
            </a:r>
            <a:r>
              <a:rPr lang="en-GB" sz="1600" dirty="0" smtClean="0"/>
              <a:t> der COPD, das </a:t>
            </a:r>
            <a:r>
              <a:rPr lang="en-GB" sz="1600" dirty="0" err="1" smtClean="0"/>
              <a:t>nicht</a:t>
            </a:r>
            <a:r>
              <a:rPr lang="en-GB" sz="1600" dirty="0" smtClean="0"/>
              <a:t> </a:t>
            </a:r>
            <a:r>
              <a:rPr lang="en-GB" sz="1600" dirty="0" err="1" smtClean="0"/>
              <a:t>immer</a:t>
            </a:r>
            <a:r>
              <a:rPr lang="en-GB" sz="1600" dirty="0" smtClean="0"/>
              <a:t> </a:t>
            </a:r>
            <a:r>
              <a:rPr lang="en-GB" sz="1600" dirty="0" err="1" smtClean="0"/>
              <a:t>mit</a:t>
            </a:r>
            <a:r>
              <a:rPr lang="en-GB" sz="1600" dirty="0" smtClean="0"/>
              <a:t> </a:t>
            </a:r>
            <a:r>
              <a:rPr lang="en-GB" sz="1600" dirty="0" err="1" smtClean="0"/>
              <a:t>einer</a:t>
            </a:r>
            <a:r>
              <a:rPr lang="en-GB" sz="1600" dirty="0" smtClean="0"/>
              <a:t> </a:t>
            </a:r>
            <a:r>
              <a:rPr lang="en-GB" sz="1600" dirty="0" err="1" smtClean="0"/>
              <a:t>Bronchodilatator-Monotherapie</a:t>
            </a:r>
            <a:r>
              <a:rPr lang="en-GB" sz="1600" dirty="0" smtClean="0"/>
              <a:t>  </a:t>
            </a:r>
            <a:r>
              <a:rPr lang="en-GB" sz="1600" dirty="0" err="1" smtClean="0"/>
              <a:t>behandelt</a:t>
            </a:r>
            <a:r>
              <a:rPr lang="en-GB" sz="1600" dirty="0" smtClean="0"/>
              <a:t> </a:t>
            </a:r>
            <a:r>
              <a:rPr lang="en-GB" sz="1600" dirty="0" err="1" smtClean="0"/>
              <a:t>werden</a:t>
            </a:r>
            <a:r>
              <a:rPr lang="en-GB" sz="1600" dirty="0" smtClean="0"/>
              <a:t> kann</a:t>
            </a:r>
            <a:r>
              <a:rPr lang="en-GB" sz="1600" baseline="30000" dirty="0" smtClean="0"/>
              <a:t>1</a:t>
            </a:r>
          </a:p>
          <a:p>
            <a:pPr lvl="1">
              <a:spcAft>
                <a:spcPts val="1800"/>
              </a:spcAft>
            </a:pPr>
            <a:r>
              <a:rPr lang="en-GB" sz="1600" dirty="0" err="1" smtClean="0"/>
              <a:t>Für</a:t>
            </a:r>
            <a:r>
              <a:rPr lang="en-GB" sz="1600" dirty="0" smtClean="0"/>
              <a:t> </a:t>
            </a:r>
            <a:r>
              <a:rPr lang="en-GB" sz="1600" dirty="0" err="1" smtClean="0"/>
              <a:t>Patienten</a:t>
            </a:r>
            <a:r>
              <a:rPr lang="en-GB" sz="1600" dirty="0" smtClean="0"/>
              <a:t>, die </a:t>
            </a:r>
            <a:r>
              <a:rPr lang="en-GB" sz="1600" dirty="0" err="1" smtClean="0"/>
              <a:t>weiterhin</a:t>
            </a:r>
            <a:r>
              <a:rPr lang="en-GB" sz="1600" dirty="0"/>
              <a:t> </a:t>
            </a:r>
            <a:r>
              <a:rPr lang="en-GB" sz="1600" dirty="0" err="1" smtClean="0"/>
              <a:t>symptomatisch</a:t>
            </a:r>
            <a:r>
              <a:rPr lang="en-GB" sz="1600" dirty="0" smtClean="0"/>
              <a:t> </a:t>
            </a:r>
            <a:r>
              <a:rPr lang="en-GB" sz="1600" dirty="0" err="1" smtClean="0"/>
              <a:t>bleiben</a:t>
            </a:r>
            <a:r>
              <a:rPr lang="en-GB" sz="1600" dirty="0" smtClean="0"/>
              <a:t>, </a:t>
            </a:r>
            <a:r>
              <a:rPr lang="en-GB" sz="1600" dirty="0" err="1" smtClean="0"/>
              <a:t>empfiehlt</a:t>
            </a:r>
            <a:r>
              <a:rPr lang="en-GB" sz="1600" dirty="0" smtClean="0"/>
              <a:t> </a:t>
            </a:r>
            <a:r>
              <a:rPr lang="en-GB" sz="1600" dirty="0" err="1" smtClean="0"/>
              <a:t>sich</a:t>
            </a:r>
            <a:r>
              <a:rPr lang="en-GB" sz="1600" dirty="0" smtClean="0"/>
              <a:t> die </a:t>
            </a:r>
            <a:r>
              <a:rPr lang="en-GB" sz="1600" dirty="0" err="1" smtClean="0"/>
              <a:t>zusätzliche</a:t>
            </a:r>
            <a:r>
              <a:rPr lang="en-GB" sz="1600" dirty="0" smtClean="0"/>
              <a:t> Gabe </a:t>
            </a:r>
            <a:r>
              <a:rPr lang="en-GB" sz="1600" dirty="0" err="1" smtClean="0"/>
              <a:t>eines</a:t>
            </a:r>
            <a:r>
              <a:rPr lang="en-GB" sz="1600" dirty="0" smtClean="0"/>
              <a:t> </a:t>
            </a:r>
            <a:r>
              <a:rPr lang="en-GB" sz="1600" dirty="0" err="1" smtClean="0"/>
              <a:t>weiteren</a:t>
            </a:r>
            <a:r>
              <a:rPr lang="en-GB" sz="1600" dirty="0" smtClean="0"/>
              <a:t> Bronchodilatators</a:t>
            </a:r>
            <a:r>
              <a:rPr lang="en-GB" sz="1600" baseline="30000" dirty="0" smtClean="0"/>
              <a:t>2</a:t>
            </a:r>
            <a:endParaRPr lang="en-US" sz="1600" baseline="30000" dirty="0" smtClean="0"/>
          </a:p>
          <a:p>
            <a:pPr>
              <a:spcAft>
                <a:spcPts val="1800"/>
              </a:spcAft>
            </a:pPr>
            <a:r>
              <a:rPr lang="en-GB" sz="1600" dirty="0" err="1" smtClean="0"/>
              <a:t>Dyspnoe</a:t>
            </a:r>
            <a:r>
              <a:rPr lang="en-GB" sz="1600" dirty="0" smtClean="0"/>
              <a:t> </a:t>
            </a:r>
            <a:r>
              <a:rPr lang="en-GB" sz="1600" dirty="0" err="1" smtClean="0"/>
              <a:t>wird</a:t>
            </a:r>
            <a:r>
              <a:rPr lang="en-GB" sz="1600" dirty="0" smtClean="0"/>
              <a:t> in </a:t>
            </a:r>
            <a:r>
              <a:rPr lang="en-GB" sz="1600" dirty="0" err="1" smtClean="0"/>
              <a:t>klinischen</a:t>
            </a:r>
            <a:r>
              <a:rPr lang="en-GB" sz="1600" dirty="0" smtClean="0"/>
              <a:t> </a:t>
            </a:r>
            <a:r>
              <a:rPr lang="en-GB" sz="1600" dirty="0" err="1" smtClean="0"/>
              <a:t>Studien</a:t>
            </a:r>
            <a:r>
              <a:rPr lang="en-GB" sz="1600" dirty="0" smtClean="0"/>
              <a:t> </a:t>
            </a:r>
            <a:r>
              <a:rPr lang="en-GB" sz="1600" dirty="0" err="1" smtClean="0"/>
              <a:t>üblicherweise</a:t>
            </a:r>
            <a:r>
              <a:rPr lang="en-GB" sz="1600" dirty="0" smtClean="0"/>
              <a:t> </a:t>
            </a:r>
            <a:r>
              <a:rPr lang="en-GB" sz="1600" dirty="0" err="1" smtClean="0"/>
              <a:t>mit</a:t>
            </a:r>
            <a:r>
              <a:rPr lang="en-GB" sz="1600" dirty="0" smtClean="0"/>
              <a:t> </a:t>
            </a:r>
            <a:r>
              <a:rPr lang="en-GB" sz="1600" dirty="0" err="1" smtClean="0"/>
              <a:t>dem</a:t>
            </a:r>
            <a:r>
              <a:rPr lang="en-GB" sz="1600" dirty="0" smtClean="0"/>
              <a:t> Interviewer-based BDI (Baseline </a:t>
            </a:r>
            <a:r>
              <a:rPr lang="en-GB" sz="1600" dirty="0" err="1"/>
              <a:t>Dyspnea</a:t>
            </a:r>
            <a:r>
              <a:rPr lang="en-GB" sz="1600" dirty="0"/>
              <a:t> </a:t>
            </a:r>
            <a:r>
              <a:rPr lang="en-GB" sz="1600" dirty="0" smtClean="0"/>
              <a:t>index) und </a:t>
            </a:r>
            <a:r>
              <a:rPr lang="en-GB" sz="1600" dirty="0" err="1" smtClean="0"/>
              <a:t>dem</a:t>
            </a:r>
            <a:r>
              <a:rPr lang="en-GB" sz="1600" dirty="0" smtClean="0"/>
              <a:t> TDI (Transition </a:t>
            </a:r>
            <a:r>
              <a:rPr lang="en-GB" sz="1600" dirty="0" err="1" smtClean="0"/>
              <a:t>Dyspnea</a:t>
            </a:r>
            <a:r>
              <a:rPr lang="en-GB" sz="1600" dirty="0" smtClean="0"/>
              <a:t> index) gemessen</a:t>
            </a:r>
            <a:r>
              <a:rPr lang="en-GB" sz="1600" baseline="30000" dirty="0" smtClean="0"/>
              <a:t>3 </a:t>
            </a:r>
          </a:p>
          <a:p>
            <a:pPr>
              <a:spcAft>
                <a:spcPts val="1800"/>
              </a:spcAft>
            </a:pPr>
            <a:r>
              <a:rPr lang="en-GB" sz="1600" dirty="0" smtClean="0"/>
              <a:t>Um </a:t>
            </a:r>
            <a:r>
              <a:rPr lang="en-GB" sz="1600" dirty="0" err="1" smtClean="0"/>
              <a:t>eine</a:t>
            </a:r>
            <a:r>
              <a:rPr lang="en-GB" sz="1600" dirty="0" smtClean="0"/>
              <a:t> </a:t>
            </a:r>
            <a:r>
              <a:rPr lang="en-GB" sz="1600" dirty="0" err="1" smtClean="0"/>
              <a:t>direkte</a:t>
            </a:r>
            <a:r>
              <a:rPr lang="en-GB" sz="1600" dirty="0" smtClean="0"/>
              <a:t> </a:t>
            </a:r>
            <a:r>
              <a:rPr lang="en-GB" sz="1600" dirty="0" err="1" smtClean="0"/>
              <a:t>Beurteilung</a:t>
            </a:r>
            <a:r>
              <a:rPr lang="en-GB" sz="1600" dirty="0" smtClean="0"/>
              <a:t> der </a:t>
            </a:r>
            <a:r>
              <a:rPr lang="en-GB" sz="1600" dirty="0" err="1" smtClean="0"/>
              <a:t>Dyspnoe</a:t>
            </a:r>
            <a:r>
              <a:rPr lang="en-GB" sz="1600" dirty="0" smtClean="0"/>
              <a:t> </a:t>
            </a:r>
            <a:r>
              <a:rPr lang="en-GB" sz="1600" dirty="0" err="1" smtClean="0"/>
              <a:t>durch</a:t>
            </a:r>
            <a:r>
              <a:rPr lang="en-GB" sz="1600" dirty="0" smtClean="0"/>
              <a:t> den </a:t>
            </a:r>
            <a:r>
              <a:rPr lang="en-GB" sz="1600" dirty="0" err="1" smtClean="0"/>
              <a:t>Patienten</a:t>
            </a:r>
            <a:r>
              <a:rPr lang="en-GB" sz="1600" dirty="0" smtClean="0"/>
              <a:t> </a:t>
            </a:r>
            <a:r>
              <a:rPr lang="en-GB" sz="1600" dirty="0" err="1" smtClean="0"/>
              <a:t>zu</a:t>
            </a:r>
            <a:r>
              <a:rPr lang="en-GB" sz="1600" dirty="0" smtClean="0"/>
              <a:t> </a:t>
            </a:r>
            <a:r>
              <a:rPr lang="en-GB" sz="1600" dirty="0" err="1" smtClean="0"/>
              <a:t>erhalten</a:t>
            </a:r>
            <a:r>
              <a:rPr lang="en-GB" sz="1600" dirty="0" smtClean="0"/>
              <a:t> und </a:t>
            </a:r>
            <a:r>
              <a:rPr lang="en-GB" sz="1600" dirty="0" err="1" smtClean="0"/>
              <a:t>einen</a:t>
            </a:r>
            <a:r>
              <a:rPr lang="en-GB" sz="1600" dirty="0" smtClean="0"/>
              <a:t> </a:t>
            </a:r>
            <a:r>
              <a:rPr lang="en-GB" sz="1600" dirty="0" err="1" smtClean="0"/>
              <a:t>möglichen</a:t>
            </a:r>
            <a:r>
              <a:rPr lang="en-GB" sz="1600" dirty="0"/>
              <a:t> </a:t>
            </a:r>
            <a:r>
              <a:rPr lang="en-GB" sz="1600" dirty="0" smtClean="0"/>
              <a:t>Interviewer-Bias </a:t>
            </a:r>
            <a:r>
              <a:rPr lang="en-GB" sz="1600" dirty="0" err="1" smtClean="0"/>
              <a:t>zu</a:t>
            </a:r>
            <a:r>
              <a:rPr lang="en-GB" sz="1600" dirty="0" smtClean="0"/>
              <a:t> </a:t>
            </a:r>
            <a:r>
              <a:rPr lang="en-GB" sz="1600" dirty="0" err="1" smtClean="0"/>
              <a:t>minimieren</a:t>
            </a:r>
            <a:r>
              <a:rPr lang="en-GB" sz="1600" dirty="0" smtClean="0"/>
              <a:t>, </a:t>
            </a:r>
            <a:r>
              <a:rPr lang="en-GB" sz="1600" dirty="0" err="1" smtClean="0"/>
              <a:t>wurde</a:t>
            </a:r>
            <a:r>
              <a:rPr lang="en-GB" sz="1600" dirty="0" smtClean="0"/>
              <a:t> </a:t>
            </a:r>
            <a:r>
              <a:rPr lang="en-GB" sz="1600" dirty="0" err="1" smtClean="0"/>
              <a:t>ein</a:t>
            </a:r>
            <a:r>
              <a:rPr lang="en-GB" sz="1600" dirty="0" smtClean="0"/>
              <a:t> </a:t>
            </a:r>
            <a:r>
              <a:rPr lang="en-GB" sz="1600" dirty="0" err="1" smtClean="0"/>
              <a:t>innovativer</a:t>
            </a:r>
            <a:r>
              <a:rPr lang="en-GB" sz="1600" dirty="0" smtClean="0"/>
              <a:t> BDI/TDI </a:t>
            </a:r>
            <a:r>
              <a:rPr lang="en-GB" sz="1600" dirty="0" err="1" smtClean="0"/>
              <a:t>Fragebogen</a:t>
            </a:r>
            <a:r>
              <a:rPr lang="en-GB" sz="1600" dirty="0" smtClean="0"/>
              <a:t> </a:t>
            </a:r>
            <a:r>
              <a:rPr lang="en-GB" sz="1600" dirty="0" err="1" smtClean="0"/>
              <a:t>entwickelt</a:t>
            </a:r>
            <a:r>
              <a:rPr lang="en-GB" sz="1600" dirty="0" smtClean="0"/>
              <a:t>, der </a:t>
            </a:r>
            <a:r>
              <a:rPr lang="en-GB" sz="1600" dirty="0" err="1" smtClean="0"/>
              <a:t>vom</a:t>
            </a:r>
            <a:r>
              <a:rPr lang="en-GB" sz="1600" dirty="0" smtClean="0"/>
              <a:t> </a:t>
            </a:r>
            <a:r>
              <a:rPr lang="en-GB" sz="1600" dirty="0" err="1" smtClean="0"/>
              <a:t>Patienten</a:t>
            </a:r>
            <a:r>
              <a:rPr lang="en-GB" sz="1600" dirty="0" smtClean="0"/>
              <a:t> am Computer </a:t>
            </a:r>
            <a:r>
              <a:rPr lang="en-GB" sz="1600" dirty="0" err="1" smtClean="0"/>
              <a:t>ausgefüllt</a:t>
            </a:r>
            <a:r>
              <a:rPr lang="en-GB" sz="1600" dirty="0" smtClean="0"/>
              <a:t> </a:t>
            </a:r>
            <a:r>
              <a:rPr lang="en-GB" sz="1600" dirty="0" err="1" smtClean="0"/>
              <a:t>wird</a:t>
            </a:r>
            <a:r>
              <a:rPr lang="en-GB" sz="1600" dirty="0"/>
              <a:t> </a:t>
            </a:r>
            <a:r>
              <a:rPr lang="en-GB" sz="1600" dirty="0" smtClean="0"/>
              <a:t>(= SAC: </a:t>
            </a:r>
            <a:r>
              <a:rPr lang="en-GB" sz="1600" dirty="0"/>
              <a:t>Self-Administered </a:t>
            </a:r>
            <a:r>
              <a:rPr lang="en-GB" sz="1600" dirty="0" smtClean="0"/>
              <a:t>Computerized)</a:t>
            </a:r>
            <a:r>
              <a:rPr lang="en-GB" sz="1600" baseline="30000" dirty="0" smtClean="0"/>
              <a:t>4</a:t>
            </a:r>
          </a:p>
          <a:p>
            <a:pPr>
              <a:spcAft>
                <a:spcPts val="1800"/>
              </a:spcAft>
            </a:pPr>
            <a:r>
              <a:rPr lang="de-AT" sz="1600" dirty="0" smtClean="0"/>
              <a:t>Ein </a:t>
            </a:r>
            <a:r>
              <a:rPr lang="en-US" sz="1600" dirty="0" err="1" smtClean="0"/>
              <a:t>neuer</a:t>
            </a:r>
            <a:r>
              <a:rPr lang="en-US" sz="1600" dirty="0" smtClean="0"/>
              <a:t> </a:t>
            </a:r>
            <a:r>
              <a:rPr lang="en-US" sz="1600" dirty="0" err="1" smtClean="0"/>
              <a:t>dualer</a:t>
            </a:r>
            <a:r>
              <a:rPr lang="en-US" sz="1600" dirty="0" smtClean="0"/>
              <a:t> </a:t>
            </a:r>
            <a:r>
              <a:rPr lang="en-US" sz="1600" dirty="0" err="1" smtClean="0"/>
              <a:t>Bronchodilatator</a:t>
            </a:r>
            <a:r>
              <a:rPr lang="en-US" sz="1600" dirty="0" smtClean="0"/>
              <a:t>, der die </a:t>
            </a:r>
            <a:r>
              <a:rPr lang="en-US" sz="1600" dirty="0" err="1" smtClean="0"/>
              <a:t>Fixkombination</a:t>
            </a:r>
            <a:r>
              <a:rPr lang="en-US" sz="1600" dirty="0" smtClean="0"/>
              <a:t> </a:t>
            </a:r>
            <a:r>
              <a:rPr lang="en-US" sz="1600" dirty="0" err="1" smtClean="0"/>
              <a:t>aus</a:t>
            </a:r>
            <a:r>
              <a:rPr lang="en-US" sz="1600" dirty="0" smtClean="0"/>
              <a:t> </a:t>
            </a:r>
            <a:r>
              <a:rPr lang="en-US" sz="1600" dirty="0" err="1" smtClean="0"/>
              <a:t>dem</a:t>
            </a:r>
            <a:r>
              <a:rPr lang="en-US" sz="1600" dirty="0" smtClean="0"/>
              <a:t> LABA </a:t>
            </a:r>
            <a:r>
              <a:rPr lang="en-US" sz="1600" dirty="0" err="1" smtClean="0"/>
              <a:t>Indacaterol</a:t>
            </a:r>
            <a:r>
              <a:rPr lang="en-US" sz="1600" dirty="0" smtClean="0"/>
              <a:t> und </a:t>
            </a:r>
            <a:r>
              <a:rPr lang="en-US" sz="1600" dirty="0" err="1" smtClean="0"/>
              <a:t>dem</a:t>
            </a:r>
            <a:r>
              <a:rPr lang="en-US" sz="1600" dirty="0" smtClean="0"/>
              <a:t> LAMA </a:t>
            </a:r>
            <a:r>
              <a:rPr lang="en-US" sz="1600" dirty="0" err="1" smtClean="0"/>
              <a:t>Glycopyrronium</a:t>
            </a:r>
            <a:r>
              <a:rPr lang="en-US" sz="1600" dirty="0" smtClean="0"/>
              <a:t> </a:t>
            </a:r>
            <a:r>
              <a:rPr lang="en-US" sz="1600" dirty="0" err="1" smtClean="0"/>
              <a:t>enthält</a:t>
            </a:r>
            <a:r>
              <a:rPr lang="en-US" sz="1600" dirty="0" smtClean="0"/>
              <a:t>, </a:t>
            </a:r>
            <a:r>
              <a:rPr lang="en-US" sz="1600" dirty="0" err="1" smtClean="0"/>
              <a:t>zeigte</a:t>
            </a:r>
            <a:r>
              <a:rPr lang="en-US" sz="1600" dirty="0" smtClean="0"/>
              <a:t> </a:t>
            </a:r>
            <a:r>
              <a:rPr lang="en-US" sz="1600" dirty="0" err="1" smtClean="0"/>
              <a:t>gegenüber</a:t>
            </a:r>
            <a:r>
              <a:rPr lang="en-US" sz="1600" dirty="0" smtClean="0"/>
              <a:t> den </a:t>
            </a:r>
            <a:r>
              <a:rPr lang="en-US" sz="1600" dirty="0" err="1" smtClean="0"/>
              <a:t>Monokomponenten</a:t>
            </a:r>
            <a:r>
              <a:rPr lang="en-US" sz="1600" dirty="0" smtClean="0"/>
              <a:t> </a:t>
            </a:r>
            <a:r>
              <a:rPr lang="en-US" sz="1600" dirty="0" err="1" smtClean="0"/>
              <a:t>Indacaterol</a:t>
            </a:r>
            <a:r>
              <a:rPr lang="en-US" sz="1600" dirty="0" smtClean="0"/>
              <a:t> und </a:t>
            </a:r>
            <a:r>
              <a:rPr lang="en-US" sz="1600" dirty="0" err="1" smtClean="0"/>
              <a:t>Glycopyrronium</a:t>
            </a:r>
            <a:r>
              <a:rPr lang="en-US" sz="1600" dirty="0" smtClean="0"/>
              <a:t> </a:t>
            </a:r>
            <a:r>
              <a:rPr lang="en-US" sz="1600" dirty="0" err="1" smtClean="0"/>
              <a:t>sowie</a:t>
            </a:r>
            <a:r>
              <a:rPr lang="en-US" sz="1600" dirty="0" smtClean="0"/>
              <a:t> Tiotropium und Salmeterol/</a:t>
            </a:r>
            <a:r>
              <a:rPr lang="en-US" sz="1600" dirty="0" err="1" smtClean="0"/>
              <a:t>Fluticason</a:t>
            </a:r>
            <a:r>
              <a:rPr lang="en-US" sz="1600" dirty="0" smtClean="0"/>
              <a:t> </a:t>
            </a:r>
            <a:r>
              <a:rPr lang="en-US" sz="1600" dirty="0" err="1" smtClean="0"/>
              <a:t>Verbesserungen</a:t>
            </a:r>
            <a:r>
              <a:rPr lang="en-US" sz="1600" dirty="0" smtClean="0"/>
              <a:t> der </a:t>
            </a:r>
            <a:r>
              <a:rPr lang="en-US" sz="1600" dirty="0" err="1" smtClean="0"/>
              <a:t>Dyspnoe</a:t>
            </a:r>
            <a:r>
              <a:rPr lang="en-US" sz="1600" dirty="0" smtClean="0"/>
              <a:t> (</a:t>
            </a:r>
            <a:r>
              <a:rPr lang="en-US" sz="1600" dirty="0" err="1" smtClean="0"/>
              <a:t>gemessen</a:t>
            </a:r>
            <a:r>
              <a:rPr lang="en-US" sz="1600" dirty="0" smtClean="0"/>
              <a:t> </a:t>
            </a:r>
            <a:r>
              <a:rPr lang="en-US" sz="1600" dirty="0" err="1" smtClean="0"/>
              <a:t>mit</a:t>
            </a:r>
            <a:r>
              <a:rPr lang="en-US" sz="1600" dirty="0" smtClean="0"/>
              <a:t> </a:t>
            </a:r>
            <a:r>
              <a:rPr lang="en-US" sz="1600" dirty="0" err="1" smtClean="0"/>
              <a:t>dem</a:t>
            </a:r>
            <a:r>
              <a:rPr lang="en-US" sz="1600" dirty="0" smtClean="0"/>
              <a:t> TDI </a:t>
            </a:r>
            <a:r>
              <a:rPr lang="en-US" sz="1600" dirty="0" err="1" smtClean="0"/>
              <a:t>Fragebogen</a:t>
            </a:r>
            <a:r>
              <a:rPr lang="en-US" sz="1600" dirty="0" smtClean="0"/>
              <a:t>)</a:t>
            </a:r>
            <a:r>
              <a:rPr lang="en-US" sz="1600" baseline="30000" dirty="0" smtClean="0"/>
              <a:t>5,6</a:t>
            </a:r>
            <a:endParaRPr lang="en-GB" sz="1600" baseline="30000" dirty="0" smtClean="0"/>
          </a:p>
        </p:txBody>
      </p:sp>
      <p:sp>
        <p:nvSpPr>
          <p:cNvPr id="83" name="Title 1"/>
          <p:cNvSpPr>
            <a:spLocks noGrp="1"/>
          </p:cNvSpPr>
          <p:nvPr>
            <p:ph type="title"/>
          </p:nvPr>
        </p:nvSpPr>
        <p:spPr>
          <a:xfrm>
            <a:off x="251400" y="620610"/>
            <a:ext cx="4664336" cy="648948"/>
          </a:xfrm>
        </p:spPr>
        <p:txBody>
          <a:bodyPr/>
          <a:lstStyle/>
          <a:p>
            <a:r>
              <a:rPr lang="de-AT" sz="2800" dirty="0" smtClean="0"/>
              <a:t>Einführung</a:t>
            </a:r>
            <a:endParaRPr lang="en-US" sz="2800" dirty="0" smtClean="0"/>
          </a:p>
        </p:txBody>
      </p:sp>
      <p:sp>
        <p:nvSpPr>
          <p:cNvPr id="85" name="Rectangle 4"/>
          <p:cNvSpPr>
            <a:spLocks noChangeArrowheads="1"/>
          </p:cNvSpPr>
          <p:nvPr/>
        </p:nvSpPr>
        <p:spPr bwMode="auto">
          <a:xfrm>
            <a:off x="1259540" y="6307752"/>
            <a:ext cx="48287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GB" sz="1200" b="0" baseline="30000" dirty="0">
                <a:solidFill>
                  <a:schemeClr val="tx1"/>
                </a:solidFill>
              </a:rPr>
              <a:t>1 </a:t>
            </a:r>
            <a:r>
              <a:rPr lang="en-GB" sz="1200" b="0" dirty="0" err="1">
                <a:solidFill>
                  <a:schemeClr val="tx1"/>
                </a:solidFill>
              </a:rPr>
              <a:t>Rabe</a:t>
            </a:r>
            <a:r>
              <a:rPr lang="en-GB" sz="1200" b="0" dirty="0">
                <a:solidFill>
                  <a:schemeClr val="tx1"/>
                </a:solidFill>
              </a:rPr>
              <a:t> et al. 2007; </a:t>
            </a:r>
            <a:r>
              <a:rPr lang="en-GB" sz="1200" b="0" baseline="30000" dirty="0">
                <a:solidFill>
                  <a:schemeClr val="tx1"/>
                </a:solidFill>
              </a:rPr>
              <a:t>2</a:t>
            </a:r>
            <a:r>
              <a:rPr lang="en-GB" sz="1200" b="0" dirty="0">
                <a:solidFill>
                  <a:schemeClr val="tx1"/>
                </a:solidFill>
              </a:rPr>
              <a:t>GOLD. 2013; </a:t>
            </a:r>
            <a:r>
              <a:rPr lang="en-GB" sz="1200" b="0" baseline="30000" dirty="0">
                <a:solidFill>
                  <a:schemeClr val="tx1"/>
                </a:solidFill>
              </a:rPr>
              <a:t>3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Cazzola</a:t>
            </a:r>
            <a:r>
              <a:rPr lang="en-GB" sz="1200" b="0" dirty="0">
                <a:solidFill>
                  <a:schemeClr val="tx1"/>
                </a:solidFill>
              </a:rPr>
              <a:t> et al. </a:t>
            </a:r>
            <a:r>
              <a:rPr lang="en-GB" sz="1200" b="0" dirty="0" smtClean="0">
                <a:solidFill>
                  <a:schemeClr val="tx1"/>
                </a:solidFill>
              </a:rPr>
              <a:t>2008; </a:t>
            </a:r>
            <a:br>
              <a:rPr lang="en-GB" sz="1200" b="0" dirty="0" smtClean="0">
                <a:solidFill>
                  <a:schemeClr val="tx1"/>
                </a:solidFill>
              </a:rPr>
            </a:br>
            <a:r>
              <a:rPr lang="en-GB" sz="1200" b="0" baseline="30000" dirty="0" smtClean="0">
                <a:solidFill>
                  <a:schemeClr val="tx1"/>
                </a:solidFill>
              </a:rPr>
              <a:t>4</a:t>
            </a:r>
            <a:r>
              <a:rPr lang="en-GB" sz="1200" b="0" dirty="0" smtClean="0">
                <a:solidFill>
                  <a:schemeClr val="tx1"/>
                </a:solidFill>
              </a:rPr>
              <a:t> </a:t>
            </a:r>
            <a:r>
              <a:rPr lang="en-GB" sz="1200" b="0" dirty="0">
                <a:solidFill>
                  <a:schemeClr val="tx1"/>
                </a:solidFill>
              </a:rPr>
              <a:t>Mahler et al. 2004; </a:t>
            </a:r>
            <a:r>
              <a:rPr lang="en-GB" sz="1200" b="0" baseline="30000" dirty="0">
                <a:solidFill>
                  <a:schemeClr val="tx1"/>
                </a:solidFill>
              </a:rPr>
              <a:t>5</a:t>
            </a:r>
            <a:r>
              <a:rPr lang="en-GB" sz="1200" b="0" dirty="0">
                <a:solidFill>
                  <a:schemeClr val="tx1"/>
                </a:solidFill>
              </a:rPr>
              <a:t> Bateman et al. </a:t>
            </a:r>
            <a:r>
              <a:rPr lang="en-GB" sz="1200" b="0" dirty="0" smtClean="0">
                <a:solidFill>
                  <a:schemeClr val="tx1"/>
                </a:solidFill>
              </a:rPr>
              <a:t>2013; </a:t>
            </a:r>
            <a:r>
              <a:rPr lang="en-GB" sz="1200" b="0" baseline="30000" dirty="0" smtClean="0">
                <a:solidFill>
                  <a:schemeClr val="tx1"/>
                </a:solidFill>
              </a:rPr>
              <a:t>6</a:t>
            </a:r>
            <a:r>
              <a:rPr lang="en-GB" sz="1200" b="0" dirty="0" smtClean="0">
                <a:solidFill>
                  <a:schemeClr val="tx1"/>
                </a:solidFill>
              </a:rPr>
              <a:t> </a:t>
            </a:r>
            <a:r>
              <a:rPr lang="en-GB" sz="1200" b="0" dirty="0" err="1" smtClean="0">
                <a:solidFill>
                  <a:schemeClr val="tx1"/>
                </a:solidFill>
              </a:rPr>
              <a:t>Vogelmeier</a:t>
            </a:r>
            <a:r>
              <a:rPr lang="en-GB" sz="1200" b="0" dirty="0" smtClean="0">
                <a:solidFill>
                  <a:schemeClr val="tx1"/>
                </a:solidFill>
              </a:rPr>
              <a:t> et al. 2013 </a:t>
            </a:r>
            <a:endParaRPr lang="en-GB" sz="1200" b="0" baseline="30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79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760" y="1516850"/>
            <a:ext cx="8820590" cy="491331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1600" dirty="0" err="1" smtClean="0"/>
              <a:t>Erste</a:t>
            </a:r>
            <a:r>
              <a:rPr lang="en-US" sz="1600" dirty="0" smtClean="0"/>
              <a:t> </a:t>
            </a:r>
            <a:r>
              <a:rPr lang="en-US" sz="1600" dirty="0" err="1" smtClean="0"/>
              <a:t>Studie</a:t>
            </a:r>
            <a:r>
              <a:rPr lang="en-US" sz="1600" dirty="0" smtClean="0"/>
              <a:t>, </a:t>
            </a:r>
            <a:r>
              <a:rPr lang="en-US" sz="1600" dirty="0" err="1" smtClean="0"/>
              <a:t>welche</a:t>
            </a:r>
            <a:r>
              <a:rPr lang="en-US" sz="1600" dirty="0" smtClean="0"/>
              <a:t> die SAC Version des BDI/TDI </a:t>
            </a:r>
            <a:r>
              <a:rPr lang="en-US" sz="1600" dirty="0" err="1" smtClean="0"/>
              <a:t>verwendet</a:t>
            </a:r>
            <a:r>
              <a:rPr lang="en-US" sz="1600" dirty="0" smtClean="0"/>
              <a:t>, um </a:t>
            </a:r>
            <a:r>
              <a:rPr lang="en-US" sz="1600" dirty="0" err="1" smtClean="0"/>
              <a:t>Verbesserungen</a:t>
            </a:r>
            <a:r>
              <a:rPr lang="en-US" sz="1600" dirty="0" smtClean="0"/>
              <a:t> der </a:t>
            </a:r>
            <a:r>
              <a:rPr lang="en-US" sz="1600" dirty="0" err="1" smtClean="0"/>
              <a:t>Dyspnoe</a:t>
            </a:r>
            <a:r>
              <a:rPr lang="en-US" sz="1600" dirty="0" smtClean="0"/>
              <a:t> </a:t>
            </a:r>
            <a:r>
              <a:rPr lang="en-US" sz="1600" dirty="0" err="1" smtClean="0"/>
              <a:t>als</a:t>
            </a:r>
            <a:r>
              <a:rPr lang="en-US" sz="1600" dirty="0" smtClean="0"/>
              <a:t> </a:t>
            </a:r>
            <a:r>
              <a:rPr lang="en-US" sz="1600" dirty="0" err="1" smtClean="0"/>
              <a:t>primären</a:t>
            </a:r>
            <a:r>
              <a:rPr lang="en-US" sz="1600" dirty="0" smtClean="0"/>
              <a:t> </a:t>
            </a:r>
            <a:r>
              <a:rPr lang="en-US" sz="1600" dirty="0" err="1" smtClean="0"/>
              <a:t>Endpunkt</a:t>
            </a:r>
            <a:r>
              <a:rPr lang="en-US" sz="1600" dirty="0" smtClean="0"/>
              <a:t> </a:t>
            </a:r>
            <a:r>
              <a:rPr lang="en-US" sz="1600" dirty="0" err="1" smtClean="0"/>
              <a:t>zu</a:t>
            </a:r>
            <a:r>
              <a:rPr lang="en-US" sz="1600" dirty="0" smtClean="0"/>
              <a:t> </a:t>
            </a:r>
            <a:r>
              <a:rPr lang="en-US" sz="1600" dirty="0" err="1" smtClean="0"/>
              <a:t>untersuchen</a:t>
            </a:r>
            <a:r>
              <a:rPr lang="en-US" sz="1600" dirty="0" smtClean="0"/>
              <a:t> </a:t>
            </a:r>
          </a:p>
          <a:p>
            <a:pPr>
              <a:spcAft>
                <a:spcPts val="1800"/>
              </a:spcAft>
            </a:pPr>
            <a:r>
              <a:rPr lang="en-US" sz="1600" dirty="0" err="1" smtClean="0"/>
              <a:t>Multizentrische</a:t>
            </a:r>
            <a:r>
              <a:rPr lang="en-US" sz="1600" dirty="0" smtClean="0"/>
              <a:t>, </a:t>
            </a:r>
            <a:r>
              <a:rPr lang="en-US" sz="1600" dirty="0" err="1" smtClean="0"/>
              <a:t>randomisierte</a:t>
            </a:r>
            <a:r>
              <a:rPr lang="en-US" sz="1600" dirty="0" smtClean="0"/>
              <a:t>, </a:t>
            </a:r>
            <a:r>
              <a:rPr lang="en-US" sz="1600" dirty="0" err="1" smtClean="0"/>
              <a:t>verblindete</a:t>
            </a:r>
            <a:r>
              <a:rPr lang="en-US" sz="1600" dirty="0" smtClean="0"/>
              <a:t>, </a:t>
            </a:r>
            <a:r>
              <a:rPr lang="en-US" sz="1600" dirty="0" err="1" smtClean="0"/>
              <a:t>doppel</a:t>
            </a:r>
            <a:r>
              <a:rPr lang="en-US" sz="1600" dirty="0" smtClean="0"/>
              <a:t>-dummy, placebo-</a:t>
            </a:r>
            <a:r>
              <a:rPr lang="en-US" sz="1600" dirty="0" err="1" smtClean="0"/>
              <a:t>kontrollierte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smtClean="0"/>
              <a:t>Crossover-</a:t>
            </a:r>
            <a:r>
              <a:rPr lang="en-US" sz="1600" dirty="0" err="1" smtClean="0"/>
              <a:t>Studie</a:t>
            </a:r>
            <a:r>
              <a:rPr lang="en-US" sz="1600" dirty="0" smtClean="0"/>
              <a:t> in 3 </a:t>
            </a:r>
            <a:r>
              <a:rPr lang="en-US" sz="1600" dirty="0" err="1" smtClean="0"/>
              <a:t>Perioden</a:t>
            </a:r>
            <a:endParaRPr lang="en-US" sz="1600" dirty="0" smtClean="0"/>
          </a:p>
          <a:p>
            <a:pPr>
              <a:spcAft>
                <a:spcPts val="1800"/>
              </a:spcAft>
            </a:pPr>
            <a:r>
              <a:rPr lang="en-US" sz="1600" dirty="0" err="1" smtClean="0"/>
              <a:t>Beurteiltung</a:t>
            </a:r>
            <a:r>
              <a:rPr lang="en-US" sz="1600" dirty="0" smtClean="0"/>
              <a:t> der </a:t>
            </a:r>
            <a:r>
              <a:rPr lang="en-US" sz="1600" dirty="0" err="1" smtClean="0"/>
              <a:t>Wirksamkeit</a:t>
            </a:r>
            <a:r>
              <a:rPr lang="en-US" sz="1600" dirty="0" smtClean="0"/>
              <a:t> von IND/GLY 110/50 </a:t>
            </a:r>
            <a:r>
              <a:rPr lang="en-US" sz="1600" dirty="0" err="1" smtClean="0"/>
              <a:t>μg</a:t>
            </a:r>
            <a:r>
              <a:rPr lang="en-US" sz="1600" dirty="0" smtClean="0"/>
              <a:t> </a:t>
            </a:r>
            <a:r>
              <a:rPr lang="en-US" sz="1600" dirty="0" err="1" smtClean="0"/>
              <a:t>o.d</a:t>
            </a:r>
            <a:r>
              <a:rPr lang="en-US" sz="1600" dirty="0" smtClean="0"/>
              <a:t>. (via </a:t>
            </a:r>
            <a:r>
              <a:rPr lang="en-US" sz="1600" dirty="0" err="1" smtClean="0"/>
              <a:t>Breezhaler</a:t>
            </a:r>
            <a:r>
              <a:rPr lang="en-US" sz="1600" baseline="30000" dirty="0" smtClean="0"/>
              <a:t>® </a:t>
            </a:r>
            <a:r>
              <a:rPr lang="en-US" sz="1600" dirty="0" smtClean="0"/>
              <a:t>) </a:t>
            </a:r>
            <a:r>
              <a:rPr lang="en-US" sz="1600" dirty="0"/>
              <a:t>versus Placebo und </a:t>
            </a:r>
            <a:r>
              <a:rPr lang="en-US" sz="1600" dirty="0" err="1"/>
              <a:t>verblindetem</a:t>
            </a:r>
            <a:r>
              <a:rPr lang="en-US" sz="1600" dirty="0"/>
              <a:t> </a:t>
            </a:r>
            <a:r>
              <a:rPr lang="en-US" sz="1600" dirty="0" err="1"/>
              <a:t>Tiotropium</a:t>
            </a:r>
            <a:r>
              <a:rPr lang="en-US" sz="1600" dirty="0"/>
              <a:t> 18 </a:t>
            </a:r>
            <a:r>
              <a:rPr lang="en-US" sz="1600" dirty="0" err="1"/>
              <a:t>μg</a:t>
            </a:r>
            <a:r>
              <a:rPr lang="en-US" sz="1600" dirty="0"/>
              <a:t> </a:t>
            </a:r>
            <a:r>
              <a:rPr lang="en-US" sz="1600" dirty="0" smtClean="0"/>
              <a:t>(via </a:t>
            </a:r>
            <a:r>
              <a:rPr lang="en-US" sz="1600" dirty="0" err="1" smtClean="0"/>
              <a:t>HandiHaler</a:t>
            </a:r>
            <a:r>
              <a:rPr lang="en-US" sz="1600" baseline="30000" dirty="0" smtClean="0"/>
              <a:t>®</a:t>
            </a:r>
            <a:r>
              <a:rPr lang="en-US" sz="1600" dirty="0" smtClean="0"/>
              <a:t>) </a:t>
            </a:r>
            <a:r>
              <a:rPr lang="en-US" sz="1600" dirty="0" err="1" smtClean="0"/>
              <a:t>bei</a:t>
            </a:r>
            <a:r>
              <a:rPr lang="en-US" sz="1600" dirty="0" smtClean="0"/>
              <a:t> </a:t>
            </a:r>
            <a:r>
              <a:rPr lang="en-US" sz="1600" dirty="0" err="1" smtClean="0"/>
              <a:t>Patienten</a:t>
            </a:r>
            <a:r>
              <a:rPr lang="en-US" sz="1600" dirty="0" smtClean="0"/>
              <a:t> </a:t>
            </a:r>
            <a:r>
              <a:rPr lang="en-US" sz="1600" dirty="0" err="1" smtClean="0"/>
              <a:t>mit</a:t>
            </a:r>
            <a:r>
              <a:rPr lang="en-US" sz="1600" dirty="0" smtClean="0"/>
              <a:t> </a:t>
            </a:r>
            <a:r>
              <a:rPr lang="en-US" sz="1600" dirty="0" err="1" smtClean="0"/>
              <a:t>moderater</a:t>
            </a:r>
            <a:r>
              <a:rPr lang="en-US" sz="1600" dirty="0" smtClean="0"/>
              <a:t> und </a:t>
            </a:r>
            <a:r>
              <a:rPr lang="en-US" sz="1600" dirty="0" err="1" smtClean="0"/>
              <a:t>schwerer</a:t>
            </a:r>
            <a:r>
              <a:rPr lang="en-US" sz="1600" dirty="0" smtClean="0"/>
              <a:t> COPD. </a:t>
            </a:r>
            <a:r>
              <a:rPr lang="en-US" sz="1600" dirty="0" err="1" smtClean="0"/>
              <a:t>Gemessen</a:t>
            </a:r>
            <a:r>
              <a:rPr lang="en-US" sz="1600" dirty="0" smtClean="0"/>
              <a:t> </a:t>
            </a:r>
            <a:r>
              <a:rPr lang="en-US" sz="1600" dirty="0" err="1" smtClean="0"/>
              <a:t>wir</a:t>
            </a:r>
            <a:r>
              <a:rPr lang="en-US" sz="1600" dirty="0" smtClean="0"/>
              <a:t> die </a:t>
            </a:r>
            <a:r>
              <a:rPr lang="en-US" sz="1600" dirty="0" err="1" smtClean="0"/>
              <a:t>Dyspnoe</a:t>
            </a:r>
            <a:r>
              <a:rPr lang="en-US" sz="1600" dirty="0" smtClean="0"/>
              <a:t>, die </a:t>
            </a:r>
            <a:r>
              <a:rPr lang="en-US" sz="1600" dirty="0" err="1" smtClean="0"/>
              <a:t>vom</a:t>
            </a:r>
            <a:r>
              <a:rPr lang="en-US" sz="1600" dirty="0" smtClean="0"/>
              <a:t> </a:t>
            </a:r>
            <a:r>
              <a:rPr lang="en-US" sz="1600" dirty="0" err="1" smtClean="0"/>
              <a:t>Patienten</a:t>
            </a:r>
            <a:r>
              <a:rPr lang="en-US" sz="1600" dirty="0" smtClean="0"/>
              <a:t> </a:t>
            </a:r>
            <a:r>
              <a:rPr lang="en-US" sz="1600" dirty="0" err="1" smtClean="0"/>
              <a:t>direkt</a:t>
            </a:r>
            <a:r>
              <a:rPr lang="en-US" sz="1600" dirty="0" smtClean="0"/>
              <a:t> </a:t>
            </a:r>
            <a:r>
              <a:rPr lang="en-US" sz="1600" dirty="0" err="1" smtClean="0"/>
              <a:t>berichtet</a:t>
            </a:r>
            <a:r>
              <a:rPr lang="en-US" sz="1600" dirty="0" smtClean="0"/>
              <a:t> </a:t>
            </a:r>
            <a:r>
              <a:rPr lang="en-US" sz="1600" dirty="0" err="1" smtClean="0"/>
              <a:t>wird</a:t>
            </a:r>
            <a:endParaRPr lang="en-US" sz="1600" dirty="0" smtClean="0"/>
          </a:p>
          <a:p>
            <a:r>
              <a:rPr lang="en-US" sz="1600" dirty="0" err="1" smtClean="0"/>
              <a:t>Patienten</a:t>
            </a:r>
            <a:endParaRPr lang="en-US" sz="1600" dirty="0" smtClean="0"/>
          </a:p>
          <a:p>
            <a:pPr lvl="1"/>
            <a:r>
              <a:rPr lang="en-US" sz="1600" dirty="0" smtClean="0"/>
              <a:t>Ex-</a:t>
            </a:r>
            <a:r>
              <a:rPr lang="en-US" sz="1600" dirty="0" err="1" smtClean="0"/>
              <a:t>Raucher</a:t>
            </a:r>
            <a:r>
              <a:rPr lang="en-US" sz="1600" dirty="0" smtClean="0"/>
              <a:t> und </a:t>
            </a:r>
            <a:r>
              <a:rPr lang="en-US" sz="1600" dirty="0" err="1" smtClean="0"/>
              <a:t>aktive</a:t>
            </a:r>
            <a:r>
              <a:rPr lang="en-US" sz="1600" dirty="0" smtClean="0"/>
              <a:t> </a:t>
            </a:r>
            <a:r>
              <a:rPr lang="en-US" sz="1600" dirty="0" err="1" smtClean="0"/>
              <a:t>Raucher</a:t>
            </a:r>
            <a:r>
              <a:rPr lang="en-GB" sz="1600" dirty="0" smtClean="0"/>
              <a:t>, ≥40 </a:t>
            </a:r>
            <a:r>
              <a:rPr lang="en-GB" sz="1600" dirty="0" err="1" smtClean="0"/>
              <a:t>Jahre</a:t>
            </a:r>
            <a:endParaRPr lang="en-GB" sz="1600" dirty="0" smtClean="0"/>
          </a:p>
          <a:p>
            <a:pPr lvl="1"/>
            <a:r>
              <a:rPr lang="en-GB" sz="1600" dirty="0" smtClean="0"/>
              <a:t>Modified Medical Research </a:t>
            </a:r>
            <a:r>
              <a:rPr lang="en-GB" sz="1600" dirty="0"/>
              <a:t>C</a:t>
            </a:r>
            <a:r>
              <a:rPr lang="en-GB" sz="1600" dirty="0" smtClean="0"/>
              <a:t>ouncil </a:t>
            </a:r>
            <a:r>
              <a:rPr lang="en-US" sz="1600" dirty="0"/>
              <a:t>D</a:t>
            </a:r>
            <a:r>
              <a:rPr lang="en-US" sz="1600" dirty="0" smtClean="0"/>
              <a:t>yspnea</a:t>
            </a:r>
            <a:r>
              <a:rPr lang="en-GB" sz="1600" dirty="0" smtClean="0"/>
              <a:t> </a:t>
            </a:r>
            <a:r>
              <a:rPr lang="en-GB" sz="1600" dirty="0"/>
              <a:t>S</a:t>
            </a:r>
            <a:r>
              <a:rPr lang="en-GB" sz="1600" dirty="0" smtClean="0"/>
              <a:t>cale (</a:t>
            </a:r>
            <a:r>
              <a:rPr lang="en-GB" sz="1600" dirty="0" err="1" smtClean="0"/>
              <a:t>mMRC</a:t>
            </a:r>
            <a:r>
              <a:rPr lang="en-GB" sz="1600" dirty="0" smtClean="0"/>
              <a:t>) ≥ 2 </a:t>
            </a:r>
            <a:r>
              <a:rPr lang="en-GB" sz="1600" dirty="0" err="1" smtClean="0"/>
              <a:t>während</a:t>
            </a:r>
            <a:r>
              <a:rPr lang="en-GB" sz="1600" dirty="0" smtClean="0"/>
              <a:t> der Screening Phase</a:t>
            </a:r>
          </a:p>
          <a:p>
            <a:pPr lvl="1"/>
            <a:r>
              <a:rPr lang="en-US" sz="1600" dirty="0" smtClean="0"/>
              <a:t>Post-</a:t>
            </a:r>
            <a:r>
              <a:rPr lang="en-US" sz="1600" dirty="0" err="1" smtClean="0"/>
              <a:t>bronchodilatatorisches</a:t>
            </a:r>
            <a:r>
              <a:rPr lang="en-US" sz="1600" dirty="0" smtClean="0"/>
              <a:t> FEV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≥30 und &lt;80% </a:t>
            </a:r>
            <a:r>
              <a:rPr lang="en-US" sz="1600" dirty="0" err="1" smtClean="0"/>
              <a:t>geschätzt</a:t>
            </a:r>
            <a:r>
              <a:rPr lang="en-US" sz="1600" dirty="0" smtClean="0"/>
              <a:t> und FEV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/FVC &lt;0.7</a:t>
            </a:r>
          </a:p>
          <a:p>
            <a:pPr lvl="1"/>
            <a:r>
              <a:rPr lang="en-GB" sz="1600" dirty="0" smtClean="0"/>
              <a:t>In der </a:t>
            </a:r>
            <a:r>
              <a:rPr lang="en-GB" sz="1600" dirty="0" err="1" smtClean="0"/>
              <a:t>Lage</a:t>
            </a:r>
            <a:r>
              <a:rPr lang="en-GB" sz="1600" dirty="0" smtClean="0"/>
              <a:t>, </a:t>
            </a:r>
            <a:r>
              <a:rPr lang="en-GB" sz="1600" dirty="0" err="1" smtClean="0"/>
              <a:t>eine</a:t>
            </a:r>
            <a:r>
              <a:rPr lang="en-GB" sz="1600" dirty="0" smtClean="0"/>
              <a:t> </a:t>
            </a:r>
            <a:r>
              <a:rPr lang="en-GB" sz="1600" dirty="0" err="1" smtClean="0"/>
              <a:t>Computermaus</a:t>
            </a:r>
            <a:r>
              <a:rPr lang="en-GB" sz="1600" dirty="0" smtClean="0"/>
              <a:t> und </a:t>
            </a:r>
            <a:r>
              <a:rPr lang="en-GB" sz="1600" dirty="0" err="1" smtClean="0"/>
              <a:t>einen</a:t>
            </a:r>
            <a:r>
              <a:rPr lang="en-GB" sz="1600" dirty="0" smtClean="0"/>
              <a:t> Computer </a:t>
            </a:r>
            <a:r>
              <a:rPr lang="en-GB" sz="1600" dirty="0" err="1" smtClean="0"/>
              <a:t>zu</a:t>
            </a:r>
            <a:r>
              <a:rPr lang="en-GB" sz="1600" dirty="0" smtClean="0"/>
              <a:t> </a:t>
            </a:r>
            <a:r>
              <a:rPr lang="en-GB" sz="1600" dirty="0" err="1" smtClean="0"/>
              <a:t>bedienen</a:t>
            </a:r>
            <a:endParaRPr lang="en-GB" sz="16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1400" y="548600"/>
            <a:ext cx="4520315" cy="864978"/>
          </a:xfrm>
        </p:spPr>
        <p:txBody>
          <a:bodyPr/>
          <a:lstStyle/>
          <a:p>
            <a:r>
              <a:rPr lang="en-US" sz="2800" dirty="0" smtClean="0"/>
              <a:t>BLAZE </a:t>
            </a:r>
            <a:r>
              <a:rPr lang="en-US" sz="2800" dirty="0" err="1" smtClean="0"/>
              <a:t>Überblick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323410" y="6021360"/>
            <a:ext cx="61208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chemeClr val="tx1"/>
                </a:solidFill>
              </a:rPr>
              <a:t>SAC = </a:t>
            </a:r>
            <a:r>
              <a:rPr lang="en-GB" sz="1200" dirty="0" err="1">
                <a:solidFill>
                  <a:schemeClr val="tx1"/>
                </a:solidFill>
              </a:rPr>
              <a:t>vom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Patienten</a:t>
            </a:r>
            <a:r>
              <a:rPr lang="en-GB" sz="1200" dirty="0">
                <a:solidFill>
                  <a:schemeClr val="tx1"/>
                </a:solidFill>
              </a:rPr>
              <a:t> am Computer </a:t>
            </a:r>
            <a:r>
              <a:rPr lang="en-GB" sz="1200" dirty="0" err="1">
                <a:solidFill>
                  <a:schemeClr val="tx1"/>
                </a:solidFill>
              </a:rPr>
              <a:t>ausgefüllt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smtClean="0">
                <a:solidFill>
                  <a:schemeClr val="tx1"/>
                </a:solidFill>
              </a:rPr>
              <a:t> (Self-Administered Computerized)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570" y="6381410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IND/GLY: </a:t>
            </a:r>
            <a:r>
              <a:rPr lang="en-US" sz="1200" dirty="0" err="1">
                <a:solidFill>
                  <a:schemeClr val="tx1"/>
                </a:solidFill>
              </a:rPr>
              <a:t>Fixkombination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aus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Indacaterol</a:t>
            </a:r>
            <a:r>
              <a:rPr lang="en-US" sz="1200" dirty="0">
                <a:solidFill>
                  <a:schemeClr val="tx1"/>
                </a:solidFill>
              </a:rPr>
              <a:t> und </a:t>
            </a:r>
            <a:r>
              <a:rPr lang="en-US" sz="1200" dirty="0" err="1">
                <a:solidFill>
                  <a:schemeClr val="tx1"/>
                </a:solidFill>
              </a:rPr>
              <a:t>Glycopyrronium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8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742951" y="2259013"/>
            <a:ext cx="2368550" cy="319087"/>
          </a:xfrm>
          <a:prstGeom prst="homePlate">
            <a:avLst>
              <a:gd name="adj" fmla="val 49554"/>
            </a:avLst>
          </a:prstGeom>
          <a:solidFill>
            <a:schemeClr val="accent1">
              <a:lumMod val="50000"/>
            </a:schemeClr>
          </a:solidFill>
          <a:ln w="190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/>
          <a:p>
            <a:pPr algn="ctr">
              <a:defRPr/>
            </a:pPr>
            <a:r>
              <a:rPr lang="en-GB" sz="1700" dirty="0" err="1" smtClean="0">
                <a:solidFill>
                  <a:schemeClr val="bg1"/>
                </a:solidFill>
                <a:ea typeface="ＭＳ Ｐゴシック" charset="0"/>
                <a:cs typeface="ＭＳ Ｐゴシック" charset="0"/>
              </a:rPr>
              <a:t>Prä-Randomisierung</a:t>
            </a:r>
            <a:endParaRPr lang="en-GB" sz="1700" dirty="0">
              <a:solidFill>
                <a:schemeClr val="bg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3295651" y="2259013"/>
            <a:ext cx="4954587" cy="319087"/>
          </a:xfrm>
          <a:prstGeom prst="homePlate">
            <a:avLst>
              <a:gd name="adj" fmla="val 49745"/>
            </a:avLst>
          </a:prstGeom>
          <a:solidFill>
            <a:schemeClr val="accent1">
              <a:lumMod val="50000"/>
            </a:schemeClr>
          </a:solidFill>
          <a:ln w="190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/>
          <a:p>
            <a:pPr algn="ctr"/>
            <a:r>
              <a:rPr lang="en-GB" sz="1700" dirty="0" err="1" smtClean="0">
                <a:solidFill>
                  <a:schemeClr val="bg1"/>
                </a:solidFill>
                <a:ea typeface="ＭＳ Ｐゴシック" pitchFamily="34" charset="-128"/>
              </a:rPr>
              <a:t>Randomisierte</a:t>
            </a:r>
            <a:r>
              <a:rPr lang="en-GB" sz="1700" dirty="0" smtClean="0">
                <a:solidFill>
                  <a:schemeClr val="bg1"/>
                </a:solidFill>
                <a:ea typeface="ＭＳ Ｐゴシック" pitchFamily="34" charset="-128"/>
              </a:rPr>
              <a:t> </a:t>
            </a:r>
            <a:r>
              <a:rPr lang="en-GB" sz="1700" dirty="0" err="1" smtClean="0">
                <a:solidFill>
                  <a:schemeClr val="bg1"/>
                </a:solidFill>
                <a:ea typeface="ＭＳ Ｐゴシック" pitchFamily="34" charset="-128"/>
              </a:rPr>
              <a:t>Behandlung</a:t>
            </a:r>
            <a:endParaRPr lang="en-GB" sz="17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228976" y="2154238"/>
            <a:ext cx="0" cy="2376000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>
            <a:off x="8416926" y="2043113"/>
            <a:ext cx="0" cy="2376000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 bwMode="auto">
          <a:xfrm>
            <a:off x="1037223" y="5498423"/>
            <a:ext cx="879060" cy="2889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</a:rPr>
              <a:t>Visite</a:t>
            </a:r>
            <a:r>
              <a:rPr lang="en-US" sz="1100" dirty="0" smtClean="0">
                <a:solidFill>
                  <a:srgbClr val="FFFFFF"/>
                </a:solidFill>
              </a:rPr>
              <a:t> </a:t>
            </a:r>
            <a:r>
              <a:rPr lang="en-US" sz="11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195018" y="5498423"/>
            <a:ext cx="879060" cy="2889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</a:rPr>
              <a:t>Visite</a:t>
            </a:r>
            <a:r>
              <a:rPr lang="en-US" sz="1100" dirty="0" smtClean="0">
                <a:solidFill>
                  <a:srgbClr val="FFFFFF"/>
                </a:solidFill>
              </a:rPr>
              <a:t> 2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148248" y="5498423"/>
            <a:ext cx="1044000" cy="2889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</a:rPr>
              <a:t>Visiten</a:t>
            </a:r>
            <a:r>
              <a:rPr lang="en-US" sz="1100" dirty="0" smtClean="0">
                <a:solidFill>
                  <a:srgbClr val="FFFFFF"/>
                </a:solidFill>
              </a:rPr>
              <a:t> </a:t>
            </a:r>
            <a:r>
              <a:rPr lang="en-US" sz="1100" dirty="0">
                <a:solidFill>
                  <a:srgbClr val="FFFFFF"/>
                </a:solidFill>
              </a:rPr>
              <a:t>3,4,5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332957" y="2717800"/>
            <a:ext cx="894556" cy="2746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err="1" smtClean="0">
                <a:solidFill>
                  <a:srgbClr val="FFFFFF"/>
                </a:solidFill>
              </a:rPr>
              <a:t>Periode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349081" y="2717800"/>
            <a:ext cx="887163" cy="2746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err="1" smtClean="0">
                <a:solidFill>
                  <a:srgbClr val="FFFFFF"/>
                </a:solidFill>
              </a:rPr>
              <a:t>Periode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7408862" y="2717800"/>
            <a:ext cx="917575" cy="274638"/>
          </a:xfrm>
          <a:prstGeom prst="rect">
            <a:avLst/>
          </a:prstGeom>
          <a:solidFill>
            <a:schemeClr val="accent5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err="1" smtClean="0">
                <a:solidFill>
                  <a:srgbClr val="FFFFFF"/>
                </a:solidFill>
              </a:rPr>
              <a:t>Periode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249238" y="5498423"/>
            <a:ext cx="1044000" cy="2889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</a:rPr>
              <a:t>Visiten</a:t>
            </a:r>
            <a:r>
              <a:rPr lang="en-US" sz="1100" dirty="0" smtClean="0">
                <a:solidFill>
                  <a:srgbClr val="FFFFFF"/>
                </a:solidFill>
              </a:rPr>
              <a:t> </a:t>
            </a:r>
            <a:r>
              <a:rPr lang="en-US" sz="1100" dirty="0">
                <a:solidFill>
                  <a:srgbClr val="FFFFFF"/>
                </a:solidFill>
              </a:rPr>
              <a:t>6,7,8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297268" y="5498423"/>
            <a:ext cx="1044000" cy="2889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err="1" smtClean="0">
                <a:solidFill>
                  <a:srgbClr val="FFFFFF"/>
                </a:solidFill>
              </a:rPr>
              <a:t>Visiten</a:t>
            </a:r>
            <a:r>
              <a:rPr lang="en-US" sz="1100" dirty="0" smtClean="0">
                <a:solidFill>
                  <a:srgbClr val="FFFFFF"/>
                </a:solidFill>
              </a:rPr>
              <a:t> </a:t>
            </a:r>
            <a:r>
              <a:rPr lang="en-US" sz="1100" dirty="0">
                <a:solidFill>
                  <a:srgbClr val="FFFFFF"/>
                </a:solidFill>
              </a:rPr>
              <a:t>9,10,11</a:t>
            </a:r>
          </a:p>
        </p:txBody>
      </p:sp>
      <p:sp>
        <p:nvSpPr>
          <p:cNvPr id="21" name="Down Arrow 20"/>
          <p:cNvSpPr/>
          <p:nvPr/>
        </p:nvSpPr>
        <p:spPr bwMode="auto">
          <a:xfrm rot="10800000" flipH="1">
            <a:off x="7718463" y="5141235"/>
            <a:ext cx="201612" cy="292100"/>
          </a:xfrm>
          <a:prstGeom prst="downArrow">
            <a:avLst>
              <a:gd name="adj1" fmla="val 50000"/>
              <a:gd name="adj2" fmla="val 4619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FFFFFF"/>
                </a:solidFill>
              </a:rPr>
              <a:t>   </a:t>
            </a: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blackWhite">
          <a:xfrm>
            <a:off x="1052656" y="4562475"/>
            <a:ext cx="850900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-21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-15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blackWhite">
          <a:xfrm>
            <a:off x="2152651" y="4562475"/>
            <a:ext cx="973137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Tag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-14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blackWhite">
          <a:xfrm>
            <a:off x="3334688" y="4562475"/>
            <a:ext cx="673100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1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42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blackWhite">
          <a:xfrm>
            <a:off x="4227513" y="4562475"/>
            <a:ext cx="850900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43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56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blackWhite">
          <a:xfrm>
            <a:off x="5425163" y="4562475"/>
            <a:ext cx="692150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57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98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blackWhite">
          <a:xfrm>
            <a:off x="6337301" y="4562475"/>
            <a:ext cx="852487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99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112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blackWhite">
          <a:xfrm>
            <a:off x="7387390" y="4562475"/>
            <a:ext cx="863756" cy="504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0" hangingPunct="0"/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113 </a:t>
            </a:r>
            <a:r>
              <a:rPr lang="en-US" sz="1100" dirty="0" err="1" smtClean="0">
                <a:solidFill>
                  <a:srgbClr val="FFFFFF"/>
                </a:solidFill>
                <a:ea typeface="ＭＳ Ｐゴシック" pitchFamily="34" charset="-128"/>
              </a:rPr>
              <a:t>bis</a:t>
            </a:r>
            <a:r>
              <a:rPr lang="en-US" sz="1100" dirty="0" smtClean="0">
                <a:solidFill>
                  <a:srgbClr val="FFFFFF"/>
                </a:solidFill>
                <a:ea typeface="ＭＳ Ｐゴシック" pitchFamily="34" charset="-128"/>
              </a:rPr>
              <a:t> Tag </a:t>
            </a:r>
            <a:r>
              <a:rPr lang="en-US" sz="1100" dirty="0">
                <a:solidFill>
                  <a:srgbClr val="FFFFFF"/>
                </a:solidFill>
                <a:ea typeface="ＭＳ Ｐゴシック" pitchFamily="34" charset="-128"/>
              </a:rPr>
              <a:t>154</a:t>
            </a:r>
            <a:endParaRPr lang="en-GB" sz="11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349082" y="4205284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349082" y="3986528"/>
            <a:ext cx="792000" cy="108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349082" y="3767771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349082" y="3549014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349082" y="3330257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349082" y="3111500"/>
            <a:ext cx="792000" cy="108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332957" y="4197346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32957" y="3978591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332957" y="3759834"/>
            <a:ext cx="792000" cy="108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332957" y="3541077"/>
            <a:ext cx="792000" cy="108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332957" y="3322320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332957" y="3103563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408863" y="3969066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408863" y="3750309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408863" y="3531552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408863" y="3312795"/>
            <a:ext cx="792000" cy="108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408863" y="3094038"/>
            <a:ext cx="792000" cy="108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47" name="Straight Arrow Connector 46"/>
          <p:cNvCxnSpPr>
            <a:stCxn id="40" idx="3"/>
          </p:cNvCxnSpPr>
          <p:nvPr/>
        </p:nvCxnSpPr>
        <p:spPr bwMode="auto">
          <a:xfrm>
            <a:off x="4124957" y="3157563"/>
            <a:ext cx="1216981" cy="884212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5" idx="3"/>
          </p:cNvCxnSpPr>
          <p:nvPr/>
        </p:nvCxnSpPr>
        <p:spPr bwMode="auto">
          <a:xfrm flipV="1">
            <a:off x="4124957" y="3155950"/>
            <a:ext cx="1223331" cy="1095396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 bwMode="auto">
          <a:xfrm>
            <a:off x="6142038" y="3162300"/>
            <a:ext cx="1266825" cy="107632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 bwMode="auto">
          <a:xfrm flipV="1">
            <a:off x="6145213" y="3143250"/>
            <a:ext cx="1257300" cy="91122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20"/>
          <p:cNvSpPr txBox="1">
            <a:spLocks noChangeArrowheads="1"/>
          </p:cNvSpPr>
          <p:nvPr/>
        </p:nvSpPr>
        <p:spPr bwMode="auto">
          <a:xfrm>
            <a:off x="4303584" y="2906713"/>
            <a:ext cx="9906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tx1"/>
                </a:solidFill>
                <a:ea typeface="ヒラギノ角ゴ Pro W3"/>
                <a:cs typeface="ヒラギノ角ゴ Pro W3"/>
              </a:rPr>
              <a:t>Washout</a:t>
            </a:r>
          </a:p>
        </p:txBody>
      </p:sp>
      <p:sp>
        <p:nvSpPr>
          <p:cNvPr id="52" name="TextBox 89"/>
          <p:cNvSpPr txBox="1">
            <a:spLocks noChangeArrowheads="1"/>
          </p:cNvSpPr>
          <p:nvPr/>
        </p:nvSpPr>
        <p:spPr bwMode="auto">
          <a:xfrm>
            <a:off x="6236245" y="2906713"/>
            <a:ext cx="957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>
                <a:solidFill>
                  <a:schemeClr val="tx1"/>
                </a:solidFill>
                <a:ea typeface="ヒラギノ角ゴ Pro W3"/>
                <a:cs typeface="ヒラギノ角ゴ Pro W3"/>
              </a:rPr>
              <a:t>Washout</a:t>
            </a:r>
          </a:p>
        </p:txBody>
      </p:sp>
      <p:sp>
        <p:nvSpPr>
          <p:cNvPr id="53" name="Down Arrow 12319"/>
          <p:cNvSpPr/>
          <p:nvPr/>
        </p:nvSpPr>
        <p:spPr bwMode="auto">
          <a:xfrm flipH="1">
            <a:off x="6692651" y="3173413"/>
            <a:ext cx="44450" cy="4191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4" name="Down Arrow 53"/>
          <p:cNvSpPr/>
          <p:nvPr/>
        </p:nvSpPr>
        <p:spPr bwMode="auto">
          <a:xfrm flipH="1">
            <a:off x="4776659" y="3173413"/>
            <a:ext cx="44450" cy="417513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8189913" y="4356894"/>
            <a:ext cx="136525" cy="1333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6" name="Oval 12320"/>
          <p:cNvSpPr/>
          <p:nvPr/>
        </p:nvSpPr>
        <p:spPr bwMode="auto">
          <a:xfrm>
            <a:off x="676276" y="4356100"/>
            <a:ext cx="138112" cy="1349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1843088" y="4356894"/>
            <a:ext cx="138113" cy="1333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3235326" y="4356100"/>
            <a:ext cx="136525" cy="1349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2476501" y="4356100"/>
            <a:ext cx="136525" cy="1349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60" name="Straight Arrow Connector 12322"/>
          <p:cNvCxnSpPr/>
          <p:nvPr/>
        </p:nvCxnSpPr>
        <p:spPr bwMode="auto">
          <a:xfrm flipV="1">
            <a:off x="830263" y="4423569"/>
            <a:ext cx="99218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>
            <a:off x="1981201" y="4423569"/>
            <a:ext cx="4953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 bwMode="auto">
          <a:xfrm>
            <a:off x="4054476" y="4356101"/>
            <a:ext cx="138112" cy="1349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138863" y="4356100"/>
            <a:ext cx="138113" cy="1349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5253038" y="4356101"/>
            <a:ext cx="136525" cy="1349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 bwMode="auto">
          <a:xfrm>
            <a:off x="5389563" y="4420792"/>
            <a:ext cx="733425" cy="555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 bwMode="auto">
          <a:xfrm>
            <a:off x="7348538" y="4356100"/>
            <a:ext cx="136525" cy="1349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7456488" y="4423569"/>
            <a:ext cx="73342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 bwMode="auto">
          <a:xfrm>
            <a:off x="4113213" y="4423569"/>
            <a:ext cx="11303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 bwMode="auto">
          <a:xfrm>
            <a:off x="2606676" y="4423569"/>
            <a:ext cx="57626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 bwMode="auto">
          <a:xfrm>
            <a:off x="6286501" y="4423569"/>
            <a:ext cx="103187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 bwMode="auto">
          <a:xfrm>
            <a:off x="3336926" y="4423569"/>
            <a:ext cx="69850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936778" y="5957412"/>
            <a:ext cx="144000" cy="144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245388" y="5957412"/>
            <a:ext cx="144000" cy="144000"/>
          </a:xfrm>
          <a:prstGeom prst="rect">
            <a:avLst/>
          </a:prstGeom>
          <a:solidFill>
            <a:srgbClr val="379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74" name="TextBox 119"/>
          <p:cNvSpPr txBox="1">
            <a:spLocks noChangeArrowheads="1"/>
          </p:cNvSpPr>
          <p:nvPr/>
        </p:nvSpPr>
        <p:spPr bwMode="auto">
          <a:xfrm>
            <a:off x="2080798" y="5887587"/>
            <a:ext cx="180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IND/GLY</a:t>
            </a:r>
            <a:r>
              <a:rPr lang="en-US" sz="1200" dirty="0" smtClean="0">
                <a:solidFill>
                  <a:srgbClr val="404040"/>
                </a:solidFill>
                <a:ea typeface="ヒラギノ角ゴ Pro W3"/>
                <a:cs typeface="ヒラギノ角ゴ Pro W3"/>
              </a:rPr>
              <a:t> </a:t>
            </a:r>
            <a:r>
              <a:rPr lang="en-US" sz="1200" dirty="0">
                <a:solidFill>
                  <a:schemeClr val="tx1"/>
                </a:solidFill>
                <a:ea typeface="ヒラギノ角ゴ Pro W3"/>
                <a:cs typeface="ヒラギノ角ゴ Pro W3"/>
              </a:rPr>
              <a:t>110/50µg </a:t>
            </a:r>
            <a:r>
              <a:rPr lang="en-US" sz="1200" dirty="0" err="1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o.d</a:t>
            </a:r>
            <a:r>
              <a:rPr lang="en-US" sz="1200" dirty="0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.</a:t>
            </a:r>
            <a:endParaRPr lang="en-US" sz="1200" dirty="0">
              <a:solidFill>
                <a:schemeClr val="tx1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002948" y="5957412"/>
            <a:ext cx="144000" cy="1440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76" name="TextBox 179"/>
          <p:cNvSpPr txBox="1">
            <a:spLocks noChangeArrowheads="1"/>
          </p:cNvSpPr>
          <p:nvPr/>
        </p:nvSpPr>
        <p:spPr bwMode="auto">
          <a:xfrm>
            <a:off x="4133850" y="5888381"/>
            <a:ext cx="7905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200" dirty="0">
                <a:solidFill>
                  <a:schemeClr val="tx1"/>
                </a:solidFill>
                <a:ea typeface="ヒラギノ角ゴ Pro W3"/>
                <a:cs typeface="ヒラギノ角ゴ Pro W3"/>
              </a:rPr>
              <a:t>Placebo</a:t>
            </a:r>
          </a:p>
        </p:txBody>
      </p:sp>
      <p:sp>
        <p:nvSpPr>
          <p:cNvPr id="77" name="TextBox 180"/>
          <p:cNvSpPr txBox="1">
            <a:spLocks noChangeArrowheads="1"/>
          </p:cNvSpPr>
          <p:nvPr/>
        </p:nvSpPr>
        <p:spPr bwMode="auto">
          <a:xfrm>
            <a:off x="5393258" y="5888381"/>
            <a:ext cx="20605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200" dirty="0" err="1">
                <a:solidFill>
                  <a:schemeClr val="tx1"/>
                </a:solidFill>
                <a:ea typeface="ヒラギノ角ゴ Pro W3"/>
                <a:cs typeface="ヒラギノ角ゴ Pro W3"/>
              </a:rPr>
              <a:t>Tiotropium</a:t>
            </a:r>
            <a:r>
              <a:rPr lang="en-US" sz="1200" dirty="0">
                <a:solidFill>
                  <a:schemeClr val="tx1"/>
                </a:solidFill>
                <a:ea typeface="ヒラギノ角ゴ Pro W3"/>
                <a:cs typeface="ヒラギノ角ゴ Pro W3"/>
              </a:rPr>
              <a:t> 18µg </a:t>
            </a:r>
            <a:r>
              <a:rPr lang="en-US" sz="1200" dirty="0" err="1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o.d</a:t>
            </a:r>
            <a:r>
              <a:rPr lang="en-US" sz="1200" dirty="0" smtClean="0">
                <a:solidFill>
                  <a:schemeClr val="tx1"/>
                </a:solidFill>
                <a:ea typeface="ヒラギノ角ゴ Pro W3"/>
                <a:cs typeface="ヒラギノ角ゴ Pro W3"/>
              </a:rPr>
              <a:t>. </a:t>
            </a:r>
            <a:endParaRPr lang="en-US" sz="1200" dirty="0">
              <a:solidFill>
                <a:schemeClr val="tx1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78" name="Rectangle 14"/>
          <p:cNvSpPr>
            <a:spLocks noChangeArrowheads="1"/>
          </p:cNvSpPr>
          <p:nvPr/>
        </p:nvSpPr>
        <p:spPr bwMode="blackWhite">
          <a:xfrm>
            <a:off x="568326" y="1538288"/>
            <a:ext cx="7850187" cy="61595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dirty="0" err="1" smtClean="0">
                <a:solidFill>
                  <a:srgbClr val="FFFFFF"/>
                </a:solidFill>
              </a:rPr>
              <a:t>Multizentrische</a:t>
            </a:r>
            <a:r>
              <a:rPr lang="en-US" sz="1600" dirty="0" smtClean="0">
                <a:solidFill>
                  <a:srgbClr val="FFFFFF"/>
                </a:solidFill>
              </a:rPr>
              <a:t>, </a:t>
            </a:r>
            <a:r>
              <a:rPr lang="en-US" sz="1600" dirty="0" err="1" smtClean="0">
                <a:solidFill>
                  <a:srgbClr val="FFFFFF"/>
                </a:solidFill>
              </a:rPr>
              <a:t>randomisierte</a:t>
            </a:r>
            <a:r>
              <a:rPr lang="en-US" sz="1600" dirty="0" smtClean="0">
                <a:solidFill>
                  <a:srgbClr val="FFFFFF"/>
                </a:solidFill>
              </a:rPr>
              <a:t>, </a:t>
            </a:r>
            <a:r>
              <a:rPr lang="en-US" sz="1600" dirty="0" err="1" smtClean="0">
                <a:solidFill>
                  <a:srgbClr val="FFFFFF"/>
                </a:solidFill>
              </a:rPr>
              <a:t>verblindete</a:t>
            </a:r>
            <a:r>
              <a:rPr lang="en-US" sz="1600" dirty="0" smtClean="0">
                <a:solidFill>
                  <a:srgbClr val="FFFFFF"/>
                </a:solidFill>
              </a:rPr>
              <a:t>, </a:t>
            </a:r>
            <a:r>
              <a:rPr lang="en-US" sz="1600" dirty="0" err="1" smtClean="0">
                <a:solidFill>
                  <a:srgbClr val="FFFFFF"/>
                </a:solidFill>
              </a:rPr>
              <a:t>doppel</a:t>
            </a:r>
            <a:r>
              <a:rPr lang="en-US" sz="1600" dirty="0" smtClean="0">
                <a:solidFill>
                  <a:srgbClr val="FFFFFF"/>
                </a:solidFill>
              </a:rPr>
              <a:t>-dummy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smtClean="0">
                <a:solidFill>
                  <a:srgbClr val="FFFFFF"/>
                </a:solidFill>
              </a:rPr>
              <a:t>placebo-</a:t>
            </a:r>
            <a:r>
              <a:rPr lang="en-US" sz="1600" dirty="0" err="1" smtClean="0">
                <a:solidFill>
                  <a:srgbClr val="FFFFFF"/>
                </a:solidFill>
              </a:rPr>
              <a:t>kontrollierte</a:t>
            </a:r>
            <a:r>
              <a:rPr lang="en-US" sz="1600" dirty="0" smtClean="0">
                <a:solidFill>
                  <a:srgbClr val="FFFFFF"/>
                </a:solidFill>
              </a:rPr>
              <a:t>, </a:t>
            </a:r>
            <a:br>
              <a:rPr lang="en-US" sz="1600" dirty="0" smtClean="0">
                <a:solidFill>
                  <a:srgbClr val="FFFFFF"/>
                </a:solidFill>
              </a:rPr>
            </a:br>
            <a:r>
              <a:rPr lang="en-US" sz="1600" dirty="0" smtClean="0">
                <a:solidFill>
                  <a:srgbClr val="FFFFFF"/>
                </a:solidFill>
              </a:rPr>
              <a:t>Cross-over-</a:t>
            </a:r>
            <a:r>
              <a:rPr lang="en-US" sz="1600" dirty="0" err="1" smtClean="0">
                <a:solidFill>
                  <a:srgbClr val="FFFFFF"/>
                </a:solidFill>
              </a:rPr>
              <a:t>Studie</a:t>
            </a:r>
            <a:r>
              <a:rPr lang="en-US" sz="1600" dirty="0" smtClean="0">
                <a:solidFill>
                  <a:srgbClr val="FFFFFF"/>
                </a:solidFill>
              </a:rPr>
              <a:t> in 3 </a:t>
            </a:r>
            <a:r>
              <a:rPr lang="en-US" sz="1600" dirty="0" err="1" smtClean="0">
                <a:solidFill>
                  <a:srgbClr val="FFFFFF"/>
                </a:solidFill>
              </a:rPr>
              <a:t>Perioden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79" name="AutoShape 15"/>
          <p:cNvSpPr>
            <a:spLocks noChangeArrowheads="1"/>
          </p:cNvSpPr>
          <p:nvPr/>
        </p:nvSpPr>
        <p:spPr bwMode="auto">
          <a:xfrm>
            <a:off x="2008188" y="2690813"/>
            <a:ext cx="1081088" cy="287337"/>
          </a:xfrm>
          <a:prstGeom prst="homePlate">
            <a:avLst>
              <a:gd name="adj" fmla="val 49575"/>
            </a:avLst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72000" tIns="0" rIns="72000" bIns="0" anchor="ctr"/>
          <a:lstStyle/>
          <a:p>
            <a:pPr algn="ctr">
              <a:defRPr/>
            </a:pPr>
            <a:r>
              <a:rPr lang="en-GB" sz="1200" dirty="0">
                <a:solidFill>
                  <a:srgbClr val="FFFFFF"/>
                </a:solidFill>
              </a:rPr>
              <a:t>Screening </a:t>
            </a:r>
          </a:p>
        </p:txBody>
      </p:sp>
      <p:sp>
        <p:nvSpPr>
          <p:cNvPr id="80" name="AutoShape 15"/>
          <p:cNvSpPr>
            <a:spLocks noChangeArrowheads="1"/>
          </p:cNvSpPr>
          <p:nvPr/>
        </p:nvSpPr>
        <p:spPr bwMode="auto">
          <a:xfrm>
            <a:off x="784226" y="2690813"/>
            <a:ext cx="1081087" cy="287337"/>
          </a:xfrm>
          <a:prstGeom prst="homePlate">
            <a:avLst>
              <a:gd name="adj" fmla="val 49575"/>
            </a:avLst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72000" tIns="0" rIns="72000" bIns="0" anchor="ctr"/>
          <a:lstStyle/>
          <a:p>
            <a:pPr algn="ctr">
              <a:defRPr/>
            </a:pPr>
            <a:r>
              <a:rPr lang="en-GB" sz="1200" dirty="0" err="1" smtClean="0">
                <a:solidFill>
                  <a:srgbClr val="FFFFFF"/>
                </a:solidFill>
              </a:rPr>
              <a:t>Prä</a:t>
            </a:r>
            <a:r>
              <a:rPr lang="en-GB" sz="1200" dirty="0" smtClean="0">
                <a:solidFill>
                  <a:srgbClr val="FFFFFF"/>
                </a:solidFill>
              </a:rPr>
              <a:t>-Screening </a:t>
            </a:r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81" name="Down Arrow 80"/>
          <p:cNvSpPr/>
          <p:nvPr/>
        </p:nvSpPr>
        <p:spPr bwMode="auto">
          <a:xfrm rot="10800000" flipH="1">
            <a:off x="5670432" y="5138060"/>
            <a:ext cx="201613" cy="292100"/>
          </a:xfrm>
          <a:prstGeom prst="downArrow">
            <a:avLst>
              <a:gd name="adj1" fmla="val 50000"/>
              <a:gd name="adj2" fmla="val 4619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FFFFFF"/>
                </a:solidFill>
              </a:rPr>
              <a:t>   </a:t>
            </a:r>
          </a:p>
        </p:txBody>
      </p:sp>
      <p:sp>
        <p:nvSpPr>
          <p:cNvPr id="82" name="Down Arrow 81"/>
          <p:cNvSpPr/>
          <p:nvPr/>
        </p:nvSpPr>
        <p:spPr bwMode="auto">
          <a:xfrm rot="10800000" flipH="1">
            <a:off x="3570433" y="5138060"/>
            <a:ext cx="201612" cy="292100"/>
          </a:xfrm>
          <a:prstGeom prst="downArrow">
            <a:avLst>
              <a:gd name="adj1" fmla="val 50000"/>
              <a:gd name="adj2" fmla="val 4619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FFFFFF"/>
                </a:solidFill>
              </a:rPr>
              <a:t>   </a:t>
            </a:r>
          </a:p>
        </p:txBody>
      </p:sp>
      <p:sp>
        <p:nvSpPr>
          <p:cNvPr id="83" name="Down Arrow 82"/>
          <p:cNvSpPr/>
          <p:nvPr/>
        </p:nvSpPr>
        <p:spPr bwMode="auto">
          <a:xfrm rot="10800000" flipH="1">
            <a:off x="2538413" y="5138060"/>
            <a:ext cx="201613" cy="292100"/>
          </a:xfrm>
          <a:prstGeom prst="downArrow">
            <a:avLst>
              <a:gd name="adj1" fmla="val 50000"/>
              <a:gd name="adj2" fmla="val 4619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FFFFFF"/>
                </a:solidFill>
              </a:rPr>
              <a:t>   </a:t>
            </a:r>
          </a:p>
        </p:txBody>
      </p:sp>
      <p:sp>
        <p:nvSpPr>
          <p:cNvPr id="84" name="Down Arrow 83"/>
          <p:cNvSpPr/>
          <p:nvPr/>
        </p:nvSpPr>
        <p:spPr bwMode="auto">
          <a:xfrm rot="10800000" flipH="1">
            <a:off x="1377299" y="5138060"/>
            <a:ext cx="201613" cy="292100"/>
          </a:xfrm>
          <a:prstGeom prst="downArrow">
            <a:avLst>
              <a:gd name="adj1" fmla="val 50000"/>
              <a:gd name="adj2" fmla="val 46197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FFFFFF"/>
                </a:solidFill>
              </a:rPr>
              <a:t>   </a:t>
            </a:r>
          </a:p>
        </p:txBody>
      </p:sp>
      <p:sp>
        <p:nvSpPr>
          <p:cNvPr id="85" name="Rectangle 2"/>
          <p:cNvSpPr>
            <a:spLocks noChangeArrowheads="1"/>
          </p:cNvSpPr>
          <p:nvPr/>
        </p:nvSpPr>
        <p:spPr bwMode="auto">
          <a:xfrm>
            <a:off x="3092166" y="6396335"/>
            <a:ext cx="4644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Erlaubte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Begleitmedikation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Intranasale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Corticosteroide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gegen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allergische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Rhinitis; Salbutamol/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Albuterol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nach</a:t>
            </a:r>
            <a:r>
              <a:rPr lang="en-GB" sz="1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  <a:ea typeface="ＭＳ Ｐゴシック" pitchFamily="34" charset="-128"/>
              </a:rPr>
              <a:t>Bedarf</a:t>
            </a: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568326" y="2043113"/>
            <a:ext cx="0" cy="2376000"/>
          </a:xfrm>
          <a:prstGeom prst="line">
            <a:avLst/>
          </a:prstGeom>
          <a:ln w="2540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 bwMode="auto">
          <a:xfrm>
            <a:off x="7413996" y="4184625"/>
            <a:ext cx="7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87" name="Title 1"/>
          <p:cNvSpPr txBox="1">
            <a:spLocks/>
          </p:cNvSpPr>
          <p:nvPr/>
        </p:nvSpPr>
        <p:spPr bwMode="auto">
          <a:xfrm>
            <a:off x="251400" y="548600"/>
            <a:ext cx="4520315" cy="864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10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212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32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42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dirty="0" smtClean="0"/>
              <a:t>BLAZE </a:t>
            </a:r>
            <a:r>
              <a:rPr lang="en-US" dirty="0" err="1" smtClean="0"/>
              <a:t>Studiendesign</a:t>
            </a:r>
            <a:endParaRPr lang="en-US" dirty="0" smtClean="0"/>
          </a:p>
        </p:txBody>
      </p:sp>
      <p:sp>
        <p:nvSpPr>
          <p:cNvPr id="89" name="TextBox 88"/>
          <p:cNvSpPr txBox="1"/>
          <p:nvPr/>
        </p:nvSpPr>
        <p:spPr>
          <a:xfrm>
            <a:off x="819325" y="6160121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IND/GLY: </a:t>
            </a:r>
            <a:r>
              <a:rPr lang="en-US" sz="1200" dirty="0" err="1">
                <a:solidFill>
                  <a:schemeClr val="tx1"/>
                </a:solidFill>
              </a:rPr>
              <a:t>Fixkombination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aus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Indacaterol</a:t>
            </a:r>
            <a:r>
              <a:rPr lang="en-US" sz="1200" dirty="0">
                <a:solidFill>
                  <a:schemeClr val="tx1"/>
                </a:solidFill>
              </a:rPr>
              <a:t> und </a:t>
            </a:r>
            <a:r>
              <a:rPr lang="en-US" sz="1200" dirty="0" err="1">
                <a:solidFill>
                  <a:schemeClr val="tx1"/>
                </a:solidFill>
              </a:rPr>
              <a:t>Glycopyrronium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67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2474" y="1772770"/>
            <a:ext cx="8224329" cy="4355421"/>
          </a:xfrm>
        </p:spPr>
        <p:txBody>
          <a:bodyPr/>
          <a:lstStyle/>
          <a:p>
            <a:r>
              <a:rPr lang="en-US" sz="1600" b="1" dirty="0" err="1" smtClean="0"/>
              <a:t>Primärer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Endpunkt</a:t>
            </a:r>
            <a:endParaRPr lang="en-US" sz="1600" b="1" dirty="0" smtClean="0"/>
          </a:p>
          <a:p>
            <a:pPr lvl="1">
              <a:spcAft>
                <a:spcPts val="1800"/>
              </a:spcAft>
            </a:pPr>
            <a:r>
              <a:rPr lang="en-GB" sz="1600" dirty="0" err="1" smtClean="0"/>
              <a:t>Überlegenheit</a:t>
            </a:r>
            <a:r>
              <a:rPr lang="en-GB" sz="1600" dirty="0" smtClean="0"/>
              <a:t> von IND/GLY </a:t>
            </a:r>
            <a:r>
              <a:rPr lang="en-GB" sz="1600" dirty="0" err="1" smtClean="0"/>
              <a:t>gegenüber</a:t>
            </a:r>
            <a:r>
              <a:rPr lang="en-GB" sz="1600" dirty="0" smtClean="0"/>
              <a:t> Placebo </a:t>
            </a:r>
            <a:r>
              <a:rPr lang="en-GB" sz="1600" dirty="0" err="1" smtClean="0"/>
              <a:t>hinsichtlich</a:t>
            </a:r>
            <a:r>
              <a:rPr lang="en-GB" sz="1600" dirty="0" smtClean="0"/>
              <a:t> </a:t>
            </a:r>
            <a:r>
              <a:rPr lang="en-GB" sz="1600" dirty="0" err="1" smtClean="0"/>
              <a:t>Verbesserung</a:t>
            </a:r>
            <a:r>
              <a:rPr lang="en-GB" sz="1600" dirty="0" smtClean="0"/>
              <a:t> </a:t>
            </a:r>
            <a:r>
              <a:rPr lang="en-GB" sz="1600" dirty="0" err="1" smtClean="0"/>
              <a:t>bei</a:t>
            </a:r>
            <a:r>
              <a:rPr lang="en-GB" sz="1600" dirty="0" smtClean="0"/>
              <a:t> der </a:t>
            </a:r>
            <a:r>
              <a:rPr lang="en-GB" sz="1600" dirty="0" err="1" smtClean="0"/>
              <a:t>vom</a:t>
            </a:r>
            <a:r>
              <a:rPr lang="en-GB" sz="1600" dirty="0" smtClean="0"/>
              <a:t> </a:t>
            </a:r>
            <a:r>
              <a:rPr lang="en-GB" sz="1600" dirty="0" err="1" smtClean="0"/>
              <a:t>Patienten</a:t>
            </a:r>
            <a:r>
              <a:rPr lang="en-GB" sz="1600" dirty="0" smtClean="0"/>
              <a:t> </a:t>
            </a:r>
            <a:r>
              <a:rPr lang="en-GB" sz="1600" dirty="0" err="1" smtClean="0"/>
              <a:t>berichteten</a:t>
            </a:r>
            <a:r>
              <a:rPr lang="en-GB" sz="1600" dirty="0" smtClean="0"/>
              <a:t> </a:t>
            </a:r>
            <a:r>
              <a:rPr lang="en-GB" sz="1600" dirty="0" err="1" smtClean="0"/>
              <a:t>Dyspnoe</a:t>
            </a:r>
            <a:r>
              <a:rPr lang="en-GB" sz="1600" dirty="0"/>
              <a:t> </a:t>
            </a:r>
            <a:r>
              <a:rPr lang="en-GB" sz="1600" dirty="0" err="1"/>
              <a:t>nach</a:t>
            </a:r>
            <a:r>
              <a:rPr lang="en-GB" sz="1600" dirty="0"/>
              <a:t> 6 </a:t>
            </a:r>
            <a:r>
              <a:rPr lang="en-GB" sz="1600" dirty="0" err="1" smtClean="0"/>
              <a:t>Wochen</a:t>
            </a:r>
            <a:r>
              <a:rPr lang="en-GB" sz="1600" dirty="0" smtClean="0"/>
              <a:t> </a:t>
            </a:r>
            <a:r>
              <a:rPr lang="en-GB" sz="1600" dirty="0" err="1" smtClean="0"/>
              <a:t>Behandlung</a:t>
            </a:r>
            <a:r>
              <a:rPr lang="en-GB" sz="1600" dirty="0" smtClean="0"/>
              <a:t>. Die </a:t>
            </a:r>
            <a:r>
              <a:rPr lang="en-GB" sz="1600" dirty="0" err="1" smtClean="0"/>
              <a:t>Dyspnoe</a:t>
            </a:r>
            <a:r>
              <a:rPr lang="en-GB" sz="1600" dirty="0" smtClean="0"/>
              <a:t> </a:t>
            </a:r>
            <a:r>
              <a:rPr lang="en-GB" sz="1600" dirty="0" err="1" smtClean="0"/>
              <a:t>wurde</a:t>
            </a:r>
            <a:r>
              <a:rPr lang="en-GB" sz="1600" dirty="0" smtClean="0"/>
              <a:t> </a:t>
            </a:r>
            <a:r>
              <a:rPr lang="en-GB" sz="1600" dirty="0" err="1" smtClean="0"/>
              <a:t>mit</a:t>
            </a:r>
            <a:r>
              <a:rPr lang="en-GB" sz="1600" dirty="0" smtClean="0"/>
              <a:t> </a:t>
            </a:r>
            <a:r>
              <a:rPr lang="en-GB" sz="1600" dirty="0" err="1" smtClean="0"/>
              <a:t>dem</a:t>
            </a:r>
            <a:r>
              <a:rPr lang="en-GB" sz="1600" dirty="0" smtClean="0"/>
              <a:t> SAC BDI/TDI </a:t>
            </a:r>
            <a:r>
              <a:rPr lang="en-GB" sz="1600" dirty="0" err="1" smtClean="0"/>
              <a:t>gemessen</a:t>
            </a:r>
            <a:endParaRPr lang="en-GB" sz="1600" dirty="0" smtClean="0"/>
          </a:p>
          <a:p>
            <a:r>
              <a:rPr lang="en-GB" sz="1600" b="1" dirty="0" err="1" smtClean="0"/>
              <a:t>Sekundäre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Endpunkte</a:t>
            </a:r>
            <a:endParaRPr lang="en-GB" sz="1600" b="1" dirty="0" smtClean="0"/>
          </a:p>
          <a:p>
            <a:pPr lvl="1"/>
            <a:r>
              <a:rPr lang="en-GB" sz="1600" dirty="0" err="1" smtClean="0"/>
              <a:t>Überlegenheit</a:t>
            </a:r>
            <a:r>
              <a:rPr lang="en-GB" sz="1600" dirty="0" smtClean="0"/>
              <a:t> von </a:t>
            </a:r>
            <a:r>
              <a:rPr lang="en-GB" sz="1600" dirty="0"/>
              <a:t>IND/GLY </a:t>
            </a:r>
            <a:r>
              <a:rPr lang="en-GB" sz="1600" dirty="0" err="1"/>
              <a:t>gegenüber</a:t>
            </a:r>
            <a:r>
              <a:rPr lang="en-GB" sz="1600" dirty="0"/>
              <a:t> </a:t>
            </a:r>
            <a:r>
              <a:rPr lang="en-GB" sz="1600" dirty="0" smtClean="0"/>
              <a:t>Tiotropium </a:t>
            </a:r>
            <a:r>
              <a:rPr lang="en-GB" sz="1600" dirty="0" err="1"/>
              <a:t>hinsichtlich</a:t>
            </a:r>
            <a:r>
              <a:rPr lang="en-GB" sz="1600" dirty="0"/>
              <a:t> </a:t>
            </a:r>
            <a:r>
              <a:rPr lang="en-GB" sz="1600" dirty="0" smtClean="0"/>
              <a:t>der von </a:t>
            </a:r>
            <a:r>
              <a:rPr lang="en-GB" sz="1600" dirty="0" err="1"/>
              <a:t>Patienten</a:t>
            </a:r>
            <a:r>
              <a:rPr lang="en-GB" sz="1600" dirty="0"/>
              <a:t> </a:t>
            </a:r>
            <a:r>
              <a:rPr lang="en-GB" sz="1600" dirty="0" err="1"/>
              <a:t>berichteten</a:t>
            </a:r>
            <a:r>
              <a:rPr lang="en-GB" sz="1600" dirty="0"/>
              <a:t> </a:t>
            </a:r>
            <a:r>
              <a:rPr lang="en-GB" sz="1600" dirty="0" err="1"/>
              <a:t>Verbesserung</a:t>
            </a:r>
            <a:r>
              <a:rPr lang="en-GB" sz="1600" dirty="0"/>
              <a:t> </a:t>
            </a:r>
            <a:r>
              <a:rPr lang="en-GB" sz="1600" dirty="0" smtClean="0"/>
              <a:t>der </a:t>
            </a:r>
            <a:r>
              <a:rPr lang="en-GB" sz="1600" dirty="0" err="1" smtClean="0"/>
              <a:t>Dyspnoe</a:t>
            </a:r>
            <a:r>
              <a:rPr lang="en-GB" sz="1600" dirty="0" smtClean="0"/>
              <a:t> </a:t>
            </a:r>
            <a:r>
              <a:rPr lang="en-GB" sz="1600" dirty="0" err="1"/>
              <a:t>nach</a:t>
            </a:r>
            <a:r>
              <a:rPr lang="en-GB" sz="1600" dirty="0"/>
              <a:t> 6 </a:t>
            </a:r>
            <a:r>
              <a:rPr lang="en-GB" sz="1600" dirty="0" err="1" smtClean="0"/>
              <a:t>Wochen</a:t>
            </a:r>
            <a:r>
              <a:rPr lang="en-GB" sz="1600" dirty="0" smtClean="0"/>
              <a:t>. </a:t>
            </a:r>
            <a:r>
              <a:rPr lang="en-GB" sz="1600" dirty="0"/>
              <a:t>Die </a:t>
            </a:r>
            <a:r>
              <a:rPr lang="en-GB" sz="1600" dirty="0" err="1"/>
              <a:t>Dyspnoe</a:t>
            </a:r>
            <a:r>
              <a:rPr lang="en-GB" sz="1600" dirty="0"/>
              <a:t> </a:t>
            </a:r>
            <a:r>
              <a:rPr lang="en-GB" sz="1600" dirty="0" err="1"/>
              <a:t>wurde</a:t>
            </a:r>
            <a:r>
              <a:rPr lang="en-GB" sz="1600" dirty="0"/>
              <a:t> </a:t>
            </a:r>
            <a:r>
              <a:rPr lang="en-GB" sz="1600" dirty="0" err="1"/>
              <a:t>mit</a:t>
            </a:r>
            <a:r>
              <a:rPr lang="en-GB" sz="1600" dirty="0"/>
              <a:t> </a:t>
            </a:r>
            <a:r>
              <a:rPr lang="en-GB" sz="1600" dirty="0" err="1"/>
              <a:t>dem</a:t>
            </a:r>
            <a:r>
              <a:rPr lang="en-GB" sz="1600" dirty="0"/>
              <a:t> SAC BDI/TDI </a:t>
            </a:r>
            <a:r>
              <a:rPr lang="en-GB" sz="1600" dirty="0" err="1" smtClean="0"/>
              <a:t>gemessen</a:t>
            </a:r>
            <a:endParaRPr lang="en-GB" sz="1600" dirty="0"/>
          </a:p>
          <a:p>
            <a:pPr marL="457106" lvl="1" indent="0">
              <a:buNone/>
            </a:pPr>
            <a:endParaRPr lang="en-GB" sz="1600" dirty="0" smtClean="0"/>
          </a:p>
          <a:p>
            <a:pPr lvl="1"/>
            <a:r>
              <a:rPr lang="en-US" sz="1600" dirty="0" err="1" smtClean="0"/>
              <a:t>Beurteilung</a:t>
            </a:r>
            <a:r>
              <a:rPr lang="en-US" sz="1600" dirty="0" smtClean="0"/>
              <a:t> von </a:t>
            </a:r>
            <a:r>
              <a:rPr lang="en-GB" sz="1600" dirty="0"/>
              <a:t>IND/GLY</a:t>
            </a:r>
            <a:r>
              <a:rPr lang="en-US" sz="1600" dirty="0" smtClean="0"/>
              <a:t> </a:t>
            </a:r>
            <a:r>
              <a:rPr lang="en-US" sz="1600" dirty="0" err="1" smtClean="0"/>
              <a:t>nach</a:t>
            </a:r>
            <a:r>
              <a:rPr lang="en-US" sz="1600" dirty="0" smtClean="0"/>
              <a:t> 6 </a:t>
            </a:r>
            <a:r>
              <a:rPr lang="en-US" sz="1600" dirty="0" err="1" smtClean="0"/>
              <a:t>Wochen</a:t>
            </a:r>
            <a:r>
              <a:rPr lang="en-US" sz="1600" dirty="0" smtClean="0"/>
              <a:t> </a:t>
            </a:r>
            <a:r>
              <a:rPr lang="en-US" sz="1600" dirty="0" err="1" smtClean="0"/>
              <a:t>Behandlung</a:t>
            </a:r>
            <a:r>
              <a:rPr lang="en-US" sz="1600" dirty="0" smtClean="0"/>
              <a:t> </a:t>
            </a:r>
            <a:r>
              <a:rPr lang="en-US" sz="1600" dirty="0" err="1" smtClean="0"/>
              <a:t>gegenüber</a:t>
            </a:r>
            <a:r>
              <a:rPr lang="en-US" sz="1600" dirty="0" smtClean="0"/>
              <a:t> Placebo und Tiotropium </a:t>
            </a:r>
            <a:r>
              <a:rPr lang="en-US" sz="1600" dirty="0" err="1" smtClean="0"/>
              <a:t>hinsichtlich</a:t>
            </a:r>
            <a:r>
              <a:rPr lang="en-US" sz="1600" dirty="0" smtClean="0"/>
              <a:t>:</a:t>
            </a:r>
            <a:endParaRPr lang="en-GB" sz="1600" dirty="0" smtClean="0"/>
          </a:p>
          <a:p>
            <a:pPr lvl="2"/>
            <a:r>
              <a:rPr lang="en-US" sz="1600" dirty="0" err="1" smtClean="0"/>
              <a:t>Standardisiertes</a:t>
            </a:r>
            <a:r>
              <a:rPr lang="en-US" sz="1600" dirty="0" smtClean="0"/>
              <a:t> FEV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AUC</a:t>
            </a:r>
            <a:r>
              <a:rPr lang="en-US" sz="1600" baseline="-25000" dirty="0" smtClean="0"/>
              <a:t>0-4 </a:t>
            </a:r>
            <a:r>
              <a:rPr lang="en-US" sz="1600" baseline="-25000" dirty="0" err="1" smtClean="0"/>
              <a:t>hrs</a:t>
            </a:r>
            <a:endParaRPr lang="en-GB" sz="1600" baseline="-25000" dirty="0" smtClean="0"/>
          </a:p>
          <a:p>
            <a:pPr lvl="2"/>
            <a:r>
              <a:rPr lang="en-GB" sz="1600" dirty="0" err="1" smtClean="0"/>
              <a:t>Gebrauch</a:t>
            </a:r>
            <a:r>
              <a:rPr lang="en-GB" sz="1600" dirty="0" smtClean="0"/>
              <a:t> </a:t>
            </a:r>
            <a:r>
              <a:rPr lang="en-GB" sz="1600" dirty="0" err="1" smtClean="0"/>
              <a:t>Bedarfsmedikation</a:t>
            </a:r>
            <a:r>
              <a:rPr lang="en-GB" sz="1600" dirty="0" smtClean="0"/>
              <a:t> </a:t>
            </a:r>
          </a:p>
          <a:p>
            <a:pPr lvl="2"/>
            <a:r>
              <a:rPr lang="en-US" sz="1600" dirty="0" err="1" smtClean="0"/>
              <a:t>Sicherheit</a:t>
            </a:r>
            <a:r>
              <a:rPr lang="en-US" sz="1600" dirty="0" smtClean="0"/>
              <a:t> und </a:t>
            </a:r>
            <a:r>
              <a:rPr lang="en-US" sz="1600" dirty="0" err="1" smtClean="0"/>
              <a:t>Verträglichkeit</a:t>
            </a:r>
            <a:r>
              <a:rPr lang="en-US" sz="1600" dirty="0" smtClean="0"/>
              <a:t> </a:t>
            </a:r>
            <a:endParaRPr lang="en-GB" sz="16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400" y="548600"/>
            <a:ext cx="4520315" cy="864978"/>
          </a:xfrm>
        </p:spPr>
        <p:txBody>
          <a:bodyPr/>
          <a:lstStyle/>
          <a:p>
            <a:r>
              <a:rPr lang="en-US" sz="2800" dirty="0" err="1" smtClean="0"/>
              <a:t>Studienziele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75570" y="6381410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IND/GLY: </a:t>
            </a:r>
            <a:r>
              <a:rPr lang="en-US" sz="1200" dirty="0" err="1">
                <a:solidFill>
                  <a:schemeClr val="tx1"/>
                </a:solidFill>
              </a:rPr>
              <a:t>Fixkombination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aus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Indacaterol</a:t>
            </a:r>
            <a:r>
              <a:rPr lang="en-US" sz="1200" dirty="0">
                <a:solidFill>
                  <a:schemeClr val="tx1"/>
                </a:solidFill>
              </a:rPr>
              <a:t> und </a:t>
            </a:r>
            <a:r>
              <a:rPr lang="en-US" sz="1200" dirty="0" err="1">
                <a:solidFill>
                  <a:schemeClr val="tx1"/>
                </a:solidFill>
              </a:rPr>
              <a:t>Glycopyrronium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93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60555"/>
              </p:ext>
            </p:extLst>
          </p:nvPr>
        </p:nvGraphicFramePr>
        <p:xfrm>
          <a:off x="323410" y="1543225"/>
          <a:ext cx="8469313" cy="4661725"/>
        </p:xfrm>
        <a:graphic>
          <a:graphicData uri="http://schemas.openxmlformats.org/drawingml/2006/table">
            <a:tbl>
              <a:tblPr/>
              <a:tblGrid>
                <a:gridCol w="6028589"/>
                <a:gridCol w="2440724"/>
              </a:tblGrid>
              <a:tr h="28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ヒラギノ角ゴ Pro W3"/>
                          <a:cs typeface="ヒラギノ角ゴ Pro W3"/>
                        </a:rPr>
                        <a:t>Total (N=246)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Alter,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Jahre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62.8 (8.2)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Geschlecht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männlich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(%)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70.3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Duration of COPD, years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Calibri" pitchFamily="34" charset="0"/>
                        </a:rPr>
                        <a:t>7.6 (5.9)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COPD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Schweregrad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n (%)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Moderat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168 (68.3)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233363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Schwer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135(54.9)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ICS-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Nutzer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Baseline (%)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85 (32.9)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Aktive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Raucher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n (%)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112 (45.5)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Anzahl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der COPD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Exazerbationen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innerhalb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des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letzten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Jahres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, n (%)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233363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172 (69.9)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233363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Calibri" pitchFamily="34" charset="0"/>
                        </a:rPr>
                        <a:t>57 (23.2)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233363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≥2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Calibri" pitchFamily="34" charset="0"/>
                        </a:rPr>
                        <a:t>17 (6.9)</a:t>
                      </a: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Prä-bronchodilatatorisches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FEV</a:t>
                      </a:r>
                      <a:r>
                        <a:rPr kumimoji="0" lang="en-GB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L 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1.35 (0.44)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Post-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bronchodilatatorisches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FEV</a:t>
                      </a:r>
                      <a:r>
                        <a:rPr kumimoji="0" lang="en-GB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1.60 (0.47)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Post-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bronchodilatatorisches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FEV</a:t>
                      </a:r>
                      <a:r>
                        <a:rPr kumimoji="0" lang="en-GB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%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geschätzt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 (12.3)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Post-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bronchodilatatorisches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FEV</a:t>
                      </a:r>
                      <a:r>
                        <a:rPr kumimoji="0" lang="en-GB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/FVC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75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 (10.4)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Calibri" pitchFamily="34" charset="0"/>
                      </a:endParaRPr>
                    </a:p>
                  </a:txBody>
                  <a:tcPr marL="90000" marR="90000" marT="28800" marB="28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187531" y="6213306"/>
            <a:ext cx="669693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</a:pPr>
            <a:r>
              <a:rPr lang="de-DE" sz="1100" b="0" kern="0" dirty="0" smtClean="0">
                <a:solidFill>
                  <a:schemeClr val="tx1"/>
                </a:solidFill>
              </a:rPr>
              <a:t>Die </a:t>
            </a:r>
            <a:r>
              <a:rPr lang="de-DE" sz="1100" b="0" kern="0" dirty="0">
                <a:solidFill>
                  <a:schemeClr val="tx1"/>
                </a:solidFill>
              </a:rPr>
              <a:t>Daten sind Mittelwerte (SD), sofern nicht anders angegeben</a:t>
            </a:r>
            <a:r>
              <a:rPr lang="en-US" sz="1100" b="0" dirty="0" smtClean="0">
                <a:solidFill>
                  <a:schemeClr val="tx1"/>
                </a:solidFill>
              </a:rPr>
              <a:t>; </a:t>
            </a:r>
            <a:r>
              <a:rPr lang="en-US" sz="1100" b="0" dirty="0">
                <a:solidFill>
                  <a:schemeClr val="tx1"/>
                </a:solidFill>
              </a:rPr>
              <a:t>*COPD </a:t>
            </a:r>
            <a:r>
              <a:rPr lang="en-US" sz="1100" b="0" dirty="0" err="1" smtClean="0">
                <a:solidFill>
                  <a:schemeClr val="tx1"/>
                </a:solidFill>
              </a:rPr>
              <a:t>Schweregrad</a:t>
            </a:r>
            <a:r>
              <a:rPr lang="en-US" sz="1100" b="0" dirty="0" smtClean="0">
                <a:solidFill>
                  <a:schemeClr val="tx1"/>
                </a:solidFill>
              </a:rPr>
              <a:t> </a:t>
            </a:r>
            <a:r>
              <a:rPr lang="en-US" sz="1100" b="0" dirty="0" err="1" smtClean="0">
                <a:solidFill>
                  <a:schemeClr val="tx1"/>
                </a:solidFill>
              </a:rPr>
              <a:t>nach</a:t>
            </a:r>
            <a:r>
              <a:rPr lang="en-US" sz="1100" b="0" dirty="0" smtClean="0">
                <a:solidFill>
                  <a:schemeClr val="tx1"/>
                </a:solidFill>
              </a:rPr>
              <a:t> den GOLD </a:t>
            </a:r>
            <a:r>
              <a:rPr lang="en-US" sz="1100" b="0" dirty="0">
                <a:solidFill>
                  <a:schemeClr val="tx1"/>
                </a:solidFill>
              </a:rPr>
              <a:t>2009 </a:t>
            </a:r>
            <a:r>
              <a:rPr lang="en-US" sz="1100" b="0" dirty="0" err="1" smtClean="0">
                <a:solidFill>
                  <a:schemeClr val="tx1"/>
                </a:solidFill>
              </a:rPr>
              <a:t>Kriterien</a:t>
            </a:r>
            <a:r>
              <a:rPr lang="en-US" sz="1100" b="0" dirty="0" smtClean="0">
                <a:solidFill>
                  <a:schemeClr val="tx1"/>
                </a:solidFill>
              </a:rPr>
              <a:t>; </a:t>
            </a:r>
            <a:r>
              <a:rPr lang="en-US" sz="1100" b="0" dirty="0" err="1" smtClean="0">
                <a:solidFill>
                  <a:schemeClr val="tx1"/>
                </a:solidFill>
              </a:rPr>
              <a:t>Packungsjahre</a:t>
            </a:r>
            <a:r>
              <a:rPr lang="en-US" sz="1100" b="0" dirty="0" smtClean="0">
                <a:solidFill>
                  <a:schemeClr val="tx1"/>
                </a:solidFill>
              </a:rPr>
              <a:t> </a:t>
            </a:r>
            <a:r>
              <a:rPr lang="en-US" sz="1100" b="0" dirty="0">
                <a:solidFill>
                  <a:schemeClr val="tx1"/>
                </a:solidFill>
              </a:rPr>
              <a:t>= </a:t>
            </a:r>
            <a:r>
              <a:rPr lang="de-DE" sz="1100" b="0" kern="0" dirty="0" smtClean="0">
                <a:solidFill>
                  <a:schemeClr val="tx1"/>
                </a:solidFill>
              </a:rPr>
              <a:t>Gesamtjahre </a:t>
            </a:r>
            <a:r>
              <a:rPr lang="de-DE" sz="1100" b="0" kern="0" dirty="0">
                <a:solidFill>
                  <a:schemeClr val="tx1"/>
                </a:solidFill>
              </a:rPr>
              <a:t>des Rauchens multipliziert mit Zigarettenpackungen, die am Tag geraucht </a:t>
            </a:r>
            <a:r>
              <a:rPr lang="de-DE" sz="1100" b="0" kern="0" dirty="0" smtClean="0">
                <a:solidFill>
                  <a:schemeClr val="tx1"/>
                </a:solidFill>
              </a:rPr>
              <a:t>wurden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1400" y="548600"/>
            <a:ext cx="4520315" cy="864978"/>
          </a:xfrm>
        </p:spPr>
        <p:txBody>
          <a:bodyPr/>
          <a:lstStyle/>
          <a:p>
            <a:r>
              <a:rPr lang="en-US" sz="2800" dirty="0" smtClean="0"/>
              <a:t>Baseline </a:t>
            </a:r>
            <a:r>
              <a:rPr lang="en-US" sz="2800" dirty="0" err="1" smtClean="0"/>
              <a:t>Charakteristika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5438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84027" y="2039190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1.2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2844775" y="2409445"/>
            <a:ext cx="2016125" cy="108000"/>
            <a:chOff x="2826035" y="2241825"/>
            <a:chExt cx="2016125" cy="108000"/>
          </a:xfrm>
        </p:grpSpPr>
        <p:cxnSp>
          <p:nvCxnSpPr>
            <p:cNvPr id="8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" name="TextBox 47"/>
          <p:cNvSpPr txBox="1">
            <a:spLocks noChangeArrowheads="1"/>
          </p:cNvSpPr>
          <p:nvPr/>
        </p:nvSpPr>
        <p:spPr bwMode="auto">
          <a:xfrm>
            <a:off x="2989142" y="2108811"/>
            <a:ext cx="15568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tx1"/>
                </a:solidFill>
                <a:latin typeface="+mj-lt"/>
                <a:ea typeface="ヒラギノ角ゴ Pro W3"/>
                <a:cs typeface="ヒラギノ角ゴ Pro W3"/>
              </a:rPr>
              <a:t>∆=1.37, p&lt;0.001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2854325" y="1845573"/>
            <a:ext cx="3978275" cy="108000"/>
            <a:chOff x="2826035" y="1568948"/>
            <a:chExt cx="3978275" cy="108000"/>
          </a:xfrm>
        </p:grpSpPr>
        <p:cxnSp>
          <p:nvCxnSpPr>
            <p:cNvPr id="12" name="Straight Connector 27"/>
            <p:cNvCxnSpPr>
              <a:cxnSpLocks noChangeShapeType="1"/>
            </p:cNvCxnSpPr>
            <p:nvPr/>
          </p:nvCxnSpPr>
          <p:spPr bwMode="auto">
            <a:xfrm>
              <a:off x="2826828" y="1568948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20"/>
            <p:cNvCxnSpPr>
              <a:cxnSpLocks noChangeShapeType="1"/>
            </p:cNvCxnSpPr>
            <p:nvPr/>
          </p:nvCxnSpPr>
          <p:spPr bwMode="auto">
            <a:xfrm>
              <a:off x="2826035" y="1578472"/>
              <a:ext cx="397827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" name="TextBox 47"/>
          <p:cNvSpPr txBox="1">
            <a:spLocks noChangeArrowheads="1"/>
          </p:cNvSpPr>
          <p:nvPr/>
        </p:nvSpPr>
        <p:spPr bwMode="auto">
          <a:xfrm>
            <a:off x="4187673" y="1567065"/>
            <a:ext cx="15568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tx1"/>
                </a:solidFill>
                <a:latin typeface="+mj-lt"/>
                <a:ea typeface="ヒラギノ角ゴ Pro W3"/>
                <a:cs typeface="ヒラギノ角ゴ Pro W3"/>
              </a:rPr>
              <a:t>∆=0.88, p&lt;0.001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4907545" y="2157425"/>
            <a:ext cx="2055230" cy="108000"/>
            <a:chOff x="4937315" y="1909268"/>
            <a:chExt cx="1866995" cy="108000"/>
          </a:xfrm>
        </p:grpSpPr>
        <p:cxnSp>
          <p:nvCxnSpPr>
            <p:cNvPr id="16" name="Straight Connector 34"/>
            <p:cNvCxnSpPr>
              <a:cxnSpLocks noChangeShapeType="1"/>
            </p:cNvCxnSpPr>
            <p:nvPr/>
          </p:nvCxnSpPr>
          <p:spPr bwMode="auto">
            <a:xfrm>
              <a:off x="4944458" y="1909268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29"/>
            <p:cNvCxnSpPr>
              <a:cxnSpLocks noChangeShapeType="1"/>
            </p:cNvCxnSpPr>
            <p:nvPr/>
          </p:nvCxnSpPr>
          <p:spPr bwMode="auto">
            <a:xfrm>
              <a:off x="4937315" y="1916411"/>
              <a:ext cx="186699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8" name="TextBox 47"/>
          <p:cNvSpPr txBox="1">
            <a:spLocks noChangeArrowheads="1"/>
          </p:cNvSpPr>
          <p:nvPr/>
        </p:nvSpPr>
        <p:spPr bwMode="auto">
          <a:xfrm>
            <a:off x="5257731" y="1877074"/>
            <a:ext cx="16033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tx1"/>
                </a:solidFill>
                <a:latin typeface="+mj-lt"/>
                <a:ea typeface="ヒラギノ角ゴ Pro W3"/>
                <a:cs typeface="ヒラギノ角ゴ Pro W3"/>
              </a:rPr>
              <a:t>∆=0.49, p=0.021 </a:t>
            </a:r>
          </a:p>
        </p:txBody>
      </p:sp>
      <p:sp>
        <p:nvSpPr>
          <p:cNvPr id="19" name="TextBox 14345"/>
          <p:cNvSpPr txBox="1">
            <a:spLocks noChangeArrowheads="1"/>
          </p:cNvSpPr>
          <p:nvPr/>
        </p:nvSpPr>
        <p:spPr bwMode="auto">
          <a:xfrm rot="16200000">
            <a:off x="-905101" y="3941967"/>
            <a:ext cx="39727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600" dirty="0">
                <a:solidFill>
                  <a:schemeClr val="tx1"/>
                </a:solidFill>
              </a:rPr>
              <a:t>Total TDI </a:t>
            </a:r>
            <a:r>
              <a:rPr lang="en-GB" sz="1600" dirty="0" smtClean="0">
                <a:solidFill>
                  <a:schemeClr val="tx1"/>
                </a:solidFill>
              </a:rPr>
              <a:t>Score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8" name="TextBox 47"/>
          <p:cNvSpPr txBox="1">
            <a:spLocks noChangeArrowheads="1"/>
          </p:cNvSpPr>
          <p:nvPr/>
        </p:nvSpPr>
        <p:spPr bwMode="auto">
          <a:xfrm>
            <a:off x="1458547" y="6441750"/>
            <a:ext cx="23342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de-DE" sz="1200" b="0" kern="0" dirty="0">
                <a:solidFill>
                  <a:schemeClr val="tx1"/>
                </a:solidFill>
              </a:rPr>
              <a:t>Die Daten sind Mittelwerte (SD)</a:t>
            </a:r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435773" y="4275852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Placebo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82062" y="4585146"/>
            <a:ext cx="1568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err="1" smtClean="0">
                <a:solidFill>
                  <a:schemeClr val="tx1"/>
                </a:solidFill>
              </a:rPr>
              <a:t>Indacaterol</a:t>
            </a:r>
            <a:r>
              <a:rPr lang="en-GB" sz="1400" b="1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GB" sz="1400" b="1" dirty="0" err="1" smtClean="0">
                <a:solidFill>
                  <a:schemeClr val="tx1"/>
                </a:solidFill>
              </a:rPr>
              <a:t>Glycopyrronium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26689" y="4593730"/>
            <a:ext cx="11159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err="1" smtClean="0">
                <a:solidFill>
                  <a:schemeClr val="tx1"/>
                </a:solidFill>
              </a:rPr>
              <a:t>Tiotropium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47940" y="595702"/>
            <a:ext cx="7040666" cy="748438"/>
          </a:xfrm>
        </p:spPr>
        <p:txBody>
          <a:bodyPr/>
          <a:lstStyle/>
          <a:p>
            <a:r>
              <a:rPr lang="en-US" sz="2800" dirty="0" smtClean="0"/>
              <a:t>SAC TDI Total </a:t>
            </a:r>
            <a:r>
              <a:rPr lang="en-US" sz="2800" dirty="0"/>
              <a:t>S</a:t>
            </a:r>
            <a:r>
              <a:rPr lang="en-US" sz="2800" dirty="0" smtClean="0"/>
              <a:t>core </a:t>
            </a:r>
            <a:r>
              <a:rPr lang="en-US" sz="2800" dirty="0" err="1" smtClean="0"/>
              <a:t>nach</a:t>
            </a:r>
            <a:r>
              <a:rPr lang="en-US" sz="2800" dirty="0" smtClean="0"/>
              <a:t> 6 </a:t>
            </a:r>
            <a:r>
              <a:rPr lang="en-US" sz="2800" dirty="0" err="1" smtClean="0"/>
              <a:t>Wochen</a:t>
            </a:r>
            <a:r>
              <a:rPr lang="en-US" sz="2800" dirty="0" smtClean="0"/>
              <a:t>  </a:t>
            </a:r>
            <a:endParaRPr lang="en-GB" sz="2800" dirty="0"/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1284027" y="2436216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1284027" y="2833242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0.8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1284027" y="3230268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0.6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1284027" y="3627294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284027" y="4024320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1284027" y="4421346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1212017" y="4818372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–0.2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1212017" y="5215398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–0.4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Rectangle 3"/>
          <p:cNvSpPr>
            <a:spLocks noChangeArrowheads="1"/>
          </p:cNvSpPr>
          <p:nvPr/>
        </p:nvSpPr>
        <p:spPr bwMode="auto">
          <a:xfrm>
            <a:off x="1212017" y="5612424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–0.6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1212017" y="6009453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–0.8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824430" y="2193415"/>
            <a:ext cx="0" cy="3972758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1734736" y="2193415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9"/>
          <p:cNvSpPr>
            <a:spLocks noChangeShapeType="1"/>
          </p:cNvSpPr>
          <p:nvPr/>
        </p:nvSpPr>
        <p:spPr bwMode="auto">
          <a:xfrm>
            <a:off x="1734736" y="2589526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1734736" y="2988549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11"/>
          <p:cNvSpPr>
            <a:spLocks noChangeShapeType="1"/>
          </p:cNvSpPr>
          <p:nvPr/>
        </p:nvSpPr>
        <p:spPr bwMode="auto">
          <a:xfrm>
            <a:off x="1734736" y="3384660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>
            <a:off x="1734736" y="3780771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1734736" y="4179794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/>
        </p:nvSpPr>
        <p:spPr bwMode="auto">
          <a:xfrm>
            <a:off x="1734736" y="4575905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1734736" y="4974928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1734736" y="5371039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17"/>
          <p:cNvSpPr>
            <a:spLocks noChangeShapeType="1"/>
          </p:cNvSpPr>
          <p:nvPr/>
        </p:nvSpPr>
        <p:spPr bwMode="auto">
          <a:xfrm>
            <a:off x="1734736" y="5767150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18"/>
          <p:cNvSpPr>
            <a:spLocks noChangeShapeType="1"/>
          </p:cNvSpPr>
          <p:nvPr/>
        </p:nvSpPr>
        <p:spPr bwMode="auto">
          <a:xfrm>
            <a:off x="1734736" y="6166173"/>
            <a:ext cx="92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Freeform 19"/>
          <p:cNvSpPr>
            <a:spLocks/>
          </p:cNvSpPr>
          <p:nvPr/>
        </p:nvSpPr>
        <p:spPr bwMode="auto">
          <a:xfrm>
            <a:off x="2441968" y="4575905"/>
            <a:ext cx="815975" cy="972801"/>
          </a:xfrm>
          <a:custGeom>
            <a:avLst/>
            <a:gdLst>
              <a:gd name="T0" fmla="*/ 514 w 514"/>
              <a:gd name="T1" fmla="*/ 668 h 668"/>
              <a:gd name="T2" fmla="*/ 256 w 514"/>
              <a:gd name="T3" fmla="*/ 668 h 668"/>
              <a:gd name="T4" fmla="*/ 0 w 514"/>
              <a:gd name="T5" fmla="*/ 668 h 668"/>
              <a:gd name="T6" fmla="*/ 0 w 514"/>
              <a:gd name="T7" fmla="*/ 0 h 668"/>
              <a:gd name="T8" fmla="*/ 514 w 514"/>
              <a:gd name="T9" fmla="*/ 0 h 668"/>
              <a:gd name="T10" fmla="*/ 514 w 514"/>
              <a:gd name="T11" fmla="*/ 668 h 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4" h="668">
                <a:moveTo>
                  <a:pt x="514" y="668"/>
                </a:moveTo>
                <a:lnTo>
                  <a:pt x="256" y="668"/>
                </a:lnTo>
                <a:lnTo>
                  <a:pt x="0" y="668"/>
                </a:lnTo>
                <a:lnTo>
                  <a:pt x="0" y="0"/>
                </a:lnTo>
                <a:lnTo>
                  <a:pt x="514" y="0"/>
                </a:lnTo>
                <a:lnTo>
                  <a:pt x="514" y="668"/>
                </a:lnTo>
                <a:close/>
              </a:path>
            </a:pathLst>
          </a:custGeom>
          <a:solidFill>
            <a:schemeClr val="accent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20"/>
          <p:cNvSpPr>
            <a:spLocks noChangeShapeType="1"/>
          </p:cNvSpPr>
          <p:nvPr/>
        </p:nvSpPr>
        <p:spPr bwMode="auto">
          <a:xfrm flipV="1">
            <a:off x="2848368" y="5548706"/>
            <a:ext cx="0" cy="34951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21"/>
          <p:cNvSpPr>
            <a:spLocks noChangeShapeType="1"/>
          </p:cNvSpPr>
          <p:nvPr/>
        </p:nvSpPr>
        <p:spPr bwMode="auto">
          <a:xfrm>
            <a:off x="2800743" y="5898216"/>
            <a:ext cx="92075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Freeform 22"/>
          <p:cNvSpPr>
            <a:spLocks/>
          </p:cNvSpPr>
          <p:nvPr/>
        </p:nvSpPr>
        <p:spPr bwMode="auto">
          <a:xfrm>
            <a:off x="4486668" y="2828357"/>
            <a:ext cx="819150" cy="1747548"/>
          </a:xfrm>
          <a:custGeom>
            <a:avLst/>
            <a:gdLst>
              <a:gd name="T0" fmla="*/ 516 w 516"/>
              <a:gd name="T1" fmla="*/ 1200 h 1200"/>
              <a:gd name="T2" fmla="*/ 258 w 516"/>
              <a:gd name="T3" fmla="*/ 1200 h 1200"/>
              <a:gd name="T4" fmla="*/ 0 w 516"/>
              <a:gd name="T5" fmla="*/ 1200 h 1200"/>
              <a:gd name="T6" fmla="*/ 0 w 516"/>
              <a:gd name="T7" fmla="*/ 0 h 1200"/>
              <a:gd name="T8" fmla="*/ 516 w 516"/>
              <a:gd name="T9" fmla="*/ 0 h 1200"/>
              <a:gd name="T10" fmla="*/ 516 w 516"/>
              <a:gd name="T11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6" h="1200">
                <a:moveTo>
                  <a:pt x="516" y="1200"/>
                </a:moveTo>
                <a:lnTo>
                  <a:pt x="258" y="1200"/>
                </a:lnTo>
                <a:lnTo>
                  <a:pt x="0" y="1200"/>
                </a:lnTo>
                <a:lnTo>
                  <a:pt x="0" y="0"/>
                </a:lnTo>
                <a:lnTo>
                  <a:pt x="516" y="0"/>
                </a:lnTo>
                <a:lnTo>
                  <a:pt x="516" y="120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23"/>
          <p:cNvSpPr>
            <a:spLocks noChangeShapeType="1"/>
          </p:cNvSpPr>
          <p:nvPr/>
        </p:nvSpPr>
        <p:spPr bwMode="auto">
          <a:xfrm>
            <a:off x="4896243" y="2481760"/>
            <a:ext cx="0" cy="346597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24"/>
          <p:cNvSpPr>
            <a:spLocks noChangeShapeType="1"/>
          </p:cNvSpPr>
          <p:nvPr/>
        </p:nvSpPr>
        <p:spPr bwMode="auto">
          <a:xfrm flipH="1">
            <a:off x="4851793" y="2481760"/>
            <a:ext cx="88900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Freeform 25"/>
          <p:cNvSpPr>
            <a:spLocks/>
          </p:cNvSpPr>
          <p:nvPr/>
        </p:nvSpPr>
        <p:spPr bwMode="auto">
          <a:xfrm>
            <a:off x="6540893" y="3801159"/>
            <a:ext cx="814388" cy="774746"/>
          </a:xfrm>
          <a:custGeom>
            <a:avLst/>
            <a:gdLst>
              <a:gd name="T0" fmla="*/ 513 w 513"/>
              <a:gd name="T1" fmla="*/ 532 h 532"/>
              <a:gd name="T2" fmla="*/ 255 w 513"/>
              <a:gd name="T3" fmla="*/ 532 h 532"/>
              <a:gd name="T4" fmla="*/ 0 w 513"/>
              <a:gd name="T5" fmla="*/ 532 h 532"/>
              <a:gd name="T6" fmla="*/ 0 w 513"/>
              <a:gd name="T7" fmla="*/ 0 h 532"/>
              <a:gd name="T8" fmla="*/ 513 w 513"/>
              <a:gd name="T9" fmla="*/ 0 h 532"/>
              <a:gd name="T10" fmla="*/ 513 w 513"/>
              <a:gd name="T11" fmla="*/ 532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3" h="532">
                <a:moveTo>
                  <a:pt x="513" y="532"/>
                </a:moveTo>
                <a:lnTo>
                  <a:pt x="255" y="532"/>
                </a:lnTo>
                <a:lnTo>
                  <a:pt x="0" y="532"/>
                </a:lnTo>
                <a:lnTo>
                  <a:pt x="0" y="0"/>
                </a:lnTo>
                <a:lnTo>
                  <a:pt x="513" y="0"/>
                </a:lnTo>
                <a:lnTo>
                  <a:pt x="513" y="532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26"/>
          <p:cNvSpPr>
            <a:spLocks noChangeShapeType="1"/>
          </p:cNvSpPr>
          <p:nvPr/>
        </p:nvSpPr>
        <p:spPr bwMode="auto">
          <a:xfrm>
            <a:off x="6948880" y="3454562"/>
            <a:ext cx="0" cy="346597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 flipH="1">
            <a:off x="6901255" y="3454562"/>
            <a:ext cx="92075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1824430" y="4575905"/>
            <a:ext cx="6188075" cy="0"/>
          </a:xfrm>
          <a:prstGeom prst="line">
            <a:avLst/>
          </a:prstGeom>
          <a:noFill/>
          <a:ln w="285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2532661" y="4593730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–0.49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639754" y="425845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0.88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681914" y="4258450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0.39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31554" y="2361420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chemeClr val="tx1"/>
                </a:solidFill>
              </a:rPr>
              <a:t>Primärer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Endpunkt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187673" y="6441749"/>
            <a:ext cx="3724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Mahler et al.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Eur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Respir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J. 2014 Jun;43(6):1599-609</a:t>
            </a:r>
            <a:endParaRPr lang="en-US" sz="1200" dirty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34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203146"/>
              </p:ext>
            </p:extLst>
          </p:nvPr>
        </p:nvGraphicFramePr>
        <p:xfrm>
          <a:off x="1324880" y="1831825"/>
          <a:ext cx="6840000" cy="45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20"/>
          <p:cNvSpPr txBox="1">
            <a:spLocks noChangeArrowheads="1"/>
          </p:cNvSpPr>
          <p:nvPr/>
        </p:nvSpPr>
        <p:spPr bwMode="auto">
          <a:xfrm>
            <a:off x="1644934" y="6430011"/>
            <a:ext cx="14847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 b="0" dirty="0" smtClean="0">
                <a:solidFill>
                  <a:schemeClr val="tx1"/>
                </a:solidFill>
              </a:rPr>
              <a:t>ns=</a:t>
            </a:r>
            <a:r>
              <a:rPr lang="en-GB" sz="1200" b="0" dirty="0" err="1" smtClean="0">
                <a:solidFill>
                  <a:schemeClr val="tx1"/>
                </a:solidFill>
              </a:rPr>
              <a:t>nicht</a:t>
            </a:r>
            <a:r>
              <a:rPr lang="en-GB" sz="1200" b="0" dirty="0" smtClean="0">
                <a:solidFill>
                  <a:schemeClr val="tx1"/>
                </a:solidFill>
              </a:rPr>
              <a:t> </a:t>
            </a:r>
            <a:r>
              <a:rPr lang="en-GB" sz="1200" b="0" dirty="0" err="1" smtClean="0">
                <a:solidFill>
                  <a:schemeClr val="tx1"/>
                </a:solidFill>
              </a:rPr>
              <a:t>signifikant</a:t>
            </a:r>
            <a:endParaRPr lang="en-GB" sz="1200" b="0" dirty="0">
              <a:solidFill>
                <a:schemeClr val="tx1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68300" y="573089"/>
            <a:ext cx="8229600" cy="850900"/>
          </a:xfrm>
        </p:spPr>
        <p:txBody>
          <a:bodyPr/>
          <a:lstStyle/>
          <a:p>
            <a:r>
              <a:rPr lang="en-GB" sz="2400" dirty="0" err="1" smtClean="0"/>
              <a:t>Anzahl</a:t>
            </a:r>
            <a:r>
              <a:rPr lang="en-GB" sz="2400" dirty="0" smtClean="0"/>
              <a:t> der </a:t>
            </a:r>
            <a:r>
              <a:rPr lang="en-GB" sz="2400" dirty="0" err="1" smtClean="0"/>
              <a:t>Patienten</a:t>
            </a:r>
            <a:r>
              <a:rPr lang="en-GB" sz="2400" dirty="0" smtClean="0"/>
              <a:t>, die </a:t>
            </a:r>
            <a:r>
              <a:rPr lang="en-GB" sz="2400" dirty="0" err="1" smtClean="0"/>
              <a:t>nach</a:t>
            </a:r>
            <a:r>
              <a:rPr lang="en-GB" sz="2400" dirty="0" smtClean="0"/>
              <a:t> 6 </a:t>
            </a:r>
            <a:r>
              <a:rPr lang="en-GB" sz="2400" dirty="0" err="1" smtClean="0"/>
              <a:t>Wochen</a:t>
            </a:r>
            <a:r>
              <a:rPr lang="en-GB" sz="2400" dirty="0" smtClean="0"/>
              <a:t> </a:t>
            </a:r>
            <a:r>
              <a:rPr lang="en-GB" sz="2400" dirty="0" err="1" smtClean="0"/>
              <a:t>eine</a:t>
            </a:r>
            <a:r>
              <a:rPr lang="en-GB" sz="2400" dirty="0" smtClean="0"/>
              <a:t> TDI Total Score </a:t>
            </a:r>
            <a:r>
              <a:rPr lang="en-GB" sz="2400" dirty="0" err="1" smtClean="0"/>
              <a:t>Verbesserung</a:t>
            </a:r>
            <a:r>
              <a:rPr lang="en-GB" sz="2400" dirty="0" smtClean="0"/>
              <a:t> von ≥1 </a:t>
            </a:r>
            <a:r>
              <a:rPr lang="en-GB" sz="2400" dirty="0" err="1" smtClean="0"/>
              <a:t>aufwiesen</a:t>
            </a:r>
            <a:endParaRPr lang="en-GB" sz="2400" dirty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217352" y="1877265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40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1217352" y="2373548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1217352" y="2869831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30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217352" y="3366114"/>
            <a:ext cx="48239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25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1145342" y="3862397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20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45342" y="4358680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1145342" y="4854963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1145342" y="5847528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145342" y="5351246"/>
            <a:ext cx="55440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TextBox 14345"/>
          <p:cNvSpPr txBox="1">
            <a:spLocks noChangeArrowheads="1"/>
          </p:cNvSpPr>
          <p:nvPr/>
        </p:nvSpPr>
        <p:spPr bwMode="auto">
          <a:xfrm rot="16200000">
            <a:off x="-1005011" y="3875759"/>
            <a:ext cx="39727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 b="0" dirty="0">
                <a:solidFill>
                  <a:schemeClr val="tx1"/>
                </a:solidFill>
              </a:rPr>
              <a:t>% </a:t>
            </a:r>
            <a:r>
              <a:rPr lang="en-GB" sz="1400" b="0" dirty="0" err="1" smtClean="0">
                <a:solidFill>
                  <a:schemeClr val="tx1"/>
                </a:solidFill>
              </a:rPr>
              <a:t>Ansprechrate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2279065" y="6043845"/>
            <a:ext cx="104257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Placebo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6406160" y="6043845"/>
            <a:ext cx="1262270" cy="33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1400" b="1" dirty="0" err="1" smtClean="0">
                <a:solidFill>
                  <a:schemeClr val="tx1"/>
                </a:solidFill>
              </a:rPr>
              <a:t>Tiotropium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778100" y="2247520"/>
            <a:ext cx="2016125" cy="108000"/>
            <a:chOff x="2826035" y="2241825"/>
            <a:chExt cx="2016125" cy="108000"/>
          </a:xfrm>
        </p:grpSpPr>
        <p:cxnSp>
          <p:nvCxnSpPr>
            <p:cNvPr id="32" name="Straight Connector 4"/>
            <p:cNvCxnSpPr>
              <a:cxnSpLocks noChangeShapeType="1"/>
            </p:cNvCxnSpPr>
            <p:nvPr/>
          </p:nvCxnSpPr>
          <p:spPr bwMode="auto">
            <a:xfrm>
              <a:off x="2833178" y="2241825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6"/>
            <p:cNvCxnSpPr>
              <a:cxnSpLocks noChangeShapeType="1"/>
            </p:cNvCxnSpPr>
            <p:nvPr/>
          </p:nvCxnSpPr>
          <p:spPr bwMode="auto">
            <a:xfrm>
              <a:off x="2826035" y="2248968"/>
              <a:ext cx="20161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4" name="TextBox 47"/>
          <p:cNvSpPr txBox="1">
            <a:spLocks noChangeArrowheads="1"/>
          </p:cNvSpPr>
          <p:nvPr/>
        </p:nvSpPr>
        <p:spPr bwMode="auto">
          <a:xfrm>
            <a:off x="3414907" y="1955680"/>
            <a:ext cx="8451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p&lt;0.001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787650" y="1683648"/>
            <a:ext cx="3978275" cy="108000"/>
            <a:chOff x="2826035" y="1568948"/>
            <a:chExt cx="3978275" cy="108000"/>
          </a:xfrm>
        </p:grpSpPr>
        <p:cxnSp>
          <p:nvCxnSpPr>
            <p:cNvPr id="36" name="Straight Connector 27"/>
            <p:cNvCxnSpPr>
              <a:cxnSpLocks noChangeShapeType="1"/>
            </p:cNvCxnSpPr>
            <p:nvPr/>
          </p:nvCxnSpPr>
          <p:spPr bwMode="auto">
            <a:xfrm>
              <a:off x="2826828" y="1568948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20"/>
            <p:cNvCxnSpPr>
              <a:cxnSpLocks noChangeShapeType="1"/>
            </p:cNvCxnSpPr>
            <p:nvPr/>
          </p:nvCxnSpPr>
          <p:spPr bwMode="auto">
            <a:xfrm>
              <a:off x="2826035" y="1578472"/>
              <a:ext cx="397827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8" name="TextBox 47"/>
          <p:cNvSpPr txBox="1">
            <a:spLocks noChangeArrowheads="1"/>
          </p:cNvSpPr>
          <p:nvPr/>
        </p:nvSpPr>
        <p:spPr bwMode="auto">
          <a:xfrm>
            <a:off x="4516139" y="1405140"/>
            <a:ext cx="6062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p=ns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4840870" y="1995500"/>
            <a:ext cx="2055230" cy="108000"/>
            <a:chOff x="4937315" y="1909268"/>
            <a:chExt cx="1866995" cy="108000"/>
          </a:xfrm>
        </p:grpSpPr>
        <p:cxnSp>
          <p:nvCxnSpPr>
            <p:cNvPr id="40" name="Straight Connector 34"/>
            <p:cNvCxnSpPr>
              <a:cxnSpLocks noChangeShapeType="1"/>
            </p:cNvCxnSpPr>
            <p:nvPr/>
          </p:nvCxnSpPr>
          <p:spPr bwMode="auto">
            <a:xfrm>
              <a:off x="4944458" y="1909268"/>
              <a:ext cx="0" cy="1080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29"/>
            <p:cNvCxnSpPr>
              <a:cxnSpLocks noChangeShapeType="1"/>
            </p:cNvCxnSpPr>
            <p:nvPr/>
          </p:nvCxnSpPr>
          <p:spPr bwMode="auto">
            <a:xfrm>
              <a:off x="4937315" y="1916411"/>
              <a:ext cx="186699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2" name="TextBox 47"/>
          <p:cNvSpPr txBox="1">
            <a:spLocks noChangeArrowheads="1"/>
          </p:cNvSpPr>
          <p:nvPr/>
        </p:nvSpPr>
        <p:spPr bwMode="auto">
          <a:xfrm>
            <a:off x="5497230" y="1715149"/>
            <a:ext cx="8451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66CCFF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tx1"/>
                </a:solidFill>
                <a:latin typeface="Arial Rounded MT Bold"/>
                <a:ea typeface="ヒラギノ角ゴ Pro W3"/>
                <a:cs typeface="ヒラギノ角ゴ Pro W3"/>
              </a:rPr>
              <a:t>p=0.012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87673" y="6536471"/>
            <a:ext cx="3724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Mahler et al.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Eur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Respir</a:t>
            </a:r>
            <a:r>
              <a:rPr lang="fr-FR" sz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 J. 2014 Jun;43(6):1599-609</a:t>
            </a:r>
            <a:endParaRPr lang="en-US" sz="1200" dirty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30270" y="5955469"/>
            <a:ext cx="17819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err="1">
                <a:solidFill>
                  <a:schemeClr val="tx1"/>
                </a:solidFill>
              </a:rPr>
              <a:t>Indacaterol</a:t>
            </a:r>
            <a:r>
              <a:rPr lang="en-GB" sz="1400" b="1" dirty="0">
                <a:solidFill>
                  <a:schemeClr val="tx1"/>
                </a:solidFill>
              </a:rPr>
              <a:t>/</a:t>
            </a:r>
          </a:p>
          <a:p>
            <a:r>
              <a:rPr lang="en-GB" sz="1400" b="1" dirty="0" err="1">
                <a:solidFill>
                  <a:schemeClr val="tx1"/>
                </a:solidFill>
              </a:rPr>
              <a:t>Glycopyrronium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92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4.0"/>
  <p:tag name="SAVECSVWITHSESSION" val="False"/>
  <p:tag name="ANSWERNOWTEXT" val="Answer Now"/>
  <p:tag name="RESPTABLESTYLE" val="-1"/>
  <p:tag name="ALLOWDUPLICATES" val="False"/>
  <p:tag name="AUTOADVANCE" val="False"/>
  <p:tag name="STDCHART" val="1"/>
  <p:tag name="SKIPREMAININGRACESLIDES" val="True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True"/>
  <p:tag name="FIBDISPLAYKEYWORDS" val="True"/>
  <p:tag name="PRRESPONSE4" val="7"/>
  <p:tag name="PRRESPONSE8" val="3"/>
  <p:tag name="ALWAYSOPENPOLL" val="False"/>
  <p:tag name="SHOWBARVISIBLE" val="True"/>
  <p:tag name="BULLETTYPE" val="3"/>
  <p:tag name="RESPCOUNTERFORMAT" val="0"/>
  <p:tag name="BACKUPSESSIONS" val="True"/>
  <p:tag name="ROTATIONINTERVAL" val="2"/>
  <p:tag name="RACEANIMATIONSPEED" val="3"/>
  <p:tag name="BUBBLESIZEVISIBLE" val="True"/>
  <p:tag name="CUSTOMCELLFORECOLOR" val="-16777216"/>
  <p:tag name="USESCHEMECOLORS" val="True"/>
  <p:tag name="AUTOSIZEGRID" val="True"/>
  <p:tag name="CHARTLABELS" val="1"/>
  <p:tag name="INCLUDEPPT" val="True"/>
  <p:tag name="ZEROBASED" val="False"/>
  <p:tag name="FIBNUMRESULTS" val="5"/>
  <p:tag name="PRRESPONSE3" val="8"/>
  <p:tag name="PRRESPONSE9" val="2"/>
  <p:tag name="THINKCELLUNDODONOTDELETE" val="2494"/>
  <p:tag name="CSVFORMAT" val="0"/>
  <p:tag name="COUNTDOWNSECONDS" val="10"/>
  <p:tag name="CHARTVALUEFORMAT" val="0%"/>
  <p:tag name="RACERSMAXDISPLAYED" val="5"/>
  <p:tag name="BUBBLEVALUEFORMAT" val="0.0"/>
  <p:tag name="CUSTOMCELLBACKCOLOR3" val="-268652"/>
  <p:tag name="GRIDOPACITY" val="90"/>
  <p:tag name="RESETCHARTS" val="True"/>
  <p:tag name="INCORRECTPOINTVALUE" val="0"/>
  <p:tag name="FIBDISPLAYRESULTS" val="True"/>
  <p:tag name="PRRESPONSE5" val="6"/>
  <p:tag name="SHOWFLASHWARNING" val="True"/>
  <p:tag name="USESECONDARYMONITOR" val="False"/>
  <p:tag name="INPUTSOURCE" val="1"/>
  <p:tag name="AUTOUPDATEALIASES" val="True"/>
  <p:tag name="MAXRESPONDERS" val="5"/>
  <p:tag name="CUSTOMCELLBACKCOLOR4" val="-8355712"/>
  <p:tag name="GRIDPOSITION" val="1"/>
  <p:tag name="CORRECTPOINTVALUE" val="1"/>
  <p:tag name="FIBINCLUDEOTHER" val="True"/>
  <p:tag name="PRRESPONSE7" val="4"/>
  <p:tag name="EXPANDSHOWBAR" val="True"/>
  <p:tag name="NUMRESPONSES" val="1"/>
  <p:tag name="PARTICIPANTSINLEADERBOARD" val="5"/>
  <p:tag name="CUSTOMCELLBACKCOLOR1" val="-657956"/>
  <p:tag name="CHARTCOLORS" val="0"/>
  <p:tag name="AUTOADJUSTPARTRANGE" val="True"/>
  <p:tag name="PRRESPONSE6" val="5"/>
  <p:tag name="ANSWERNOWSTYLE" val="-1"/>
  <p:tag name="REVIEWONLY" val="False"/>
  <p:tag name="CUSTOMGRIDBACKCOLOR" val="-722948"/>
  <p:tag name="MULTIRESPDIVISOR" val="1"/>
  <p:tag name="PRRESPONSE1" val="10"/>
  <p:tag name="TPVERSION" val="2008"/>
  <p:tag name="RACEENDPOINTS" val="100"/>
  <p:tag name="DISPLAYDEVICEID" val="True"/>
  <p:tag name="CHARTSCALE" val="True"/>
  <p:tag name="COUNTDOWNSTYLE" val="-1"/>
  <p:tag name="BUBBLEGROUPING" val="3"/>
  <p:tag name="REALTIMEBACKUP" val="False"/>
  <p:tag name="RESPCOUNTERSTYLE" val="-1"/>
  <p:tag name="GRIDSIZE" val="{Width=800, Height=600}"/>
  <p:tag name="THINKCELLPRESENTATIONDONOTDELETE" val="&lt;?xml version=&quot;1.0&quot; encoding=&quot;UTF-16&quot; standalone=&quot;yes&quot;?&gt;&#10;&lt;root&gt;&lt;version val=&quot;17220&quot;/&gt;&lt;partner val=&quot;53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1&quot;&gt;&lt;elem&gt;&lt;m_ppcolschidx val=&quot;0&quot;/&gt;&lt;m_rgb r=&quot;df&quot; g=&quot;df&quot; b=&quot;df&quot;/&gt;&lt;/elem&gt;&lt;/m_vecMRU&gt;&lt;/m_mruColor&gt;&lt;/CPresentation&gt;&lt;CDefaultPrec id=&quot;9&quot;&gt;&lt;m_precDefault/&gt;&lt;/CDefaultPrec&gt;&lt;CDefaultPrec id=&quot;8&quot;&gt;&lt;m_precDefault/&gt;&lt;/CDefaultPrec&gt;&lt;CDefaultPrec id=&quot;7&quot;&gt;&lt;m_precDefault&gt;&lt;m_strFormatTime&gt;%m&lt;/m_strFormatTime&gt;&lt;/m_precDefault&gt;&lt;/CDefaultPrec&gt;&lt;CDefaultPrec id=&quot;6&quot;&gt;&lt;m_precDefault/&gt;&lt;/CDefaultPrec&gt;&lt;CDefaultPrec id=&quot;5&quot;&gt;&lt;m_precDefault/&gt;&lt;/CDefaultPrec&gt;&lt;CDefaultPrec id=&quot;4&quot;&gt;&lt;m_precDefault&gt;&lt;m_strFormatTime&gt;%m&lt;/m_strFormatTime&gt;&lt;/m_precDefault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PARTLISTDEFAULT" val="0"/>
  <p:tag name="TEAMSINLEADERBOARD" val="5"/>
  <p:tag name="BACKUPMAINTENANCE" val="7"/>
  <p:tag name="DISPLAYDEVICENUMBER" val="True"/>
  <p:tag name="PRRESPONSE10" val="1"/>
  <p:tag name="PRRESPONSE2" val="9"/>
  <p:tag name="DELIMITERS" val="3.1"/>
  <p:tag name="INCLUDESESSION" val="Tru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69_Office Theme">
  <a:themeElements>
    <a:clrScheme name="Benutzerdefiniert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FF"/>
      </a:accent1>
      <a:accent2>
        <a:srgbClr val="F2F2F2"/>
      </a:accent2>
      <a:accent3>
        <a:srgbClr val="D9D9D9"/>
      </a:accent3>
      <a:accent4>
        <a:srgbClr val="BFBFBF"/>
      </a:accent4>
      <a:accent5>
        <a:srgbClr val="A6A6A6"/>
      </a:accent5>
      <a:accent6>
        <a:srgbClr val="818181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81818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noProof="1" dirty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1_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63078</TotalTime>
  <Words>1406</Words>
  <Application>Microsoft Office PowerPoint</Application>
  <PresentationFormat>On-screen Show (4:3)</PresentationFormat>
  <Paragraphs>225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69_Office Theme</vt:lpstr>
      <vt:lpstr>Showroom</vt:lpstr>
      <vt:lpstr>1_Showroom</vt:lpstr>
      <vt:lpstr>Superior lung function with once-daily QVA149 translates into improvements in patient-reported breathlessness compared with placebo and tiotropium in COPD patients: the BLAZE study</vt:lpstr>
      <vt:lpstr>PowerPoint Presentation</vt:lpstr>
      <vt:lpstr>Einführung</vt:lpstr>
      <vt:lpstr>BLAZE Überblick</vt:lpstr>
      <vt:lpstr>PowerPoint Presentation</vt:lpstr>
      <vt:lpstr>Studienziele</vt:lpstr>
      <vt:lpstr>Baseline Charakteristika</vt:lpstr>
      <vt:lpstr>SAC TDI Total Score nach 6 Wochen  </vt:lpstr>
      <vt:lpstr>Anzahl der Patienten, die nach 6 Wochen eine TDI Total Score Verbesserung von ≥1 aufwiesen</vt:lpstr>
      <vt:lpstr>FEV1 AUC0−4h</vt:lpstr>
      <vt:lpstr>Schlussfolgerungen</vt:lpstr>
      <vt:lpstr>DANKE </vt:lpstr>
      <vt:lpstr>PowerPoint Presentation</vt:lpstr>
    </vt:vector>
  </TitlesOfParts>
  <Company>Novartis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Polly Oswald</dc:creator>
  <cp:lastModifiedBy>Essenther, Pia-Maria</cp:lastModifiedBy>
  <cp:revision>4253</cp:revision>
  <cp:lastPrinted>2012-06-11T06:47:22Z</cp:lastPrinted>
  <dcterms:created xsi:type="dcterms:W3CDTF">2011-05-22T08:03:55Z</dcterms:created>
  <dcterms:modified xsi:type="dcterms:W3CDTF">2015-11-09T09:31:47Z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viderSectionCount">
    <vt:lpwstr>6</vt:lpwstr>
  </property>
  <property fmtid="{D5CDD505-2E9C-101B-9397-08002B2CF9AE}" pid="3" name="Title">
    <vt:lpwstr>Slide 1</vt:lpwstr>
  </property>
  <property fmtid="{D5CDD505-2E9C-101B-9397-08002B2CF9AE}" pid="4" name="Final">
    <vt:bool>true</vt:bool>
  </property>
  <property fmtid="{D5CDD505-2E9C-101B-9397-08002B2CF9AE}" pid="5" name="Event">
    <vt:lpwstr/>
  </property>
  <property fmtid="{D5CDD505-2E9C-101B-9397-08002B2CF9AE}" pid="6" name="Delivery Date">
    <vt:lpwstr/>
  </property>
  <property fmtid="{D5CDD505-2E9C-101B-9397-08002B2CF9AE}" pid="7" name="docid">
    <vt:lpwstr/>
  </property>
  <property fmtid="{D5CDD505-2E9C-101B-9397-08002B2CF9AE}" pid="8" name="DocIDPosition">
    <vt:i4>0</vt:i4>
  </property>
  <property fmtid="{D5CDD505-2E9C-101B-9397-08002B2CF9AE}" pid="9" name="DocIDinTitle">
    <vt:bool>true</vt:bool>
  </property>
  <property fmtid="{D5CDD505-2E9C-101B-9397-08002B2CF9AE}" pid="10" name="DocIDinSlide">
    <vt:bool>true</vt:bool>
  </property>
  <property fmtid="{D5CDD505-2E9C-101B-9397-08002B2CF9AE}" pid="11" name="NotesPageLayout">
    <vt:lpwstr>Message</vt:lpwstr>
  </property>
  <property fmtid="{D5CDD505-2E9C-101B-9397-08002B2CF9AE}" pid="12" name="ConferenceTitle">
    <vt:lpwstr>IPS deck </vt:lpwstr>
  </property>
  <property fmtid="{D5CDD505-2E9C-101B-9397-08002B2CF9AE}" pid="13" name="PresenterName">
    <vt:lpwstr>QTI571A GPT</vt:lpwstr>
  </property>
  <property fmtid="{D5CDD505-2E9C-101B-9397-08002B2CF9AE}" pid="14" name="PresDate">
    <vt:lpwstr>January 2012</vt:lpwstr>
  </property>
  <property fmtid="{D5CDD505-2E9C-101B-9397-08002B2CF9AE}" pid="15" name="PresSubject">
    <vt:lpwstr>Medical Affairs</vt:lpwstr>
  </property>
  <property fmtid="{D5CDD505-2E9C-101B-9397-08002B2CF9AE}" pid="16" name="ConfidentialityLevel">
    <vt:lpwstr>Confidential</vt:lpwstr>
  </property>
  <property fmtid="{D5CDD505-2E9C-101B-9397-08002B2CF9AE}" pid="17" name="HideFooter">
    <vt:bool>false</vt:bool>
  </property>
  <property fmtid="{D5CDD505-2E9C-101B-9397-08002B2CF9AE}" pid="18" name="LegalDisclaimer">
    <vt:lpwstr>LegalDisclaimerNO</vt:lpwstr>
  </property>
</Properties>
</file>